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75" r:id="rId3"/>
    <p:sldId id="277" r:id="rId4"/>
    <p:sldId id="286" r:id="rId5"/>
    <p:sldId id="287" r:id="rId6"/>
    <p:sldId id="288" r:id="rId7"/>
    <p:sldId id="284" r:id="rId8"/>
    <p:sldId id="285" r:id="rId9"/>
    <p:sldId id="283" r:id="rId10"/>
    <p:sldId id="289" r:id="rId11"/>
    <p:sldId id="290" r:id="rId12"/>
    <p:sldId id="291" r:id="rId13"/>
    <p:sldId id="273" r:id="rId14"/>
    <p:sldId id="276" r:id="rId15"/>
    <p:sldId id="282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69CA-132B-E74F-E608-6D936E2E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F495-354E-3922-C55B-D36F26B8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C014-5990-4E3C-CF2A-90F02E07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2359-B78C-4762-3682-2E4BE7B2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6C49-73CB-46E2-E1AD-7D8BC3CD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5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8A0-A755-A692-86FA-180C11CF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47B-AA1A-A507-7DC9-039884B3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DFD3-915C-A0FA-7F6F-906654B5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570C-8D83-659D-45D9-77A04B5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819D-A40F-DC9E-9BBA-76EFA4A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6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90E95-30E8-B254-2DA4-B594904B2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BCDAF-C5DD-F911-0130-9A19045D3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BA5C-4EDF-8A2B-C0DA-4A437255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09FE-E034-4DE8-F84F-F68DC9F1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91ED-CDD1-0F07-2D7C-2D377E02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25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1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67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26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0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150D-A5B0-076D-AEA5-35E3BD62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2212-31BC-5F80-23FE-20C900C1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A50F-ACD3-A1B5-88DE-607F5AB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3663-04CE-D753-7942-9BC97574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DE94-C361-270F-64BA-7D6B14F8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327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3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21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5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CA52-2BC7-DCAF-A3BF-A30427A0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9682-B6B1-8B93-A4FB-03477E9B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BB8F-270E-4B4E-9DDC-BC96C7D2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E151-DFC4-BBC8-E57F-82E58BD9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DB69-17D8-C067-F537-A38D9226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6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D739-5E39-62E5-EC12-71B62043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F6DB-FE9B-41AC-2685-19583B6E4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16474-A0A6-CDB6-7746-DDA25BA5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EAEA3-6BF3-957E-BC0F-BA2825FC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50B6E-7D59-2B91-BF52-07381425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5739-BAA8-4BEE-9097-E6E0646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0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23B3-1424-DF78-150B-5683C55A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F496-5412-82D9-11DA-51C48476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3BDE1-6542-B68F-9ABF-F0BF8F271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1B935-A33A-980F-2826-DF05653F9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974C8-B498-5DDF-4EDC-DD8FBB059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F63FF-DC1C-560F-F712-93ECD19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350E5-467D-3C9C-FF86-6A0FB2A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5CDCC-8C18-78F2-488A-484F5540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0246-4C0F-9DE3-7EC4-44705C28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0B0B3-0731-2F8D-CD50-5EFADE90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FE17D-2332-3744-8853-8EB08C2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6CB6-F362-9719-8551-6B2988A4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8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6F18E-893A-3AFD-A97C-BBAB7BD0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4193-5DAB-CA77-ABDD-C275AF26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F842-FCD2-C79D-BF37-F5A11644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9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CDAE-35D7-68D9-F378-48F36D3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8B22-AA23-2DB4-9D5C-D6346A0E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8957-7EB1-5E9F-AA6B-3A081B02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D1FD-3CA6-80A6-9B9A-A416FCE8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E994E-6F8B-A055-3FF3-93800D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8A0D-AD65-B903-7AF0-C5513CE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1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616F-8264-D5DB-60D7-04F017D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BD63-9BB2-B2C4-683B-644AB615F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8BD66-FAC2-87C7-73B4-2858DF51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CB90-C9CF-C2BD-B547-C7E4504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0552-B550-914E-2210-A80A827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6339-0A87-4CBB-32AE-07736EDE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0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21260-42EB-14C5-8B40-822627F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7912-DA6B-126C-7556-96401A0E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91C6-0EC0-C2F5-4844-3EFFB9957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1F89-60CA-429F-A7E9-FC665F81363E}" type="datetimeFigureOut">
              <a:rPr lang="en-CA" smtClean="0"/>
              <a:t>27/04/2024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B673-DCE1-D656-340B-C40EC7154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7FFA-19EC-0F8C-FB7C-1C9838F3E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8EF3-D0E7-4336-A358-A1CB326D3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72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798" y="290052"/>
            <a:ext cx="6536066" cy="36860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Competency-Based Assessment (CBA)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774" y="5360409"/>
            <a:ext cx="6536066" cy="636107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0A0A0A"/>
                </a:solidFill>
                <a:effectLst/>
                <a:latin typeface="Helvetica Neue"/>
              </a:rPr>
              <a:t>Hands-on training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875E9B-4EE6-4B21-B6E8-0A47AAA6F1EF}"/>
              </a:ext>
            </a:extLst>
          </p:cNvPr>
          <p:cNvSpPr txBox="1"/>
          <p:nvPr/>
        </p:nvSpPr>
        <p:spPr>
          <a:xfrm>
            <a:off x="7231310" y="6383282"/>
            <a:ext cx="536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Presented By</a:t>
            </a:r>
            <a:r>
              <a:rPr lang="en-CA" dirty="0"/>
              <a:t>: Oluwasanmi Oguntuase, P.Eng.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FEAE8-2010-5040-4E6A-479B10FEE40A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</a:rPr>
              <a:t>Sample Report Overview - 3</a:t>
            </a:r>
          </a:p>
        </p:txBody>
      </p:sp>
      <p:pic>
        <p:nvPicPr>
          <p:cNvPr id="2" name="Picture 1" descr="Shape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5BE22DAE-A6AD-1754-95F0-03F25864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54" y="5632521"/>
            <a:ext cx="691364" cy="75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A8FD7-A9D4-38DC-8184-011DD064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" y="1817053"/>
            <a:ext cx="5874727" cy="3398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5FFF0-3A93-3DD4-BDB1-9091C04EF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57" y="1845358"/>
            <a:ext cx="5890316" cy="30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FEAE8-2010-5040-4E6A-479B10FEE40A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</a:rPr>
              <a:t>Sample Report Overview - 4</a:t>
            </a:r>
          </a:p>
        </p:txBody>
      </p:sp>
      <p:pic>
        <p:nvPicPr>
          <p:cNvPr id="2" name="Picture 1" descr="Shape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5BE22DAE-A6AD-1754-95F0-03F25864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54" y="5632521"/>
            <a:ext cx="691364" cy="752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1826E-96AB-B407-11B8-5C7DF8D9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" y="1786440"/>
            <a:ext cx="5786805" cy="3012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D16A1-69AA-118A-56FE-C4F875B3C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459" y="1786440"/>
            <a:ext cx="6010051" cy="39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038D-3ECC-46DD-B47C-5163F816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6728" cy="1450757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Conclusion</a:t>
            </a:r>
          </a:p>
        </p:txBody>
      </p:sp>
      <p:pic>
        <p:nvPicPr>
          <p:cNvPr id="4" name="Picture 3" descr="A close-up of a keyboard&#10;&#10;Description automatically generated with medium confidence">
            <a:extLst>
              <a:ext uri="{FF2B5EF4-FFF2-40B4-BE49-F238E27FC236}">
                <a16:creationId xmlns:a16="http://schemas.microsoft.com/office/drawing/2014/main" id="{DACCFC44-D5DE-4434-ACF4-34A88B47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76" y="2387062"/>
            <a:ext cx="4639736" cy="3073825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429A9-D2A9-4EFB-9C0F-542A9432401B}"/>
              </a:ext>
            </a:extLst>
          </p:cNvPr>
          <p:cNvSpPr txBox="1"/>
          <p:nvPr/>
        </p:nvSpPr>
        <p:spPr>
          <a:xfrm>
            <a:off x="2410111" y="5617290"/>
            <a:ext cx="7559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B0F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 you for your attention and valuable inputs!</a:t>
            </a:r>
          </a:p>
          <a:p>
            <a:endParaRPr lang="en-CA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2BA78-E5C2-084B-878E-4C38CC4B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 b="23670"/>
          <a:stretch/>
        </p:blipFill>
        <p:spPr>
          <a:xfrm>
            <a:off x="138555" y="157117"/>
            <a:ext cx="11914889" cy="67008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234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0F52-700A-1838-2E9C-55546E518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F7FAD-4976-B61F-03E5-B0937A55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24" y="546059"/>
            <a:ext cx="4680946" cy="6003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28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7A339-3A3E-5F80-39AD-ED248032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670609"/>
            <a:ext cx="11407140" cy="15167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299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2817CB6-DBCE-4555-9B7A-388BE79AA968}"/>
              </a:ext>
            </a:extLst>
          </p:cNvPr>
          <p:cNvGrpSpPr/>
          <p:nvPr/>
        </p:nvGrpSpPr>
        <p:grpSpPr>
          <a:xfrm>
            <a:off x="673211" y="1953969"/>
            <a:ext cx="11081551" cy="3422625"/>
            <a:chOff x="706060" y="1090775"/>
            <a:chExt cx="11081551" cy="3422625"/>
          </a:xfrm>
        </p:grpSpPr>
        <p:grpSp>
          <p:nvGrpSpPr>
            <p:cNvPr id="5" name="Google Shape;659;p21">
              <a:extLst>
                <a:ext uri="{FF2B5EF4-FFF2-40B4-BE49-F238E27FC236}">
                  <a16:creationId xmlns:a16="http://schemas.microsoft.com/office/drawing/2014/main" id="{EE010D04-0BED-44A2-8912-D9679FEF3278}"/>
                </a:ext>
              </a:extLst>
            </p:cNvPr>
            <p:cNvGrpSpPr/>
            <p:nvPr/>
          </p:nvGrpSpPr>
          <p:grpSpPr>
            <a:xfrm>
              <a:off x="5361290" y="1375725"/>
              <a:ext cx="1474798" cy="2496785"/>
              <a:chOff x="4014300" y="1307975"/>
              <a:chExt cx="1124150" cy="1903150"/>
            </a:xfrm>
          </p:grpSpPr>
          <p:cxnSp>
            <p:nvCxnSpPr>
              <p:cNvPr id="29" name="Google Shape;660;p21">
                <a:extLst>
                  <a:ext uri="{FF2B5EF4-FFF2-40B4-BE49-F238E27FC236}">
                    <a16:creationId xmlns:a16="http://schemas.microsoft.com/office/drawing/2014/main" id="{72074507-E052-4D27-9AE9-A6F8D48F41D6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rot="10800000">
                <a:off x="4574150" y="2207650"/>
                <a:ext cx="56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662;p21">
                <a:extLst>
                  <a:ext uri="{FF2B5EF4-FFF2-40B4-BE49-F238E27FC236}">
                    <a16:creationId xmlns:a16="http://schemas.microsoft.com/office/drawing/2014/main" id="{60B6C612-02EF-40D9-9CA0-40AE73530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148" y="1307975"/>
                <a:ext cx="0" cy="19031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663;p21">
                <a:extLst>
                  <a:ext uri="{FF2B5EF4-FFF2-40B4-BE49-F238E27FC236}">
                    <a16:creationId xmlns:a16="http://schemas.microsoft.com/office/drawing/2014/main" id="{ED159D52-0500-4EE4-AFBF-ACE15DF5C6A4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4014300" y="2207650"/>
                <a:ext cx="56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665;p21">
                <a:extLst>
                  <a:ext uri="{FF2B5EF4-FFF2-40B4-BE49-F238E27FC236}">
                    <a16:creationId xmlns:a16="http://schemas.microsoft.com/office/drawing/2014/main" id="{B91E5E44-35C2-4492-8EEB-92FF8FD21B19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rot="10800000">
                <a:off x="4574150" y="3211125"/>
                <a:ext cx="56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67;p21">
                <a:extLst>
                  <a:ext uri="{FF2B5EF4-FFF2-40B4-BE49-F238E27FC236}">
                    <a16:creationId xmlns:a16="http://schemas.microsoft.com/office/drawing/2014/main" id="{91B29800-FF03-4F29-B1E5-EE9C02B58826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4014300" y="3211125"/>
                <a:ext cx="564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" name="Google Shape;674;p21">
              <a:extLst>
                <a:ext uri="{FF2B5EF4-FFF2-40B4-BE49-F238E27FC236}">
                  <a16:creationId xmlns:a16="http://schemas.microsoft.com/office/drawing/2014/main" id="{6E92C8AA-0C91-4AB7-A944-7ADC9B02EC90}"/>
                </a:ext>
              </a:extLst>
            </p:cNvPr>
            <p:cNvSpPr/>
            <p:nvPr/>
          </p:nvSpPr>
          <p:spPr>
            <a:xfrm>
              <a:off x="6096297" y="1090775"/>
              <a:ext cx="5389642" cy="569899"/>
            </a:xfrm>
            <a:prstGeom prst="homePlat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75;p21">
              <a:extLst>
                <a:ext uri="{FF2B5EF4-FFF2-40B4-BE49-F238E27FC236}">
                  <a16:creationId xmlns:a16="http://schemas.microsoft.com/office/drawing/2014/main" id="{01EA3B25-AE92-46FB-ACBE-1F79C13BDEE1}"/>
                </a:ext>
              </a:extLst>
            </p:cNvPr>
            <p:cNvSpPr/>
            <p:nvPr/>
          </p:nvSpPr>
          <p:spPr>
            <a:xfrm flipH="1">
              <a:off x="706060" y="1090775"/>
              <a:ext cx="5389642" cy="569899"/>
            </a:xfrm>
            <a:prstGeom prst="homePlat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61;p21">
              <a:extLst>
                <a:ext uri="{FF2B5EF4-FFF2-40B4-BE49-F238E27FC236}">
                  <a16:creationId xmlns:a16="http://schemas.microsoft.com/office/drawing/2014/main" id="{C655E88C-0240-421B-B9B6-658061AF3BC7}"/>
                </a:ext>
              </a:extLst>
            </p:cNvPr>
            <p:cNvSpPr/>
            <p:nvPr/>
          </p:nvSpPr>
          <p:spPr>
            <a:xfrm>
              <a:off x="6836088" y="2234870"/>
              <a:ext cx="642317" cy="6423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4;p21">
              <a:extLst>
                <a:ext uri="{FF2B5EF4-FFF2-40B4-BE49-F238E27FC236}">
                  <a16:creationId xmlns:a16="http://schemas.microsoft.com/office/drawing/2014/main" id="{1D5B7484-6EF8-42FE-A8DB-3A36C3C2D934}"/>
                </a:ext>
              </a:extLst>
            </p:cNvPr>
            <p:cNvSpPr/>
            <p:nvPr/>
          </p:nvSpPr>
          <p:spPr>
            <a:xfrm flipH="1">
              <a:off x="4718972" y="2234870"/>
              <a:ext cx="642317" cy="6423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21">
              <a:extLst>
                <a:ext uri="{FF2B5EF4-FFF2-40B4-BE49-F238E27FC236}">
                  <a16:creationId xmlns:a16="http://schemas.microsoft.com/office/drawing/2014/main" id="{29DEFFC8-547A-4B76-A005-A60AE0393C57}"/>
                </a:ext>
              </a:extLst>
            </p:cNvPr>
            <p:cNvSpPr/>
            <p:nvPr/>
          </p:nvSpPr>
          <p:spPr>
            <a:xfrm>
              <a:off x="6836088" y="3551352"/>
              <a:ext cx="642317" cy="6423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8;p21">
              <a:extLst>
                <a:ext uri="{FF2B5EF4-FFF2-40B4-BE49-F238E27FC236}">
                  <a16:creationId xmlns:a16="http://schemas.microsoft.com/office/drawing/2014/main" id="{2294846D-2978-4E4B-955B-B5F270459F9F}"/>
                </a:ext>
              </a:extLst>
            </p:cNvPr>
            <p:cNvSpPr/>
            <p:nvPr/>
          </p:nvSpPr>
          <p:spPr>
            <a:xfrm flipH="1">
              <a:off x="4718972" y="3551352"/>
              <a:ext cx="642317" cy="6423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EEDC31-1C54-49CF-856F-AD965EC0E3FB}"/>
                </a:ext>
              </a:extLst>
            </p:cNvPr>
            <p:cNvSpPr txBox="1"/>
            <p:nvPr/>
          </p:nvSpPr>
          <p:spPr>
            <a:xfrm>
              <a:off x="965791" y="2194390"/>
              <a:ext cx="3576302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CA" b="1" dirty="0">
                  <a:latin typeface="Georgia" panose="02040502050405020303" pitchFamily="18" charset="0"/>
                </a:rPr>
                <a:t>How professional experience is evaluated within the CBA framework</a:t>
              </a:r>
              <a:endParaRPr lang="en-US" dirty="0">
                <a:latin typeface="Georgia Pro Light" panose="020403020504050203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0FF50A-8D4D-4A7A-859C-15571CF03DBD}"/>
                </a:ext>
              </a:extLst>
            </p:cNvPr>
            <p:cNvSpPr txBox="1"/>
            <p:nvPr/>
          </p:nvSpPr>
          <p:spPr>
            <a:xfrm>
              <a:off x="1781297" y="3525694"/>
              <a:ext cx="276079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b="1" dirty="0">
                  <a:latin typeface="Georgia" panose="02040502050405020303" pitchFamily="18" charset="0"/>
                </a:rPr>
                <a:t>Evaluation of work experience</a:t>
              </a:r>
              <a:endParaRPr lang="en-US" dirty="0">
                <a:latin typeface="Georgia Pro Light" panose="020403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AE53D8-91F3-4705-9C64-CE93BE7919FC}"/>
                </a:ext>
              </a:extLst>
            </p:cNvPr>
            <p:cNvSpPr txBox="1"/>
            <p:nvPr/>
          </p:nvSpPr>
          <p:spPr>
            <a:xfrm>
              <a:off x="7659939" y="3525694"/>
              <a:ext cx="3891698" cy="9877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CA" sz="1800" b="1" kern="1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Effective documentation and presentation techniques.</a:t>
              </a:r>
            </a:p>
            <a:p>
              <a:pPr lvl="0">
                <a:spcBef>
                  <a:spcPts val="600"/>
                </a:spcBef>
              </a:pPr>
              <a:endParaRPr lang="en-US" sz="1400" b="1" dirty="0">
                <a:latin typeface="Georgia" panose="02040502050405020303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A32EA5-1F44-43AA-854F-048F6A23C3D5}"/>
                </a:ext>
              </a:extLst>
            </p:cNvPr>
            <p:cNvSpPr txBox="1"/>
            <p:nvPr/>
          </p:nvSpPr>
          <p:spPr>
            <a:xfrm>
              <a:off x="4646462" y="2353770"/>
              <a:ext cx="818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149861-27E1-4542-8210-BFAC1C54CC1B}"/>
                </a:ext>
              </a:extLst>
            </p:cNvPr>
            <p:cNvSpPr txBox="1"/>
            <p:nvPr/>
          </p:nvSpPr>
          <p:spPr>
            <a:xfrm>
              <a:off x="4646462" y="3672455"/>
              <a:ext cx="818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45D463-3AA3-4234-8681-A74CA881538C}"/>
                </a:ext>
              </a:extLst>
            </p:cNvPr>
            <p:cNvSpPr txBox="1"/>
            <p:nvPr/>
          </p:nvSpPr>
          <p:spPr>
            <a:xfrm>
              <a:off x="6736803" y="2353770"/>
              <a:ext cx="818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3B893A-1731-418D-BF12-0E23D2655238}"/>
                </a:ext>
              </a:extLst>
            </p:cNvPr>
            <p:cNvSpPr txBox="1"/>
            <p:nvPr/>
          </p:nvSpPr>
          <p:spPr>
            <a:xfrm>
              <a:off x="6736803" y="3672455"/>
              <a:ext cx="818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 Pro Cond" panose="02040506050405020303" pitchFamily="18" charset="0"/>
                </a:rPr>
                <a:t>04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26AA6B-8D8B-D90D-8A61-FF29F1499CE3}"/>
                </a:ext>
              </a:extLst>
            </p:cNvPr>
            <p:cNvSpPr txBox="1"/>
            <p:nvPr/>
          </p:nvSpPr>
          <p:spPr>
            <a:xfrm>
              <a:off x="7895913" y="2274508"/>
              <a:ext cx="3891698" cy="582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</a:pPr>
              <a:r>
                <a:rPr lang="en-CA" sz="1800" b="1" kern="1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Roles of validators and assessors in the CBA process.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D8A868-95C6-4226-A6E0-4C7AC35199EA}"/>
              </a:ext>
            </a:extLst>
          </p:cNvPr>
          <p:cNvSpPr txBox="1"/>
          <p:nvPr/>
        </p:nvSpPr>
        <p:spPr>
          <a:xfrm>
            <a:off x="932941" y="866255"/>
            <a:ext cx="10191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625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3F61-862A-4287-90E2-E60F314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500" dirty="0"/>
              <a:t>How professional experience is evaluated within the CBA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D973-C0A9-41A5-A066-F733F75727F2}"/>
              </a:ext>
            </a:extLst>
          </p:cNvPr>
          <p:cNvSpPr txBox="1"/>
          <p:nvPr/>
        </p:nvSpPr>
        <p:spPr>
          <a:xfrm>
            <a:off x="658723" y="3537102"/>
            <a:ext cx="1110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u="sng" dirty="0"/>
              <a:t>Competency Rating</a:t>
            </a:r>
            <a:r>
              <a:rPr lang="en-CA" sz="2000" dirty="0"/>
              <a:t>: Following the review, validators and assessors rate the applicant's competency on a scale of 0-5. A rating of 3 indicates entry-level competency, while a rating of 5 signifies a professional level of competency.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B3B9-AB1B-4F6E-9417-B9FA7107B39A}"/>
              </a:ext>
            </a:extLst>
          </p:cNvPr>
          <p:cNvSpPr txBox="1"/>
          <p:nvPr/>
        </p:nvSpPr>
        <p:spPr>
          <a:xfrm>
            <a:off x="658722" y="2355637"/>
            <a:ext cx="114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u="sng" dirty="0"/>
              <a:t>Review by Validators and Assessors</a:t>
            </a:r>
            <a:r>
              <a:rPr lang="en-CA" sz="2000" dirty="0"/>
              <a:t>: Validators and assessors examine the applicant's work examples in each competency to assess the </a:t>
            </a:r>
            <a:r>
              <a:rPr lang="en-CA" sz="2000" u="sng" dirty="0">
                <a:solidFill>
                  <a:srgbClr val="FF0000"/>
                </a:solidFill>
              </a:rPr>
              <a:t>breadth</a:t>
            </a:r>
            <a:r>
              <a:rPr lang="en-CA" sz="2000" dirty="0"/>
              <a:t>, </a:t>
            </a:r>
            <a:r>
              <a:rPr lang="en-CA" sz="2000" u="sng" dirty="0">
                <a:solidFill>
                  <a:srgbClr val="002060"/>
                </a:solidFill>
              </a:rPr>
              <a:t>depth</a:t>
            </a:r>
            <a:r>
              <a:rPr lang="en-CA" sz="2000" dirty="0"/>
              <a:t>, and </a:t>
            </a:r>
            <a:r>
              <a:rPr lang="en-CA" sz="2000" u="sng" dirty="0">
                <a:solidFill>
                  <a:srgbClr val="00B050"/>
                </a:solidFill>
              </a:rPr>
              <a:t>quality of the provided information</a:t>
            </a:r>
            <a:r>
              <a:rPr lang="en-CA" sz="2000" dirty="0"/>
              <a:t>.</a:t>
            </a:r>
            <a:endParaRPr lang="en-CA" sz="20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248D-1B64-4F09-B9C1-ADFF47FB3D92}"/>
              </a:ext>
            </a:extLst>
          </p:cNvPr>
          <p:cNvSpPr txBox="1"/>
          <p:nvPr/>
        </p:nvSpPr>
        <p:spPr>
          <a:xfrm>
            <a:off x="658723" y="4718567"/>
            <a:ext cx="114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u="sng" dirty="0"/>
              <a:t>Feedback on Readiness</a:t>
            </a:r>
            <a:r>
              <a:rPr lang="en-CA" sz="2000" dirty="0"/>
              <a:t>: Additionally, validators and assessors provide feedback on the applicant's readiness for professional registration. </a:t>
            </a:r>
          </a:p>
        </p:txBody>
      </p:sp>
      <p:pic>
        <p:nvPicPr>
          <p:cNvPr id="3" name="Picture 2" descr="Shape&#10;&#10;Description automatically generated with medium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9812C5A9-0D5D-8E67-2A4F-7328FE75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09" y="5818741"/>
            <a:ext cx="691364" cy="7524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4D45031-96E7-2EF8-F80B-978E2D269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594"/>
            <a:ext cx="784175" cy="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3F61-862A-4287-90E2-E60F314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500" dirty="0"/>
              <a:t>Evaluation of Work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D973-C0A9-41A5-A066-F733F75727F2}"/>
              </a:ext>
            </a:extLst>
          </p:cNvPr>
          <p:cNvSpPr txBox="1"/>
          <p:nvPr/>
        </p:nvSpPr>
        <p:spPr>
          <a:xfrm>
            <a:off x="658723" y="3822236"/>
            <a:ext cx="1110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u="sng" dirty="0"/>
              <a:t>Relevance to Competency</a:t>
            </a:r>
            <a:r>
              <a:rPr lang="en-CA" sz="2000" dirty="0"/>
              <a:t>: The assessors evaluate how the </a:t>
            </a:r>
            <a:r>
              <a:rPr lang="en-CA" sz="2000" b="1" u="sng" dirty="0">
                <a:solidFill>
                  <a:srgbClr val="FF0000"/>
                </a:solidFill>
              </a:rPr>
              <a:t>work examples relate </a:t>
            </a:r>
            <a:r>
              <a:rPr lang="en-CA" sz="2000" dirty="0"/>
              <a:t>to the specific competency being addressed by the applicant.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B3B9-AB1B-4F6E-9417-B9FA7107B39A}"/>
              </a:ext>
            </a:extLst>
          </p:cNvPr>
          <p:cNvSpPr txBox="1"/>
          <p:nvPr/>
        </p:nvSpPr>
        <p:spPr>
          <a:xfrm>
            <a:off x="658722" y="2640771"/>
            <a:ext cx="114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u="sng" dirty="0"/>
              <a:t>Assessment of Work Examples</a:t>
            </a:r>
            <a:r>
              <a:rPr lang="en-CA" sz="2000" dirty="0"/>
              <a:t>: Assessors utilize the work examples submitted by the applicant to ascertain the </a:t>
            </a:r>
            <a:r>
              <a:rPr lang="en-CA" sz="2000" b="1" u="sng" dirty="0">
                <a:solidFill>
                  <a:srgbClr val="FF0000"/>
                </a:solidFill>
              </a:rPr>
              <a:t>nature</a:t>
            </a:r>
            <a:r>
              <a:rPr lang="en-CA" sz="2000" dirty="0"/>
              <a:t> and </a:t>
            </a:r>
            <a:r>
              <a:rPr lang="en-CA" sz="2000" b="1" u="sng" dirty="0">
                <a:solidFill>
                  <a:srgbClr val="FF0000"/>
                </a:solidFill>
              </a:rPr>
              <a:t>level of work performed</a:t>
            </a:r>
            <a:r>
              <a:rPr lang="en-CA" sz="2000" dirty="0"/>
              <a:t>.</a:t>
            </a:r>
            <a:endParaRPr lang="en-CA" sz="20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 descr="Shape&#10;&#10;Description automatically generated with medium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9812C5A9-0D5D-8E67-2A4F-7328FE75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09" y="5818741"/>
            <a:ext cx="691364" cy="7524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4D45031-96E7-2EF8-F80B-978E2D269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594"/>
            <a:ext cx="784175" cy="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3F61-862A-4287-90E2-E60F314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CA" sz="35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Roles of validators and assessors in the CBA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D973-C0A9-41A5-A066-F733F75727F2}"/>
              </a:ext>
            </a:extLst>
          </p:cNvPr>
          <p:cNvSpPr txBox="1"/>
          <p:nvPr/>
        </p:nvSpPr>
        <p:spPr>
          <a:xfrm>
            <a:off x="658723" y="3822236"/>
            <a:ext cx="1110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A validator verifies that he is familiar with the applicant’s reported experience, rates the applicant's competency level, and provides feedback.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B3B9-AB1B-4F6E-9417-B9FA7107B39A}"/>
              </a:ext>
            </a:extLst>
          </p:cNvPr>
          <p:cNvSpPr txBox="1"/>
          <p:nvPr/>
        </p:nvSpPr>
        <p:spPr>
          <a:xfrm>
            <a:off x="658722" y="2601427"/>
            <a:ext cx="114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Individuals with first-hand, professional knowledge of the applicant’s work (usually a supervisor or colleague).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3" name="Picture 2" descr="Shape&#10;&#10;Description automatically generated with medium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9812C5A9-0D5D-8E67-2A4F-7328FE75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09" y="5818741"/>
            <a:ext cx="691364" cy="7524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4D45031-96E7-2EF8-F80B-978E2D269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594"/>
            <a:ext cx="784175" cy="750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6F1CB-72A6-913D-8C96-EE468002BDCA}"/>
              </a:ext>
            </a:extLst>
          </p:cNvPr>
          <p:cNvSpPr txBox="1"/>
          <p:nvPr/>
        </p:nvSpPr>
        <p:spPr>
          <a:xfrm>
            <a:off x="658721" y="3304719"/>
            <a:ext cx="1142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A validator checks and confirms the accuracy and validity of an applicant’s self-assessment.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493D-BE2B-3DFA-466E-2609B7B4CEB4}"/>
              </a:ext>
            </a:extLst>
          </p:cNvPr>
          <p:cNvSpPr txBox="1"/>
          <p:nvPr/>
        </p:nvSpPr>
        <p:spPr>
          <a:xfrm>
            <a:off x="658721" y="4703093"/>
            <a:ext cx="135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b="1" u="sng" dirty="0"/>
              <a:t>Assessors: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3F53-4E71-0905-FBDD-F1C3D28AB115}"/>
              </a:ext>
            </a:extLst>
          </p:cNvPr>
          <p:cNvSpPr txBox="1"/>
          <p:nvPr/>
        </p:nvSpPr>
        <p:spPr>
          <a:xfrm>
            <a:off x="576160" y="5737183"/>
            <a:ext cx="622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Assessors are usually anonymous to the applicant.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8E714-F2D5-7E61-7ABD-87DAD73346DC}"/>
              </a:ext>
            </a:extLst>
          </p:cNvPr>
          <p:cNvSpPr txBox="1"/>
          <p:nvPr/>
        </p:nvSpPr>
        <p:spPr>
          <a:xfrm>
            <a:off x="560398" y="1928932"/>
            <a:ext cx="135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2000" b="1" u="sng" dirty="0"/>
              <a:t>Validators: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7FAB3-45A5-7E89-21C5-BC5C3B535738}"/>
              </a:ext>
            </a:extLst>
          </p:cNvPr>
          <p:cNvSpPr txBox="1"/>
          <p:nvPr/>
        </p:nvSpPr>
        <p:spPr>
          <a:xfrm>
            <a:off x="576160" y="5110855"/>
            <a:ext cx="1110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Individuals who conduct competency assessments (a professional engineer (P.Eng.) or geoscientist (P.Geo.)</a:t>
            </a:r>
          </a:p>
        </p:txBody>
      </p:sp>
    </p:spTree>
    <p:extLst>
      <p:ext uri="{BB962C8B-B14F-4D97-AF65-F5344CB8AC3E}">
        <p14:creationId xmlns:p14="http://schemas.microsoft.com/office/powerpoint/2010/main" val="19196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3F61-862A-4287-90E2-E60F314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500" dirty="0"/>
              <a:t>Effective Documentation/Practical Approach to writing a CBA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D973-C0A9-41A5-A066-F733F75727F2}"/>
              </a:ext>
            </a:extLst>
          </p:cNvPr>
          <p:cNvSpPr txBox="1"/>
          <p:nvPr/>
        </p:nvSpPr>
        <p:spPr>
          <a:xfrm>
            <a:off x="658723" y="3537102"/>
            <a:ext cx="1110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Review the list of competencies in the online system and try to match your competencies with those listed.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B3B9-AB1B-4F6E-9417-B9FA7107B39A}"/>
              </a:ext>
            </a:extLst>
          </p:cNvPr>
          <p:cNvSpPr txBox="1"/>
          <p:nvPr/>
        </p:nvSpPr>
        <p:spPr>
          <a:xfrm>
            <a:off x="658722" y="2355637"/>
            <a:ext cx="114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Begin by compiling a list of </a:t>
            </a:r>
            <a:r>
              <a:rPr lang="en-CA" sz="2000" u="sng" dirty="0">
                <a:solidFill>
                  <a:srgbClr val="FF0000"/>
                </a:solidFill>
              </a:rPr>
              <a:t>past/present projects </a:t>
            </a:r>
            <a:r>
              <a:rPr lang="en-CA" sz="2000" dirty="0"/>
              <a:t>you've worked on and the competencies you believe you've acquired.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248D-1B64-4F09-B9C1-ADFF47FB3D92}"/>
              </a:ext>
            </a:extLst>
          </p:cNvPr>
          <p:cNvSpPr txBox="1"/>
          <p:nvPr/>
        </p:nvSpPr>
        <p:spPr>
          <a:xfrm>
            <a:off x="658723" y="4718567"/>
            <a:ext cx="114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Draft a summary of the situation for the competency you plan to start with, providing a clear picture of the problem you addressed.</a:t>
            </a:r>
          </a:p>
        </p:txBody>
      </p:sp>
      <p:pic>
        <p:nvPicPr>
          <p:cNvPr id="3" name="Picture 2" descr="Shape&#10;&#10;Description automatically generated with medium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9812C5A9-0D5D-8E67-2A4F-7328FE75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09" y="5818741"/>
            <a:ext cx="691364" cy="7524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4D45031-96E7-2EF8-F80B-978E2D269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594"/>
            <a:ext cx="784175" cy="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3F61-862A-4287-90E2-E60F314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500" dirty="0"/>
              <a:t>Effective Documentation/Practical Approach to writing a CBA report, Cont’d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6B3B9-AB1B-4F6E-9417-B9FA7107B39A}"/>
              </a:ext>
            </a:extLst>
          </p:cNvPr>
          <p:cNvSpPr txBox="1"/>
          <p:nvPr/>
        </p:nvSpPr>
        <p:spPr>
          <a:xfrm>
            <a:off x="658722" y="2355637"/>
            <a:ext cx="1142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Outline the actions you took to solve the problem in a logical sequence, </a:t>
            </a:r>
            <a:r>
              <a:rPr lang="en-CA" sz="2000" u="sng" dirty="0">
                <a:solidFill>
                  <a:srgbClr val="FF0000"/>
                </a:solidFill>
              </a:rPr>
              <a:t>using "I" to describe most of the actions</a:t>
            </a:r>
            <a:r>
              <a:rPr lang="en-CA" sz="2000" dirty="0"/>
              <a:t>. Also, highlight any collaboration with cross-functional teams.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248D-1B64-4F09-B9C1-ADFF47FB3D92}"/>
              </a:ext>
            </a:extLst>
          </p:cNvPr>
          <p:cNvSpPr txBox="1"/>
          <p:nvPr/>
        </p:nvSpPr>
        <p:spPr>
          <a:xfrm>
            <a:off x="658723" y="4000811"/>
            <a:ext cx="1142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dirty="0"/>
              <a:t>Describe the outcome of the problem you solved, ensuring it aligns clearly with your outlined situation. Consider quantifying your achievements where possible.</a:t>
            </a:r>
          </a:p>
        </p:txBody>
      </p:sp>
      <p:pic>
        <p:nvPicPr>
          <p:cNvPr id="3" name="Picture 2" descr="Shape&#10;&#10;Description automatically generated with medium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9812C5A9-0D5D-8E67-2A4F-7328FE752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09" y="5818741"/>
            <a:ext cx="691364" cy="75244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34D45031-96E7-2EF8-F80B-978E2D269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594"/>
            <a:ext cx="784175" cy="7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FEAE8-2010-5040-4E6A-479B10FEE40A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</a:rPr>
              <a:t>Sample Report Overview - 1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82AE24-5C96-8313-02F1-89300C97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38" y="2200490"/>
            <a:ext cx="5958228" cy="335150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5FCEDD-8C6C-3AF9-7EED-1F174084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9" y="1620859"/>
            <a:ext cx="5793015" cy="4011662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5BE22DAE-A6AD-1754-95F0-03F25864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54" y="5632521"/>
            <a:ext cx="691364" cy="7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7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2FEAE8-2010-5040-4E6A-479B10FEE40A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</a:rPr>
              <a:t>Sample Report Overview - 2</a:t>
            </a:r>
          </a:p>
        </p:txBody>
      </p:sp>
      <p:pic>
        <p:nvPicPr>
          <p:cNvPr id="2" name="Picture 1" descr="Shape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5BE22DAE-A6AD-1754-95F0-03F25864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454" y="5632521"/>
            <a:ext cx="691364" cy="752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DD4ADD-8C30-383E-B380-3C9F07EF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4" y="1928621"/>
            <a:ext cx="5706165" cy="314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4A1D9-E0EE-7AD7-2B1F-E875CFAA7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53" y="1928621"/>
            <a:ext cx="5970347" cy="38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475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Franklin Gothic Book</vt:lpstr>
      <vt:lpstr>Georgia</vt:lpstr>
      <vt:lpstr>Georgia Pro Cond</vt:lpstr>
      <vt:lpstr>Georgia Pro Light</vt:lpstr>
      <vt:lpstr>Helvetica Neue</vt:lpstr>
      <vt:lpstr>Wingdings</vt:lpstr>
      <vt:lpstr>Office Theme</vt:lpstr>
      <vt:lpstr>1_RetrospectVTI</vt:lpstr>
      <vt:lpstr>Competency-Based Assessment (CBA) </vt:lpstr>
      <vt:lpstr>PowerPoint Presentation</vt:lpstr>
      <vt:lpstr>How professional experience is evaluated within the CBA framework</vt:lpstr>
      <vt:lpstr>Evaluation of Work Experience</vt:lpstr>
      <vt:lpstr>Roles of validators and assessors in the CBA process.</vt:lpstr>
      <vt:lpstr>Effective Documentation/Practical Approach to writing a CBA report</vt:lpstr>
      <vt:lpstr>Effective Documentation/Practical Approach to writing a CBA report, Cont’d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Oluwasanmi Oguntuase</dc:creator>
  <cp:lastModifiedBy>Oluwasanmi Oguntuase</cp:lastModifiedBy>
  <cp:revision>62</cp:revision>
  <dcterms:created xsi:type="dcterms:W3CDTF">2022-09-12T16:36:29Z</dcterms:created>
  <dcterms:modified xsi:type="dcterms:W3CDTF">2024-04-27T20:09:30Z</dcterms:modified>
</cp:coreProperties>
</file>