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Cabin"/>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Cabin-italic.fntdata"/><Relationship Id="rId10" Type="http://schemas.openxmlformats.org/officeDocument/2006/relationships/font" Target="fonts/Cabin-bold.fntdata"/><Relationship Id="rId12" Type="http://schemas.openxmlformats.org/officeDocument/2006/relationships/font" Target="fonts/Cabin-boldItalic.fntdata"/><Relationship Id="rId9" Type="http://schemas.openxmlformats.org/officeDocument/2006/relationships/font" Target="fonts/Cabin-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Cabin"/>
                <a:ea typeface="Cabin"/>
                <a:cs typeface="Cabin"/>
                <a:sym typeface="Cabin"/>
              </a:defRPr>
            </a:lvl1pPr>
            <a:lvl2pPr indent="0" lvl="1" marL="0" algn="r">
              <a:spcBef>
                <a:spcPts val="0"/>
              </a:spcBef>
              <a:buNone/>
              <a:defRPr b="0" i="0" sz="900" u="none" cap="none" strike="noStrike">
                <a:solidFill>
                  <a:srgbClr val="6C8089"/>
                </a:solidFill>
                <a:latin typeface="Cabin"/>
                <a:ea typeface="Cabin"/>
                <a:cs typeface="Cabin"/>
                <a:sym typeface="Cabin"/>
              </a:defRPr>
            </a:lvl2pPr>
            <a:lvl3pPr indent="0" lvl="2" marL="0" algn="r">
              <a:spcBef>
                <a:spcPts val="0"/>
              </a:spcBef>
              <a:buNone/>
              <a:defRPr b="0" i="0" sz="900" u="none" cap="none" strike="noStrike">
                <a:solidFill>
                  <a:srgbClr val="6C8089"/>
                </a:solidFill>
                <a:latin typeface="Cabin"/>
                <a:ea typeface="Cabin"/>
                <a:cs typeface="Cabin"/>
                <a:sym typeface="Cabin"/>
              </a:defRPr>
            </a:lvl3pPr>
            <a:lvl4pPr indent="0" lvl="3" marL="0" algn="r">
              <a:spcBef>
                <a:spcPts val="0"/>
              </a:spcBef>
              <a:buNone/>
              <a:defRPr b="0" i="0" sz="900" u="none" cap="none" strike="noStrike">
                <a:solidFill>
                  <a:srgbClr val="6C8089"/>
                </a:solidFill>
                <a:latin typeface="Cabin"/>
                <a:ea typeface="Cabin"/>
                <a:cs typeface="Cabin"/>
                <a:sym typeface="Cabin"/>
              </a:defRPr>
            </a:lvl4pPr>
            <a:lvl5pPr indent="0" lvl="4" marL="0" algn="r">
              <a:spcBef>
                <a:spcPts val="0"/>
              </a:spcBef>
              <a:buNone/>
              <a:defRPr b="0" i="0" sz="900" u="none" cap="none" strike="noStrike">
                <a:solidFill>
                  <a:srgbClr val="6C8089"/>
                </a:solidFill>
                <a:latin typeface="Cabin"/>
                <a:ea typeface="Cabin"/>
                <a:cs typeface="Cabin"/>
                <a:sym typeface="Cabin"/>
              </a:defRPr>
            </a:lvl5pPr>
            <a:lvl6pPr indent="0" lvl="5" marL="0" algn="r">
              <a:spcBef>
                <a:spcPts val="0"/>
              </a:spcBef>
              <a:buNone/>
              <a:defRPr b="0" i="0" sz="900" u="none" cap="none" strike="noStrike">
                <a:solidFill>
                  <a:srgbClr val="6C8089"/>
                </a:solidFill>
                <a:latin typeface="Cabin"/>
                <a:ea typeface="Cabin"/>
                <a:cs typeface="Cabin"/>
                <a:sym typeface="Cabin"/>
              </a:defRPr>
            </a:lvl6pPr>
            <a:lvl7pPr indent="0" lvl="6" marL="0" algn="r">
              <a:spcBef>
                <a:spcPts val="0"/>
              </a:spcBef>
              <a:buNone/>
              <a:defRPr b="0" i="0" sz="900" u="none" cap="none" strike="noStrike">
                <a:solidFill>
                  <a:srgbClr val="6C8089"/>
                </a:solidFill>
                <a:latin typeface="Cabin"/>
                <a:ea typeface="Cabin"/>
                <a:cs typeface="Cabin"/>
                <a:sym typeface="Cabin"/>
              </a:defRPr>
            </a:lvl7pPr>
            <a:lvl8pPr indent="0" lvl="7" marL="0" algn="r">
              <a:spcBef>
                <a:spcPts val="0"/>
              </a:spcBef>
              <a:buNone/>
              <a:defRPr b="0" i="0" sz="900" u="none" cap="none" strike="noStrike">
                <a:solidFill>
                  <a:srgbClr val="6C8089"/>
                </a:solidFill>
                <a:latin typeface="Cabin"/>
                <a:ea typeface="Cabin"/>
                <a:cs typeface="Cabin"/>
                <a:sym typeface="Cabin"/>
              </a:defRPr>
            </a:lvl8pPr>
            <a:lvl9pPr indent="0" lvl="8" marL="0" algn="r">
              <a:spcBef>
                <a:spcPts val="0"/>
              </a:spcBef>
              <a:buNone/>
              <a:defRPr b="0" i="0" sz="900" u="none" cap="none" strike="noStrike">
                <a:solidFill>
                  <a:srgbClr val="6C808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Cabin"/>
                <a:ea typeface="Cabin"/>
                <a:cs typeface="Cabin"/>
                <a:sym typeface="Cabin"/>
              </a:defRPr>
            </a:lvl1pPr>
            <a:lvl2pPr indent="0" lvl="1" marL="0" algn="r">
              <a:spcBef>
                <a:spcPts val="0"/>
              </a:spcBef>
              <a:buNone/>
              <a:defRPr b="0" i="0" sz="900" u="none" cap="none" strike="noStrike">
                <a:solidFill>
                  <a:srgbClr val="6C8089"/>
                </a:solidFill>
                <a:latin typeface="Cabin"/>
                <a:ea typeface="Cabin"/>
                <a:cs typeface="Cabin"/>
                <a:sym typeface="Cabin"/>
              </a:defRPr>
            </a:lvl2pPr>
            <a:lvl3pPr indent="0" lvl="2" marL="0" algn="r">
              <a:spcBef>
                <a:spcPts val="0"/>
              </a:spcBef>
              <a:buNone/>
              <a:defRPr b="0" i="0" sz="900" u="none" cap="none" strike="noStrike">
                <a:solidFill>
                  <a:srgbClr val="6C8089"/>
                </a:solidFill>
                <a:latin typeface="Cabin"/>
                <a:ea typeface="Cabin"/>
                <a:cs typeface="Cabin"/>
                <a:sym typeface="Cabin"/>
              </a:defRPr>
            </a:lvl3pPr>
            <a:lvl4pPr indent="0" lvl="3" marL="0" algn="r">
              <a:spcBef>
                <a:spcPts val="0"/>
              </a:spcBef>
              <a:buNone/>
              <a:defRPr b="0" i="0" sz="900" u="none" cap="none" strike="noStrike">
                <a:solidFill>
                  <a:srgbClr val="6C8089"/>
                </a:solidFill>
                <a:latin typeface="Cabin"/>
                <a:ea typeface="Cabin"/>
                <a:cs typeface="Cabin"/>
                <a:sym typeface="Cabin"/>
              </a:defRPr>
            </a:lvl4pPr>
            <a:lvl5pPr indent="0" lvl="4" marL="0" algn="r">
              <a:spcBef>
                <a:spcPts val="0"/>
              </a:spcBef>
              <a:buNone/>
              <a:defRPr b="0" i="0" sz="900" u="none" cap="none" strike="noStrike">
                <a:solidFill>
                  <a:srgbClr val="6C8089"/>
                </a:solidFill>
                <a:latin typeface="Cabin"/>
                <a:ea typeface="Cabin"/>
                <a:cs typeface="Cabin"/>
                <a:sym typeface="Cabin"/>
              </a:defRPr>
            </a:lvl5pPr>
            <a:lvl6pPr indent="0" lvl="5" marL="0" algn="r">
              <a:spcBef>
                <a:spcPts val="0"/>
              </a:spcBef>
              <a:buNone/>
              <a:defRPr b="0" i="0" sz="900" u="none" cap="none" strike="noStrike">
                <a:solidFill>
                  <a:srgbClr val="6C8089"/>
                </a:solidFill>
                <a:latin typeface="Cabin"/>
                <a:ea typeface="Cabin"/>
                <a:cs typeface="Cabin"/>
                <a:sym typeface="Cabin"/>
              </a:defRPr>
            </a:lvl6pPr>
            <a:lvl7pPr indent="0" lvl="6" marL="0" algn="r">
              <a:spcBef>
                <a:spcPts val="0"/>
              </a:spcBef>
              <a:buNone/>
              <a:defRPr b="0" i="0" sz="900" u="none" cap="none" strike="noStrike">
                <a:solidFill>
                  <a:srgbClr val="6C8089"/>
                </a:solidFill>
                <a:latin typeface="Cabin"/>
                <a:ea typeface="Cabin"/>
                <a:cs typeface="Cabin"/>
                <a:sym typeface="Cabin"/>
              </a:defRPr>
            </a:lvl7pPr>
            <a:lvl8pPr indent="0" lvl="7" marL="0" algn="r">
              <a:spcBef>
                <a:spcPts val="0"/>
              </a:spcBef>
              <a:buNone/>
              <a:defRPr b="0" i="0" sz="900" u="none" cap="none" strike="noStrike">
                <a:solidFill>
                  <a:srgbClr val="6C8089"/>
                </a:solidFill>
                <a:latin typeface="Cabin"/>
                <a:ea typeface="Cabin"/>
                <a:cs typeface="Cabin"/>
                <a:sym typeface="Cabin"/>
              </a:defRPr>
            </a:lvl8pPr>
            <a:lvl9pPr indent="0" lvl="8" marL="0" algn="r">
              <a:spcBef>
                <a:spcPts val="0"/>
              </a:spcBef>
              <a:buNone/>
              <a:defRPr b="0" i="0" sz="900" u="none" cap="none" strike="noStrike">
                <a:solidFill>
                  <a:srgbClr val="6C808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Cabin"/>
                <a:ea typeface="Cabin"/>
                <a:cs typeface="Cabin"/>
                <a:sym typeface="Cabin"/>
              </a:defRPr>
            </a:lvl1pPr>
            <a:lvl2pPr indent="0" lvl="1" marL="0" algn="r">
              <a:spcBef>
                <a:spcPts val="0"/>
              </a:spcBef>
              <a:buNone/>
              <a:defRPr b="0" i="0" sz="900" u="none" cap="none" strike="noStrike">
                <a:solidFill>
                  <a:srgbClr val="6C8089"/>
                </a:solidFill>
                <a:latin typeface="Cabin"/>
                <a:ea typeface="Cabin"/>
                <a:cs typeface="Cabin"/>
                <a:sym typeface="Cabin"/>
              </a:defRPr>
            </a:lvl2pPr>
            <a:lvl3pPr indent="0" lvl="2" marL="0" algn="r">
              <a:spcBef>
                <a:spcPts val="0"/>
              </a:spcBef>
              <a:buNone/>
              <a:defRPr b="0" i="0" sz="900" u="none" cap="none" strike="noStrike">
                <a:solidFill>
                  <a:srgbClr val="6C8089"/>
                </a:solidFill>
                <a:latin typeface="Cabin"/>
                <a:ea typeface="Cabin"/>
                <a:cs typeface="Cabin"/>
                <a:sym typeface="Cabin"/>
              </a:defRPr>
            </a:lvl3pPr>
            <a:lvl4pPr indent="0" lvl="3" marL="0" algn="r">
              <a:spcBef>
                <a:spcPts val="0"/>
              </a:spcBef>
              <a:buNone/>
              <a:defRPr b="0" i="0" sz="900" u="none" cap="none" strike="noStrike">
                <a:solidFill>
                  <a:srgbClr val="6C8089"/>
                </a:solidFill>
                <a:latin typeface="Cabin"/>
                <a:ea typeface="Cabin"/>
                <a:cs typeface="Cabin"/>
                <a:sym typeface="Cabin"/>
              </a:defRPr>
            </a:lvl4pPr>
            <a:lvl5pPr indent="0" lvl="4" marL="0" algn="r">
              <a:spcBef>
                <a:spcPts val="0"/>
              </a:spcBef>
              <a:buNone/>
              <a:defRPr b="0" i="0" sz="900" u="none" cap="none" strike="noStrike">
                <a:solidFill>
                  <a:srgbClr val="6C8089"/>
                </a:solidFill>
                <a:latin typeface="Cabin"/>
                <a:ea typeface="Cabin"/>
                <a:cs typeface="Cabin"/>
                <a:sym typeface="Cabin"/>
              </a:defRPr>
            </a:lvl5pPr>
            <a:lvl6pPr indent="0" lvl="5" marL="0" algn="r">
              <a:spcBef>
                <a:spcPts val="0"/>
              </a:spcBef>
              <a:buNone/>
              <a:defRPr b="0" i="0" sz="900" u="none" cap="none" strike="noStrike">
                <a:solidFill>
                  <a:srgbClr val="6C8089"/>
                </a:solidFill>
                <a:latin typeface="Cabin"/>
                <a:ea typeface="Cabin"/>
                <a:cs typeface="Cabin"/>
                <a:sym typeface="Cabin"/>
              </a:defRPr>
            </a:lvl6pPr>
            <a:lvl7pPr indent="0" lvl="6" marL="0" algn="r">
              <a:spcBef>
                <a:spcPts val="0"/>
              </a:spcBef>
              <a:buNone/>
              <a:defRPr b="0" i="0" sz="900" u="none" cap="none" strike="noStrike">
                <a:solidFill>
                  <a:srgbClr val="6C8089"/>
                </a:solidFill>
                <a:latin typeface="Cabin"/>
                <a:ea typeface="Cabin"/>
                <a:cs typeface="Cabin"/>
                <a:sym typeface="Cabin"/>
              </a:defRPr>
            </a:lvl7pPr>
            <a:lvl8pPr indent="0" lvl="7" marL="0" algn="r">
              <a:spcBef>
                <a:spcPts val="0"/>
              </a:spcBef>
              <a:buNone/>
              <a:defRPr b="0" i="0" sz="900" u="none" cap="none" strike="noStrike">
                <a:solidFill>
                  <a:srgbClr val="6C8089"/>
                </a:solidFill>
                <a:latin typeface="Cabin"/>
                <a:ea typeface="Cabin"/>
                <a:cs typeface="Cabin"/>
                <a:sym typeface="Cabin"/>
              </a:defRPr>
            </a:lvl8pPr>
            <a:lvl9pPr indent="0" lvl="8" marL="0" algn="r">
              <a:spcBef>
                <a:spcPts val="0"/>
              </a:spcBef>
              <a:buNone/>
              <a:defRPr b="0" i="0" sz="900" u="none" cap="none" strike="noStrike">
                <a:solidFill>
                  <a:srgbClr val="6C808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57"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6C8089"/>
              </a:buClr>
              <a:buSzPts val="2000"/>
              <a:buFont typeface="Cabin"/>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Cabin"/>
                <a:ea typeface="Cabin"/>
                <a:cs typeface="Cabin"/>
                <a:sym typeface="Cabin"/>
              </a:defRPr>
            </a:lvl1pPr>
            <a:lvl2pPr indent="0" lvl="1" marL="0" algn="r">
              <a:spcBef>
                <a:spcPts val="0"/>
              </a:spcBef>
              <a:buNone/>
              <a:defRPr b="0" i="0" sz="900" u="none" cap="none" strike="noStrike">
                <a:solidFill>
                  <a:srgbClr val="6C8089"/>
                </a:solidFill>
                <a:latin typeface="Cabin"/>
                <a:ea typeface="Cabin"/>
                <a:cs typeface="Cabin"/>
                <a:sym typeface="Cabin"/>
              </a:defRPr>
            </a:lvl2pPr>
            <a:lvl3pPr indent="0" lvl="2" marL="0" algn="r">
              <a:spcBef>
                <a:spcPts val="0"/>
              </a:spcBef>
              <a:buNone/>
              <a:defRPr b="0" i="0" sz="900" u="none" cap="none" strike="noStrike">
                <a:solidFill>
                  <a:srgbClr val="6C8089"/>
                </a:solidFill>
                <a:latin typeface="Cabin"/>
                <a:ea typeface="Cabin"/>
                <a:cs typeface="Cabin"/>
                <a:sym typeface="Cabin"/>
              </a:defRPr>
            </a:lvl3pPr>
            <a:lvl4pPr indent="0" lvl="3" marL="0" algn="r">
              <a:spcBef>
                <a:spcPts val="0"/>
              </a:spcBef>
              <a:buNone/>
              <a:defRPr b="0" i="0" sz="900" u="none" cap="none" strike="noStrike">
                <a:solidFill>
                  <a:srgbClr val="6C8089"/>
                </a:solidFill>
                <a:latin typeface="Cabin"/>
                <a:ea typeface="Cabin"/>
                <a:cs typeface="Cabin"/>
                <a:sym typeface="Cabin"/>
              </a:defRPr>
            </a:lvl4pPr>
            <a:lvl5pPr indent="0" lvl="4" marL="0" algn="r">
              <a:spcBef>
                <a:spcPts val="0"/>
              </a:spcBef>
              <a:buNone/>
              <a:defRPr b="0" i="0" sz="900" u="none" cap="none" strike="noStrike">
                <a:solidFill>
                  <a:srgbClr val="6C8089"/>
                </a:solidFill>
                <a:latin typeface="Cabin"/>
                <a:ea typeface="Cabin"/>
                <a:cs typeface="Cabin"/>
                <a:sym typeface="Cabin"/>
              </a:defRPr>
            </a:lvl5pPr>
            <a:lvl6pPr indent="0" lvl="5" marL="0" algn="r">
              <a:spcBef>
                <a:spcPts val="0"/>
              </a:spcBef>
              <a:buNone/>
              <a:defRPr b="0" i="0" sz="900" u="none" cap="none" strike="noStrike">
                <a:solidFill>
                  <a:srgbClr val="6C8089"/>
                </a:solidFill>
                <a:latin typeface="Cabin"/>
                <a:ea typeface="Cabin"/>
                <a:cs typeface="Cabin"/>
                <a:sym typeface="Cabin"/>
              </a:defRPr>
            </a:lvl6pPr>
            <a:lvl7pPr indent="0" lvl="6" marL="0" algn="r">
              <a:spcBef>
                <a:spcPts val="0"/>
              </a:spcBef>
              <a:buNone/>
              <a:defRPr b="0" i="0" sz="900" u="none" cap="none" strike="noStrike">
                <a:solidFill>
                  <a:srgbClr val="6C8089"/>
                </a:solidFill>
                <a:latin typeface="Cabin"/>
                <a:ea typeface="Cabin"/>
                <a:cs typeface="Cabin"/>
                <a:sym typeface="Cabin"/>
              </a:defRPr>
            </a:lvl7pPr>
            <a:lvl8pPr indent="0" lvl="7" marL="0" algn="r">
              <a:spcBef>
                <a:spcPts val="0"/>
              </a:spcBef>
              <a:buNone/>
              <a:defRPr b="0" i="0" sz="900" u="none" cap="none" strike="noStrike">
                <a:solidFill>
                  <a:srgbClr val="6C8089"/>
                </a:solidFill>
                <a:latin typeface="Cabin"/>
                <a:ea typeface="Cabin"/>
                <a:cs typeface="Cabin"/>
                <a:sym typeface="Cabin"/>
              </a:defRPr>
            </a:lvl8pPr>
            <a:lvl9pPr indent="0" lvl="8" marL="0" algn="r">
              <a:spcBef>
                <a:spcPts val="0"/>
              </a:spcBef>
              <a:buNone/>
              <a:defRPr b="0" i="0" sz="900" u="none" cap="none" strike="noStrike">
                <a:solidFill>
                  <a:srgbClr val="6C808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Cabin"/>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01" name="Google Shape;101;p13"/>
          <p:cNvSpPr txBox="1"/>
          <p:nvPr>
            <p:ph type="ctrTitle"/>
          </p:nvPr>
        </p:nvSpPr>
        <p:spPr>
          <a:xfrm>
            <a:off x="446533" y="1027034"/>
            <a:ext cx="7166927" cy="38047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800"/>
              <a:buFont typeface="Cabin"/>
              <a:buNone/>
            </a:pPr>
            <a:r>
              <a:rPr lang="en-US" sz="4800">
                <a:solidFill>
                  <a:schemeClr val="dk2"/>
                </a:solidFill>
              </a:rPr>
              <a:t>CALCULATOR GAME</a:t>
            </a:r>
            <a:endParaRPr/>
          </a:p>
        </p:txBody>
      </p:sp>
      <p:sp>
        <p:nvSpPr>
          <p:cNvPr id="102" name="Google Shape;102;p13"/>
          <p:cNvSpPr/>
          <p:nvPr/>
        </p:nvSpPr>
        <p:spPr>
          <a:xfrm>
            <a:off x="446533" y="5031846"/>
            <a:ext cx="7223760" cy="111654"/>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887694" y="0"/>
            <a:ext cx="4304306"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idx="1" type="subTitle"/>
          </p:nvPr>
        </p:nvSpPr>
        <p:spPr>
          <a:xfrm>
            <a:off x="7969828" y="1027033"/>
            <a:ext cx="4222172" cy="380473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944"/>
              <a:buNone/>
            </a:pPr>
            <a:r>
              <a:rPr lang="en-US" sz="3200">
                <a:solidFill>
                  <a:srgbClr val="FFFFFF"/>
                </a:solidFill>
              </a:rPr>
              <a:t>BY OLGA MAKAROVA</a:t>
            </a:r>
            <a:endParaRPr/>
          </a:p>
        </p:txBody>
      </p:sp>
      <p:sp>
        <p:nvSpPr>
          <p:cNvPr id="105" name="Google Shape;105;p13"/>
          <p:cNvSpPr/>
          <p:nvPr/>
        </p:nvSpPr>
        <p:spPr>
          <a:xfrm>
            <a:off x="8184640" y="5031846"/>
            <a:ext cx="3546077" cy="11165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A screenshot of a cell phone&#10;&#10;Description automatically generated" id="115" name="Google Shape;115;p14"/>
          <p:cNvPicPr preferRelativeResize="0"/>
          <p:nvPr/>
        </p:nvPicPr>
        <p:blipFill rotWithShape="1">
          <a:blip r:embed="rId3">
            <a:alphaModFix/>
          </a:blip>
          <a:srcRect b="7909" l="0" r="0" t="3019"/>
          <a:stretch/>
        </p:blipFill>
        <p:spPr>
          <a:xfrm>
            <a:off x="446525" y="720125"/>
            <a:ext cx="7498775" cy="5666675"/>
          </a:xfrm>
          <a:prstGeom prst="rect">
            <a:avLst/>
          </a:prstGeom>
          <a:noFill/>
          <a:ln>
            <a:noFill/>
          </a:ln>
        </p:spPr>
      </p:pic>
      <p:sp>
        <p:nvSpPr>
          <p:cNvPr id="116" name="Google Shape;116;p14"/>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txBox="1"/>
          <p:nvPr>
            <p:ph type="title"/>
          </p:nvPr>
        </p:nvSpPr>
        <p:spPr>
          <a:xfrm>
            <a:off x="8296275" y="1419226"/>
            <a:ext cx="3081576" cy="76286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3600"/>
              <a:buFont typeface="Cabin"/>
              <a:buNone/>
            </a:pPr>
            <a:r>
              <a:rPr lang="en-US" sz="3600">
                <a:solidFill>
                  <a:srgbClr val="FFFFFF"/>
                </a:solidFill>
              </a:rPr>
              <a:t>DESCRIPTION</a:t>
            </a:r>
            <a:endParaRPr/>
          </a:p>
        </p:txBody>
      </p:sp>
      <p:sp>
        <p:nvSpPr>
          <p:cNvPr id="118" name="Google Shape;118;p14"/>
          <p:cNvSpPr txBox="1"/>
          <p:nvPr>
            <p:ph idx="1" type="body"/>
          </p:nvPr>
        </p:nvSpPr>
        <p:spPr>
          <a:xfrm>
            <a:off x="8296275" y="2795155"/>
            <a:ext cx="3081576" cy="2443595"/>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SzPts val="2208"/>
              <a:buNone/>
            </a:pPr>
            <a:r>
              <a:rPr lang="en-US" sz="2400" cap="none">
                <a:solidFill>
                  <a:srgbClr val="FFFFFF"/>
                </a:solidFill>
              </a:rPr>
              <a:t>THIS IS A SIMPLE GAME CHECKING USER’S KNOWLEDGE OF THE MULTIPLICATION TABLE.</a:t>
            </a:r>
            <a:endParaRPr/>
          </a:p>
        </p:txBody>
      </p:sp>
      <p:sp>
        <p:nvSpPr>
          <p:cNvPr id="119" name="Google Shape;119;p1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4241830" y="457200"/>
            <a:ext cx="3703320" cy="91440"/>
          </a:xfrm>
          <a:prstGeom prst="rect">
            <a:avLst/>
          </a:prstGeom>
          <a:solidFill>
            <a:srgbClr val="F8F8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25" name="Shape 125"/>
        <p:cNvGrpSpPr/>
        <p:nvPr/>
      </p:nvGrpSpPr>
      <p:grpSpPr>
        <a:xfrm>
          <a:off x="0" y="0"/>
          <a:ext cx="0" cy="0"/>
          <a:chOff x="0" y="0"/>
          <a:chExt cx="0" cy="0"/>
        </a:xfrm>
      </p:grpSpPr>
      <p:sp>
        <p:nvSpPr>
          <p:cNvPr id="126" name="Google Shape;126;p15"/>
          <p:cNvSpPr txBox="1"/>
          <p:nvPr>
            <p:ph type="title"/>
          </p:nvPr>
        </p:nvSpPr>
        <p:spPr>
          <a:xfrm>
            <a:off x="581192" y="702156"/>
            <a:ext cx="11029615"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Cabin"/>
              <a:buNone/>
            </a:pPr>
            <a:r>
              <a:rPr lang="en-US" sz="4000"/>
              <a:t>NOTABLE FEATURES</a:t>
            </a:r>
            <a:endParaRPr/>
          </a:p>
        </p:txBody>
      </p:sp>
      <p:sp>
        <p:nvSpPr>
          <p:cNvPr id="127" name="Google Shape;127;p15"/>
          <p:cNvSpPr txBox="1"/>
          <p:nvPr>
            <p:ph idx="1" type="body"/>
          </p:nvPr>
        </p:nvSpPr>
        <p:spPr>
          <a:xfrm>
            <a:off x="405246" y="2202872"/>
            <a:ext cx="11357264" cy="3952971"/>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147097" lvl="0" marL="306000" rtl="0" algn="l">
              <a:lnSpc>
                <a:spcPct val="90000"/>
              </a:lnSpc>
              <a:spcBef>
                <a:spcPts val="0"/>
              </a:spcBef>
              <a:spcAft>
                <a:spcPts val="0"/>
              </a:spcAft>
              <a:buSzPts val="2502"/>
              <a:buNone/>
            </a:pPr>
            <a:r>
              <a:t/>
            </a:r>
            <a:endParaRPr sz="2720"/>
          </a:p>
          <a:p>
            <a:pPr indent="-306000" lvl="0" marL="306000" rtl="0" algn="l">
              <a:lnSpc>
                <a:spcPct val="90000"/>
              </a:lnSpc>
              <a:spcBef>
                <a:spcPts val="1144"/>
              </a:spcBef>
              <a:spcAft>
                <a:spcPts val="0"/>
              </a:spcAft>
              <a:buSzPts val="2502"/>
              <a:buChar char="◼"/>
            </a:pPr>
            <a:r>
              <a:rPr lang="en-US" sz="2720"/>
              <a:t>This game is written in the bash scripting language. </a:t>
            </a:r>
            <a:endParaRPr/>
          </a:p>
          <a:p>
            <a:pPr indent="-306000" lvl="0" marL="306000" rtl="0" algn="l">
              <a:lnSpc>
                <a:spcPct val="90000"/>
              </a:lnSpc>
              <a:spcBef>
                <a:spcPts val="1144"/>
              </a:spcBef>
              <a:spcAft>
                <a:spcPts val="0"/>
              </a:spcAft>
              <a:buSzPts val="2502"/>
              <a:buChar char="◼"/>
            </a:pPr>
            <a:r>
              <a:rPr lang="en-US" sz="2720"/>
              <a:t>Program name: calculator_game.sh</a:t>
            </a:r>
            <a:endParaRPr/>
          </a:p>
          <a:p>
            <a:pPr indent="-306000" lvl="0" marL="306000" rtl="0" algn="l">
              <a:lnSpc>
                <a:spcPct val="90000"/>
              </a:lnSpc>
              <a:spcBef>
                <a:spcPts val="1144"/>
              </a:spcBef>
              <a:spcAft>
                <a:spcPts val="0"/>
              </a:spcAft>
              <a:buSzPts val="2502"/>
              <a:buChar char="◼"/>
            </a:pPr>
            <a:r>
              <a:rPr lang="en-US" sz="2720"/>
              <a:t>The program borrowed some logic from the scripts used in class. </a:t>
            </a:r>
            <a:endParaRPr/>
          </a:p>
          <a:p>
            <a:pPr indent="-306000" lvl="0" marL="306000" rtl="0" algn="l">
              <a:lnSpc>
                <a:spcPct val="90000"/>
              </a:lnSpc>
              <a:spcBef>
                <a:spcPts val="1144"/>
              </a:spcBef>
              <a:spcAft>
                <a:spcPts val="0"/>
              </a:spcAft>
              <a:buSzPts val="2502"/>
              <a:buChar char="◼"/>
            </a:pPr>
            <a:r>
              <a:rPr lang="en-US" sz="2720"/>
              <a:t>The key feature is the timer.  Every time the user gives an answer the program displays the time remaining. When the user is out of time the program stops the game. </a:t>
            </a:r>
            <a:endParaRPr/>
          </a:p>
          <a:p>
            <a:pPr indent="-306000" lvl="0" marL="306000" rtl="0" algn="l">
              <a:lnSpc>
                <a:spcPct val="90000"/>
              </a:lnSpc>
              <a:spcBef>
                <a:spcPts val="1144"/>
              </a:spcBef>
              <a:spcAft>
                <a:spcPts val="0"/>
              </a:spcAft>
              <a:buSzPts val="2502"/>
              <a:buChar char="◼"/>
            </a:pPr>
            <a:r>
              <a:rPr lang="en-US" sz="2720"/>
              <a:t>The user is allowed to give only a limited number of incorrect answers. </a:t>
            </a:r>
            <a:endParaRPr/>
          </a:p>
          <a:p>
            <a:pPr indent="-147097" lvl="0" marL="306000" rtl="0" algn="l">
              <a:lnSpc>
                <a:spcPct val="90000"/>
              </a:lnSpc>
              <a:spcBef>
                <a:spcPts val="1144"/>
              </a:spcBef>
              <a:spcAft>
                <a:spcPts val="0"/>
              </a:spcAft>
              <a:buSzPts val="2502"/>
              <a:buNone/>
            </a:pPr>
            <a:r>
              <a:t/>
            </a:r>
            <a:endParaRPr sz="2720"/>
          </a:p>
          <a:p>
            <a:pPr indent="-147097" lvl="0" marL="306000" rtl="0" algn="l">
              <a:lnSpc>
                <a:spcPct val="90000"/>
              </a:lnSpc>
              <a:spcBef>
                <a:spcPts val="1144"/>
              </a:spcBef>
              <a:spcAft>
                <a:spcPts val="0"/>
              </a:spcAft>
              <a:buSzPts val="2502"/>
              <a:buNone/>
            </a:pPr>
            <a:r>
              <a:t/>
            </a:r>
            <a:endParaRPr sz="27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31" name="Shape 131"/>
        <p:cNvGrpSpPr/>
        <p:nvPr/>
      </p:nvGrpSpPr>
      <p:grpSpPr>
        <a:xfrm>
          <a:off x="0" y="0"/>
          <a:ext cx="0" cy="0"/>
          <a:chOff x="0" y="0"/>
          <a:chExt cx="0" cy="0"/>
        </a:xfrm>
      </p:grpSpPr>
      <p:sp>
        <p:nvSpPr>
          <p:cNvPr id="132" name="Google Shape;132;p16"/>
          <p:cNvSpPr txBox="1"/>
          <p:nvPr>
            <p:ph type="title"/>
          </p:nvPr>
        </p:nvSpPr>
        <p:spPr>
          <a:xfrm>
            <a:off x="581192" y="702156"/>
            <a:ext cx="11029616" cy="1013800"/>
          </a:xfrm>
          <a:prstGeom prst="rect">
            <a:avLst/>
          </a:prstGeom>
          <a:solidFill>
            <a:schemeClr val="lt1"/>
          </a:solid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2"/>
              </a:buClr>
              <a:buSzPts val="4000"/>
              <a:buFont typeface="Cabin"/>
              <a:buNone/>
            </a:pPr>
            <a:r>
              <a:rPr lang="en-US" sz="4000">
                <a:solidFill>
                  <a:schemeClr val="accent2"/>
                </a:solidFill>
              </a:rPr>
              <a:t>OPTIONS</a:t>
            </a:r>
            <a:endParaRPr/>
          </a:p>
        </p:txBody>
      </p:sp>
      <p:sp>
        <p:nvSpPr>
          <p:cNvPr id="133" name="Google Shape;133;p16"/>
          <p:cNvSpPr txBox="1"/>
          <p:nvPr>
            <p:ph idx="1" type="body"/>
          </p:nvPr>
        </p:nvSpPr>
        <p:spPr>
          <a:xfrm>
            <a:off x="581192" y="2180496"/>
            <a:ext cx="11029615" cy="3678303"/>
          </a:xfrm>
          <a:prstGeom prst="rect">
            <a:avLst/>
          </a:prstGeom>
          <a:solidFill>
            <a:schemeClr val="lt1"/>
          </a:solid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3312"/>
              <a:buChar char="◼"/>
            </a:pPr>
            <a:r>
              <a:rPr lang="en-US" sz="3600"/>
              <a:t>Game duration</a:t>
            </a:r>
            <a:endParaRPr/>
          </a:p>
          <a:p>
            <a:pPr indent="-306000" lvl="0" marL="306000" rtl="0" algn="l">
              <a:spcBef>
                <a:spcPts val="1320"/>
              </a:spcBef>
              <a:spcAft>
                <a:spcPts val="0"/>
              </a:spcAft>
              <a:buSzPts val="3312"/>
              <a:buChar char="◼"/>
            </a:pPr>
            <a:r>
              <a:rPr lang="en-US" sz="3600"/>
              <a:t>Total number of correct attempts</a:t>
            </a:r>
            <a:endParaRPr/>
          </a:p>
          <a:p>
            <a:pPr indent="-306000" lvl="0" marL="306000" rtl="0" algn="l">
              <a:spcBef>
                <a:spcPts val="1320"/>
              </a:spcBef>
              <a:spcAft>
                <a:spcPts val="0"/>
              </a:spcAft>
              <a:buSzPts val="3312"/>
              <a:buChar char="◼"/>
            </a:pPr>
            <a:r>
              <a:rPr lang="en-US" sz="3600"/>
              <a:t>Total number of incorrect attempts</a:t>
            </a:r>
            <a:endParaRPr/>
          </a:p>
          <a:p>
            <a:pPr indent="-306000" lvl="0" marL="306000" rtl="0" algn="l">
              <a:spcBef>
                <a:spcPts val="1320"/>
              </a:spcBef>
              <a:spcAft>
                <a:spcPts val="0"/>
              </a:spcAft>
              <a:buSzPts val="3312"/>
              <a:buChar char="◼"/>
            </a:pPr>
            <a:r>
              <a:rPr lang="en-US" sz="3600"/>
              <a:t>Multiplication range</a:t>
            </a:r>
            <a:endParaRPr/>
          </a:p>
          <a:p>
            <a:pPr indent="-200844" lvl="0" marL="306000" rtl="0" algn="l">
              <a:spcBef>
                <a:spcPts val="960"/>
              </a:spcBef>
              <a:spcAft>
                <a:spcPts val="0"/>
              </a:spcAft>
              <a:buSzPts val="165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