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9" r:id="rId2"/>
  </p:sldIdLst>
  <p:sldSz cx="9144000" cy="6858000" type="screen4x3"/>
  <p:notesSz cx="6858000" cy="9144000"/>
  <p:embeddedFontLst>
    <p:embeddedFont>
      <p:font typeface="Quattrocento Sans" panose="020B0502050000020003"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gvaUK0MO4zuZjiRXaexIoR19BR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customschemas.google.com/relationships/presentationmetadata" Target="metadata"/><Relationship Id="rId5" Type="http://schemas.openxmlformats.org/officeDocument/2006/relationships/font" Target="fonts/font2.fntdata"/><Relationship Id="rId15" Type="http://schemas.openxmlformats.org/officeDocument/2006/relationships/tableStyles" Target="tableStyles.xml"/><Relationship Id="rId4"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 name="Google Shape;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 name="Google Shape;3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a:t>
            </a:fld>
            <a:endParaRPr/>
          </a:p>
        </p:txBody>
      </p:sp>
    </p:spTree>
    <p:extLst>
      <p:ext uri="{BB962C8B-B14F-4D97-AF65-F5344CB8AC3E}">
        <p14:creationId xmlns:p14="http://schemas.microsoft.com/office/powerpoint/2010/main" val="13171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solidFill>
          <a:schemeClr val="lt1"/>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3"/>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171451" y="230188"/>
            <a:ext cx="8618537" cy="29841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AU" sz="1900" dirty="0"/>
              <a:t>Issue Tree – Capstone One Project</a:t>
            </a:r>
            <a:endParaRPr dirty="0"/>
          </a:p>
        </p:txBody>
      </p:sp>
      <p:sp>
        <p:nvSpPr>
          <p:cNvPr id="38" name="Google Shape;38;p2"/>
          <p:cNvSpPr/>
          <p:nvPr/>
        </p:nvSpPr>
        <p:spPr>
          <a:xfrm>
            <a:off x="171451" y="17463"/>
            <a:ext cx="2593659"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AU" sz="1400" b="0" i="0" u="none" strike="noStrike" cap="none">
                <a:solidFill>
                  <a:srgbClr val="808080"/>
                </a:solidFill>
                <a:latin typeface="Arial"/>
                <a:ea typeface="Arial"/>
                <a:cs typeface="Arial"/>
                <a:sym typeface="Arial"/>
              </a:rPr>
              <a:t>STRUCTURED FOUNDATIONS</a:t>
            </a:r>
            <a:endParaRPr/>
          </a:p>
        </p:txBody>
      </p:sp>
      <p:grpSp>
        <p:nvGrpSpPr>
          <p:cNvPr id="39" name="Google Shape;39;p2"/>
          <p:cNvGrpSpPr/>
          <p:nvPr/>
        </p:nvGrpSpPr>
        <p:grpSpPr>
          <a:xfrm>
            <a:off x="2089" y="997863"/>
            <a:ext cx="9143461" cy="472802"/>
            <a:chOff x="0" y="816135"/>
            <a:chExt cx="8961438" cy="463390"/>
          </a:xfrm>
        </p:grpSpPr>
        <p:sp>
          <p:nvSpPr>
            <p:cNvPr id="40" name="Google Shape;40;p2"/>
            <p:cNvSpPr/>
            <p:nvPr/>
          </p:nvSpPr>
          <p:spPr>
            <a:xfrm>
              <a:off x="0" y="816135"/>
              <a:ext cx="8961438" cy="463390"/>
            </a:xfrm>
            <a:prstGeom prst="rect">
              <a:avLst/>
            </a:prstGeom>
            <a:gradFill>
              <a:gsLst>
                <a:gs pos="0">
                  <a:srgbClr val="F2F2F2"/>
                </a:gs>
                <a:gs pos="100000">
                  <a:schemeClr val="lt1"/>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28"/>
                <a:buFont typeface="Arial"/>
                <a:buNone/>
              </a:pPr>
              <a:endParaRPr sz="1428" b="0" i="0" u="none" strike="noStrike" cap="none">
                <a:solidFill>
                  <a:srgbClr val="002C46"/>
                </a:solidFill>
                <a:latin typeface="Arial"/>
                <a:ea typeface="Arial"/>
                <a:cs typeface="Arial"/>
                <a:sym typeface="Arial"/>
              </a:endParaRPr>
            </a:p>
          </p:txBody>
        </p:sp>
        <p:cxnSp>
          <p:nvCxnSpPr>
            <p:cNvPr id="41" name="Google Shape;41;p2"/>
            <p:cNvCxnSpPr/>
            <p:nvPr/>
          </p:nvCxnSpPr>
          <p:spPr>
            <a:xfrm>
              <a:off x="0" y="816135"/>
              <a:ext cx="8961438" cy="0"/>
            </a:xfrm>
            <a:prstGeom prst="straightConnector1">
              <a:avLst/>
            </a:prstGeom>
            <a:noFill/>
            <a:ln w="9525" cap="flat" cmpd="sng">
              <a:solidFill>
                <a:schemeClr val="accent2"/>
              </a:solidFill>
              <a:prstDash val="solid"/>
              <a:round/>
              <a:headEnd type="none" w="sm" len="sm"/>
              <a:tailEnd type="none" w="sm" len="sm"/>
            </a:ln>
          </p:spPr>
        </p:cxnSp>
      </p:grpSp>
      <p:grpSp>
        <p:nvGrpSpPr>
          <p:cNvPr id="42" name="Google Shape;42;p2"/>
          <p:cNvGrpSpPr/>
          <p:nvPr/>
        </p:nvGrpSpPr>
        <p:grpSpPr>
          <a:xfrm>
            <a:off x="6633337" y="6503004"/>
            <a:ext cx="2044403" cy="226731"/>
            <a:chOff x="6633337" y="6503004"/>
            <a:chExt cx="2044403" cy="226731"/>
          </a:xfrm>
        </p:grpSpPr>
        <p:sp>
          <p:nvSpPr>
            <p:cNvPr id="43" name="Google Shape;43;p2"/>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rgbClr val="FFFFFF"/>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grpSp>
      <p:sp>
        <p:nvSpPr>
          <p:cNvPr id="48" name="Google Shape;48;p2"/>
          <p:cNvSpPr/>
          <p:nvPr/>
        </p:nvSpPr>
        <p:spPr>
          <a:xfrm>
            <a:off x="66675" y="1769650"/>
            <a:ext cx="1424533" cy="4858161"/>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By the end of 2025, determine the impact of age, gender, and BMI on the likelihood of developing heart disease, focusing on individuals within the age brackets of 20–29, 30–39, 40–49, 50–59, and 60–69. The goal is to identify key risk factors across these age groups and reduce heart disease incidence by 10%, particularly in individuals aged 50 and above.</a:t>
            </a:r>
          </a:p>
        </p:txBody>
      </p:sp>
      <p:sp>
        <p:nvSpPr>
          <p:cNvPr id="49" name="Google Shape;49;p2"/>
          <p:cNvSpPr/>
          <p:nvPr/>
        </p:nvSpPr>
        <p:spPr>
          <a:xfrm>
            <a:off x="1933291" y="1353687"/>
            <a:ext cx="1249469" cy="657260"/>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BMI Categories</a:t>
            </a:r>
            <a:endParaRPr sz="1200" b="1" dirty="0">
              <a:solidFill>
                <a:schemeClr val="lt1"/>
              </a:solidFill>
              <a:latin typeface="Arial"/>
              <a:ea typeface="Arial"/>
              <a:cs typeface="Arial"/>
              <a:sym typeface="Arial"/>
            </a:endParaRPr>
          </a:p>
        </p:txBody>
      </p:sp>
      <p:cxnSp>
        <p:nvCxnSpPr>
          <p:cNvPr id="51" name="Google Shape;51;p2"/>
          <p:cNvCxnSpPr>
            <a:cxnSpLocks/>
            <a:stCxn id="48" idx="3"/>
            <a:endCxn id="49" idx="1"/>
          </p:cNvCxnSpPr>
          <p:nvPr/>
        </p:nvCxnSpPr>
        <p:spPr>
          <a:xfrm flipV="1">
            <a:off x="1491208" y="1682317"/>
            <a:ext cx="442083" cy="2516414"/>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53" name="Google Shape;53;p2"/>
          <p:cNvSpPr/>
          <p:nvPr/>
        </p:nvSpPr>
        <p:spPr>
          <a:xfrm>
            <a:off x="3796177" y="1838883"/>
            <a:ext cx="2536502" cy="351516"/>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algn="ctr"/>
            <a:r>
              <a:rPr lang="en-US" sz="1200" b="1" dirty="0">
                <a:solidFill>
                  <a:schemeClr val="lt1"/>
                </a:solidFill>
                <a:latin typeface="Arial"/>
                <a:ea typeface="Arial"/>
                <a:cs typeface="Arial"/>
                <a:sym typeface="Arial"/>
              </a:rPr>
              <a:t>BMI 25 - 29.9 (Overweight)</a:t>
            </a:r>
          </a:p>
        </p:txBody>
      </p:sp>
      <p:pic>
        <p:nvPicPr>
          <p:cNvPr id="15" name="Picture 14">
            <a:extLst>
              <a:ext uri="{FF2B5EF4-FFF2-40B4-BE49-F238E27FC236}">
                <a16:creationId xmlns:a16="http://schemas.microsoft.com/office/drawing/2014/main" id="{74CAEB26-F432-5302-3368-49C3E187B1DE}"/>
              </a:ext>
            </a:extLst>
          </p:cNvPr>
          <p:cNvPicPr>
            <a:picLocks noChangeAspect="1"/>
          </p:cNvPicPr>
          <p:nvPr/>
        </p:nvPicPr>
        <p:blipFill>
          <a:blip r:embed="rId3"/>
          <a:stretch>
            <a:fillRect/>
          </a:stretch>
        </p:blipFill>
        <p:spPr>
          <a:xfrm>
            <a:off x="5151907" y="5167474"/>
            <a:ext cx="240867" cy="45719"/>
          </a:xfrm>
          <a:prstGeom prst="rect">
            <a:avLst/>
          </a:prstGeom>
        </p:spPr>
      </p:pic>
      <p:sp>
        <p:nvSpPr>
          <p:cNvPr id="25" name="Google Shape;50;p2">
            <a:extLst>
              <a:ext uri="{FF2B5EF4-FFF2-40B4-BE49-F238E27FC236}">
                <a16:creationId xmlns:a16="http://schemas.microsoft.com/office/drawing/2014/main" id="{E3152EE5-265F-26BB-822F-315FB79FF3F0}"/>
              </a:ext>
            </a:extLst>
          </p:cNvPr>
          <p:cNvSpPr/>
          <p:nvPr/>
        </p:nvSpPr>
        <p:spPr>
          <a:xfrm>
            <a:off x="1914242" y="5182782"/>
            <a:ext cx="1268518" cy="68571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Gender Differences</a:t>
            </a:r>
            <a:endParaRPr lang="en-US" sz="1200" b="1" dirty="0">
              <a:solidFill>
                <a:schemeClr val="lt1"/>
              </a:solidFill>
              <a:latin typeface="Arial"/>
              <a:ea typeface="Arial"/>
              <a:cs typeface="Arial"/>
              <a:sym typeface="Arial"/>
            </a:endParaRPr>
          </a:p>
        </p:txBody>
      </p:sp>
      <p:cxnSp>
        <p:nvCxnSpPr>
          <p:cNvPr id="26" name="Google Shape;55;p2">
            <a:extLst>
              <a:ext uri="{FF2B5EF4-FFF2-40B4-BE49-F238E27FC236}">
                <a16:creationId xmlns:a16="http://schemas.microsoft.com/office/drawing/2014/main" id="{9DAE7409-5784-96DE-D9E9-3FA55942CAE3}"/>
              </a:ext>
            </a:extLst>
          </p:cNvPr>
          <p:cNvCxnSpPr>
            <a:cxnSpLocks/>
            <a:stCxn id="48" idx="3"/>
            <a:endCxn id="25" idx="1"/>
          </p:cNvCxnSpPr>
          <p:nvPr/>
        </p:nvCxnSpPr>
        <p:spPr>
          <a:xfrm>
            <a:off x="1491208" y="4198731"/>
            <a:ext cx="423034" cy="1326907"/>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30" name="Google Shape;50;p2">
            <a:extLst>
              <a:ext uri="{FF2B5EF4-FFF2-40B4-BE49-F238E27FC236}">
                <a16:creationId xmlns:a16="http://schemas.microsoft.com/office/drawing/2014/main" id="{0382DABB-4D7A-7F17-3071-9D4FF29E91C6}"/>
              </a:ext>
            </a:extLst>
          </p:cNvPr>
          <p:cNvSpPr/>
          <p:nvPr/>
        </p:nvSpPr>
        <p:spPr>
          <a:xfrm>
            <a:off x="1927974" y="5980604"/>
            <a:ext cx="1254786" cy="842227"/>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Heart Disease Incidence by BMI</a:t>
            </a:r>
          </a:p>
        </p:txBody>
      </p:sp>
      <p:cxnSp>
        <p:nvCxnSpPr>
          <p:cNvPr id="36" name="Google Shape;55;p2">
            <a:extLst>
              <a:ext uri="{FF2B5EF4-FFF2-40B4-BE49-F238E27FC236}">
                <a16:creationId xmlns:a16="http://schemas.microsoft.com/office/drawing/2014/main" id="{DE9AB8AB-2A4F-4283-C95D-B5D6F3D9ABFB}"/>
              </a:ext>
            </a:extLst>
          </p:cNvPr>
          <p:cNvCxnSpPr>
            <a:cxnSpLocks/>
            <a:stCxn id="48" idx="3"/>
            <a:endCxn id="30" idx="1"/>
          </p:cNvCxnSpPr>
          <p:nvPr/>
        </p:nvCxnSpPr>
        <p:spPr>
          <a:xfrm>
            <a:off x="1491208" y="4198731"/>
            <a:ext cx="436766" cy="2202987"/>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5" name="Google Shape;50;p2">
            <a:extLst>
              <a:ext uri="{FF2B5EF4-FFF2-40B4-BE49-F238E27FC236}">
                <a16:creationId xmlns:a16="http://schemas.microsoft.com/office/drawing/2014/main" id="{DF8E53B0-9238-B149-AEC4-130B61CB51BD}"/>
              </a:ext>
            </a:extLst>
          </p:cNvPr>
          <p:cNvSpPr/>
          <p:nvPr/>
        </p:nvSpPr>
        <p:spPr>
          <a:xfrm>
            <a:off x="1904106" y="3450768"/>
            <a:ext cx="1278656" cy="657260"/>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Age Group Segmentation</a:t>
            </a:r>
          </a:p>
        </p:txBody>
      </p:sp>
      <p:cxnSp>
        <p:nvCxnSpPr>
          <p:cNvPr id="6" name="Google Shape;55;p2">
            <a:extLst>
              <a:ext uri="{FF2B5EF4-FFF2-40B4-BE49-F238E27FC236}">
                <a16:creationId xmlns:a16="http://schemas.microsoft.com/office/drawing/2014/main" id="{ED774D5F-1309-D106-FDF8-DC638B4CFF6D}"/>
              </a:ext>
            </a:extLst>
          </p:cNvPr>
          <p:cNvCxnSpPr>
            <a:cxnSpLocks/>
            <a:stCxn id="5" idx="1"/>
            <a:endCxn id="48" idx="3"/>
          </p:cNvCxnSpPr>
          <p:nvPr/>
        </p:nvCxnSpPr>
        <p:spPr>
          <a:xfrm rot="10800000" flipV="1">
            <a:off x="1491208" y="3779397"/>
            <a:ext cx="412898" cy="419333"/>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28" name="Google Shape;49;p2">
            <a:extLst>
              <a:ext uri="{FF2B5EF4-FFF2-40B4-BE49-F238E27FC236}">
                <a16:creationId xmlns:a16="http://schemas.microsoft.com/office/drawing/2014/main" id="{6207E9CC-55B0-6337-4365-3B361BAF9188}"/>
              </a:ext>
            </a:extLst>
          </p:cNvPr>
          <p:cNvSpPr/>
          <p:nvPr/>
        </p:nvSpPr>
        <p:spPr>
          <a:xfrm>
            <a:off x="3787778" y="1036084"/>
            <a:ext cx="2538282" cy="338961"/>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BMI &lt; 18.5 (Underweight)</a:t>
            </a:r>
            <a:endParaRPr sz="1200" b="1" dirty="0">
              <a:solidFill>
                <a:schemeClr val="lt1"/>
              </a:solidFill>
              <a:latin typeface="Arial"/>
              <a:ea typeface="Arial"/>
              <a:cs typeface="Arial"/>
              <a:sym typeface="Arial"/>
            </a:endParaRPr>
          </a:p>
        </p:txBody>
      </p:sp>
      <p:sp>
        <p:nvSpPr>
          <p:cNvPr id="31" name="Google Shape;49;p2">
            <a:extLst>
              <a:ext uri="{FF2B5EF4-FFF2-40B4-BE49-F238E27FC236}">
                <a16:creationId xmlns:a16="http://schemas.microsoft.com/office/drawing/2014/main" id="{EE77CB9B-F546-FD03-71EA-72FEFB5802F6}"/>
              </a:ext>
            </a:extLst>
          </p:cNvPr>
          <p:cNvSpPr/>
          <p:nvPr/>
        </p:nvSpPr>
        <p:spPr>
          <a:xfrm>
            <a:off x="3789562" y="1442229"/>
            <a:ext cx="2536502" cy="327421"/>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BMI 18.5 - 24.9 (Normal weight)</a:t>
            </a:r>
            <a:endParaRPr sz="1200" b="1" dirty="0">
              <a:solidFill>
                <a:schemeClr val="lt1"/>
              </a:solidFill>
              <a:latin typeface="Arial"/>
              <a:ea typeface="Arial"/>
              <a:cs typeface="Arial"/>
              <a:sym typeface="Arial"/>
            </a:endParaRPr>
          </a:p>
        </p:txBody>
      </p:sp>
      <p:sp>
        <p:nvSpPr>
          <p:cNvPr id="34" name="Google Shape;49;p2">
            <a:extLst>
              <a:ext uri="{FF2B5EF4-FFF2-40B4-BE49-F238E27FC236}">
                <a16:creationId xmlns:a16="http://schemas.microsoft.com/office/drawing/2014/main" id="{150E2F6E-0A91-2775-B065-8FEC96D1C845}"/>
              </a:ext>
            </a:extLst>
          </p:cNvPr>
          <p:cNvSpPr/>
          <p:nvPr/>
        </p:nvSpPr>
        <p:spPr>
          <a:xfrm>
            <a:off x="3847243" y="5136333"/>
            <a:ext cx="1630091" cy="326021"/>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Arial"/>
                <a:ea typeface="Arial"/>
                <a:cs typeface="Arial"/>
                <a:sym typeface="Arial"/>
              </a:rPr>
              <a:t>Male</a:t>
            </a:r>
            <a:endParaRPr sz="1200" b="1" dirty="0">
              <a:solidFill>
                <a:schemeClr val="lt1"/>
              </a:solidFill>
              <a:latin typeface="Arial"/>
              <a:ea typeface="Arial"/>
              <a:cs typeface="Arial"/>
              <a:sym typeface="Arial"/>
            </a:endParaRPr>
          </a:p>
        </p:txBody>
      </p:sp>
      <p:sp>
        <p:nvSpPr>
          <p:cNvPr id="52" name="Google Shape;49;p2">
            <a:extLst>
              <a:ext uri="{FF2B5EF4-FFF2-40B4-BE49-F238E27FC236}">
                <a16:creationId xmlns:a16="http://schemas.microsoft.com/office/drawing/2014/main" id="{DB658671-5EA8-CE8C-5819-F725C009AFF4}"/>
              </a:ext>
            </a:extLst>
          </p:cNvPr>
          <p:cNvSpPr/>
          <p:nvPr/>
        </p:nvSpPr>
        <p:spPr>
          <a:xfrm>
            <a:off x="3811016" y="2736819"/>
            <a:ext cx="1666319" cy="24819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Age </a:t>
            </a:r>
            <a:r>
              <a:rPr lang="en-US" sz="1200" b="1" dirty="0">
                <a:solidFill>
                  <a:schemeClr val="lt1"/>
                </a:solidFill>
              </a:rPr>
              <a:t>20-2</a:t>
            </a:r>
            <a:r>
              <a:rPr lang="en-US" sz="1200" b="1" dirty="0">
                <a:solidFill>
                  <a:schemeClr val="lt1"/>
                </a:solidFill>
                <a:latin typeface="Arial"/>
                <a:ea typeface="Arial"/>
                <a:cs typeface="Arial"/>
                <a:sym typeface="Arial"/>
              </a:rPr>
              <a:t>9</a:t>
            </a:r>
          </a:p>
        </p:txBody>
      </p:sp>
      <p:sp>
        <p:nvSpPr>
          <p:cNvPr id="57" name="Google Shape;49;p2">
            <a:extLst>
              <a:ext uri="{FF2B5EF4-FFF2-40B4-BE49-F238E27FC236}">
                <a16:creationId xmlns:a16="http://schemas.microsoft.com/office/drawing/2014/main" id="{21BA9CE8-C68E-6360-A9A5-9F250A25F525}"/>
              </a:ext>
            </a:extLst>
          </p:cNvPr>
          <p:cNvSpPr/>
          <p:nvPr/>
        </p:nvSpPr>
        <p:spPr>
          <a:xfrm>
            <a:off x="3820481" y="3521649"/>
            <a:ext cx="1656854" cy="226295"/>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algn="ctr"/>
            <a:r>
              <a:rPr lang="en-US" sz="1200" b="1" dirty="0">
                <a:solidFill>
                  <a:schemeClr val="lt1"/>
                </a:solidFill>
                <a:latin typeface="Arial"/>
                <a:ea typeface="Arial"/>
                <a:cs typeface="Arial"/>
                <a:sym typeface="Arial"/>
              </a:rPr>
              <a:t>Age 40-49</a:t>
            </a:r>
          </a:p>
        </p:txBody>
      </p:sp>
      <p:sp>
        <p:nvSpPr>
          <p:cNvPr id="58" name="Google Shape;49;p2">
            <a:extLst>
              <a:ext uri="{FF2B5EF4-FFF2-40B4-BE49-F238E27FC236}">
                <a16:creationId xmlns:a16="http://schemas.microsoft.com/office/drawing/2014/main" id="{D11775FC-4A91-BB27-28E9-40FE7E25AB78}"/>
              </a:ext>
            </a:extLst>
          </p:cNvPr>
          <p:cNvSpPr/>
          <p:nvPr/>
        </p:nvSpPr>
        <p:spPr>
          <a:xfrm>
            <a:off x="3840155" y="5534363"/>
            <a:ext cx="1630088" cy="362353"/>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Female</a:t>
            </a:r>
            <a:endParaRPr sz="1200" b="1" dirty="0">
              <a:solidFill>
                <a:schemeClr val="lt1"/>
              </a:solidFill>
              <a:latin typeface="Arial"/>
              <a:ea typeface="Arial"/>
              <a:cs typeface="Arial"/>
              <a:sym typeface="Arial"/>
            </a:endParaRPr>
          </a:p>
        </p:txBody>
      </p:sp>
      <p:sp>
        <p:nvSpPr>
          <p:cNvPr id="60" name="Google Shape;49;p2">
            <a:extLst>
              <a:ext uri="{FF2B5EF4-FFF2-40B4-BE49-F238E27FC236}">
                <a16:creationId xmlns:a16="http://schemas.microsoft.com/office/drawing/2014/main" id="{788711A1-E9EC-4365-C0D7-D5E0F820627D}"/>
              </a:ext>
            </a:extLst>
          </p:cNvPr>
          <p:cNvSpPr/>
          <p:nvPr/>
        </p:nvSpPr>
        <p:spPr>
          <a:xfrm>
            <a:off x="3840154" y="6006610"/>
            <a:ext cx="1592423" cy="789486"/>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Number of heart disease cases across BMI categories</a:t>
            </a:r>
            <a:endParaRPr sz="1200" b="1" dirty="0">
              <a:solidFill>
                <a:schemeClr val="lt1"/>
              </a:solidFill>
              <a:latin typeface="Arial"/>
              <a:ea typeface="Arial"/>
              <a:cs typeface="Arial"/>
              <a:sym typeface="Arial"/>
            </a:endParaRPr>
          </a:p>
        </p:txBody>
      </p:sp>
      <p:cxnSp>
        <p:nvCxnSpPr>
          <p:cNvPr id="62" name="Google Shape;55;p2">
            <a:extLst>
              <a:ext uri="{FF2B5EF4-FFF2-40B4-BE49-F238E27FC236}">
                <a16:creationId xmlns:a16="http://schemas.microsoft.com/office/drawing/2014/main" id="{424DFBB9-ADE7-AA43-FAE8-47D030659F4E}"/>
              </a:ext>
            </a:extLst>
          </p:cNvPr>
          <p:cNvCxnSpPr>
            <a:cxnSpLocks/>
            <a:stCxn id="34" idx="1"/>
            <a:endCxn id="25" idx="3"/>
          </p:cNvCxnSpPr>
          <p:nvPr/>
        </p:nvCxnSpPr>
        <p:spPr>
          <a:xfrm rot="10800000" flipV="1">
            <a:off x="3182761" y="5299344"/>
            <a:ext cx="664483" cy="226294"/>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64" name="Google Shape;55;p2">
            <a:extLst>
              <a:ext uri="{FF2B5EF4-FFF2-40B4-BE49-F238E27FC236}">
                <a16:creationId xmlns:a16="http://schemas.microsoft.com/office/drawing/2014/main" id="{27D839BA-73C6-0E4E-E5A0-9197784A22A5}"/>
              </a:ext>
            </a:extLst>
          </p:cNvPr>
          <p:cNvCxnSpPr>
            <a:cxnSpLocks/>
            <a:stCxn id="30" idx="3"/>
            <a:endCxn id="60" idx="1"/>
          </p:cNvCxnSpPr>
          <p:nvPr/>
        </p:nvCxnSpPr>
        <p:spPr>
          <a:xfrm flipV="1">
            <a:off x="3182760" y="6401353"/>
            <a:ext cx="657394" cy="365"/>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83" name="Google Shape;55;p2">
            <a:extLst>
              <a:ext uri="{FF2B5EF4-FFF2-40B4-BE49-F238E27FC236}">
                <a16:creationId xmlns:a16="http://schemas.microsoft.com/office/drawing/2014/main" id="{B755C5CF-57D3-FEAB-98A7-D43A8DA4D882}"/>
              </a:ext>
            </a:extLst>
          </p:cNvPr>
          <p:cNvCxnSpPr>
            <a:cxnSpLocks/>
            <a:stCxn id="52" idx="1"/>
            <a:endCxn id="5" idx="3"/>
          </p:cNvCxnSpPr>
          <p:nvPr/>
        </p:nvCxnSpPr>
        <p:spPr>
          <a:xfrm rot="10800000" flipV="1">
            <a:off x="3182762" y="2860914"/>
            <a:ext cx="628254" cy="918483"/>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84" name="Google Shape;55;p2">
            <a:extLst>
              <a:ext uri="{FF2B5EF4-FFF2-40B4-BE49-F238E27FC236}">
                <a16:creationId xmlns:a16="http://schemas.microsoft.com/office/drawing/2014/main" id="{7C353FE1-E293-F1DF-C098-3B00F177BD70}"/>
              </a:ext>
            </a:extLst>
          </p:cNvPr>
          <p:cNvCxnSpPr>
            <a:cxnSpLocks/>
            <a:stCxn id="25" idx="3"/>
            <a:endCxn id="58" idx="1"/>
          </p:cNvCxnSpPr>
          <p:nvPr/>
        </p:nvCxnSpPr>
        <p:spPr>
          <a:xfrm>
            <a:off x="3182760" y="5525638"/>
            <a:ext cx="657395" cy="189902"/>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97" name="Google Shape;55;p2">
            <a:extLst>
              <a:ext uri="{FF2B5EF4-FFF2-40B4-BE49-F238E27FC236}">
                <a16:creationId xmlns:a16="http://schemas.microsoft.com/office/drawing/2014/main" id="{F05B540D-1EC0-8AB3-074F-4DCA4C43E721}"/>
              </a:ext>
            </a:extLst>
          </p:cNvPr>
          <p:cNvCxnSpPr>
            <a:cxnSpLocks/>
            <a:stCxn id="57" idx="1"/>
            <a:endCxn id="5" idx="3"/>
          </p:cNvCxnSpPr>
          <p:nvPr/>
        </p:nvCxnSpPr>
        <p:spPr>
          <a:xfrm rot="10800000" flipV="1">
            <a:off x="3182763" y="3634796"/>
            <a:ext cx="637719" cy="144601"/>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100" name="Google Shape;55;p2">
            <a:extLst>
              <a:ext uri="{FF2B5EF4-FFF2-40B4-BE49-F238E27FC236}">
                <a16:creationId xmlns:a16="http://schemas.microsoft.com/office/drawing/2014/main" id="{93113B5F-879F-8DF1-457C-D8AE7CE2CB53}"/>
              </a:ext>
            </a:extLst>
          </p:cNvPr>
          <p:cNvCxnSpPr>
            <a:cxnSpLocks/>
            <a:stCxn id="49" idx="3"/>
          </p:cNvCxnSpPr>
          <p:nvPr/>
        </p:nvCxnSpPr>
        <p:spPr>
          <a:xfrm>
            <a:off x="3182760" y="1682317"/>
            <a:ext cx="12457" cy="298573"/>
          </a:xfrm>
          <a:prstGeom prst="bentConnector2">
            <a:avLst/>
          </a:prstGeom>
          <a:noFill/>
          <a:ln w="9525" cap="flat" cmpd="sng">
            <a:solidFill>
              <a:srgbClr val="94A5B9"/>
            </a:solidFill>
            <a:prstDash val="solid"/>
            <a:round/>
            <a:headEnd type="none" w="sm" len="sm"/>
            <a:tailEnd type="none" w="sm" len="sm"/>
          </a:ln>
        </p:spPr>
      </p:cxnSp>
      <p:cxnSp>
        <p:nvCxnSpPr>
          <p:cNvPr id="101" name="Google Shape;55;p2">
            <a:extLst>
              <a:ext uri="{FF2B5EF4-FFF2-40B4-BE49-F238E27FC236}">
                <a16:creationId xmlns:a16="http://schemas.microsoft.com/office/drawing/2014/main" id="{58E9F890-1B80-6A36-92B3-581D3B4C0B01}"/>
              </a:ext>
            </a:extLst>
          </p:cNvPr>
          <p:cNvCxnSpPr>
            <a:cxnSpLocks/>
            <a:endCxn id="49" idx="3"/>
          </p:cNvCxnSpPr>
          <p:nvPr/>
        </p:nvCxnSpPr>
        <p:spPr>
          <a:xfrm rot="5400000">
            <a:off x="2987885" y="1487439"/>
            <a:ext cx="389754" cy="3"/>
          </a:xfrm>
          <a:prstGeom prst="bentConnector2">
            <a:avLst/>
          </a:prstGeom>
          <a:noFill/>
          <a:ln w="9525" cap="flat" cmpd="sng">
            <a:solidFill>
              <a:srgbClr val="94A5B9"/>
            </a:solidFill>
            <a:prstDash val="solid"/>
            <a:round/>
            <a:headEnd type="none" w="sm" len="sm"/>
            <a:tailEnd type="none" w="sm" len="sm"/>
          </a:ln>
        </p:spPr>
      </p:cxnSp>
      <p:cxnSp>
        <p:nvCxnSpPr>
          <p:cNvPr id="117" name="Google Shape;55;p2">
            <a:extLst>
              <a:ext uri="{FF2B5EF4-FFF2-40B4-BE49-F238E27FC236}">
                <a16:creationId xmlns:a16="http://schemas.microsoft.com/office/drawing/2014/main" id="{8235E161-62FD-AC72-67D5-DD351A8EBC26}"/>
              </a:ext>
            </a:extLst>
          </p:cNvPr>
          <p:cNvCxnSpPr>
            <a:cxnSpLocks/>
            <a:stCxn id="28" idx="1"/>
            <a:endCxn id="49" idx="3"/>
          </p:cNvCxnSpPr>
          <p:nvPr/>
        </p:nvCxnSpPr>
        <p:spPr>
          <a:xfrm rot="10800000" flipV="1">
            <a:off x="3182760" y="1205565"/>
            <a:ext cx="605018" cy="476752"/>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118" name="Google Shape;55;p2">
            <a:extLst>
              <a:ext uri="{FF2B5EF4-FFF2-40B4-BE49-F238E27FC236}">
                <a16:creationId xmlns:a16="http://schemas.microsoft.com/office/drawing/2014/main" id="{81DA350F-BCF6-2C64-5DCA-4A81164BE6AE}"/>
              </a:ext>
            </a:extLst>
          </p:cNvPr>
          <p:cNvCxnSpPr>
            <a:cxnSpLocks/>
            <a:stCxn id="31" idx="1"/>
            <a:endCxn id="49" idx="3"/>
          </p:cNvCxnSpPr>
          <p:nvPr/>
        </p:nvCxnSpPr>
        <p:spPr>
          <a:xfrm rot="10800000" flipV="1">
            <a:off x="3182760" y="1605939"/>
            <a:ext cx="606802" cy="76377"/>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119" name="Google Shape;55;p2">
            <a:extLst>
              <a:ext uri="{FF2B5EF4-FFF2-40B4-BE49-F238E27FC236}">
                <a16:creationId xmlns:a16="http://schemas.microsoft.com/office/drawing/2014/main" id="{33447FC6-D32E-1762-968E-3F37336FCEB3}"/>
              </a:ext>
            </a:extLst>
          </p:cNvPr>
          <p:cNvCxnSpPr>
            <a:cxnSpLocks/>
            <a:stCxn id="49" idx="3"/>
            <a:endCxn id="53" idx="1"/>
          </p:cNvCxnSpPr>
          <p:nvPr/>
        </p:nvCxnSpPr>
        <p:spPr>
          <a:xfrm>
            <a:off x="3182760" y="1682317"/>
            <a:ext cx="613417" cy="332324"/>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127" name="Google Shape;53;p2">
            <a:extLst>
              <a:ext uri="{FF2B5EF4-FFF2-40B4-BE49-F238E27FC236}">
                <a16:creationId xmlns:a16="http://schemas.microsoft.com/office/drawing/2014/main" id="{65F8A417-336F-9FF8-1554-BEA640817B0E}"/>
              </a:ext>
            </a:extLst>
          </p:cNvPr>
          <p:cNvSpPr/>
          <p:nvPr/>
        </p:nvSpPr>
        <p:spPr>
          <a:xfrm>
            <a:off x="3810353" y="2259879"/>
            <a:ext cx="2536502" cy="325264"/>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algn="ctr"/>
            <a:r>
              <a:rPr lang="en-US" sz="1200" b="1">
                <a:solidFill>
                  <a:schemeClr val="lt1"/>
                </a:solidFill>
                <a:latin typeface="Arial"/>
                <a:ea typeface="Arial"/>
                <a:cs typeface="Arial"/>
                <a:sym typeface="Arial"/>
              </a:rPr>
              <a:t>BMI 30+ (Obese)</a:t>
            </a:r>
            <a:endParaRPr lang="en-US" sz="1200" b="1" dirty="0">
              <a:solidFill>
                <a:schemeClr val="lt1"/>
              </a:solidFill>
              <a:latin typeface="Arial"/>
              <a:ea typeface="Arial"/>
              <a:cs typeface="Arial"/>
              <a:sym typeface="Arial"/>
            </a:endParaRPr>
          </a:p>
        </p:txBody>
      </p:sp>
      <p:cxnSp>
        <p:nvCxnSpPr>
          <p:cNvPr id="130" name="Google Shape;55;p2">
            <a:extLst>
              <a:ext uri="{FF2B5EF4-FFF2-40B4-BE49-F238E27FC236}">
                <a16:creationId xmlns:a16="http://schemas.microsoft.com/office/drawing/2014/main" id="{BCD9B5A5-F265-4E2A-BDA6-73530659B6BE}"/>
              </a:ext>
            </a:extLst>
          </p:cNvPr>
          <p:cNvCxnSpPr>
            <a:cxnSpLocks/>
            <a:stCxn id="49" idx="3"/>
            <a:endCxn id="127" idx="1"/>
          </p:cNvCxnSpPr>
          <p:nvPr/>
        </p:nvCxnSpPr>
        <p:spPr>
          <a:xfrm>
            <a:off x="3182760" y="1682317"/>
            <a:ext cx="627593" cy="740194"/>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76" name="Google Shape;49;p2">
            <a:extLst>
              <a:ext uri="{FF2B5EF4-FFF2-40B4-BE49-F238E27FC236}">
                <a16:creationId xmlns:a16="http://schemas.microsoft.com/office/drawing/2014/main" id="{93E54694-423E-4CBB-6598-F97EA0895105}"/>
              </a:ext>
            </a:extLst>
          </p:cNvPr>
          <p:cNvSpPr/>
          <p:nvPr/>
        </p:nvSpPr>
        <p:spPr>
          <a:xfrm>
            <a:off x="3808668" y="3142438"/>
            <a:ext cx="1666319" cy="23585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Age </a:t>
            </a:r>
            <a:r>
              <a:rPr lang="en-US" sz="1200" b="1" dirty="0">
                <a:solidFill>
                  <a:schemeClr val="lt1"/>
                </a:solidFill>
              </a:rPr>
              <a:t>30-3</a:t>
            </a:r>
            <a:r>
              <a:rPr lang="en-US" sz="1200" b="1" dirty="0">
                <a:solidFill>
                  <a:schemeClr val="lt1"/>
                </a:solidFill>
                <a:latin typeface="Arial"/>
                <a:ea typeface="Arial"/>
                <a:cs typeface="Arial"/>
                <a:sym typeface="Arial"/>
              </a:rPr>
              <a:t>9</a:t>
            </a:r>
          </a:p>
        </p:txBody>
      </p:sp>
      <p:cxnSp>
        <p:nvCxnSpPr>
          <p:cNvPr id="77" name="Google Shape;55;p2">
            <a:extLst>
              <a:ext uri="{FF2B5EF4-FFF2-40B4-BE49-F238E27FC236}">
                <a16:creationId xmlns:a16="http://schemas.microsoft.com/office/drawing/2014/main" id="{3439A9FD-437A-B994-8E84-E8CF3F66A66F}"/>
              </a:ext>
            </a:extLst>
          </p:cNvPr>
          <p:cNvCxnSpPr>
            <a:cxnSpLocks/>
            <a:stCxn id="5" idx="3"/>
            <a:endCxn id="76" idx="1"/>
          </p:cNvCxnSpPr>
          <p:nvPr/>
        </p:nvCxnSpPr>
        <p:spPr>
          <a:xfrm flipV="1">
            <a:off x="3182762" y="3260364"/>
            <a:ext cx="625906" cy="519034"/>
          </a:xfrm>
          <a:prstGeom prst="bentConnector3">
            <a:avLst>
              <a:gd name="adj1" fmla="val 50000"/>
            </a:avLst>
          </a:prstGeom>
          <a:noFill/>
          <a:ln w="9525" cap="flat" cmpd="sng">
            <a:solidFill>
              <a:srgbClr val="94A5B9"/>
            </a:solidFill>
            <a:prstDash val="solid"/>
            <a:round/>
            <a:headEnd type="none" w="sm" len="sm"/>
            <a:tailEnd type="none" w="sm" len="sm"/>
          </a:ln>
        </p:spPr>
      </p:cxnSp>
      <p:sp>
        <p:nvSpPr>
          <p:cNvPr id="7" name="Google Shape;49;p2">
            <a:extLst>
              <a:ext uri="{FF2B5EF4-FFF2-40B4-BE49-F238E27FC236}">
                <a16:creationId xmlns:a16="http://schemas.microsoft.com/office/drawing/2014/main" id="{0873F084-1CED-3EA9-97E9-37936D635917}"/>
              </a:ext>
            </a:extLst>
          </p:cNvPr>
          <p:cNvSpPr/>
          <p:nvPr/>
        </p:nvSpPr>
        <p:spPr>
          <a:xfrm>
            <a:off x="3836806" y="3859892"/>
            <a:ext cx="1666319" cy="24819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Age 50-59</a:t>
            </a:r>
          </a:p>
        </p:txBody>
      </p:sp>
      <p:sp>
        <p:nvSpPr>
          <p:cNvPr id="8" name="Google Shape;49;p2">
            <a:extLst>
              <a:ext uri="{FF2B5EF4-FFF2-40B4-BE49-F238E27FC236}">
                <a16:creationId xmlns:a16="http://schemas.microsoft.com/office/drawing/2014/main" id="{155E9523-231E-A5E7-C395-C96E8BA6D29D}"/>
              </a:ext>
            </a:extLst>
          </p:cNvPr>
          <p:cNvSpPr/>
          <p:nvPr/>
        </p:nvSpPr>
        <p:spPr>
          <a:xfrm>
            <a:off x="3846271" y="4771334"/>
            <a:ext cx="1656854" cy="226295"/>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rPr>
              <a:t>Age 70+</a:t>
            </a:r>
            <a:endParaRPr lang="en-US" sz="1200" b="1" dirty="0">
              <a:solidFill>
                <a:schemeClr val="lt1"/>
              </a:solidFill>
              <a:latin typeface="Arial"/>
              <a:ea typeface="Arial"/>
              <a:cs typeface="Arial"/>
              <a:sym typeface="Arial"/>
            </a:endParaRPr>
          </a:p>
        </p:txBody>
      </p:sp>
      <p:sp>
        <p:nvSpPr>
          <p:cNvPr id="9" name="Google Shape;49;p2">
            <a:extLst>
              <a:ext uri="{FF2B5EF4-FFF2-40B4-BE49-F238E27FC236}">
                <a16:creationId xmlns:a16="http://schemas.microsoft.com/office/drawing/2014/main" id="{34B41FB3-C215-BAE2-E73A-A83C49C72704}"/>
              </a:ext>
            </a:extLst>
          </p:cNvPr>
          <p:cNvSpPr/>
          <p:nvPr/>
        </p:nvSpPr>
        <p:spPr>
          <a:xfrm>
            <a:off x="3834458" y="4321783"/>
            <a:ext cx="1666319" cy="235852"/>
          </a:xfrm>
          <a:prstGeom prst="rect">
            <a:avLst/>
          </a:prstGeom>
          <a:solidFill>
            <a:schemeClr val="accent1"/>
          </a:solidFill>
          <a:ln w="25400" cap="flat" cmpd="sng">
            <a:solidFill>
              <a:srgbClr val="6F7C8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Age 60-69</a:t>
            </a:r>
          </a:p>
        </p:txBody>
      </p:sp>
      <p:cxnSp>
        <p:nvCxnSpPr>
          <p:cNvPr id="10" name="Google Shape;55;p2">
            <a:extLst>
              <a:ext uri="{FF2B5EF4-FFF2-40B4-BE49-F238E27FC236}">
                <a16:creationId xmlns:a16="http://schemas.microsoft.com/office/drawing/2014/main" id="{86FCC9D6-6EAC-EBAC-57FD-A7E78DB72E6F}"/>
              </a:ext>
            </a:extLst>
          </p:cNvPr>
          <p:cNvCxnSpPr>
            <a:cxnSpLocks/>
            <a:endCxn id="5" idx="3"/>
          </p:cNvCxnSpPr>
          <p:nvPr/>
        </p:nvCxnSpPr>
        <p:spPr>
          <a:xfrm rot="10800000">
            <a:off x="3182762" y="3779398"/>
            <a:ext cx="840598" cy="663250"/>
          </a:xfrm>
          <a:prstGeom prst="bentConnector3">
            <a:avLst>
              <a:gd name="adj1" fmla="val 60041"/>
            </a:avLst>
          </a:prstGeom>
          <a:noFill/>
          <a:ln w="9525" cap="flat" cmpd="sng">
            <a:solidFill>
              <a:srgbClr val="94A5B9"/>
            </a:solidFill>
            <a:prstDash val="solid"/>
            <a:round/>
            <a:headEnd type="none" w="sm" len="sm"/>
            <a:tailEnd type="none" w="sm" len="sm"/>
          </a:ln>
        </p:spPr>
      </p:cxnSp>
      <p:cxnSp>
        <p:nvCxnSpPr>
          <p:cNvPr id="14" name="Google Shape;55;p2">
            <a:extLst>
              <a:ext uri="{FF2B5EF4-FFF2-40B4-BE49-F238E27FC236}">
                <a16:creationId xmlns:a16="http://schemas.microsoft.com/office/drawing/2014/main" id="{52F572E3-1598-1FD7-B574-9EC7CE86585B}"/>
              </a:ext>
            </a:extLst>
          </p:cNvPr>
          <p:cNvCxnSpPr>
            <a:cxnSpLocks/>
            <a:stCxn id="9" idx="1"/>
            <a:endCxn id="5" idx="3"/>
          </p:cNvCxnSpPr>
          <p:nvPr/>
        </p:nvCxnSpPr>
        <p:spPr>
          <a:xfrm rot="10800000">
            <a:off x="3182762" y="3779399"/>
            <a:ext cx="651696" cy="660311"/>
          </a:xfrm>
          <a:prstGeom prst="bentConnector3">
            <a:avLst>
              <a:gd name="adj1" fmla="val 50000"/>
            </a:avLst>
          </a:prstGeom>
          <a:noFill/>
          <a:ln w="9525" cap="flat" cmpd="sng">
            <a:solidFill>
              <a:srgbClr val="94A5B9"/>
            </a:solidFill>
            <a:prstDash val="solid"/>
            <a:round/>
            <a:headEnd type="none" w="sm" len="sm"/>
            <a:tailEnd type="none" w="sm" len="sm"/>
          </a:ln>
        </p:spPr>
      </p:cxnSp>
      <p:cxnSp>
        <p:nvCxnSpPr>
          <p:cNvPr id="16" name="Google Shape;55;p2">
            <a:extLst>
              <a:ext uri="{FF2B5EF4-FFF2-40B4-BE49-F238E27FC236}">
                <a16:creationId xmlns:a16="http://schemas.microsoft.com/office/drawing/2014/main" id="{6F17B183-A84C-3AA6-C2DC-6334774BB8B4}"/>
              </a:ext>
            </a:extLst>
          </p:cNvPr>
          <p:cNvCxnSpPr>
            <a:cxnSpLocks/>
            <a:stCxn id="8" idx="1"/>
            <a:endCxn id="5" idx="3"/>
          </p:cNvCxnSpPr>
          <p:nvPr/>
        </p:nvCxnSpPr>
        <p:spPr>
          <a:xfrm rot="10800000">
            <a:off x="3182763" y="3779398"/>
            <a:ext cx="663509" cy="1105084"/>
          </a:xfrm>
          <a:prstGeom prst="bentConnector3">
            <a:avLst>
              <a:gd name="adj1" fmla="val 52121"/>
            </a:avLst>
          </a:prstGeom>
          <a:noFill/>
          <a:ln w="9525" cap="flat" cmpd="sng">
            <a:solidFill>
              <a:srgbClr val="94A5B9"/>
            </a:solidFill>
            <a:prstDash val="solid"/>
            <a:round/>
            <a:headEnd type="none" w="sm" len="sm"/>
            <a:tailEnd type="none" w="sm" len="sm"/>
          </a:ln>
        </p:spPr>
      </p:cxnSp>
    </p:spTree>
    <p:extLst>
      <p:ext uri="{BB962C8B-B14F-4D97-AF65-F5344CB8AC3E}">
        <p14:creationId xmlns:p14="http://schemas.microsoft.com/office/powerpoint/2010/main" val="1996160020"/>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147</Words>
  <Application>Microsoft Office PowerPoint</Application>
  <PresentationFormat>On-screen Show (4:3)</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Issue Tree – Capstone One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Hui, Chris</dc:creator>
  <cp:lastModifiedBy>Oladele Lamidi</cp:lastModifiedBy>
  <cp:revision>11</cp:revision>
  <dcterms:created xsi:type="dcterms:W3CDTF">2019-05-15T15:57:18Z</dcterms:created>
  <dcterms:modified xsi:type="dcterms:W3CDTF">2024-10-10T22:56:20Z</dcterms:modified>
</cp:coreProperties>
</file>