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49" autoAdjust="0"/>
  </p:normalViewPr>
  <p:slideViewPr>
    <p:cSldViewPr snapToGrid="0">
      <p:cViewPr varScale="1">
        <p:scale>
          <a:sx n="72" d="100"/>
          <a:sy n="72" d="100"/>
        </p:scale>
        <p:origin x="175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416990"/>
            <a:ext cx="4344156" cy="5059510"/>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416989"/>
            <a:ext cx="4344156" cy="5059510"/>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dirty="0">
              <a:solidFill>
                <a:srgbClr val="000000"/>
              </a:solidFill>
              <a:latin typeface="Arial"/>
              <a:ea typeface="Arial"/>
              <a:cs typeface="Arial"/>
              <a:sym typeface="Arial"/>
            </a:endParaRPr>
          </a:p>
        </p:txBody>
      </p:sp>
      <p:sp>
        <p:nvSpPr>
          <p:cNvPr id="22" name="Google Shape;22;p1"/>
          <p:cNvSpPr/>
          <p:nvPr/>
        </p:nvSpPr>
        <p:spPr>
          <a:xfrm>
            <a:off x="218936" y="147235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459102"/>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24" name="Google Shape;24;p1"/>
          <p:cNvSpPr/>
          <p:nvPr/>
        </p:nvSpPr>
        <p:spPr>
          <a:xfrm>
            <a:off x="601195" y="149115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464653"/>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8936" y="3087828"/>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2</a:t>
            </a:r>
            <a:endParaRPr sz="1400" b="0" i="0" u="none" strike="noStrike" cap="none" dirty="0">
              <a:solidFill>
                <a:srgbClr val="000000"/>
              </a:solidFill>
              <a:latin typeface="Arial"/>
              <a:ea typeface="Arial"/>
              <a:cs typeface="Arial"/>
              <a:sym typeface="Arial"/>
            </a:endParaRPr>
          </a:p>
        </p:txBody>
      </p:sp>
      <p:sp>
        <p:nvSpPr>
          <p:cNvPr id="28" name="Google Shape;28;p1"/>
          <p:cNvSpPr/>
          <p:nvPr/>
        </p:nvSpPr>
        <p:spPr>
          <a:xfrm>
            <a:off x="601195" y="3093380"/>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512898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517429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694410"/>
            <a:ext cx="4324418" cy="14501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dirty="0">
                <a:latin typeface="+mj-lt"/>
              </a:rPr>
              <a:t>Heart disease remains a global leading cause of death, necessitating the identification of risk factors for targeted interventions. This study explores how age, gender, and BMI affect heart disease risk in individuals aged 20 to 69, with a focus on those 50 and above. By examining patterns across age groups, the goal is to inform strategies that reduce heart disease incidence by 10% by the end of 2025.</a:t>
            </a:r>
          </a:p>
        </p:txBody>
      </p:sp>
      <p:sp>
        <p:nvSpPr>
          <p:cNvPr id="35" name="Google Shape;35;p1"/>
          <p:cNvSpPr txBox="1"/>
          <p:nvPr/>
        </p:nvSpPr>
        <p:spPr>
          <a:xfrm>
            <a:off x="232195" y="3293005"/>
            <a:ext cx="4324418" cy="14899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200" i="0" u="none" strike="noStrike" cap="none" dirty="0">
                <a:solidFill>
                  <a:srgbClr val="000000"/>
                </a:solidFill>
                <a:latin typeface="Arial"/>
                <a:ea typeface="Arial"/>
                <a:cs typeface="Arial"/>
                <a:sym typeface="Arial"/>
              </a:rPr>
              <a:t>•</a:t>
            </a:r>
            <a:r>
              <a:rPr lang="en-US" sz="1200" dirty="0"/>
              <a:t> </a:t>
            </a:r>
            <a:r>
              <a:rPr lang="en-US" sz="1200" i="0" u="none" strike="noStrike" cap="none" dirty="0">
                <a:solidFill>
                  <a:srgbClr val="000000"/>
                </a:solidFill>
                <a:latin typeface="Arial"/>
                <a:ea typeface="Arial"/>
                <a:cs typeface="Arial"/>
                <a:sym typeface="Arial"/>
              </a:rPr>
              <a:t>Identification of significant correlations between age, gender, and BMI with heart disease.</a:t>
            </a:r>
          </a:p>
          <a:p>
            <a:pPr marL="0" marR="0" lvl="0" indent="0" algn="l" rtl="0">
              <a:lnSpc>
                <a:spcPct val="100000"/>
              </a:lnSpc>
              <a:spcBef>
                <a:spcPts val="0"/>
              </a:spcBef>
              <a:spcAft>
                <a:spcPts val="0"/>
              </a:spcAft>
              <a:buNone/>
            </a:pPr>
            <a:r>
              <a:rPr lang="en-US" sz="1200" i="0" u="none" strike="noStrike" cap="none" dirty="0">
                <a:solidFill>
                  <a:srgbClr val="000000"/>
                </a:solidFill>
                <a:latin typeface="Arial"/>
                <a:ea typeface="Arial"/>
                <a:cs typeface="Arial"/>
                <a:sym typeface="Arial"/>
              </a:rPr>
              <a:t>• Development of a predictive model for heart disease risk in individuals aged 50 and above.</a:t>
            </a:r>
          </a:p>
          <a:p>
            <a:pPr marL="0" marR="0" lvl="0" indent="0" algn="l" rtl="0">
              <a:lnSpc>
                <a:spcPct val="100000"/>
              </a:lnSpc>
              <a:spcBef>
                <a:spcPts val="0"/>
              </a:spcBef>
              <a:spcAft>
                <a:spcPts val="0"/>
              </a:spcAft>
              <a:buNone/>
            </a:pPr>
            <a:r>
              <a:rPr lang="en-US" sz="1200" i="0" u="none" strike="noStrike" cap="none" dirty="0">
                <a:solidFill>
                  <a:srgbClr val="000000"/>
                </a:solidFill>
                <a:latin typeface="Arial"/>
                <a:ea typeface="Arial"/>
                <a:cs typeface="Arial"/>
                <a:sym typeface="Arial"/>
              </a:rPr>
              <a:t>• A reduction in heart disease incidence by 10% in the target population by the end of 2025.</a:t>
            </a:r>
          </a:p>
          <a:p>
            <a:pPr marL="0" marR="0" lvl="0" indent="0" algn="l" rtl="0">
              <a:lnSpc>
                <a:spcPct val="100000"/>
              </a:lnSpc>
              <a:spcBef>
                <a:spcPts val="0"/>
              </a:spcBef>
              <a:spcAft>
                <a:spcPts val="0"/>
              </a:spcAft>
              <a:buNone/>
            </a:pPr>
            <a:r>
              <a:rPr lang="en-US" sz="1200" i="0" u="none" strike="noStrike" cap="none" dirty="0">
                <a:solidFill>
                  <a:srgbClr val="000000"/>
                </a:solidFill>
                <a:latin typeface="Arial"/>
                <a:ea typeface="Arial"/>
                <a:cs typeface="Arial"/>
                <a:sym typeface="Arial"/>
              </a:rPr>
              <a:t>• Actionable insights for healthcare practitioners to implement preventative measures.</a:t>
            </a:r>
          </a:p>
          <a:p>
            <a:pPr marL="0" marR="0" lvl="0" indent="0" algn="l" rtl="0">
              <a:lnSpc>
                <a:spcPct val="100000"/>
              </a:lnSpc>
              <a:spcBef>
                <a:spcPts val="0"/>
              </a:spcBef>
              <a:spcAft>
                <a:spcPts val="0"/>
              </a:spcAft>
              <a:buNone/>
            </a:pPr>
            <a:endParaRPr sz="1200"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024190"/>
            <a:ext cx="4324418" cy="1142049"/>
          </a:xfrm>
          <a:prstGeom prst="rect">
            <a:avLst/>
          </a:prstGeom>
          <a:noFill/>
          <a:ln>
            <a:noFill/>
          </a:ln>
        </p:spPr>
        <p:txBody>
          <a:bodyPr spcFirstLastPara="1" wrap="square" lIns="91425" tIns="45700" rIns="91425" bIns="45700" anchor="t" anchorCtr="0">
            <a:noAutofit/>
          </a:bodyPr>
          <a:lstStyle/>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a:t>
            </a:r>
            <a:r>
              <a:rPr lang="en-US" sz="1200" dirty="0">
                <a:latin typeface="+mj-lt"/>
                <a:ea typeface="Calibri" panose="020F0502020204030204" pitchFamily="34" charset="0"/>
                <a:cs typeface="Times New Roman" panose="02020603050405020304" pitchFamily="18" charset="0"/>
              </a:rPr>
              <a:t> </a:t>
            </a:r>
            <a:r>
              <a:rPr lang="en-US" sz="1200" dirty="0">
                <a:effectLst/>
                <a:latin typeface="+mj-lt"/>
                <a:ea typeface="Calibri" panose="020F0502020204030204" pitchFamily="34" charset="0"/>
                <a:cs typeface="Times New Roman" panose="02020603050405020304" pitchFamily="18" charset="0"/>
              </a:rPr>
              <a:t>Exploratory data analysis (EDA) of age, gender, and BMI to uncover patterns linked to heart disease.</a:t>
            </a:r>
          </a:p>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 Machine learning models for predictive risk analysis.</a:t>
            </a:r>
          </a:p>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 Statistical validation to confirm significance of identified factors.</a:t>
            </a:r>
          </a:p>
          <a:p>
            <a:pPr marR="0" lvl="0">
              <a:lnSpc>
                <a:spcPct val="107000"/>
              </a:lnSpc>
              <a:spcBef>
                <a:spcPts val="0"/>
              </a:spcBef>
              <a:spcAft>
                <a:spcPts val="0"/>
              </a:spcAft>
            </a:pPr>
            <a:r>
              <a:rPr lang="en-US" sz="1200" dirty="0">
                <a:effectLst/>
                <a:latin typeface="+mj-lt"/>
                <a:ea typeface="Calibri" panose="020F0502020204030204" pitchFamily="34" charset="0"/>
                <a:cs typeface="Times New Roman" panose="02020603050405020304" pitchFamily="18" charset="0"/>
              </a:rPr>
              <a:t>• Application of insights to develop targeted intervention strategies for at-risk populations.</a:t>
            </a:r>
          </a:p>
        </p:txBody>
      </p:sp>
      <p:sp>
        <p:nvSpPr>
          <p:cNvPr id="37" name="Google Shape;37;p1"/>
          <p:cNvSpPr txBox="1"/>
          <p:nvPr/>
        </p:nvSpPr>
        <p:spPr>
          <a:xfrm>
            <a:off x="4558232" y="1677111"/>
            <a:ext cx="4324418" cy="131988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AutoNum type="arabicPeriod"/>
            </a:pPr>
            <a:r>
              <a:rPr lang="en-US" sz="1200" i="0" u="none" strike="noStrike" cap="none" dirty="0">
                <a:solidFill>
                  <a:srgbClr val="000000"/>
                </a:solidFill>
                <a:latin typeface="Arial"/>
                <a:ea typeface="Arial"/>
                <a:cs typeface="Arial"/>
                <a:sym typeface="Arial"/>
              </a:rPr>
              <a:t>Data completeness: Ensure sufficient data quality, addressing missing values or inconsistencies.</a:t>
            </a:r>
          </a:p>
          <a:p>
            <a:pPr marL="228600" marR="0" lvl="0" indent="-228600" algn="l" rtl="0">
              <a:lnSpc>
                <a:spcPct val="100000"/>
              </a:lnSpc>
              <a:spcBef>
                <a:spcPts val="0"/>
              </a:spcBef>
              <a:spcAft>
                <a:spcPts val="0"/>
              </a:spcAft>
              <a:buAutoNum type="arabicPeriod"/>
            </a:pPr>
            <a:r>
              <a:rPr lang="en-US" sz="1200" i="0" u="none" strike="noStrike" cap="none" dirty="0">
                <a:solidFill>
                  <a:srgbClr val="000000"/>
                </a:solidFill>
                <a:latin typeface="Arial"/>
                <a:ea typeface="Arial"/>
                <a:cs typeface="Arial"/>
                <a:sym typeface="Arial"/>
              </a:rPr>
              <a:t>The results may be limited to the dataset population and require further validation for wider applicability.</a:t>
            </a:r>
          </a:p>
          <a:p>
            <a:pPr marL="228600" marR="0" lvl="0" indent="-228600" algn="l" rtl="0">
              <a:lnSpc>
                <a:spcPct val="100000"/>
              </a:lnSpc>
              <a:spcBef>
                <a:spcPts val="0"/>
              </a:spcBef>
              <a:spcAft>
                <a:spcPts val="0"/>
              </a:spcAft>
              <a:buAutoNum type="arabicPeriod"/>
            </a:pPr>
            <a:r>
              <a:rPr lang="en-US" sz="1200" i="0" u="none" strike="noStrike" cap="none" dirty="0">
                <a:solidFill>
                  <a:srgbClr val="000000"/>
                </a:solidFill>
                <a:latin typeface="Arial"/>
                <a:ea typeface="Arial"/>
                <a:cs typeface="Arial"/>
                <a:sym typeface="Arial"/>
              </a:rPr>
              <a:t>Time constraints: All analysis and insights must be ready by the end of 2025.</a:t>
            </a:r>
          </a:p>
          <a:p>
            <a:pPr marL="228600" marR="0" lvl="0" indent="-228600" algn="l" rtl="0">
              <a:lnSpc>
                <a:spcPct val="100000"/>
              </a:lnSpc>
              <a:spcBef>
                <a:spcPts val="0"/>
              </a:spcBef>
              <a:spcAft>
                <a:spcPts val="0"/>
              </a:spcAft>
              <a:buAutoNum type="arabicPeriod"/>
            </a:pPr>
            <a:r>
              <a:rPr lang="en-US" sz="1200" i="0" u="none" strike="noStrike" cap="none" dirty="0">
                <a:solidFill>
                  <a:srgbClr val="000000"/>
                </a:solidFill>
                <a:latin typeface="Arial"/>
                <a:ea typeface="Arial"/>
                <a:cs typeface="Arial"/>
                <a:sym typeface="Arial"/>
              </a:rPr>
              <a:t>Ethical considerations: Protecting personal health information (PHI) in data handling.</a:t>
            </a:r>
          </a:p>
          <a:p>
            <a:pPr marL="228600" marR="0" lvl="0" indent="-228600" algn="l" rtl="0">
              <a:lnSpc>
                <a:spcPct val="100000"/>
              </a:lnSpc>
              <a:spcBef>
                <a:spcPts val="0"/>
              </a:spcBef>
              <a:spcAft>
                <a:spcPts val="0"/>
              </a:spcAft>
              <a:buAutoNum type="arabicPeriod"/>
            </a:pPr>
            <a:endParaRPr lang="en-US" sz="1200" i="0" u="none" strike="noStrike" cap="none" dirty="0">
              <a:solidFill>
                <a:srgbClr val="000000"/>
              </a:solidFill>
              <a:latin typeface="Arial"/>
              <a:ea typeface="Arial"/>
              <a:cs typeface="Arial"/>
              <a:sym typeface="Arial"/>
            </a:endParaRPr>
          </a:p>
          <a:p>
            <a:pPr marR="0" lvl="0" algn="l" rtl="0">
              <a:lnSpc>
                <a:spcPct val="100000"/>
              </a:lnSpc>
              <a:spcBef>
                <a:spcPts val="0"/>
              </a:spcBef>
              <a:spcAft>
                <a:spcPts val="0"/>
              </a:spcAft>
            </a:pPr>
            <a:r>
              <a:rPr lang="en-US" sz="1200" i="0" u="none" strike="noStrike" cap="none" dirty="0">
                <a:solidFill>
                  <a:srgbClr val="000000"/>
                </a:solidFill>
                <a:latin typeface="Arial"/>
                <a:ea typeface="Arial"/>
                <a:cs typeface="Arial"/>
                <a:sym typeface="Arial"/>
              </a:rPr>
              <a:t>	</a:t>
            </a:r>
          </a:p>
        </p:txBody>
      </p:sp>
      <p:sp>
        <p:nvSpPr>
          <p:cNvPr id="38" name="Google Shape;38;p1"/>
          <p:cNvSpPr txBox="1"/>
          <p:nvPr/>
        </p:nvSpPr>
        <p:spPr>
          <a:xfrm>
            <a:off x="4590928" y="5319823"/>
            <a:ext cx="4324418" cy="899424"/>
          </a:xfrm>
          <a:prstGeom prst="rect">
            <a:avLst/>
          </a:prstGeom>
          <a:noFill/>
          <a:ln>
            <a:noFill/>
          </a:ln>
        </p:spPr>
        <p:txBody>
          <a:bodyPr spcFirstLastPara="1" wrap="square" lIns="91425" tIns="45700" rIns="91425" bIns="45700" anchor="t" anchorCtr="0">
            <a:noAutofit/>
          </a:bodyPr>
          <a:lstStyle/>
          <a:p>
            <a:pPr marR="0" lvl="0">
              <a:lnSpc>
                <a:spcPct val="107000"/>
              </a:lnSpc>
              <a:spcBef>
                <a:spcPts val="0"/>
              </a:spcBef>
              <a:spcAft>
                <a:spcPts val="0"/>
              </a:spcAft>
            </a:pPr>
            <a:endParaRPr lang="en-US" sz="1200" dirty="0">
              <a:latin typeface="+mj-lt"/>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en-US" sz="1200" i="0" u="none" strike="noStrike" cap="none" dirty="0">
                <a:solidFill>
                  <a:srgbClr val="000000"/>
                </a:solidFill>
                <a:latin typeface="Arial"/>
                <a:ea typeface="Arial"/>
                <a:cs typeface="Arial"/>
                <a:sym typeface="Arial"/>
              </a:rPr>
              <a:t>• </a:t>
            </a:r>
            <a:r>
              <a:rPr lang="en-US" sz="1200" dirty="0" err="1">
                <a:latin typeface="+mj-lt"/>
                <a:ea typeface="Calibri" panose="020F0502020204030204" pitchFamily="34" charset="0"/>
                <a:cs typeface="Times New Roman" panose="02020603050405020304" pitchFamily="18" charset="0"/>
              </a:rPr>
              <a:t>diabetes_prediction_dataset</a:t>
            </a:r>
            <a:endParaRPr lang="en-US" sz="1200" dirty="0">
              <a:effectLst/>
              <a:latin typeface="+mj-lt"/>
              <a:ea typeface="Calibri" panose="020F0502020204030204" pitchFamily="34" charset="0"/>
              <a:cs typeface="Times New Roman" panose="02020603050405020304" pitchFamily="18" charset="0"/>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415080"/>
            <a:ext cx="4324418" cy="1081065"/>
          </a:xfrm>
          <a:prstGeom prst="rect">
            <a:avLst/>
          </a:prstGeom>
          <a:noFill/>
          <a:ln>
            <a:noFill/>
          </a:ln>
        </p:spPr>
        <p:txBody>
          <a:bodyPr spcFirstLastPara="1" wrap="square" lIns="91425" tIns="45700" rIns="91425" bIns="45700" anchor="t" anchorCtr="0">
            <a:noAutofit/>
          </a:bodyPr>
          <a:lstStyle/>
          <a:p>
            <a:pPr marL="228600" marR="0" lvl="0" indent="-228600">
              <a:lnSpc>
                <a:spcPct val="107000"/>
              </a:lnSpc>
              <a:spcBef>
                <a:spcPts val="0"/>
              </a:spcBef>
              <a:spcAft>
                <a:spcPts val="0"/>
              </a:spcAft>
              <a:buAutoNum type="arabicPeriod"/>
            </a:pPr>
            <a:r>
              <a:rPr lang="en-US" sz="1200" dirty="0">
                <a:effectLst/>
                <a:latin typeface="+mj-lt"/>
                <a:ea typeface="Calibri" panose="020F0502020204030204" pitchFamily="34" charset="0"/>
                <a:cs typeface="Times New Roman" panose="02020603050405020304" pitchFamily="18" charset="0"/>
              </a:rPr>
              <a:t>Healthcare professionals: Provide clinical insights on heart disease risk factors.</a:t>
            </a:r>
          </a:p>
          <a:p>
            <a:pPr marL="228600" marR="0" lvl="0" indent="-228600">
              <a:lnSpc>
                <a:spcPct val="107000"/>
              </a:lnSpc>
              <a:spcBef>
                <a:spcPts val="0"/>
              </a:spcBef>
              <a:spcAft>
                <a:spcPts val="0"/>
              </a:spcAft>
              <a:buAutoNum type="arabicPeriod"/>
            </a:pPr>
            <a:r>
              <a:rPr lang="en-US" sz="1200" dirty="0">
                <a:effectLst/>
                <a:latin typeface="+mj-lt"/>
                <a:ea typeface="Calibri" panose="020F0502020204030204" pitchFamily="34" charset="0"/>
                <a:cs typeface="Times New Roman" panose="02020603050405020304" pitchFamily="18" charset="0"/>
              </a:rPr>
              <a:t>Data Analysts and Data scientists: Offer expertise in robust data and statistical analysis, predictive modeling.</a:t>
            </a:r>
          </a:p>
          <a:p>
            <a:pPr marL="228600" marR="0" lvl="0" indent="-228600">
              <a:lnSpc>
                <a:spcPct val="107000"/>
              </a:lnSpc>
              <a:spcBef>
                <a:spcPts val="0"/>
              </a:spcBef>
              <a:spcAft>
                <a:spcPts val="0"/>
              </a:spcAft>
              <a:buAutoNum type="arabicPeriod"/>
            </a:pPr>
            <a:r>
              <a:rPr lang="en-US" sz="1200" dirty="0">
                <a:effectLst/>
                <a:latin typeface="+mj-lt"/>
                <a:ea typeface="Calibri" panose="020F0502020204030204" pitchFamily="34" charset="0"/>
                <a:cs typeface="Times New Roman" panose="02020603050405020304" pitchFamily="18" charset="0"/>
              </a:rPr>
              <a:t>Public health officials: Assist in translating findings into policy or community-based interventions.</a:t>
            </a:r>
          </a:p>
          <a:p>
            <a:pPr marL="228600" marR="0" lvl="0" indent="-228600">
              <a:lnSpc>
                <a:spcPct val="107000"/>
              </a:lnSpc>
              <a:spcBef>
                <a:spcPts val="0"/>
              </a:spcBef>
              <a:spcAft>
                <a:spcPts val="0"/>
              </a:spcAft>
              <a:buAutoNum type="arabicPeriod"/>
            </a:pPr>
            <a:r>
              <a:rPr lang="en-US" sz="1200" dirty="0">
                <a:effectLst/>
                <a:latin typeface="+mj-lt"/>
                <a:ea typeface="Calibri" panose="020F0502020204030204" pitchFamily="34" charset="0"/>
                <a:cs typeface="Times New Roman" panose="02020603050405020304" pitchFamily="18" charset="0"/>
              </a:rPr>
              <a:t>Patients and advocacy groups: Provide qualitative data on risk behaviors and lifestyles.</a:t>
            </a:r>
          </a:p>
          <a:p>
            <a:pPr marL="228600" marR="0" lvl="0" indent="-228600">
              <a:lnSpc>
                <a:spcPct val="107000"/>
              </a:lnSpc>
              <a:spcBef>
                <a:spcPts val="0"/>
              </a:spcBef>
              <a:spcAft>
                <a:spcPts val="0"/>
              </a:spcAft>
              <a:buAutoNum type="arabicPeriod"/>
            </a:pPr>
            <a:endParaRPr lang="en-US" sz="1200" dirty="0">
              <a:effectLst/>
              <a:latin typeface="+mj-lt"/>
              <a:ea typeface="Calibri" panose="020F0502020204030204" pitchFamily="34" charset="0"/>
              <a:cs typeface="Times New Roman" panose="02020603050405020304" pitchFamily="18" charset="0"/>
            </a:endParaRPr>
          </a:p>
        </p:txBody>
      </p:sp>
      <p:sp>
        <p:nvSpPr>
          <p:cNvPr id="48" name="Google Shape;48;p1"/>
          <p:cNvSpPr txBox="1"/>
          <p:nvPr/>
        </p:nvSpPr>
        <p:spPr>
          <a:xfrm>
            <a:off x="184140" y="474641"/>
            <a:ext cx="8584648" cy="853612"/>
          </a:xfrm>
          <a:prstGeom prst="rect">
            <a:avLst/>
          </a:prstGeom>
          <a:noFill/>
          <a:ln>
            <a:noFill/>
          </a:ln>
        </p:spPr>
        <p:txBody>
          <a:bodyPr spcFirstLastPara="1" wrap="square" lIns="91425" tIns="45700" rIns="91425" bIns="45700" anchor="t" anchorCtr="0">
            <a:noAutofit/>
          </a:bodyPr>
          <a:lstStyle/>
          <a:p>
            <a:pPr>
              <a:buSzPts val="1400"/>
            </a:pPr>
            <a:r>
              <a:rPr lang="en-US" dirty="0"/>
              <a:t>By the end of 2025, determine the impact of age, gender, and BMI on the likelihood of developing heart disease, focusing on individuals within the age brackets of 20–29, 30–39, 40–49, 50–59, and 60–69. </a:t>
            </a:r>
          </a:p>
          <a:p>
            <a:pPr>
              <a:buSzPts val="1400"/>
            </a:pPr>
            <a:r>
              <a:rPr lang="en-US" dirty="0"/>
              <a:t>The goal is to identify key risk factors across these age groups and reduce heart disease incidence by 10%, particularly in individuals aged 50 and above.</a:t>
            </a:r>
            <a:endParaRPr sz="1400"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933</TotalTime>
  <Words>726</Words>
  <Application>Microsoft Office PowerPoint</Application>
  <PresentationFormat>On-screen Show (4:3)</PresentationFormat>
  <Paragraphs>57</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Worksheet (Hypothesis Formation)</dc:title>
  <dc:creator>Christopher H</dc:creator>
  <cp:lastModifiedBy>Oladele Lamidi</cp:lastModifiedBy>
  <cp:revision>14</cp:revision>
  <dcterms:modified xsi:type="dcterms:W3CDTF">2024-10-10T22:56:24Z</dcterms:modified>
</cp:coreProperties>
</file>