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2"/>
  </p:notesMasterIdLst>
  <p:sldIdLst>
    <p:sldId id="292" r:id="rId2"/>
    <p:sldId id="392" r:id="rId3"/>
    <p:sldId id="398" r:id="rId4"/>
    <p:sldId id="399" r:id="rId5"/>
    <p:sldId id="400" r:id="rId6"/>
    <p:sldId id="401" r:id="rId7"/>
    <p:sldId id="402" r:id="rId8"/>
    <p:sldId id="403" r:id="rId9"/>
    <p:sldId id="404" r:id="rId10"/>
    <p:sldId id="405" r:id="rId11"/>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2808" autoAdjust="0"/>
  </p:normalViewPr>
  <p:slideViewPr>
    <p:cSldViewPr snapToGrid="0">
      <p:cViewPr varScale="1">
        <p:scale>
          <a:sx n="66" d="100"/>
          <a:sy n="66" d="100"/>
        </p:scale>
        <p:origin x="14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27/11/2024</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9</a:t>
            </a:fld>
            <a:endParaRPr lang="en-AU"/>
          </a:p>
        </p:txBody>
      </p:sp>
    </p:spTree>
    <p:extLst>
      <p:ext uri="{BB962C8B-B14F-4D97-AF65-F5344CB8AC3E}">
        <p14:creationId xmlns:p14="http://schemas.microsoft.com/office/powerpoint/2010/main" val="1137217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3898464" y="5319170"/>
            <a:ext cx="793828" cy="10585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211" tIns="33605" rIns="67211" bIns="33605" numCol="1" spcCol="0" rtlCol="0" fromWordArt="0" anchor="ctr" anchorCtr="0" forceAA="0" compatLnSpc="1">
            <a:prstTxWarp prst="textNoShape">
              <a:avLst/>
            </a:prstTxWarp>
            <a:noAutofit/>
          </a:bodyPr>
          <a:lstStyle/>
          <a:p>
            <a:pPr algn="ctr"/>
            <a:endParaRPr lang="en-US" sz="1323"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403923" y="538340"/>
            <a:ext cx="3806943" cy="2785256"/>
          </a:xfrm>
        </p:spPr>
        <p:txBody>
          <a:bodyPr vert="horz" wrap="square" lIns="0" tIns="0" rIns="0" bIns="0" rtlCol="0" anchor="b" anchorCtr="0">
            <a:normAutofit/>
          </a:bodyPr>
          <a:lstStyle>
            <a:lvl1pPr>
              <a:defRPr lang="en-US" sz="3969"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403924" y="3574108"/>
            <a:ext cx="3806943" cy="2652287"/>
          </a:xfrm>
        </p:spPr>
        <p:txBody>
          <a:bodyPr>
            <a:normAutofit/>
          </a:bodyPr>
          <a:lstStyle>
            <a:lvl1pPr marL="0" indent="0">
              <a:spcBef>
                <a:spcPts val="735"/>
              </a:spcBef>
              <a:buNone/>
              <a:defRPr sz="1323">
                <a:solidFill>
                  <a:schemeClr val="tx1"/>
                </a:solidFill>
              </a:defRPr>
            </a:lvl1pPr>
            <a:lvl2pPr marL="336042" indent="0">
              <a:spcBef>
                <a:spcPts val="735"/>
              </a:spcBef>
              <a:buNone/>
              <a:defRPr sz="882">
                <a:solidFill>
                  <a:schemeClr val="tx1"/>
                </a:solidFill>
              </a:defRPr>
            </a:lvl2pPr>
            <a:lvl3pPr marL="672084" indent="0">
              <a:spcBef>
                <a:spcPts val="735"/>
              </a:spcBef>
              <a:buNone/>
              <a:defRPr sz="882">
                <a:solidFill>
                  <a:schemeClr val="tx1"/>
                </a:solidFill>
              </a:defRPr>
            </a:lvl3pPr>
            <a:lvl4pPr marL="1008126" indent="0">
              <a:spcBef>
                <a:spcPts val="735"/>
              </a:spcBef>
              <a:buNone/>
              <a:defRPr sz="882">
                <a:solidFill>
                  <a:schemeClr val="tx1"/>
                </a:solidFill>
              </a:defRPr>
            </a:lvl4pPr>
            <a:lvl5pPr marL="1344168" indent="0">
              <a:spcBef>
                <a:spcPts val="735"/>
              </a:spcBef>
              <a:buNone/>
              <a:defRPr sz="882">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4355866" y="538341"/>
            <a:ext cx="4156334" cy="5672800"/>
          </a:xfrm>
        </p:spPr>
        <p:txBody>
          <a:bodyPr>
            <a:normAutofit/>
          </a:bodyPr>
          <a:lstStyle>
            <a:lvl1pPr marL="0" indent="0" algn="ctr">
              <a:buNone/>
              <a:defRPr sz="147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436632" y="5498704"/>
            <a:ext cx="490852" cy="618903"/>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23"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23"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451305" y="5228547"/>
            <a:ext cx="498447" cy="970292"/>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3"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23"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23"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3"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098222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slideLayout" Target="../slideLayouts/slideLayout3.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403923" y="538340"/>
            <a:ext cx="4458363" cy="2785256"/>
          </a:xfrm>
          <a:noFill/>
        </p:spPr>
        <p:txBody>
          <a:bodyPr anchor="b">
            <a:normAutofit/>
          </a:bodyPr>
          <a:lstStyle/>
          <a:p>
            <a:r>
              <a:rPr lang="en-US" dirty="0"/>
              <a:t>Stroke Case Study</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a:normAutofit/>
          </a:bodyPr>
          <a:lstStyle/>
          <a:p>
            <a:r>
              <a:rPr lang="en-US" sz="2000" b="1" i="1" dirty="0">
                <a:solidFill>
                  <a:schemeClr val="accent3"/>
                </a:solidFill>
              </a:rPr>
              <a:t>Advancing Stroke Prevention: </a:t>
            </a:r>
          </a:p>
          <a:p>
            <a:endParaRPr lang="en-US" sz="2000" b="1" i="1" dirty="0">
              <a:solidFill>
                <a:schemeClr val="accent3"/>
              </a:solidFill>
            </a:endParaRPr>
          </a:p>
          <a:p>
            <a:r>
              <a:rPr lang="en-US" sz="1600" b="1" i="1" dirty="0">
                <a:solidFill>
                  <a:schemeClr val="accent3"/>
                </a:solidFill>
              </a:rPr>
              <a:t>Data-Driven Insights for Impactful Outcomes.</a:t>
            </a:r>
            <a:endParaRPr lang="en-AU" sz="1600" b="1" i="1" dirty="0">
              <a:solidFill>
                <a:schemeClr val="accent3"/>
              </a:solidFill>
            </a:endParaRPr>
          </a:p>
          <a:p>
            <a:endParaRPr lang="en-AU" sz="1400" b="1" i="1" dirty="0">
              <a:solidFill>
                <a:schemeClr val="accent3"/>
              </a:solidFill>
            </a:endParaRPr>
          </a:p>
          <a:p>
            <a:endParaRPr lang="en-US" dirty="0">
              <a:solidFill>
                <a:schemeClr val="accent3"/>
              </a:solidFill>
            </a:endParaRPr>
          </a:p>
          <a:p>
            <a:r>
              <a:rPr lang="en-AU" sz="1400" b="1" i="1" dirty="0">
                <a:solidFill>
                  <a:schemeClr val="accent3"/>
                </a:solidFill>
              </a:rPr>
              <a:t>Source: healthcare-dataset-stroke-data</a:t>
            </a:r>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a:xfrm>
            <a:off x="4691466" y="487196"/>
            <a:ext cx="4156334" cy="5672800"/>
          </a:xfrm>
        </p:spPr>
      </p:pic>
    </p:spTree>
    <p:extLst>
      <p:ext uri="{BB962C8B-B14F-4D97-AF65-F5344CB8AC3E}">
        <p14:creationId xmlns:p14="http://schemas.microsoft.com/office/powerpoint/2010/main" val="2547630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6"/>
            <a:ext cx="8737599" cy="335418"/>
          </a:xfrm>
        </p:spPr>
        <p:txBody>
          <a:bodyPr/>
          <a:lstStyle/>
          <a:p>
            <a:r>
              <a:rPr lang="en-US" b="1" dirty="0">
                <a:latin typeface="Times New Roman" panose="02020603050405020304" pitchFamily="18" charset="0"/>
                <a:ea typeface="Calibri" panose="020F0502020204030204" pitchFamily="34" charset="0"/>
              </a:rPr>
              <a:t>Conclusion</a:t>
            </a:r>
            <a:r>
              <a:rPr lang="en-US" b="1" dirty="0">
                <a:effectLst/>
                <a:latin typeface="Times New Roman" panose="02020603050405020304" pitchFamily="18" charset="0"/>
                <a:ea typeface="Calibri" panose="020F0502020204030204" pitchFamily="34" charset="0"/>
              </a:rPr>
              <a:t>:</a:t>
            </a:r>
            <a:br>
              <a:rPr lang="en-GB" sz="1200" b="1" dirty="0"/>
            </a:br>
            <a:br>
              <a:rPr lang="en-GB" sz="1200" b="1" dirty="0"/>
            </a:b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0527"/>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90B98299-9DDC-4CB1-71C5-A1FD76A03B62}"/>
              </a:ext>
            </a:extLst>
          </p:cNvPr>
          <p:cNvSpPr txBox="1">
            <a:spLocks/>
          </p:cNvSpPr>
          <p:nvPr/>
        </p:nvSpPr>
        <p:spPr bwMode="auto">
          <a:xfrm>
            <a:off x="164194" y="831036"/>
            <a:ext cx="873759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r>
              <a:rPr lang="en-US" sz="1600" b="1" kern="0" dirty="0">
                <a:latin typeface="Times New Roman" panose="02020603050405020304" pitchFamily="18" charset="0"/>
                <a:ea typeface="Calibri" panose="020F0502020204030204" pitchFamily="34" charset="0"/>
              </a:rPr>
              <a:t>Key Takeaways</a:t>
            </a:r>
            <a:r>
              <a:rPr lang="en-US" sz="1800" b="1" kern="0" dirty="0">
                <a:latin typeface="Times New Roman" panose="02020603050405020304" pitchFamily="18" charset="0"/>
                <a:ea typeface="Calibri" panose="020F0502020204030204" pitchFamily="34" charset="0"/>
              </a:rPr>
              <a:t>:</a:t>
            </a:r>
            <a:br>
              <a:rPr lang="en-GB" sz="1200" b="1" kern="0" dirty="0"/>
            </a:br>
            <a:endParaRPr lang="en-GB" sz="1200" b="1" kern="0" dirty="0"/>
          </a:p>
          <a:p>
            <a:pPr marL="228600" indent="-228600">
              <a:buFont typeface="+mj-lt"/>
              <a:buAutoNum type="arabicPeriod"/>
            </a:pPr>
            <a:r>
              <a:rPr lang="en-US" sz="1200" b="1" kern="0" dirty="0"/>
              <a:t>Stroke incidence peaks in the 65+ age group, driven by aging, smoking history, and glucose levels.</a:t>
            </a:r>
          </a:p>
          <a:p>
            <a:pPr marL="228600" indent="-228600">
              <a:buFont typeface="+mj-lt"/>
              <a:buAutoNum type="arabicPeriod"/>
            </a:pPr>
            <a:r>
              <a:rPr lang="en-US" sz="1200" b="1" kern="0" dirty="0"/>
              <a:t>Former smokers and older individuals face higher stroke risk, revealing long-term cardiovascular impacts.</a:t>
            </a:r>
          </a:p>
          <a:p>
            <a:pPr marL="228600" indent="-228600">
              <a:buFont typeface="+mj-lt"/>
              <a:buAutoNum type="arabicPeriod"/>
            </a:pPr>
            <a:r>
              <a:rPr lang="en-US" sz="1200" b="1" kern="0" dirty="0"/>
              <a:t>Younger adults show early risk factor development through glucose and BMI outliers, necessitating proactive measures.</a:t>
            </a:r>
            <a:br>
              <a:rPr lang="en-GB" sz="1200" b="1" kern="0" dirty="0"/>
            </a:br>
            <a:endParaRPr lang="en-AU" sz="1200" b="1" kern="0" dirty="0"/>
          </a:p>
        </p:txBody>
      </p:sp>
      <p:sp>
        <p:nvSpPr>
          <p:cNvPr id="6" name="Title 1">
            <a:extLst>
              <a:ext uri="{FF2B5EF4-FFF2-40B4-BE49-F238E27FC236}">
                <a16:creationId xmlns:a16="http://schemas.microsoft.com/office/drawing/2014/main" id="{59863275-7FB2-9773-80B4-0F4D38C44705}"/>
              </a:ext>
            </a:extLst>
          </p:cNvPr>
          <p:cNvSpPr txBox="1">
            <a:spLocks/>
          </p:cNvSpPr>
          <p:nvPr/>
        </p:nvSpPr>
        <p:spPr bwMode="auto">
          <a:xfrm>
            <a:off x="142423" y="2173605"/>
            <a:ext cx="873759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r>
              <a:rPr lang="en-US" sz="1600" b="1" kern="0" dirty="0">
                <a:latin typeface="Times New Roman" panose="02020603050405020304" pitchFamily="18" charset="0"/>
                <a:ea typeface="Calibri" panose="020F0502020204030204" pitchFamily="34" charset="0"/>
              </a:rPr>
              <a:t>Actionable Recommendations</a:t>
            </a:r>
            <a:r>
              <a:rPr lang="en-US" sz="1800" b="1" kern="0" dirty="0">
                <a:latin typeface="Times New Roman" panose="02020603050405020304" pitchFamily="18" charset="0"/>
                <a:ea typeface="Calibri" panose="020F0502020204030204" pitchFamily="34" charset="0"/>
              </a:rPr>
              <a:t>:</a:t>
            </a:r>
            <a:br>
              <a:rPr lang="en-GB" sz="1200" b="1" kern="0" dirty="0"/>
            </a:br>
            <a:endParaRPr lang="en-GB" sz="1200" b="1" kern="0" dirty="0"/>
          </a:p>
          <a:p>
            <a:pPr marL="228600" indent="-228600">
              <a:buFont typeface="+mj-lt"/>
              <a:buAutoNum type="arabicPeriod"/>
            </a:pPr>
            <a:r>
              <a:rPr lang="en-US" sz="1200" b="1" kern="0" dirty="0"/>
              <a:t>Prioritize age-specific prevention programs focusing on glucose management, smoking cessation, and lifestyle interventions for 65+.</a:t>
            </a:r>
          </a:p>
          <a:p>
            <a:pPr marL="228600" indent="-228600">
              <a:buFont typeface="+mj-lt"/>
              <a:buAutoNum type="arabicPeriod"/>
            </a:pPr>
            <a:r>
              <a:rPr lang="en-US" sz="1200" b="1" kern="0" dirty="0"/>
              <a:t>Implement awareness campaigns for younger adults to address emerging risk factors early.</a:t>
            </a:r>
          </a:p>
          <a:p>
            <a:pPr marL="228600" indent="-228600">
              <a:buFont typeface="+mj-lt"/>
              <a:buAutoNum type="arabicPeriod"/>
            </a:pPr>
            <a:r>
              <a:rPr lang="en-US" sz="1200" b="1" kern="0" dirty="0"/>
              <a:t>Strengthen healthcare screenings and interventions targeting hypertension, obesity, and diabetes management.</a:t>
            </a:r>
            <a:br>
              <a:rPr lang="en-GB" sz="1200" b="1" kern="0" dirty="0"/>
            </a:br>
            <a:endParaRPr lang="en-AU" sz="1200" b="1" kern="0" dirty="0"/>
          </a:p>
        </p:txBody>
      </p:sp>
      <p:sp>
        <p:nvSpPr>
          <p:cNvPr id="7" name="Title 1">
            <a:extLst>
              <a:ext uri="{FF2B5EF4-FFF2-40B4-BE49-F238E27FC236}">
                <a16:creationId xmlns:a16="http://schemas.microsoft.com/office/drawing/2014/main" id="{75286C84-F37D-B08E-AB30-D856E9A2FB0A}"/>
              </a:ext>
            </a:extLst>
          </p:cNvPr>
          <p:cNvSpPr txBox="1">
            <a:spLocks/>
          </p:cNvSpPr>
          <p:nvPr/>
        </p:nvSpPr>
        <p:spPr bwMode="auto">
          <a:xfrm>
            <a:off x="135168" y="3617774"/>
            <a:ext cx="8737599"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r>
              <a:rPr lang="en-US" sz="1600" b="1" kern="0" dirty="0">
                <a:latin typeface="Times New Roman" panose="02020603050405020304" pitchFamily="18" charset="0"/>
                <a:ea typeface="Calibri" panose="020F0502020204030204" pitchFamily="34" charset="0"/>
              </a:rPr>
              <a:t>Impact Statement:</a:t>
            </a:r>
            <a:br>
              <a:rPr lang="en-GB" sz="1200" b="1" kern="0" dirty="0"/>
            </a:br>
            <a:endParaRPr lang="en-GB" sz="1200" b="1" kern="0" dirty="0"/>
          </a:p>
          <a:p>
            <a:pPr marL="228600" indent="-228600">
              <a:buFont typeface="+mj-lt"/>
              <a:buAutoNum type="arabicPeriod"/>
            </a:pPr>
            <a:r>
              <a:rPr lang="en-US" sz="1200" b="1" kern="0" dirty="0"/>
              <a:t>Comprehensive prevention strategies can reduce stroke incidence by 12%, particularly in individuals aged 45 and above.</a:t>
            </a:r>
            <a:br>
              <a:rPr lang="en-GB" sz="1200" b="1" kern="0" dirty="0"/>
            </a:br>
            <a:endParaRPr lang="en-AU" sz="1200" b="1" kern="0" dirty="0"/>
          </a:p>
        </p:txBody>
      </p:sp>
      <p:sp>
        <p:nvSpPr>
          <p:cNvPr id="9" name="Title 1">
            <a:extLst>
              <a:ext uri="{FF2B5EF4-FFF2-40B4-BE49-F238E27FC236}">
                <a16:creationId xmlns:a16="http://schemas.microsoft.com/office/drawing/2014/main" id="{1F43DB0E-A947-BA2B-287F-F0358FB3C184}"/>
              </a:ext>
            </a:extLst>
          </p:cNvPr>
          <p:cNvSpPr txBox="1">
            <a:spLocks/>
          </p:cNvSpPr>
          <p:nvPr/>
        </p:nvSpPr>
        <p:spPr bwMode="auto">
          <a:xfrm>
            <a:off x="127912" y="4510404"/>
            <a:ext cx="8737599"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r>
              <a:rPr lang="en-US" sz="1600" b="1" kern="0" dirty="0">
                <a:latin typeface="Times New Roman" panose="02020603050405020304" pitchFamily="18" charset="0"/>
                <a:ea typeface="Calibri" panose="020F0502020204030204" pitchFamily="34" charset="0"/>
              </a:rPr>
              <a:t>Call to Action:</a:t>
            </a:r>
            <a:br>
              <a:rPr lang="en-GB" sz="1200" b="1" kern="0" dirty="0"/>
            </a:br>
            <a:endParaRPr lang="en-GB" sz="1200" b="1" kern="0" dirty="0"/>
          </a:p>
          <a:p>
            <a:pPr marL="228600" indent="-228600">
              <a:buFont typeface="+mj-lt"/>
              <a:buAutoNum type="arabicPeriod"/>
            </a:pPr>
            <a:r>
              <a:rPr lang="en-US" sz="1200" b="1" kern="0" dirty="0"/>
              <a:t>Invest in targeted healthcare programs and community-driven awareness initiatives to address age and risk-related disparities.</a:t>
            </a:r>
            <a:endParaRPr lang="en-AU" sz="1200" b="1" kern="0" dirty="0"/>
          </a:p>
        </p:txBody>
      </p:sp>
      <p:sp>
        <p:nvSpPr>
          <p:cNvPr id="10" name="Title 1">
            <a:extLst>
              <a:ext uri="{FF2B5EF4-FFF2-40B4-BE49-F238E27FC236}">
                <a16:creationId xmlns:a16="http://schemas.microsoft.com/office/drawing/2014/main" id="{D0074CE1-D122-CAB8-0773-8A502038EF15}"/>
              </a:ext>
            </a:extLst>
          </p:cNvPr>
          <p:cNvSpPr txBox="1">
            <a:spLocks/>
          </p:cNvSpPr>
          <p:nvPr/>
        </p:nvSpPr>
        <p:spPr bwMode="auto">
          <a:xfrm>
            <a:off x="149681" y="5374003"/>
            <a:ext cx="8737599"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r>
              <a:rPr lang="en-US" sz="1600" b="1" kern="0" dirty="0">
                <a:latin typeface="Times New Roman" panose="02020603050405020304" pitchFamily="18" charset="0"/>
                <a:ea typeface="Calibri" panose="020F0502020204030204" pitchFamily="34" charset="0"/>
              </a:rPr>
              <a:t>Future Consideration:</a:t>
            </a:r>
            <a:br>
              <a:rPr lang="en-GB" sz="1200" b="1" kern="0" dirty="0"/>
            </a:br>
            <a:endParaRPr lang="en-GB" sz="1200" b="1" kern="0" dirty="0"/>
          </a:p>
          <a:p>
            <a:pPr marL="228600" indent="-228600">
              <a:buFont typeface="+mj-lt"/>
              <a:buAutoNum type="arabicPeriod"/>
            </a:pPr>
            <a:r>
              <a:rPr lang="en-US" sz="1200" b="1" kern="0" dirty="0"/>
              <a:t>Evaluate long-term impact of preventive measures on 65+ stroke rates.</a:t>
            </a:r>
          </a:p>
          <a:p>
            <a:pPr marL="228600" indent="-228600">
              <a:buFont typeface="+mj-lt"/>
              <a:buAutoNum type="arabicPeriod"/>
            </a:pPr>
            <a:r>
              <a:rPr lang="en-US" sz="1200" b="1" kern="0" dirty="0"/>
              <a:t>Explore personalized interventions for diverse female risk factors.</a:t>
            </a:r>
          </a:p>
          <a:p>
            <a:pPr marL="228600" indent="-228600">
              <a:buFont typeface="+mj-lt"/>
              <a:buAutoNum type="arabicPeriod"/>
            </a:pPr>
            <a:r>
              <a:rPr lang="en-US" sz="1200" b="1" kern="0" dirty="0"/>
              <a:t>Expand research on rural-urban lifestyle contributions to stroke prevalence.</a:t>
            </a:r>
            <a:endParaRPr lang="en-AU" sz="1200" b="1" kern="0" dirty="0"/>
          </a:p>
        </p:txBody>
      </p:sp>
      <p:sp>
        <p:nvSpPr>
          <p:cNvPr id="3" name="TextBox 2">
            <a:extLst>
              <a:ext uri="{FF2B5EF4-FFF2-40B4-BE49-F238E27FC236}">
                <a16:creationId xmlns:a16="http://schemas.microsoft.com/office/drawing/2014/main" id="{11CC523E-CF0D-EDDA-8009-C8DC02AC1E66}"/>
              </a:ext>
            </a:extLst>
          </p:cNvPr>
          <p:cNvSpPr txBox="1"/>
          <p:nvPr/>
        </p:nvSpPr>
        <p:spPr>
          <a:xfrm>
            <a:off x="171450" y="6409372"/>
            <a:ext cx="7841061" cy="253916"/>
          </a:xfrm>
          <a:prstGeom prst="rect">
            <a:avLst/>
          </a:prstGeom>
          <a:noFill/>
        </p:spPr>
        <p:txBody>
          <a:bodyPr wrap="square" rtlCol="0">
            <a:spAutoFit/>
          </a:bodyPr>
          <a:lstStyle/>
          <a:p>
            <a:r>
              <a:rPr lang="en-AU" sz="1050" b="1" i="1" dirty="0">
                <a:solidFill>
                  <a:schemeClr val="accent3"/>
                </a:solidFill>
              </a:rPr>
              <a:t>Source: healthcare-dataset-stroke-data</a:t>
            </a:r>
          </a:p>
        </p:txBody>
      </p:sp>
    </p:spTree>
    <p:extLst>
      <p:ext uri="{BB962C8B-B14F-4D97-AF65-F5344CB8AC3E}">
        <p14:creationId xmlns:p14="http://schemas.microsoft.com/office/powerpoint/2010/main" val="238422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US" sz="1400" b="1" dirty="0"/>
              <a:t>By the end of Q1 2025, determine the impact of smoking status, average glucose level, and BMI on the incidence of stroke, focusing on individuals within the age brackets of 18–44, 45–64, and 65 and older, to reduce stroke incidences by 12%, particularly in individuals aged 45 and above.</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AF51E9D-06DF-490B-AEE8-64E63CDAFBD8}"/>
              </a:ext>
            </a:extLst>
          </p:cNvPr>
          <p:cNvSpPr/>
          <p:nvPr/>
        </p:nvSpPr>
        <p:spPr>
          <a:xfrm>
            <a:off x="-3073037" y="1238975"/>
            <a:ext cx="2974564" cy="4916795"/>
          </a:xfrm>
          <a:prstGeom prst="rect">
            <a:avLst/>
          </a:prstGeom>
        </p:spPr>
        <p:txBody>
          <a:bodyPr wrap="square">
            <a:spAutoFit/>
          </a:bodyPr>
          <a:lstStyle/>
          <a:p>
            <a:pPr marL="0" marR="0">
              <a:lnSpc>
                <a:spcPct val="107000"/>
              </a:lnSpc>
              <a:spcBef>
                <a:spcPts val="0"/>
              </a:spcBef>
              <a:spcAft>
                <a:spcPts val="800"/>
              </a:spcAft>
            </a:pPr>
            <a:r>
              <a:rPr lang="en-US" sz="1800" b="1" dirty="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rPr>
              <a:t>Key Insights:</a:t>
            </a:r>
            <a:endParaRPr lang="en-US"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Stroke incidence peaks in the 65+ age group, amplified by prior smoking and elevated glucose levels.</a:t>
            </a: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Former smokers face heightened stroke risk, highlighting long-term cardiovascular impacts, especially in older adults.</a:t>
            </a: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Younger adults show lower stroke rates, but glucose and BMI outliers indicate emerging early risk factors.</a:t>
            </a:r>
            <a:endParaRPr lang="en-AU" dirty="0">
              <a:solidFill>
                <a:schemeClr val="accent3"/>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26E5207-9197-48D6-B5F6-50575C4A336F}"/>
              </a:ext>
            </a:extLst>
          </p:cNvPr>
          <p:cNvSpPr txBox="1"/>
          <p:nvPr/>
        </p:nvSpPr>
        <p:spPr>
          <a:xfrm>
            <a:off x="171450" y="6409372"/>
            <a:ext cx="7841061" cy="253916"/>
          </a:xfrm>
          <a:prstGeom prst="rect">
            <a:avLst/>
          </a:prstGeom>
          <a:noFill/>
        </p:spPr>
        <p:txBody>
          <a:bodyPr wrap="square" rtlCol="0">
            <a:spAutoFit/>
          </a:bodyPr>
          <a:lstStyle/>
          <a:p>
            <a:r>
              <a:rPr lang="en-AU" sz="1050" b="1" i="1" dirty="0">
                <a:solidFill>
                  <a:schemeClr val="accent3"/>
                </a:solidFill>
              </a:rPr>
              <a:t>Source: healthcare-dataset-stroke-data</a:t>
            </a:r>
          </a:p>
        </p:txBody>
      </p:sp>
      <p:pic>
        <p:nvPicPr>
          <p:cNvPr id="9" name="Picture 8">
            <a:extLst>
              <a:ext uri="{FF2B5EF4-FFF2-40B4-BE49-F238E27FC236}">
                <a16:creationId xmlns:a16="http://schemas.microsoft.com/office/drawing/2014/main" id="{8F748AA2-8BF9-6BE7-5717-51835A02521B}"/>
              </a:ext>
            </a:extLst>
          </p:cNvPr>
          <p:cNvPicPr>
            <a:picLocks noChangeAspect="1"/>
          </p:cNvPicPr>
          <p:nvPr/>
        </p:nvPicPr>
        <p:blipFill>
          <a:blip r:embed="rId2"/>
          <a:stretch>
            <a:fillRect/>
          </a:stretch>
        </p:blipFill>
        <p:spPr>
          <a:xfrm>
            <a:off x="1175656" y="3372177"/>
            <a:ext cx="6691089" cy="3080735"/>
          </a:xfrm>
          <a:prstGeom prst="rect">
            <a:avLst/>
          </a:prstGeom>
        </p:spPr>
      </p:pic>
      <p:pic>
        <p:nvPicPr>
          <p:cNvPr id="11" name="Picture 10">
            <a:extLst>
              <a:ext uri="{FF2B5EF4-FFF2-40B4-BE49-F238E27FC236}">
                <a16:creationId xmlns:a16="http://schemas.microsoft.com/office/drawing/2014/main" id="{8DC1FC91-B790-E344-E9A3-B09B266CEBCC}"/>
              </a:ext>
            </a:extLst>
          </p:cNvPr>
          <p:cNvPicPr>
            <a:picLocks noChangeAspect="1"/>
          </p:cNvPicPr>
          <p:nvPr/>
        </p:nvPicPr>
        <p:blipFill>
          <a:blip r:embed="rId3"/>
          <a:stretch>
            <a:fillRect/>
          </a:stretch>
        </p:blipFill>
        <p:spPr>
          <a:xfrm>
            <a:off x="536772" y="1005644"/>
            <a:ext cx="3932577" cy="2393525"/>
          </a:xfrm>
          <a:prstGeom prst="rect">
            <a:avLst/>
          </a:prstGeom>
        </p:spPr>
      </p:pic>
      <p:pic>
        <p:nvPicPr>
          <p:cNvPr id="12" name="Picture 11">
            <a:extLst>
              <a:ext uri="{FF2B5EF4-FFF2-40B4-BE49-F238E27FC236}">
                <a16:creationId xmlns:a16="http://schemas.microsoft.com/office/drawing/2014/main" id="{F08D1497-1C70-2B73-1865-C582C43B5DC3}"/>
              </a:ext>
            </a:extLst>
          </p:cNvPr>
          <p:cNvPicPr>
            <a:picLocks noChangeAspect="1"/>
          </p:cNvPicPr>
          <p:nvPr/>
        </p:nvPicPr>
        <p:blipFill>
          <a:blip r:embed="rId4"/>
          <a:stretch>
            <a:fillRect/>
          </a:stretch>
        </p:blipFill>
        <p:spPr>
          <a:xfrm>
            <a:off x="4924031" y="1014187"/>
            <a:ext cx="3364252" cy="2212850"/>
          </a:xfrm>
          <a:prstGeom prst="rect">
            <a:avLst/>
          </a:prstGeom>
        </p:spPr>
      </p:pic>
    </p:spTree>
    <p:extLst>
      <p:ext uri="{BB962C8B-B14F-4D97-AF65-F5344CB8AC3E}">
        <p14:creationId xmlns:p14="http://schemas.microsoft.com/office/powerpoint/2010/main" val="284428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830997"/>
          </a:xfrm>
        </p:spPr>
        <p:txBody>
          <a:bodyPr/>
          <a:lstStyle/>
          <a:p>
            <a:r>
              <a:rPr lang="en-US" sz="1800" b="1" dirty="0">
                <a:effectLst/>
                <a:latin typeface="Times New Roman" panose="02020603050405020304" pitchFamily="18" charset="0"/>
                <a:ea typeface="Calibri" panose="020F0502020204030204" pitchFamily="34" charset="0"/>
              </a:rPr>
              <a:t>Age-Specific Stroke Risks:</a:t>
            </a:r>
            <a:br>
              <a:rPr lang="en-GB" sz="1200" b="1" dirty="0"/>
            </a:br>
            <a:br>
              <a:rPr lang="en-GB" sz="1200" b="1" dirty="0"/>
            </a:br>
            <a:r>
              <a:rPr lang="en-US" sz="1200" b="1" dirty="0"/>
              <a:t>Individuals aged 45–64 experience a 35% higher stroke incidence than those aged 18–44, while individuals 65+ see a 65% increase compared to the younger cohort.</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117047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86AAF85-948B-4B7E-9992-F6813CD2E6D1}"/>
              </a:ext>
            </a:extLst>
          </p:cNvPr>
          <p:cNvSpPr/>
          <p:nvPr/>
        </p:nvSpPr>
        <p:spPr>
          <a:xfrm>
            <a:off x="-3143372" y="1238975"/>
            <a:ext cx="3002696" cy="4916795"/>
          </a:xfrm>
          <a:prstGeom prst="rect">
            <a:avLst/>
          </a:prstGeom>
        </p:spPr>
        <p:txBody>
          <a:bodyPr wrap="square">
            <a:spAutoFit/>
          </a:bodyPr>
          <a:lstStyle/>
          <a:p>
            <a:pPr marL="0" marR="0">
              <a:lnSpc>
                <a:spcPct val="107000"/>
              </a:lnSpc>
              <a:spcBef>
                <a:spcPts val="0"/>
              </a:spcBef>
              <a:spcAft>
                <a:spcPts val="800"/>
              </a:spcAft>
            </a:pPr>
            <a:r>
              <a:rPr lang="en-US" sz="1800" b="1" dirty="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rPr>
              <a:t>Key Insights:</a:t>
            </a:r>
            <a:endParaRPr lang="en-US"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Stroke risk peaks at 65+, highlighting the need for targeted screenings and lifestyle management interventions.</a:t>
            </a: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Moderate stroke cases in 45–64 suggest that early prevention strategies can reduce future risks as they age.</a:t>
            </a: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Low stroke incidence in 18–44 emphasizes promoting awareness for healthier aging and long-term stroke prevention.</a:t>
            </a:r>
            <a:endParaRPr lang="en-AU" dirty="0">
              <a:solidFill>
                <a:schemeClr val="accent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7086ECD-9D9E-4DB0-8C88-272D3613C8FF}"/>
              </a:ext>
            </a:extLst>
          </p:cNvPr>
          <p:cNvSpPr txBox="1"/>
          <p:nvPr/>
        </p:nvSpPr>
        <p:spPr>
          <a:xfrm>
            <a:off x="171450" y="6409372"/>
            <a:ext cx="7841061" cy="253916"/>
          </a:xfrm>
          <a:prstGeom prst="rect">
            <a:avLst/>
          </a:prstGeom>
          <a:noFill/>
        </p:spPr>
        <p:txBody>
          <a:bodyPr wrap="square" rtlCol="0">
            <a:spAutoFit/>
          </a:bodyPr>
          <a:lstStyle/>
          <a:p>
            <a:r>
              <a:rPr lang="en-AU" sz="1050" b="1" i="1" dirty="0">
                <a:solidFill>
                  <a:schemeClr val="accent3"/>
                </a:solidFill>
              </a:rPr>
              <a:t>Source: healthcare-dataset-stroke-data</a:t>
            </a:r>
          </a:p>
        </p:txBody>
      </p:sp>
      <p:pic>
        <p:nvPicPr>
          <p:cNvPr id="6" name="Picture 5">
            <a:extLst>
              <a:ext uri="{FF2B5EF4-FFF2-40B4-BE49-F238E27FC236}">
                <a16:creationId xmlns:a16="http://schemas.microsoft.com/office/drawing/2014/main" id="{373FB692-B774-1D98-286C-14303D2794B1}"/>
              </a:ext>
            </a:extLst>
          </p:cNvPr>
          <p:cNvPicPr>
            <a:picLocks noChangeAspect="1"/>
          </p:cNvPicPr>
          <p:nvPr/>
        </p:nvPicPr>
        <p:blipFill>
          <a:blip r:embed="rId2"/>
          <a:stretch>
            <a:fillRect/>
          </a:stretch>
        </p:blipFill>
        <p:spPr>
          <a:xfrm>
            <a:off x="831542" y="1559829"/>
            <a:ext cx="7252108" cy="4770103"/>
          </a:xfrm>
          <a:prstGeom prst="rect">
            <a:avLst/>
          </a:prstGeom>
        </p:spPr>
      </p:pic>
    </p:spTree>
    <p:extLst>
      <p:ext uri="{BB962C8B-B14F-4D97-AF65-F5344CB8AC3E}">
        <p14:creationId xmlns:p14="http://schemas.microsoft.com/office/powerpoint/2010/main" val="339038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US" sz="1800" b="1" dirty="0">
                <a:effectLst/>
                <a:latin typeface="Times New Roman" panose="02020603050405020304" pitchFamily="18" charset="0"/>
                <a:ea typeface="Calibri" panose="020F0502020204030204" pitchFamily="34" charset="0"/>
              </a:rPr>
              <a:t>Smoking as a Primary Risk Factor:</a:t>
            </a:r>
            <a:br>
              <a:rPr lang="en-GB" sz="1200" b="1" dirty="0"/>
            </a:br>
            <a:br>
              <a:rPr lang="en-GB" sz="1200" b="1" dirty="0"/>
            </a:br>
            <a:r>
              <a:rPr lang="en-US" sz="1200" b="1" dirty="0"/>
              <a:t>In individuals aged 45+, smoking increases stroke risk by 30%, particularly in the "currently smoking" category.</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117047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86AAF85-948B-4B7E-9992-F6813CD2E6D1}"/>
              </a:ext>
            </a:extLst>
          </p:cNvPr>
          <p:cNvSpPr/>
          <p:nvPr/>
        </p:nvSpPr>
        <p:spPr>
          <a:xfrm>
            <a:off x="-3143372" y="1238975"/>
            <a:ext cx="3002696" cy="4825039"/>
          </a:xfrm>
          <a:prstGeom prst="rect">
            <a:avLst/>
          </a:prstGeom>
        </p:spPr>
        <p:txBody>
          <a:bodyPr wrap="square">
            <a:spAutoFit/>
          </a:bodyPr>
          <a:lstStyle/>
          <a:p>
            <a:pPr marL="0" marR="0">
              <a:lnSpc>
                <a:spcPct val="107000"/>
              </a:lnSpc>
              <a:spcBef>
                <a:spcPts val="0"/>
              </a:spcBef>
              <a:spcAft>
                <a:spcPts val="800"/>
              </a:spcAft>
            </a:pPr>
            <a:r>
              <a:rPr lang="en-US" sz="1800" b="1" dirty="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rPr>
              <a:t>Key Insights:</a:t>
            </a:r>
            <a:endParaRPr lang="en-US"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Stroke incidence is highest in the 65+ age group, highlighting aging as a critical risk factor.</a:t>
            </a: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Former smokers show similar stroke rates to never smokers, indicating lasting cardiovascular effects.</a:t>
            </a: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Aging combined with past smoking significantly increases stroke risk, necessitating age-targeted prevention strategies.</a:t>
            </a:r>
            <a:endParaRPr lang="en-AU" dirty="0">
              <a:solidFill>
                <a:schemeClr val="accent3"/>
              </a:solidFill>
              <a:latin typeface="Times New Roman" panose="02020603050405020304" pitchFamily="18" charset="0"/>
              <a:cs typeface="Times New Roman" panose="02020603050405020304" pitchFamily="18" charset="0"/>
            </a:endParaRPr>
          </a:p>
          <a:p>
            <a:pPr lvl="0">
              <a:defRPr/>
            </a:pPr>
            <a:endParaRPr lang="en-AU" sz="1200" b="1" dirty="0">
              <a:solidFill>
                <a:schemeClr val="accent3"/>
              </a:solidFill>
            </a:endParaRPr>
          </a:p>
        </p:txBody>
      </p:sp>
      <p:sp>
        <p:nvSpPr>
          <p:cNvPr id="4" name="TextBox 3">
            <a:extLst>
              <a:ext uri="{FF2B5EF4-FFF2-40B4-BE49-F238E27FC236}">
                <a16:creationId xmlns:a16="http://schemas.microsoft.com/office/drawing/2014/main" id="{57086ECD-9D9E-4DB0-8C88-272D3613C8FF}"/>
              </a:ext>
            </a:extLst>
          </p:cNvPr>
          <p:cNvSpPr txBox="1"/>
          <p:nvPr/>
        </p:nvSpPr>
        <p:spPr>
          <a:xfrm>
            <a:off x="171450" y="6409372"/>
            <a:ext cx="7841061" cy="253916"/>
          </a:xfrm>
          <a:prstGeom prst="rect">
            <a:avLst/>
          </a:prstGeom>
          <a:noFill/>
        </p:spPr>
        <p:txBody>
          <a:bodyPr wrap="square" rtlCol="0">
            <a:spAutoFit/>
          </a:bodyPr>
          <a:lstStyle/>
          <a:p>
            <a:r>
              <a:rPr lang="en-AU" sz="1050" b="1" i="1" dirty="0">
                <a:solidFill>
                  <a:schemeClr val="accent3"/>
                </a:solidFill>
              </a:rPr>
              <a:t>Source: healthcare-dataset-stroke-data</a:t>
            </a:r>
          </a:p>
        </p:txBody>
      </p:sp>
      <p:pic>
        <p:nvPicPr>
          <p:cNvPr id="9" name="Picture 8">
            <a:extLst>
              <a:ext uri="{FF2B5EF4-FFF2-40B4-BE49-F238E27FC236}">
                <a16:creationId xmlns:a16="http://schemas.microsoft.com/office/drawing/2014/main" id="{577B8CA2-1C35-CF9D-11CA-A714330B1D7D}"/>
              </a:ext>
            </a:extLst>
          </p:cNvPr>
          <p:cNvPicPr>
            <a:picLocks noChangeAspect="1"/>
          </p:cNvPicPr>
          <p:nvPr/>
        </p:nvPicPr>
        <p:blipFill>
          <a:blip r:embed="rId2"/>
          <a:stretch>
            <a:fillRect/>
          </a:stretch>
        </p:blipFill>
        <p:spPr>
          <a:xfrm>
            <a:off x="756217" y="1587271"/>
            <a:ext cx="7419975" cy="4533900"/>
          </a:xfrm>
          <a:prstGeom prst="rect">
            <a:avLst/>
          </a:prstGeom>
        </p:spPr>
      </p:pic>
    </p:spTree>
    <p:extLst>
      <p:ext uri="{BB962C8B-B14F-4D97-AF65-F5344CB8AC3E}">
        <p14:creationId xmlns:p14="http://schemas.microsoft.com/office/powerpoint/2010/main" val="243595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830997"/>
          </a:xfrm>
        </p:spPr>
        <p:txBody>
          <a:bodyPr/>
          <a:lstStyle/>
          <a:p>
            <a:r>
              <a:rPr lang="en-US" sz="1800" b="1" dirty="0">
                <a:effectLst/>
                <a:latin typeface="Times New Roman" panose="02020603050405020304" pitchFamily="18" charset="0"/>
                <a:ea typeface="Calibri" panose="020F0502020204030204" pitchFamily="34" charset="0"/>
              </a:rPr>
              <a:t>Glucose Levels and Stroke Risk:</a:t>
            </a:r>
            <a:br>
              <a:rPr lang="en-GB" sz="1200" b="1" dirty="0"/>
            </a:br>
            <a:br>
              <a:rPr lang="en-GB" sz="1200" b="1" dirty="0"/>
            </a:br>
            <a:r>
              <a:rPr lang="en-US" sz="1200" b="1" dirty="0"/>
              <a:t>Average glucose levels above 200 mg/dL are linked to a 40% higher stroke incidence in individuals aged 45–64 compared to those with levels below 140 mg/dL.</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117047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86AAF85-948B-4B7E-9992-F6813CD2E6D1}"/>
              </a:ext>
            </a:extLst>
          </p:cNvPr>
          <p:cNvSpPr/>
          <p:nvPr/>
        </p:nvSpPr>
        <p:spPr>
          <a:xfrm>
            <a:off x="-3143372" y="1238975"/>
            <a:ext cx="3002696" cy="4999446"/>
          </a:xfrm>
          <a:prstGeom prst="rect">
            <a:avLst/>
          </a:prstGeom>
        </p:spPr>
        <p:txBody>
          <a:bodyPr wrap="square">
            <a:spAutoFit/>
          </a:bodyPr>
          <a:lstStyle/>
          <a:p>
            <a:r>
              <a:rPr lang="en-US" b="1" dirty="0">
                <a:solidFill>
                  <a:schemeClr val="accent3"/>
                </a:solidFill>
                <a:latin typeface="Times New Roman" panose="02020603050405020304" pitchFamily="18" charset="0"/>
                <a:cs typeface="Times New Roman" panose="02020603050405020304" pitchFamily="18" charset="0"/>
              </a:rPr>
              <a:t>Key Insights:</a:t>
            </a: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Elevated glucose levels peak in 65+, indicating a need for targeted diabetes prevention and management strategies.</a:t>
            </a: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BMI is consistent, but 65+ outliers highlight obesity risks, requiring tailored weight management interventions.</a:t>
            </a: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Preventive wellness programs for younger groups can reduce future risks and support healthier aging outcomes.</a:t>
            </a:r>
          </a:p>
          <a:p>
            <a:pPr lvl="0">
              <a:defRPr/>
            </a:pPr>
            <a:endParaRPr lang="en-AU" sz="1200" b="1" dirty="0">
              <a:solidFill>
                <a:schemeClr val="accent3"/>
              </a:solidFill>
            </a:endParaRPr>
          </a:p>
        </p:txBody>
      </p:sp>
      <p:sp>
        <p:nvSpPr>
          <p:cNvPr id="4" name="TextBox 3">
            <a:extLst>
              <a:ext uri="{FF2B5EF4-FFF2-40B4-BE49-F238E27FC236}">
                <a16:creationId xmlns:a16="http://schemas.microsoft.com/office/drawing/2014/main" id="{57086ECD-9D9E-4DB0-8C88-272D3613C8FF}"/>
              </a:ext>
            </a:extLst>
          </p:cNvPr>
          <p:cNvSpPr txBox="1"/>
          <p:nvPr/>
        </p:nvSpPr>
        <p:spPr>
          <a:xfrm>
            <a:off x="171450" y="6409372"/>
            <a:ext cx="7841061" cy="253916"/>
          </a:xfrm>
          <a:prstGeom prst="rect">
            <a:avLst/>
          </a:prstGeom>
          <a:noFill/>
        </p:spPr>
        <p:txBody>
          <a:bodyPr wrap="square" rtlCol="0">
            <a:spAutoFit/>
          </a:bodyPr>
          <a:lstStyle/>
          <a:p>
            <a:r>
              <a:rPr lang="en-AU" sz="1050" b="1" i="1" dirty="0">
                <a:solidFill>
                  <a:schemeClr val="accent3"/>
                </a:solidFill>
              </a:rPr>
              <a:t>Source: healthcare-dataset-stroke-data</a:t>
            </a:r>
          </a:p>
        </p:txBody>
      </p:sp>
      <p:pic>
        <p:nvPicPr>
          <p:cNvPr id="6" name="Picture 5">
            <a:extLst>
              <a:ext uri="{FF2B5EF4-FFF2-40B4-BE49-F238E27FC236}">
                <a16:creationId xmlns:a16="http://schemas.microsoft.com/office/drawing/2014/main" id="{223C6B52-DE54-18D4-7846-418DCD353BC9}"/>
              </a:ext>
            </a:extLst>
          </p:cNvPr>
          <p:cNvPicPr>
            <a:picLocks noChangeAspect="1"/>
          </p:cNvPicPr>
          <p:nvPr/>
        </p:nvPicPr>
        <p:blipFill>
          <a:blip r:embed="rId2"/>
          <a:stretch>
            <a:fillRect/>
          </a:stretch>
        </p:blipFill>
        <p:spPr>
          <a:xfrm>
            <a:off x="208756" y="1640566"/>
            <a:ext cx="8543925" cy="3933825"/>
          </a:xfrm>
          <a:prstGeom prst="rect">
            <a:avLst/>
          </a:prstGeom>
        </p:spPr>
      </p:pic>
    </p:spTree>
    <p:extLst>
      <p:ext uri="{BB962C8B-B14F-4D97-AF65-F5344CB8AC3E}">
        <p14:creationId xmlns:p14="http://schemas.microsoft.com/office/powerpoint/2010/main" val="3804091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US" sz="1800" b="1" dirty="0">
                <a:effectLst/>
                <a:latin typeface="Times New Roman" panose="02020603050405020304" pitchFamily="18" charset="0"/>
                <a:ea typeface="Calibri" panose="020F0502020204030204" pitchFamily="34" charset="0"/>
              </a:rPr>
              <a:t>BMI Thresholds and Stroke Risk:</a:t>
            </a:r>
            <a:br>
              <a:rPr lang="en-GB" sz="1200" b="1" dirty="0"/>
            </a:br>
            <a:br>
              <a:rPr lang="en-GB" sz="1200" b="1" dirty="0"/>
            </a:br>
            <a:r>
              <a:rPr lang="en-US" sz="1200" b="1" dirty="0"/>
              <a:t>A BMI over 30 correlates with a 50% higher stroke risk in individuals aged 65+ compared to those with a BMI below 25.</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117047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86AAF85-948B-4B7E-9992-F6813CD2E6D1}"/>
              </a:ext>
            </a:extLst>
          </p:cNvPr>
          <p:cNvSpPr/>
          <p:nvPr/>
        </p:nvSpPr>
        <p:spPr>
          <a:xfrm>
            <a:off x="-3143372" y="1238975"/>
            <a:ext cx="3002696" cy="5417765"/>
          </a:xfrm>
          <a:prstGeom prst="rect">
            <a:avLst/>
          </a:prstGeom>
        </p:spPr>
        <p:txBody>
          <a:bodyPr wrap="square">
            <a:spAutoFit/>
          </a:bodyPr>
          <a:lstStyle/>
          <a:p>
            <a:pPr marL="0" marR="0">
              <a:lnSpc>
                <a:spcPct val="107000"/>
              </a:lnSpc>
              <a:spcBef>
                <a:spcPts val="0"/>
              </a:spcBef>
              <a:spcAft>
                <a:spcPts val="800"/>
              </a:spcAft>
            </a:pPr>
            <a:r>
              <a:rPr lang="en-US" sz="1800" b="1" dirty="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rPr>
              <a:t>Key Insights:</a:t>
            </a:r>
            <a:endParaRPr lang="en-US" sz="1800" dirty="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Stroke incidence peaks in 65+ with BMI above 25, emphasizing aging and weight management as critical factors.</a:t>
            </a: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BMI ≥30 significantly raises stroke risk for individuals 45+, with heightened vulnerability in the 65+ group.</a:t>
            </a: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Extreme outliers in 65+ reveal 100% stroke rates at high BMI, linked to comorbid conditions like diabetes.</a:t>
            </a:r>
          </a:p>
          <a:p>
            <a:pPr marL="342900" marR="0" lvl="0" indent="-342900">
              <a:lnSpc>
                <a:spcPct val="107000"/>
              </a:lnSpc>
              <a:spcBef>
                <a:spcPts val="0"/>
              </a:spcBef>
              <a:spcAft>
                <a:spcPts val="0"/>
              </a:spcAft>
              <a:buFont typeface="Symbol" panose="05050102010706020507" pitchFamily="18" charset="2"/>
              <a:buChar char=""/>
            </a:pPr>
            <a:endParaRPr lang="en-AU" b="1" dirty="0">
              <a:solidFill>
                <a:schemeClr val="accent3"/>
              </a:solidFill>
            </a:endParaRPr>
          </a:p>
          <a:p>
            <a:pPr lvl="0">
              <a:defRPr/>
            </a:pPr>
            <a:endParaRPr lang="en-AU" sz="1200" b="1" dirty="0">
              <a:solidFill>
                <a:schemeClr val="accent3"/>
              </a:solidFill>
            </a:endParaRPr>
          </a:p>
        </p:txBody>
      </p:sp>
      <p:sp>
        <p:nvSpPr>
          <p:cNvPr id="4" name="TextBox 3">
            <a:extLst>
              <a:ext uri="{FF2B5EF4-FFF2-40B4-BE49-F238E27FC236}">
                <a16:creationId xmlns:a16="http://schemas.microsoft.com/office/drawing/2014/main" id="{57086ECD-9D9E-4DB0-8C88-272D3613C8FF}"/>
              </a:ext>
            </a:extLst>
          </p:cNvPr>
          <p:cNvSpPr txBox="1"/>
          <p:nvPr/>
        </p:nvSpPr>
        <p:spPr>
          <a:xfrm>
            <a:off x="171450" y="6409372"/>
            <a:ext cx="7841061" cy="253916"/>
          </a:xfrm>
          <a:prstGeom prst="rect">
            <a:avLst/>
          </a:prstGeom>
          <a:noFill/>
        </p:spPr>
        <p:txBody>
          <a:bodyPr wrap="square" rtlCol="0">
            <a:spAutoFit/>
          </a:bodyPr>
          <a:lstStyle/>
          <a:p>
            <a:r>
              <a:rPr lang="en-AU" sz="1050" b="1" i="1" dirty="0">
                <a:solidFill>
                  <a:schemeClr val="accent3"/>
                </a:solidFill>
              </a:rPr>
              <a:t>Source: healthcare-dataset-stroke-data</a:t>
            </a:r>
          </a:p>
        </p:txBody>
      </p:sp>
      <p:pic>
        <p:nvPicPr>
          <p:cNvPr id="6" name="Picture 5">
            <a:extLst>
              <a:ext uri="{FF2B5EF4-FFF2-40B4-BE49-F238E27FC236}">
                <a16:creationId xmlns:a16="http://schemas.microsoft.com/office/drawing/2014/main" id="{44572404-083D-9BE6-6CA8-F71107761C10}"/>
              </a:ext>
            </a:extLst>
          </p:cNvPr>
          <p:cNvPicPr>
            <a:picLocks noChangeAspect="1"/>
          </p:cNvPicPr>
          <p:nvPr/>
        </p:nvPicPr>
        <p:blipFill>
          <a:blip r:embed="rId2"/>
          <a:stretch>
            <a:fillRect/>
          </a:stretch>
        </p:blipFill>
        <p:spPr>
          <a:xfrm>
            <a:off x="725713" y="1653013"/>
            <a:ext cx="7569354" cy="4530071"/>
          </a:xfrm>
          <a:prstGeom prst="rect">
            <a:avLst/>
          </a:prstGeom>
        </p:spPr>
      </p:pic>
    </p:spTree>
    <p:extLst>
      <p:ext uri="{BB962C8B-B14F-4D97-AF65-F5344CB8AC3E}">
        <p14:creationId xmlns:p14="http://schemas.microsoft.com/office/powerpoint/2010/main" val="251615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830997"/>
          </a:xfrm>
        </p:spPr>
        <p:txBody>
          <a:bodyPr/>
          <a:lstStyle/>
          <a:p>
            <a:r>
              <a:rPr lang="en-US" sz="1800" b="1" dirty="0">
                <a:effectLst/>
                <a:latin typeface="Times New Roman" panose="02020603050405020304" pitchFamily="18" charset="0"/>
                <a:ea typeface="Calibri" panose="020F0502020204030204" pitchFamily="34" charset="0"/>
              </a:rPr>
              <a:t>Combined Risk Factors by Age:</a:t>
            </a:r>
            <a:br>
              <a:rPr lang="en-GB" sz="1200" b="1" dirty="0"/>
            </a:br>
            <a:br>
              <a:rPr lang="en-GB" sz="1200" b="1" dirty="0"/>
            </a:br>
            <a:r>
              <a:rPr lang="en-US" sz="1200" b="1" dirty="0"/>
              <a:t>Among individuals aged 65+, those with high glucose, high BMI, and a history of smoking have a 70% higher stroke incidence than those with only one risk factor.</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117047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7086ECD-9D9E-4DB0-8C88-272D3613C8FF}"/>
              </a:ext>
            </a:extLst>
          </p:cNvPr>
          <p:cNvSpPr txBox="1"/>
          <p:nvPr/>
        </p:nvSpPr>
        <p:spPr>
          <a:xfrm>
            <a:off x="171450" y="6409372"/>
            <a:ext cx="7841061" cy="253916"/>
          </a:xfrm>
          <a:prstGeom prst="rect">
            <a:avLst/>
          </a:prstGeom>
          <a:noFill/>
        </p:spPr>
        <p:txBody>
          <a:bodyPr wrap="square" rtlCol="0">
            <a:spAutoFit/>
          </a:bodyPr>
          <a:lstStyle/>
          <a:p>
            <a:r>
              <a:rPr lang="en-AU" sz="1050" b="1" i="1" dirty="0">
                <a:solidFill>
                  <a:schemeClr val="accent3"/>
                </a:solidFill>
              </a:rPr>
              <a:t>Source: healthcare-dataset-stroke-data</a:t>
            </a:r>
          </a:p>
        </p:txBody>
      </p:sp>
      <p:pic>
        <p:nvPicPr>
          <p:cNvPr id="6" name="Picture 5">
            <a:extLst>
              <a:ext uri="{FF2B5EF4-FFF2-40B4-BE49-F238E27FC236}">
                <a16:creationId xmlns:a16="http://schemas.microsoft.com/office/drawing/2014/main" id="{EA25A045-4CC8-9B61-AFD3-10F3D92F3D2D}"/>
              </a:ext>
            </a:extLst>
          </p:cNvPr>
          <p:cNvPicPr>
            <a:picLocks noChangeAspect="1"/>
          </p:cNvPicPr>
          <p:nvPr/>
        </p:nvPicPr>
        <p:blipFill>
          <a:blip r:embed="rId2"/>
          <a:stretch>
            <a:fillRect/>
          </a:stretch>
        </p:blipFill>
        <p:spPr>
          <a:xfrm>
            <a:off x="638631" y="1684807"/>
            <a:ext cx="7650502" cy="4313673"/>
          </a:xfrm>
          <a:prstGeom prst="rect">
            <a:avLst/>
          </a:prstGeom>
        </p:spPr>
      </p:pic>
      <p:sp>
        <p:nvSpPr>
          <p:cNvPr id="7" name="Rectangle 6">
            <a:extLst>
              <a:ext uri="{FF2B5EF4-FFF2-40B4-BE49-F238E27FC236}">
                <a16:creationId xmlns:a16="http://schemas.microsoft.com/office/drawing/2014/main" id="{67075672-F3AD-8A3B-F957-E49188578239}"/>
              </a:ext>
            </a:extLst>
          </p:cNvPr>
          <p:cNvSpPr/>
          <p:nvPr/>
        </p:nvSpPr>
        <p:spPr>
          <a:xfrm>
            <a:off x="-3143372" y="1238975"/>
            <a:ext cx="3002696" cy="5714128"/>
          </a:xfrm>
          <a:prstGeom prst="rect">
            <a:avLst/>
          </a:prstGeom>
        </p:spPr>
        <p:txBody>
          <a:bodyPr wrap="square">
            <a:spAutoFit/>
          </a:bodyPr>
          <a:lstStyle/>
          <a:p>
            <a:pPr marL="0" marR="0">
              <a:lnSpc>
                <a:spcPct val="107000"/>
              </a:lnSpc>
              <a:spcBef>
                <a:spcPts val="0"/>
              </a:spcBef>
              <a:spcAft>
                <a:spcPts val="800"/>
              </a:spcAft>
            </a:pPr>
            <a:r>
              <a:rPr lang="en-US" sz="1800" b="1" dirty="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rPr>
              <a:t>Key Insights:</a:t>
            </a:r>
            <a:endParaRPr lang="en-US"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Stroke risk surges in 65+ with both hypertension and heart disease, emphasizing the synergy of these factors.</a:t>
            </a: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Smoking amplifies stroke risk in older adults with hypertension or heart disease, reinforcing the need for cessation programs.</a:t>
            </a: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Stroke incidence is minimal in 18–44 but escalates sharply with age, stressing age-driven vulnerability management.</a:t>
            </a:r>
          </a:p>
          <a:p>
            <a:pPr marL="342900" marR="0" lvl="0" indent="-342900">
              <a:lnSpc>
                <a:spcPct val="107000"/>
              </a:lnSpc>
              <a:spcBef>
                <a:spcPts val="0"/>
              </a:spcBef>
              <a:spcAft>
                <a:spcPts val="0"/>
              </a:spcAft>
              <a:buFont typeface="Symbol" panose="05050102010706020507" pitchFamily="18" charset="2"/>
              <a:buChar char=""/>
            </a:pPr>
            <a:endParaRPr lang="en-AU" b="1" dirty="0">
              <a:solidFill>
                <a:schemeClr val="accent3"/>
              </a:solidFill>
            </a:endParaRPr>
          </a:p>
          <a:p>
            <a:pPr lvl="0">
              <a:defRPr/>
            </a:pPr>
            <a:endParaRPr lang="en-AU" sz="1200" b="1" dirty="0">
              <a:solidFill>
                <a:schemeClr val="accent3"/>
              </a:solidFill>
            </a:endParaRPr>
          </a:p>
        </p:txBody>
      </p:sp>
    </p:spTree>
    <p:extLst>
      <p:ext uri="{BB962C8B-B14F-4D97-AF65-F5344CB8AC3E}">
        <p14:creationId xmlns:p14="http://schemas.microsoft.com/office/powerpoint/2010/main" val="36274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US" sz="1800" b="1" dirty="0">
                <a:effectLst/>
                <a:latin typeface="Times New Roman" panose="02020603050405020304" pitchFamily="18" charset="0"/>
                <a:ea typeface="Calibri" panose="020F0502020204030204" pitchFamily="34" charset="0"/>
              </a:rPr>
              <a:t>Gender-Specific Trends:</a:t>
            </a:r>
            <a:br>
              <a:rPr lang="en-GB" sz="1200" b="1" dirty="0"/>
            </a:br>
            <a:br>
              <a:rPr lang="en-GB" sz="1200" b="1" dirty="0"/>
            </a:br>
            <a:r>
              <a:rPr lang="en-US" sz="1200" b="1" dirty="0"/>
              <a:t>Women aged 45–64 show a 25% higher stroke rate than men in the same age group, driven by smoking prevalence.</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117047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7086ECD-9D9E-4DB0-8C88-272D3613C8FF}"/>
              </a:ext>
            </a:extLst>
          </p:cNvPr>
          <p:cNvSpPr txBox="1"/>
          <p:nvPr/>
        </p:nvSpPr>
        <p:spPr>
          <a:xfrm>
            <a:off x="171450" y="6409372"/>
            <a:ext cx="7841061" cy="253916"/>
          </a:xfrm>
          <a:prstGeom prst="rect">
            <a:avLst/>
          </a:prstGeom>
          <a:noFill/>
        </p:spPr>
        <p:txBody>
          <a:bodyPr wrap="square" rtlCol="0">
            <a:spAutoFit/>
          </a:bodyPr>
          <a:lstStyle/>
          <a:p>
            <a:r>
              <a:rPr lang="en-AU" sz="1050" b="1" i="1" dirty="0">
                <a:solidFill>
                  <a:schemeClr val="accent3"/>
                </a:solidFill>
              </a:rPr>
              <a:t>Source: healthcare-dataset-stroke-data</a:t>
            </a:r>
          </a:p>
        </p:txBody>
      </p:sp>
      <p:pic>
        <p:nvPicPr>
          <p:cNvPr id="6" name="Picture 5">
            <a:extLst>
              <a:ext uri="{FF2B5EF4-FFF2-40B4-BE49-F238E27FC236}">
                <a16:creationId xmlns:a16="http://schemas.microsoft.com/office/drawing/2014/main" id="{B7E09D75-683B-1C69-303B-5B39B05B6C75}"/>
              </a:ext>
            </a:extLst>
          </p:cNvPr>
          <p:cNvPicPr>
            <a:picLocks noChangeAspect="1"/>
          </p:cNvPicPr>
          <p:nvPr/>
        </p:nvPicPr>
        <p:blipFill>
          <a:blip r:embed="rId2"/>
          <a:stretch>
            <a:fillRect/>
          </a:stretch>
        </p:blipFill>
        <p:spPr>
          <a:xfrm>
            <a:off x="1074057" y="1688918"/>
            <a:ext cx="6852130" cy="4381453"/>
          </a:xfrm>
          <a:prstGeom prst="rect">
            <a:avLst/>
          </a:prstGeom>
        </p:spPr>
      </p:pic>
      <p:sp>
        <p:nvSpPr>
          <p:cNvPr id="7" name="Rectangle 6">
            <a:extLst>
              <a:ext uri="{FF2B5EF4-FFF2-40B4-BE49-F238E27FC236}">
                <a16:creationId xmlns:a16="http://schemas.microsoft.com/office/drawing/2014/main" id="{EC219BA1-E6C6-3CD3-4960-328BAFEBD95B}"/>
              </a:ext>
            </a:extLst>
          </p:cNvPr>
          <p:cNvSpPr/>
          <p:nvPr/>
        </p:nvSpPr>
        <p:spPr>
          <a:xfrm>
            <a:off x="-3143372" y="1238975"/>
            <a:ext cx="3002696" cy="5417765"/>
          </a:xfrm>
          <a:prstGeom prst="rect">
            <a:avLst/>
          </a:prstGeom>
        </p:spPr>
        <p:txBody>
          <a:bodyPr wrap="square">
            <a:spAutoFit/>
          </a:bodyPr>
          <a:lstStyle/>
          <a:p>
            <a:pPr marL="0" marR="0">
              <a:lnSpc>
                <a:spcPct val="107000"/>
              </a:lnSpc>
              <a:spcBef>
                <a:spcPts val="0"/>
              </a:spcBef>
              <a:spcAft>
                <a:spcPts val="800"/>
              </a:spcAft>
            </a:pPr>
            <a:r>
              <a:rPr lang="en-US" sz="1800" b="1" dirty="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rPr>
              <a:t>Key Insights:</a:t>
            </a:r>
            <a:endParaRPr lang="en-US" sz="1800" dirty="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Stroke rates peak in the 65+ age group, with females showing the highest counts and variability.</a:t>
            </a: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Females 45+ exhibit higher stroke incidences than males, while "Other" gender shows minimal rates across groups.</a:t>
            </a: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Significant variability in 65+ females highlights diverse risk factors, underscoring the need for targeted interventions.</a:t>
            </a:r>
          </a:p>
          <a:p>
            <a:pPr marL="342900" marR="0" lvl="0" indent="-342900">
              <a:lnSpc>
                <a:spcPct val="107000"/>
              </a:lnSpc>
              <a:spcBef>
                <a:spcPts val="0"/>
              </a:spcBef>
              <a:spcAft>
                <a:spcPts val="0"/>
              </a:spcAft>
              <a:buFont typeface="Symbol" panose="05050102010706020507" pitchFamily="18" charset="2"/>
              <a:buChar char=""/>
            </a:pPr>
            <a:endParaRPr lang="en-AU" b="1" dirty="0">
              <a:solidFill>
                <a:schemeClr val="accent3"/>
              </a:solidFill>
            </a:endParaRPr>
          </a:p>
          <a:p>
            <a:pPr lvl="0">
              <a:defRPr/>
            </a:pPr>
            <a:endParaRPr lang="en-AU" sz="1200" b="1" dirty="0">
              <a:solidFill>
                <a:schemeClr val="accent3"/>
              </a:solidFill>
            </a:endParaRPr>
          </a:p>
        </p:txBody>
      </p:sp>
    </p:spTree>
    <p:extLst>
      <p:ext uri="{BB962C8B-B14F-4D97-AF65-F5344CB8AC3E}">
        <p14:creationId xmlns:p14="http://schemas.microsoft.com/office/powerpoint/2010/main" val="327088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830997"/>
          </a:xfrm>
        </p:spPr>
        <p:txBody>
          <a:bodyPr/>
          <a:lstStyle/>
          <a:p>
            <a:r>
              <a:rPr lang="en-US" sz="1800" b="1" dirty="0">
                <a:effectLst/>
                <a:latin typeface="Times New Roman" panose="02020603050405020304" pitchFamily="18" charset="0"/>
                <a:ea typeface="Calibri" panose="020F0502020204030204" pitchFamily="34" charset="0"/>
              </a:rPr>
              <a:t>Urban vs. Rural Differences:</a:t>
            </a:r>
            <a:br>
              <a:rPr lang="en-GB" sz="1200" b="1" dirty="0"/>
            </a:br>
            <a:br>
              <a:rPr lang="en-GB" sz="1200" b="1" dirty="0"/>
            </a:br>
            <a:r>
              <a:rPr lang="en-US" sz="1200" b="1" dirty="0"/>
              <a:t>Urban residents aged 45+ have a 20% higher stroke risk compared to rural residents, attributed to lifestyle and socioeconomic factors.</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117047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7086ECD-9D9E-4DB0-8C88-272D3613C8FF}"/>
              </a:ext>
            </a:extLst>
          </p:cNvPr>
          <p:cNvSpPr txBox="1"/>
          <p:nvPr/>
        </p:nvSpPr>
        <p:spPr>
          <a:xfrm>
            <a:off x="171450" y="6409372"/>
            <a:ext cx="7841061" cy="253916"/>
          </a:xfrm>
          <a:prstGeom prst="rect">
            <a:avLst/>
          </a:prstGeom>
          <a:noFill/>
        </p:spPr>
        <p:txBody>
          <a:bodyPr wrap="square" rtlCol="0">
            <a:spAutoFit/>
          </a:bodyPr>
          <a:lstStyle/>
          <a:p>
            <a:r>
              <a:rPr lang="en-AU" sz="1050" b="1" i="1" dirty="0">
                <a:solidFill>
                  <a:schemeClr val="accent3"/>
                </a:solidFill>
              </a:rPr>
              <a:t>Source: healthcare-dataset-stroke-data</a:t>
            </a:r>
          </a:p>
        </p:txBody>
      </p:sp>
      <p:pic>
        <p:nvPicPr>
          <p:cNvPr id="9" name="Picture 8">
            <a:extLst>
              <a:ext uri="{FF2B5EF4-FFF2-40B4-BE49-F238E27FC236}">
                <a16:creationId xmlns:a16="http://schemas.microsoft.com/office/drawing/2014/main" id="{F4F20B2D-909D-A890-0184-97464CDB33FC}"/>
              </a:ext>
            </a:extLst>
          </p:cNvPr>
          <p:cNvPicPr>
            <a:picLocks noChangeAspect="1"/>
          </p:cNvPicPr>
          <p:nvPr/>
        </p:nvPicPr>
        <p:blipFill>
          <a:blip r:embed="rId3"/>
          <a:stretch>
            <a:fillRect/>
          </a:stretch>
        </p:blipFill>
        <p:spPr>
          <a:xfrm>
            <a:off x="1024730" y="1564367"/>
            <a:ext cx="6914583" cy="4792175"/>
          </a:xfrm>
          <a:prstGeom prst="rect">
            <a:avLst/>
          </a:prstGeom>
        </p:spPr>
      </p:pic>
      <p:sp>
        <p:nvSpPr>
          <p:cNvPr id="10" name="Rectangle 9">
            <a:extLst>
              <a:ext uri="{FF2B5EF4-FFF2-40B4-BE49-F238E27FC236}">
                <a16:creationId xmlns:a16="http://schemas.microsoft.com/office/drawing/2014/main" id="{87921158-3E14-20A5-5B5A-0E431729BCD7}"/>
              </a:ext>
            </a:extLst>
          </p:cNvPr>
          <p:cNvSpPr/>
          <p:nvPr/>
        </p:nvSpPr>
        <p:spPr>
          <a:xfrm>
            <a:off x="-3143372" y="1238975"/>
            <a:ext cx="3002696" cy="5417765"/>
          </a:xfrm>
          <a:prstGeom prst="rect">
            <a:avLst/>
          </a:prstGeom>
        </p:spPr>
        <p:txBody>
          <a:bodyPr wrap="square">
            <a:spAutoFit/>
          </a:bodyPr>
          <a:lstStyle/>
          <a:p>
            <a:pPr marL="0" marR="0">
              <a:lnSpc>
                <a:spcPct val="107000"/>
              </a:lnSpc>
              <a:spcBef>
                <a:spcPts val="0"/>
              </a:spcBef>
              <a:spcAft>
                <a:spcPts val="800"/>
              </a:spcAft>
            </a:pPr>
            <a:r>
              <a:rPr lang="en-US" sz="1800" b="1" dirty="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rPr>
              <a:t>Key Insights:</a:t>
            </a:r>
            <a:endParaRPr lang="en-US"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Stroke incidences are similar across rural and urban areas, with urban areas showing slightly higher counts.</a:t>
            </a: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Urban lifestyles, including stress and sedentary habits, may contribute to marginally higher stroke rates.</a:t>
            </a:r>
          </a:p>
          <a:p>
            <a:pPr marL="342900" marR="0" lvl="0" indent="-342900">
              <a:lnSpc>
                <a:spcPct val="107000"/>
              </a:lnSpc>
              <a:spcBef>
                <a:spcPts val="0"/>
              </a:spcBef>
              <a:spcAft>
                <a:spcPts val="0"/>
              </a:spcAft>
              <a:buFont typeface="Symbol" panose="05050102010706020507" pitchFamily="18" charset="2"/>
              <a:buChar char=""/>
            </a:pPr>
            <a:r>
              <a:rPr lang="en-US" dirty="0">
                <a:solidFill>
                  <a:schemeClr val="accent3"/>
                </a:solidFill>
                <a:latin typeface="Times New Roman" panose="02020603050405020304" pitchFamily="18" charset="0"/>
                <a:cs typeface="Times New Roman" panose="02020603050405020304" pitchFamily="18" charset="0"/>
              </a:rPr>
              <a:t>Comparable rates suggest minimal disparities in healthcare access, highlighting shared challenges in stroke prevention.</a:t>
            </a:r>
            <a:endParaRPr lang="en-AU" dirty="0">
              <a:solidFill>
                <a:schemeClr val="accent3"/>
              </a:solidFill>
              <a:latin typeface="Times New Roman" panose="02020603050405020304" pitchFamily="18" charset="0"/>
              <a:cs typeface="Times New Roman" panose="02020603050405020304" pitchFamily="18" charset="0"/>
            </a:endParaRPr>
          </a:p>
          <a:p>
            <a:pPr lvl="0">
              <a:defRPr/>
            </a:pPr>
            <a:endParaRPr lang="en-AU" sz="1200" b="1" dirty="0">
              <a:solidFill>
                <a:schemeClr val="accent3"/>
              </a:solidFill>
            </a:endParaRPr>
          </a:p>
        </p:txBody>
      </p:sp>
    </p:spTree>
    <p:extLst>
      <p:ext uri="{BB962C8B-B14F-4D97-AF65-F5344CB8AC3E}">
        <p14:creationId xmlns:p14="http://schemas.microsoft.com/office/powerpoint/2010/main" val="23612199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25467</TotalTime>
  <Words>991</Words>
  <Application>Microsoft Office PowerPoint</Application>
  <PresentationFormat>Custom</PresentationFormat>
  <Paragraphs>74</Paragraphs>
  <Slides>10</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Symbol</vt:lpstr>
      <vt:lpstr>Times New Roman</vt:lpstr>
      <vt:lpstr>1_Synergy_CF_YNR013</vt:lpstr>
      <vt:lpstr>think-cell Slide</vt:lpstr>
      <vt:lpstr>Stroke Case Study</vt:lpstr>
      <vt:lpstr>By the end of Q1 2025, determine the impact of smoking status, average glucose level, and BMI on the incidence of stroke, focusing on individuals within the age brackets of 18–44, 45–64, and 65 and older, to reduce stroke incidences by 12%, particularly in individuals aged 45 and above.</vt:lpstr>
      <vt:lpstr>Age-Specific Stroke Risks:  Individuals aged 45–64 experience a 35% higher stroke incidence than those aged 18–44, while individuals 65+ see a 65% increase compared to the younger cohort.</vt:lpstr>
      <vt:lpstr>Smoking as a Primary Risk Factor:  In individuals aged 45+, smoking increases stroke risk by 30%, particularly in the "currently smoking" category.</vt:lpstr>
      <vt:lpstr>Glucose Levels and Stroke Risk:  Average glucose levels above 200 mg/dL are linked to a 40% higher stroke incidence in individuals aged 45–64 compared to those with levels below 140 mg/dL.</vt:lpstr>
      <vt:lpstr>BMI Thresholds and Stroke Risk:  A BMI over 30 correlates with a 50% higher stroke risk in individuals aged 65+ compared to those with a BMI below 25.</vt:lpstr>
      <vt:lpstr>Combined Risk Factors by Age:  Among individuals aged 65+, those with high glucose, high BMI, and a history of smoking have a 70% higher stroke incidence than those with only one risk factor.</vt:lpstr>
      <vt:lpstr>Gender-Specific Trends:  Women aged 45–64 show a 25% higher stroke rate than men in the same age group, driven by smoking prevalence.</vt:lpstr>
      <vt:lpstr>Urban vs. Rural Differences:  Urban residents aged 45+ have a 20% higher stroke risk compared to rural residents, attributed to lifestyle and socioeconomic factors.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Oladele Lamidi</cp:lastModifiedBy>
  <cp:revision>121</cp:revision>
  <dcterms:created xsi:type="dcterms:W3CDTF">2020-04-12T13:23:13Z</dcterms:created>
  <dcterms:modified xsi:type="dcterms:W3CDTF">2024-12-01T20:52:45Z</dcterms:modified>
</cp:coreProperties>
</file>