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 – Capstone 2 Project</a:t>
            </a: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089" y="99786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66675" y="2160709"/>
            <a:ext cx="1424533" cy="216408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the end of 2025, analyze the relationship between BMI and heart disease in males and females over the age of 50 to reduce heart disease prevalence by 20%.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666006" y="1424027"/>
            <a:ext cx="1103322" cy="65726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BMI Levels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"/>
          <p:cNvCxnSpPr>
            <a:cxnSpLocks/>
            <a:stCxn id="48" idx="3"/>
            <a:endCxn id="49" idx="1"/>
          </p:cNvCxnSpPr>
          <p:nvPr/>
        </p:nvCxnSpPr>
        <p:spPr>
          <a:xfrm flipV="1">
            <a:off x="1491208" y="1752657"/>
            <a:ext cx="174798" cy="1490093"/>
          </a:xfrm>
          <a:prstGeom prst="bentConnector3">
            <a:avLst>
              <a:gd name="adj1" fmla="val 37834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4977861" y="1501257"/>
            <a:ext cx="4027914" cy="19230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Obesity's heart disease impact in different age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CAEB26-F432-5302-3368-49C3E187B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35" y="3535613"/>
            <a:ext cx="240867" cy="45719"/>
          </a:xfrm>
          <a:prstGeom prst="rect">
            <a:avLst/>
          </a:prstGeom>
        </p:spPr>
      </p:pic>
      <p:sp>
        <p:nvSpPr>
          <p:cNvPr id="25" name="Google Shape;50;p2">
            <a:extLst>
              <a:ext uri="{FF2B5EF4-FFF2-40B4-BE49-F238E27FC236}">
                <a16:creationId xmlns:a16="http://schemas.microsoft.com/office/drawing/2014/main" id="{E3152EE5-265F-26BB-822F-315FB79FF3F0}"/>
              </a:ext>
            </a:extLst>
          </p:cNvPr>
          <p:cNvSpPr/>
          <p:nvPr/>
        </p:nvSpPr>
        <p:spPr>
          <a:xfrm>
            <a:off x="1646956" y="3550921"/>
            <a:ext cx="1103322" cy="68571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Other Contributing Factors</a:t>
            </a:r>
            <a:endParaRPr lang="en-US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55;p2">
            <a:extLst>
              <a:ext uri="{FF2B5EF4-FFF2-40B4-BE49-F238E27FC236}">
                <a16:creationId xmlns:a16="http://schemas.microsoft.com/office/drawing/2014/main" id="{9DAE7409-5784-96DE-D9E9-3FA55942CAE3}"/>
              </a:ext>
            </a:extLst>
          </p:cNvPr>
          <p:cNvCxnSpPr>
            <a:cxnSpLocks/>
            <a:stCxn id="48" idx="3"/>
            <a:endCxn id="25" idx="1"/>
          </p:cNvCxnSpPr>
          <p:nvPr/>
        </p:nvCxnSpPr>
        <p:spPr>
          <a:xfrm>
            <a:off x="1491208" y="3242750"/>
            <a:ext cx="155748" cy="6510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50;p2">
            <a:extLst>
              <a:ext uri="{FF2B5EF4-FFF2-40B4-BE49-F238E27FC236}">
                <a16:creationId xmlns:a16="http://schemas.microsoft.com/office/drawing/2014/main" id="{0382DABB-4D7A-7F17-3071-9D4FF29E91C6}"/>
              </a:ext>
            </a:extLst>
          </p:cNvPr>
          <p:cNvSpPr/>
          <p:nvPr/>
        </p:nvSpPr>
        <p:spPr>
          <a:xfrm>
            <a:off x="1660688" y="5446031"/>
            <a:ext cx="1084232" cy="59618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Target Reduction by 20%</a:t>
            </a:r>
            <a:endParaRPr lang="en-US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55;p2">
            <a:extLst>
              <a:ext uri="{FF2B5EF4-FFF2-40B4-BE49-F238E27FC236}">
                <a16:creationId xmlns:a16="http://schemas.microsoft.com/office/drawing/2014/main" id="{DE9AB8AB-2A4F-4283-C95D-B5D6F3D9ABFB}"/>
              </a:ext>
            </a:extLst>
          </p:cNvPr>
          <p:cNvCxnSpPr>
            <a:cxnSpLocks/>
            <a:stCxn id="48" idx="3"/>
            <a:endCxn id="30" idx="1"/>
          </p:cNvCxnSpPr>
          <p:nvPr/>
        </p:nvCxnSpPr>
        <p:spPr>
          <a:xfrm>
            <a:off x="1491208" y="3242750"/>
            <a:ext cx="169480" cy="2501375"/>
          </a:xfrm>
          <a:prstGeom prst="bentConnector3">
            <a:avLst>
              <a:gd name="adj1" fmla="val 43727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50;p2">
            <a:extLst>
              <a:ext uri="{FF2B5EF4-FFF2-40B4-BE49-F238E27FC236}">
                <a16:creationId xmlns:a16="http://schemas.microsoft.com/office/drawing/2014/main" id="{DF8E53B0-9238-B149-AEC4-130B61CB51BD}"/>
              </a:ext>
            </a:extLst>
          </p:cNvPr>
          <p:cNvSpPr/>
          <p:nvPr/>
        </p:nvSpPr>
        <p:spPr>
          <a:xfrm>
            <a:off x="1636820" y="2536367"/>
            <a:ext cx="1103322" cy="65726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Gender Differences</a:t>
            </a:r>
            <a:endParaRPr lang="en-US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Google Shape;55;p2">
            <a:extLst>
              <a:ext uri="{FF2B5EF4-FFF2-40B4-BE49-F238E27FC236}">
                <a16:creationId xmlns:a16="http://schemas.microsoft.com/office/drawing/2014/main" id="{ED774D5F-1309-D106-FDF8-DC638B4CFF6D}"/>
              </a:ext>
            </a:extLst>
          </p:cNvPr>
          <p:cNvCxnSpPr>
            <a:cxnSpLocks/>
            <a:stCxn id="5" idx="1"/>
            <a:endCxn id="48" idx="3"/>
          </p:cNvCxnSpPr>
          <p:nvPr/>
        </p:nvCxnSpPr>
        <p:spPr>
          <a:xfrm rot="10800000" flipV="1">
            <a:off x="1491208" y="2864996"/>
            <a:ext cx="145612" cy="3777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49;p2">
            <a:extLst>
              <a:ext uri="{FF2B5EF4-FFF2-40B4-BE49-F238E27FC236}">
                <a16:creationId xmlns:a16="http://schemas.microsoft.com/office/drawing/2014/main" id="{6207E9CC-55B0-6337-4365-3B361BAF9188}"/>
              </a:ext>
            </a:extLst>
          </p:cNvPr>
          <p:cNvSpPr/>
          <p:nvPr/>
        </p:nvSpPr>
        <p:spPr>
          <a:xfrm>
            <a:off x="4969462" y="1029693"/>
            <a:ext cx="4068212" cy="19836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Obesity prevalence in patients with heart disease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9;p2">
            <a:extLst>
              <a:ext uri="{FF2B5EF4-FFF2-40B4-BE49-F238E27FC236}">
                <a16:creationId xmlns:a16="http://schemas.microsoft.com/office/drawing/2014/main" id="{EE77CB9B-F546-FD03-71EA-72FEFB5802F6}"/>
              </a:ext>
            </a:extLst>
          </p:cNvPr>
          <p:cNvSpPr/>
          <p:nvPr/>
        </p:nvSpPr>
        <p:spPr>
          <a:xfrm>
            <a:off x="4971245" y="1259352"/>
            <a:ext cx="4055795" cy="21060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Risk increase for heart disease with higher BMI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9;p2">
            <a:extLst>
              <a:ext uri="{FF2B5EF4-FFF2-40B4-BE49-F238E27FC236}">
                <a16:creationId xmlns:a16="http://schemas.microsoft.com/office/drawing/2014/main" id="{345B44E8-54E8-C3D8-C301-FB4A6E3226F1}"/>
              </a:ext>
            </a:extLst>
          </p:cNvPr>
          <p:cNvSpPr/>
          <p:nvPr/>
        </p:nvSpPr>
        <p:spPr>
          <a:xfrm>
            <a:off x="2989096" y="3749249"/>
            <a:ext cx="1630089" cy="29742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Correlation with other risk factors 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9;p2">
            <a:extLst>
              <a:ext uri="{FF2B5EF4-FFF2-40B4-BE49-F238E27FC236}">
                <a16:creationId xmlns:a16="http://schemas.microsoft.com/office/drawing/2014/main" id="{D71B5D50-B887-1F5E-C14D-48E54DBC104E}"/>
              </a:ext>
            </a:extLst>
          </p:cNvPr>
          <p:cNvSpPr/>
          <p:nvPr/>
        </p:nvSpPr>
        <p:spPr>
          <a:xfrm>
            <a:off x="2927931" y="1959554"/>
            <a:ext cx="1691257" cy="1833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Normal BMI </a:t>
            </a:r>
            <a:endParaRPr lang="en-US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9;p2">
            <a:extLst>
              <a:ext uri="{FF2B5EF4-FFF2-40B4-BE49-F238E27FC236}">
                <a16:creationId xmlns:a16="http://schemas.microsoft.com/office/drawing/2014/main" id="{150E2F6E-0A91-2775-B065-8FEC96D1C845}"/>
              </a:ext>
            </a:extLst>
          </p:cNvPr>
          <p:cNvSpPr/>
          <p:nvPr/>
        </p:nvSpPr>
        <p:spPr>
          <a:xfrm>
            <a:off x="2989095" y="3363792"/>
            <a:ext cx="1630091" cy="32602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Age groups and BMI relationship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9;p2">
            <a:extLst>
              <a:ext uri="{FF2B5EF4-FFF2-40B4-BE49-F238E27FC236}">
                <a16:creationId xmlns:a16="http://schemas.microsoft.com/office/drawing/2014/main" id="{14FC96BC-4082-3B77-C05F-0500CFEB5F87}"/>
              </a:ext>
            </a:extLst>
          </p:cNvPr>
          <p:cNvSpPr/>
          <p:nvPr/>
        </p:nvSpPr>
        <p:spPr>
          <a:xfrm>
            <a:off x="2970979" y="4775844"/>
            <a:ext cx="1630095" cy="55336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Heart disease baseline prevalence in both sex over 50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9;p2">
            <a:extLst>
              <a:ext uri="{FF2B5EF4-FFF2-40B4-BE49-F238E27FC236}">
                <a16:creationId xmlns:a16="http://schemas.microsoft.com/office/drawing/2014/main" id="{52346208-E2CA-CB85-7152-94E5EE40B7F2}"/>
              </a:ext>
            </a:extLst>
          </p:cNvPr>
          <p:cNvSpPr/>
          <p:nvPr/>
        </p:nvSpPr>
        <p:spPr>
          <a:xfrm>
            <a:off x="2915476" y="1259351"/>
            <a:ext cx="1703713" cy="20710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High BMI (Obesity)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9;p2">
            <a:extLst>
              <a:ext uri="{FF2B5EF4-FFF2-40B4-BE49-F238E27FC236}">
                <a16:creationId xmlns:a16="http://schemas.microsoft.com/office/drawing/2014/main" id="{DB658671-5EA8-CE8C-5819-F725C009AFF4}"/>
              </a:ext>
            </a:extLst>
          </p:cNvPr>
          <p:cNvSpPr/>
          <p:nvPr/>
        </p:nvSpPr>
        <p:spPr>
          <a:xfrm>
            <a:off x="2952868" y="2525805"/>
            <a:ext cx="1666319" cy="1833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Males Over 50</a:t>
            </a:r>
            <a:endParaRPr lang="en-US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49;p2">
            <a:extLst>
              <a:ext uri="{FF2B5EF4-FFF2-40B4-BE49-F238E27FC236}">
                <a16:creationId xmlns:a16="http://schemas.microsoft.com/office/drawing/2014/main" id="{21BA9CE8-C68E-6360-A9A5-9F250A25F525}"/>
              </a:ext>
            </a:extLst>
          </p:cNvPr>
          <p:cNvSpPr/>
          <p:nvPr/>
        </p:nvSpPr>
        <p:spPr>
          <a:xfrm>
            <a:off x="2962333" y="3029288"/>
            <a:ext cx="1656854" cy="1833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Females Over 50</a:t>
            </a:r>
            <a:endParaRPr lang="en-US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49;p2">
            <a:extLst>
              <a:ext uri="{FF2B5EF4-FFF2-40B4-BE49-F238E27FC236}">
                <a16:creationId xmlns:a16="http://schemas.microsoft.com/office/drawing/2014/main" id="{D11775FC-4A91-BB27-28E9-40FE7E25AB78}"/>
              </a:ext>
            </a:extLst>
          </p:cNvPr>
          <p:cNvSpPr/>
          <p:nvPr/>
        </p:nvSpPr>
        <p:spPr>
          <a:xfrm>
            <a:off x="2982007" y="4155726"/>
            <a:ext cx="1630088" cy="36235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Family history and genetic Tendency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49;p2">
            <a:extLst>
              <a:ext uri="{FF2B5EF4-FFF2-40B4-BE49-F238E27FC236}">
                <a16:creationId xmlns:a16="http://schemas.microsoft.com/office/drawing/2014/main" id="{5E8045FA-550F-7B7D-694E-157E21D92EC0}"/>
              </a:ext>
            </a:extLst>
          </p:cNvPr>
          <p:cNvSpPr/>
          <p:nvPr/>
        </p:nvSpPr>
        <p:spPr>
          <a:xfrm>
            <a:off x="2982007" y="5367715"/>
            <a:ext cx="1592424" cy="40792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Impact of BMI interventions</a:t>
            </a:r>
            <a:endParaRPr lang="en-US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49;p2">
            <a:extLst>
              <a:ext uri="{FF2B5EF4-FFF2-40B4-BE49-F238E27FC236}">
                <a16:creationId xmlns:a16="http://schemas.microsoft.com/office/drawing/2014/main" id="{788711A1-E9EC-4365-C0D7-D5E0F820627D}"/>
              </a:ext>
            </a:extLst>
          </p:cNvPr>
          <p:cNvSpPr/>
          <p:nvPr/>
        </p:nvSpPr>
        <p:spPr>
          <a:xfrm>
            <a:off x="2982006" y="5824856"/>
            <a:ext cx="1592423" cy="56327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Gender specific intervention strategies.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;p2">
            <a:extLst>
              <a:ext uri="{FF2B5EF4-FFF2-40B4-BE49-F238E27FC236}">
                <a16:creationId xmlns:a16="http://schemas.microsoft.com/office/drawing/2014/main" id="{E4C291D7-5F28-EABF-B5AF-6B14C0B27143}"/>
              </a:ext>
            </a:extLst>
          </p:cNvPr>
          <p:cNvSpPr/>
          <p:nvPr/>
        </p:nvSpPr>
        <p:spPr>
          <a:xfrm>
            <a:off x="2998698" y="6429704"/>
            <a:ext cx="1592422" cy="40792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Monitor and adjust interventions.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55;p2">
            <a:extLst>
              <a:ext uri="{FF2B5EF4-FFF2-40B4-BE49-F238E27FC236}">
                <a16:creationId xmlns:a16="http://schemas.microsoft.com/office/drawing/2014/main" id="{424DFBB9-ADE7-AA43-FAE8-47D030659F4E}"/>
              </a:ext>
            </a:extLst>
          </p:cNvPr>
          <p:cNvCxnSpPr>
            <a:cxnSpLocks/>
            <a:stCxn id="34" idx="1"/>
            <a:endCxn id="25" idx="3"/>
          </p:cNvCxnSpPr>
          <p:nvPr/>
        </p:nvCxnSpPr>
        <p:spPr>
          <a:xfrm rot="10800000" flipV="1">
            <a:off x="2750279" y="3526803"/>
            <a:ext cx="238817" cy="3669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55;p2">
            <a:extLst>
              <a:ext uri="{FF2B5EF4-FFF2-40B4-BE49-F238E27FC236}">
                <a16:creationId xmlns:a16="http://schemas.microsoft.com/office/drawing/2014/main" id="{AE8095A8-F895-84B1-A216-981C3AABD97C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>
            <a:off x="2744920" y="5744125"/>
            <a:ext cx="253778" cy="8895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55;p2">
            <a:extLst>
              <a:ext uri="{FF2B5EF4-FFF2-40B4-BE49-F238E27FC236}">
                <a16:creationId xmlns:a16="http://schemas.microsoft.com/office/drawing/2014/main" id="{27D839BA-73C6-0E4E-E5A0-9197784A22A5}"/>
              </a:ext>
            </a:extLst>
          </p:cNvPr>
          <p:cNvCxnSpPr>
            <a:cxnSpLocks/>
            <a:stCxn id="30" idx="3"/>
            <a:endCxn id="60" idx="1"/>
          </p:cNvCxnSpPr>
          <p:nvPr/>
        </p:nvCxnSpPr>
        <p:spPr>
          <a:xfrm>
            <a:off x="2744920" y="5744125"/>
            <a:ext cx="237086" cy="3623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55;p2">
            <a:extLst>
              <a:ext uri="{FF2B5EF4-FFF2-40B4-BE49-F238E27FC236}">
                <a16:creationId xmlns:a16="http://schemas.microsoft.com/office/drawing/2014/main" id="{3A2BA237-1091-57B7-E256-760898E68804}"/>
              </a:ext>
            </a:extLst>
          </p:cNvPr>
          <p:cNvCxnSpPr>
            <a:cxnSpLocks/>
            <a:stCxn id="59" idx="1"/>
            <a:endCxn id="30" idx="3"/>
          </p:cNvCxnSpPr>
          <p:nvPr/>
        </p:nvCxnSpPr>
        <p:spPr>
          <a:xfrm rot="10800000" flipV="1">
            <a:off x="2744921" y="5571679"/>
            <a:ext cx="237087" cy="1724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55;p2">
            <a:extLst>
              <a:ext uri="{FF2B5EF4-FFF2-40B4-BE49-F238E27FC236}">
                <a16:creationId xmlns:a16="http://schemas.microsoft.com/office/drawing/2014/main" id="{22CF306B-08A6-24D1-5516-C4C0C94FAA96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rot="10800000" flipV="1">
            <a:off x="2744921" y="5052529"/>
            <a:ext cx="226059" cy="6915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55;p2">
            <a:extLst>
              <a:ext uri="{FF2B5EF4-FFF2-40B4-BE49-F238E27FC236}">
                <a16:creationId xmlns:a16="http://schemas.microsoft.com/office/drawing/2014/main" id="{B755C5CF-57D3-FEAB-98A7-D43A8DA4D882}"/>
              </a:ext>
            </a:extLst>
          </p:cNvPr>
          <p:cNvCxnSpPr>
            <a:cxnSpLocks/>
            <a:stCxn id="52" idx="1"/>
            <a:endCxn id="5" idx="3"/>
          </p:cNvCxnSpPr>
          <p:nvPr/>
        </p:nvCxnSpPr>
        <p:spPr>
          <a:xfrm rot="10800000" flipV="1">
            <a:off x="2740142" y="2617481"/>
            <a:ext cx="212726" cy="2475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55;p2">
            <a:extLst>
              <a:ext uri="{FF2B5EF4-FFF2-40B4-BE49-F238E27FC236}">
                <a16:creationId xmlns:a16="http://schemas.microsoft.com/office/drawing/2014/main" id="{7C353FE1-E293-F1DF-C098-3B00F177BD70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>
            <a:off x="2750278" y="3893777"/>
            <a:ext cx="231729" cy="4431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55;p2">
            <a:extLst>
              <a:ext uri="{FF2B5EF4-FFF2-40B4-BE49-F238E27FC236}">
                <a16:creationId xmlns:a16="http://schemas.microsoft.com/office/drawing/2014/main" id="{D8CC3CE8-FD01-2243-B822-ECD28FA8C653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2750278" y="3893777"/>
            <a:ext cx="238818" cy="41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55;p2">
            <a:extLst>
              <a:ext uri="{FF2B5EF4-FFF2-40B4-BE49-F238E27FC236}">
                <a16:creationId xmlns:a16="http://schemas.microsoft.com/office/drawing/2014/main" id="{F05B540D-1EC0-8AB3-074F-4DCA4C43E721}"/>
              </a:ext>
            </a:extLst>
          </p:cNvPr>
          <p:cNvCxnSpPr>
            <a:cxnSpLocks/>
            <a:stCxn id="57" idx="1"/>
            <a:endCxn id="5" idx="3"/>
          </p:cNvCxnSpPr>
          <p:nvPr/>
        </p:nvCxnSpPr>
        <p:spPr>
          <a:xfrm rot="10800000">
            <a:off x="2740143" y="2864998"/>
            <a:ext cx="222191" cy="2559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55;p2">
            <a:extLst>
              <a:ext uri="{FF2B5EF4-FFF2-40B4-BE49-F238E27FC236}">
                <a16:creationId xmlns:a16="http://schemas.microsoft.com/office/drawing/2014/main" id="{93113B5F-879F-8DF1-457C-D8AE7CE2CB53}"/>
              </a:ext>
            </a:extLst>
          </p:cNvPr>
          <p:cNvCxnSpPr>
            <a:cxnSpLocks/>
            <a:stCxn id="49" idx="3"/>
            <a:endCxn id="33" idx="1"/>
          </p:cNvCxnSpPr>
          <p:nvPr/>
        </p:nvCxnSpPr>
        <p:spPr>
          <a:xfrm>
            <a:off x="2769328" y="1752657"/>
            <a:ext cx="158603" cy="2985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55;p2">
            <a:extLst>
              <a:ext uri="{FF2B5EF4-FFF2-40B4-BE49-F238E27FC236}">
                <a16:creationId xmlns:a16="http://schemas.microsoft.com/office/drawing/2014/main" id="{58E9F890-1B80-6A36-92B3-581D3B4C0B01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rot="10800000" flipV="1">
            <a:off x="2769328" y="1362905"/>
            <a:ext cx="146148" cy="3897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55;p2">
            <a:extLst>
              <a:ext uri="{FF2B5EF4-FFF2-40B4-BE49-F238E27FC236}">
                <a16:creationId xmlns:a16="http://schemas.microsoft.com/office/drawing/2014/main" id="{8235E161-62FD-AC72-67D5-DD351A8EBC26}"/>
              </a:ext>
            </a:extLst>
          </p:cNvPr>
          <p:cNvCxnSpPr>
            <a:cxnSpLocks/>
            <a:stCxn id="28" idx="1"/>
            <a:endCxn id="50" idx="3"/>
          </p:cNvCxnSpPr>
          <p:nvPr/>
        </p:nvCxnSpPr>
        <p:spPr>
          <a:xfrm rot="10800000" flipV="1">
            <a:off x="4619190" y="1128874"/>
            <a:ext cx="350273" cy="2340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55;p2">
            <a:extLst>
              <a:ext uri="{FF2B5EF4-FFF2-40B4-BE49-F238E27FC236}">
                <a16:creationId xmlns:a16="http://schemas.microsoft.com/office/drawing/2014/main" id="{81DA350F-BCF6-2C64-5DCA-4A81164BE6AE}"/>
              </a:ext>
            </a:extLst>
          </p:cNvPr>
          <p:cNvCxnSpPr>
            <a:cxnSpLocks/>
            <a:stCxn id="31" idx="1"/>
            <a:endCxn id="50" idx="3"/>
          </p:cNvCxnSpPr>
          <p:nvPr/>
        </p:nvCxnSpPr>
        <p:spPr>
          <a:xfrm rot="10800000">
            <a:off x="4619189" y="1362906"/>
            <a:ext cx="352056" cy="17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55;p2">
            <a:extLst>
              <a:ext uri="{FF2B5EF4-FFF2-40B4-BE49-F238E27FC236}">
                <a16:creationId xmlns:a16="http://schemas.microsoft.com/office/drawing/2014/main" id="{33447FC6-D32E-1762-968E-3F37336FCEB3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4619189" y="1362906"/>
            <a:ext cx="358672" cy="2345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53;p2">
            <a:extLst>
              <a:ext uri="{FF2B5EF4-FFF2-40B4-BE49-F238E27FC236}">
                <a16:creationId xmlns:a16="http://schemas.microsoft.com/office/drawing/2014/main" id="{65F8A417-336F-9FF8-1554-BEA640817B0E}"/>
              </a:ext>
            </a:extLst>
          </p:cNvPr>
          <p:cNvSpPr/>
          <p:nvPr/>
        </p:nvSpPr>
        <p:spPr>
          <a:xfrm>
            <a:off x="4992037" y="1823781"/>
            <a:ext cx="4027914" cy="19230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disease in normal BMI</a:t>
            </a:r>
          </a:p>
        </p:txBody>
      </p:sp>
      <p:sp>
        <p:nvSpPr>
          <p:cNvPr id="128" name="Google Shape;53;p2">
            <a:extLst>
              <a:ext uri="{FF2B5EF4-FFF2-40B4-BE49-F238E27FC236}">
                <a16:creationId xmlns:a16="http://schemas.microsoft.com/office/drawing/2014/main" id="{A1F0F53A-1317-BDAB-F0E0-89B1CEA115F6}"/>
              </a:ext>
            </a:extLst>
          </p:cNvPr>
          <p:cNvSpPr/>
          <p:nvPr/>
        </p:nvSpPr>
        <p:spPr>
          <a:xfrm>
            <a:off x="4995582" y="2061239"/>
            <a:ext cx="4027914" cy="19230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Protective factors associated with normal BMI </a:t>
            </a:r>
          </a:p>
        </p:txBody>
      </p:sp>
      <p:cxnSp>
        <p:nvCxnSpPr>
          <p:cNvPr id="129" name="Google Shape;55;p2">
            <a:extLst>
              <a:ext uri="{FF2B5EF4-FFF2-40B4-BE49-F238E27FC236}">
                <a16:creationId xmlns:a16="http://schemas.microsoft.com/office/drawing/2014/main" id="{88936F51-6F5E-0AA7-EA44-7ED27C7D7A53}"/>
              </a:ext>
            </a:extLst>
          </p:cNvPr>
          <p:cNvCxnSpPr>
            <a:cxnSpLocks/>
            <a:stCxn id="33" idx="3"/>
            <a:endCxn id="128" idx="1"/>
          </p:cNvCxnSpPr>
          <p:nvPr/>
        </p:nvCxnSpPr>
        <p:spPr>
          <a:xfrm>
            <a:off x="4619188" y="2051230"/>
            <a:ext cx="376394" cy="1061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55;p2">
            <a:extLst>
              <a:ext uri="{FF2B5EF4-FFF2-40B4-BE49-F238E27FC236}">
                <a16:creationId xmlns:a16="http://schemas.microsoft.com/office/drawing/2014/main" id="{BCD9B5A5-F265-4E2A-BDA6-73530659B6BE}"/>
              </a:ext>
            </a:extLst>
          </p:cNvPr>
          <p:cNvCxnSpPr>
            <a:cxnSpLocks/>
            <a:stCxn id="33" idx="3"/>
            <a:endCxn id="127" idx="1"/>
          </p:cNvCxnSpPr>
          <p:nvPr/>
        </p:nvCxnSpPr>
        <p:spPr>
          <a:xfrm flipV="1">
            <a:off x="4619188" y="1919935"/>
            <a:ext cx="372849" cy="1312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53;p2">
            <a:extLst>
              <a:ext uri="{FF2B5EF4-FFF2-40B4-BE49-F238E27FC236}">
                <a16:creationId xmlns:a16="http://schemas.microsoft.com/office/drawing/2014/main" id="{8E1CF13B-F3B4-6C81-C8E0-0EBC01B261F1}"/>
              </a:ext>
            </a:extLst>
          </p:cNvPr>
          <p:cNvSpPr/>
          <p:nvPr/>
        </p:nvSpPr>
        <p:spPr>
          <a:xfrm>
            <a:off x="4977861" y="2362263"/>
            <a:ext cx="4027914" cy="19230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disease rates in overweight/obese males</a:t>
            </a:r>
          </a:p>
        </p:txBody>
      </p:sp>
      <p:sp>
        <p:nvSpPr>
          <p:cNvPr id="137" name="Google Shape;53;p2">
            <a:extLst>
              <a:ext uri="{FF2B5EF4-FFF2-40B4-BE49-F238E27FC236}">
                <a16:creationId xmlns:a16="http://schemas.microsoft.com/office/drawing/2014/main" id="{E6D583DD-19E4-18E5-6F5E-B2E6FED9918F}"/>
              </a:ext>
            </a:extLst>
          </p:cNvPr>
          <p:cNvSpPr/>
          <p:nvPr/>
        </p:nvSpPr>
        <p:spPr>
          <a:xfrm>
            <a:off x="4977861" y="2612126"/>
            <a:ext cx="4027914" cy="19230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BMI impact on specific heart disease risk factors </a:t>
            </a:r>
          </a:p>
        </p:txBody>
      </p:sp>
      <p:sp>
        <p:nvSpPr>
          <p:cNvPr id="138" name="Google Shape;53;p2">
            <a:extLst>
              <a:ext uri="{FF2B5EF4-FFF2-40B4-BE49-F238E27FC236}">
                <a16:creationId xmlns:a16="http://schemas.microsoft.com/office/drawing/2014/main" id="{E98A877A-5064-E37E-3FC0-87CBA29AC100}"/>
              </a:ext>
            </a:extLst>
          </p:cNvPr>
          <p:cNvSpPr/>
          <p:nvPr/>
        </p:nvSpPr>
        <p:spPr>
          <a:xfrm>
            <a:off x="4960137" y="2865534"/>
            <a:ext cx="4027914" cy="19230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disease rates in overweight/obese females</a:t>
            </a:r>
          </a:p>
        </p:txBody>
      </p:sp>
      <p:sp>
        <p:nvSpPr>
          <p:cNvPr id="140" name="Google Shape;53;p2">
            <a:extLst>
              <a:ext uri="{FF2B5EF4-FFF2-40B4-BE49-F238E27FC236}">
                <a16:creationId xmlns:a16="http://schemas.microsoft.com/office/drawing/2014/main" id="{7A927773-68BC-DD64-A59A-3BD078007628}"/>
              </a:ext>
            </a:extLst>
          </p:cNvPr>
          <p:cNvSpPr/>
          <p:nvPr/>
        </p:nvSpPr>
        <p:spPr>
          <a:xfrm>
            <a:off x="4960137" y="3147294"/>
            <a:ext cx="4027914" cy="2359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Gender-specific risk factors influenced by BMI </a:t>
            </a:r>
          </a:p>
        </p:txBody>
      </p:sp>
      <p:cxnSp>
        <p:nvCxnSpPr>
          <p:cNvPr id="155" name="Google Shape;55;p2">
            <a:extLst>
              <a:ext uri="{FF2B5EF4-FFF2-40B4-BE49-F238E27FC236}">
                <a16:creationId xmlns:a16="http://schemas.microsoft.com/office/drawing/2014/main" id="{23C822E9-5E12-3639-CA7A-CC8D38AD1A76}"/>
              </a:ext>
            </a:extLst>
          </p:cNvPr>
          <p:cNvCxnSpPr>
            <a:cxnSpLocks/>
            <a:stCxn id="52" idx="3"/>
            <a:endCxn id="135" idx="1"/>
          </p:cNvCxnSpPr>
          <p:nvPr/>
        </p:nvCxnSpPr>
        <p:spPr>
          <a:xfrm flipV="1">
            <a:off x="4619187" y="2458417"/>
            <a:ext cx="358674" cy="1590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55;p2">
            <a:extLst>
              <a:ext uri="{FF2B5EF4-FFF2-40B4-BE49-F238E27FC236}">
                <a16:creationId xmlns:a16="http://schemas.microsoft.com/office/drawing/2014/main" id="{DDCE83B2-A02A-6D24-FD06-027A30BFA032}"/>
              </a:ext>
            </a:extLst>
          </p:cNvPr>
          <p:cNvCxnSpPr>
            <a:cxnSpLocks/>
            <a:stCxn id="52" idx="3"/>
            <a:endCxn id="137" idx="1"/>
          </p:cNvCxnSpPr>
          <p:nvPr/>
        </p:nvCxnSpPr>
        <p:spPr>
          <a:xfrm>
            <a:off x="4619187" y="2617481"/>
            <a:ext cx="358674" cy="907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55;p2">
            <a:extLst>
              <a:ext uri="{FF2B5EF4-FFF2-40B4-BE49-F238E27FC236}">
                <a16:creationId xmlns:a16="http://schemas.microsoft.com/office/drawing/2014/main" id="{38A789E1-4EC8-C30D-F9D5-8ED388E09A5A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4619187" y="2961688"/>
            <a:ext cx="340950" cy="1486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55;p2">
            <a:extLst>
              <a:ext uri="{FF2B5EF4-FFF2-40B4-BE49-F238E27FC236}">
                <a16:creationId xmlns:a16="http://schemas.microsoft.com/office/drawing/2014/main" id="{C6E962AB-28A1-8C73-E3DC-7F0632CE1E23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4619187" y="3110331"/>
            <a:ext cx="340950" cy="1549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96160020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172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Issue Tree – Capstone 2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Hui, Chris</dc:creator>
  <cp:lastModifiedBy>Oladele Lamidi</cp:lastModifiedBy>
  <cp:revision>5</cp:revision>
  <dcterms:created xsi:type="dcterms:W3CDTF">2019-05-15T15:57:18Z</dcterms:created>
  <dcterms:modified xsi:type="dcterms:W3CDTF">2024-09-30T22:30:33Z</dcterms:modified>
</cp:coreProperties>
</file>