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snapToGrid="0">
      <p:cViewPr varScale="1">
        <p:scale>
          <a:sx n="70" d="100"/>
          <a:sy n="70" d="100"/>
        </p:scale>
        <p:origin x="190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00237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7533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30739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03443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83862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502970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90021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506175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10384"/>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latin typeface="+mj-lt"/>
              </a:rPr>
              <a:t>The rising incidence of stroke among individuals aged 45 and above necessitates targeted intervention. Smoking status, average glucose level, and BMI are key risk factors influencing stroke occurrence. This study aims to analyze these factors across different age groups to identify trends and correlations. The goal is to provide actionable insights for reducing stroke incidences by 12% by Q1 2025.</a:t>
            </a:r>
          </a:p>
        </p:txBody>
      </p:sp>
      <p:sp>
        <p:nvSpPr>
          <p:cNvPr id="35" name="Google Shape;35;p1"/>
          <p:cNvSpPr txBox="1"/>
          <p:nvPr/>
        </p:nvSpPr>
        <p:spPr>
          <a:xfrm>
            <a:off x="232195" y="3533363"/>
            <a:ext cx="4324418" cy="13052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Success will be determined by identifying key correlations between smoking status, glucose level, BMI, and stroke incidence, while developing effective recommendations to mitigate these risks. Engaging stakeholders to validate findings and influence policy is crucial, with the ultimate goal of achieving a 12% reduction in stroke incidence within the target population.</a:t>
            </a:r>
          </a:p>
        </p:txBody>
      </p:sp>
      <p:sp>
        <p:nvSpPr>
          <p:cNvPr id="36" name="Google Shape;36;p1"/>
          <p:cNvSpPr txBox="1"/>
          <p:nvPr/>
        </p:nvSpPr>
        <p:spPr>
          <a:xfrm>
            <a:off x="186842" y="5053944"/>
            <a:ext cx="4324418" cy="1203131"/>
          </a:xfrm>
          <a:prstGeom prst="rect">
            <a:avLst/>
          </a:prstGeom>
          <a:noFill/>
          <a:ln>
            <a:noFill/>
          </a:ln>
        </p:spPr>
        <p:txBody>
          <a:bodyPr spcFirstLastPara="1" wrap="square" lIns="91425" tIns="45700" rIns="91425" bIns="45700" anchor="t" anchorCtr="0">
            <a:noAutofit/>
          </a:bodyPr>
          <a:lstStyle/>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The solution involves analyzing the provided dataset to uncover risk factor patterns and segmenting the population into age groups of 18-44, 45-64, and 65+. Statistical and machine learning models will be applied to assess risk correlations, leading to recommendations for preventive health measures based on the findings..</a:t>
            </a:r>
          </a:p>
        </p:txBody>
      </p:sp>
      <p:sp>
        <p:nvSpPr>
          <p:cNvPr id="37" name="Google Shape;37;p1"/>
          <p:cNvSpPr txBox="1"/>
          <p:nvPr/>
        </p:nvSpPr>
        <p:spPr>
          <a:xfrm>
            <a:off x="4558232" y="1864619"/>
            <a:ext cx="4324418" cy="131988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Limited dataset coverage, with potential gaps in missing BMI values.</a:t>
            </a:r>
          </a:p>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Variability in lifestyle factors not captured within the dataset.</a:t>
            </a:r>
          </a:p>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Ethical considerations regarding data privacy and reporting.</a:t>
            </a:r>
          </a:p>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Time constraints to achieve a measurable impact by Q1 2025.</a:t>
            </a:r>
          </a:p>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mj-lt"/>
                <a:ea typeface="Calibri" panose="020F0502020204030204" pitchFamily="34" charset="0"/>
                <a:cs typeface="Times New Roman" panose="02020603050405020304" pitchFamily="18" charset="0"/>
              </a:rPr>
              <a:t>healthcare-dataset-stroke-data_Capstone_2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231340"/>
            <a:ext cx="4324418" cy="1787654"/>
          </a:xfrm>
          <a:prstGeom prst="rect">
            <a:avLst/>
          </a:prstGeom>
          <a:noFill/>
          <a:ln>
            <a:noFill/>
          </a:ln>
        </p:spPr>
        <p:txBody>
          <a:bodyPr spcFirstLastPara="1" wrap="square" lIns="91425" tIns="45700" rIns="91425" bIns="45700" anchor="t" anchorCtr="0">
            <a:noAutofit/>
          </a:bodyPr>
          <a:lstStyle/>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1. Healthcare professionals (doctors, epidemiologists) for medical validation.</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2. Public health officials for policy and intervention strategies.</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3. Data analysts and statisticians for technical assessment and modeling.</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4. Patients and advocacy groups to provide practical insights on risk factors.</a:t>
            </a:r>
          </a:p>
          <a:p>
            <a:pPr>
              <a:lnSpc>
                <a:spcPct val="107000"/>
              </a:lnSpc>
            </a:pPr>
            <a:r>
              <a:rPr lang="en-US" sz="1200" dirty="0">
                <a:latin typeface="+mj-lt"/>
                <a:ea typeface="Calibri" panose="020F0502020204030204" pitchFamily="34" charset="0"/>
                <a:cs typeface="Times New Roman" panose="02020603050405020304" pitchFamily="18" charset="0"/>
              </a:rPr>
              <a:t>5. </a:t>
            </a:r>
            <a:r>
              <a:rPr lang="en-US" sz="1200" dirty="0">
                <a:effectLst/>
                <a:latin typeface="+mj-lt"/>
                <a:ea typeface="Calibri" panose="020F0502020204030204" pitchFamily="34" charset="0"/>
                <a:cs typeface="Times New Roman" panose="02020603050405020304" pitchFamily="18" charset="0"/>
              </a:rPr>
              <a:t>Insurance companies for economic impact assessment and support initiatives.</a:t>
            </a:r>
          </a:p>
          <a:p>
            <a:pPr marL="228600" marR="0" lvl="0" indent="-228600">
              <a:lnSpc>
                <a:spcPct val="107000"/>
              </a:lnSpc>
              <a:spcBef>
                <a:spcPts val="0"/>
              </a:spcBef>
              <a:spcAft>
                <a:spcPts val="0"/>
              </a:spcAft>
              <a:buAutoNum type="arabicPeriod" startAt="4"/>
            </a:pPr>
            <a:endParaRPr lang="en-US" sz="1200" dirty="0">
              <a:effectLst/>
              <a:latin typeface="+mj-lt"/>
              <a:ea typeface="Calibri" panose="020F0502020204030204" pitchFamily="34" charset="0"/>
              <a:cs typeface="Times New Roman" panose="02020603050405020304" pitchFamily="18" charset="0"/>
            </a:endParaRPr>
          </a:p>
          <a:p>
            <a:pPr marL="228600" marR="0" lvl="0" indent="-228600">
              <a:lnSpc>
                <a:spcPct val="107000"/>
              </a:lnSpc>
              <a:spcBef>
                <a:spcPts val="0"/>
              </a:spcBef>
              <a:spcAft>
                <a:spcPts val="0"/>
              </a:spcAft>
              <a:buAutoNum type="arabicPeriod"/>
            </a:pPr>
            <a:endParaRPr lang="en-US" sz="1200" dirty="0">
              <a:effectLst/>
              <a:latin typeface="+mj-lt"/>
              <a:ea typeface="Calibri" panose="020F0502020204030204" pitchFamily="34" charset="0"/>
              <a:cs typeface="Times New Roman" panose="02020603050405020304" pitchFamily="18" charset="0"/>
            </a:endParaRPr>
          </a:p>
        </p:txBody>
      </p:sp>
      <p:sp>
        <p:nvSpPr>
          <p:cNvPr id="48" name="Google Shape;48;p1"/>
          <p:cNvSpPr txBox="1"/>
          <p:nvPr/>
        </p:nvSpPr>
        <p:spPr>
          <a:xfrm>
            <a:off x="184140" y="540901"/>
            <a:ext cx="8584648" cy="723516"/>
          </a:xfrm>
          <a:prstGeom prst="rect">
            <a:avLst/>
          </a:prstGeom>
          <a:noFill/>
          <a:ln>
            <a:noFill/>
          </a:ln>
        </p:spPr>
        <p:txBody>
          <a:bodyPr spcFirstLastPara="1" wrap="square" lIns="91425" tIns="45700" rIns="91425" bIns="45700" anchor="t" anchorCtr="0">
            <a:noAutofit/>
          </a:bodyPr>
          <a:lstStyle/>
          <a:p>
            <a:pPr>
              <a:buSzPts val="1400"/>
            </a:pPr>
            <a:r>
              <a:rPr lang="en-US" sz="1200" dirty="0">
                <a:effectLst/>
                <a:latin typeface="+mj-lt"/>
                <a:ea typeface="Calibri" panose="020F0502020204030204" pitchFamily="34" charset="0"/>
                <a:cs typeface="Times New Roman" panose="02020603050405020304" pitchFamily="18" charset="0"/>
              </a:rPr>
              <a:t>By the end of Q1 2025, determine the impact of smoking status, average glucose level, and BMI on the incidence of </a:t>
            </a:r>
          </a:p>
          <a:p>
            <a:pPr>
              <a:buSzPts val="1400"/>
            </a:pPr>
            <a:r>
              <a:rPr lang="en-US" sz="1200" dirty="0">
                <a:effectLst/>
                <a:latin typeface="+mj-lt"/>
                <a:ea typeface="Calibri" panose="020F0502020204030204" pitchFamily="34" charset="0"/>
                <a:cs typeface="Times New Roman" panose="02020603050405020304" pitchFamily="18" charset="0"/>
              </a:rPr>
              <a:t>stroke, focusing on individuals within the age brackets of 18–44, 45–64, and 65 and older, to reduce stroke incidences </a:t>
            </a:r>
          </a:p>
          <a:p>
            <a:pPr>
              <a:buSzPts val="1400"/>
            </a:pPr>
            <a:r>
              <a:rPr lang="en-US" sz="1200" dirty="0">
                <a:effectLst/>
                <a:latin typeface="+mj-lt"/>
                <a:ea typeface="Calibri" panose="020F0502020204030204" pitchFamily="34" charset="0"/>
                <a:cs typeface="Times New Roman" panose="02020603050405020304" pitchFamily="18" charset="0"/>
              </a:rPr>
              <a:t>by 12%, particularly in individuals aged 45 and above.</a:t>
            </a:r>
            <a:endParaRPr lang="en-US"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TotalTime>
  <Words>683</Words>
  <Application>Microsoft Office PowerPoint</Application>
  <PresentationFormat>On-screen Show (4:3)</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Symbol</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Oladele Lamidi</cp:lastModifiedBy>
  <cp:revision>10</cp:revision>
  <dcterms:modified xsi:type="dcterms:W3CDTF">2025-01-19T21:34:46Z</dcterms:modified>
</cp:coreProperties>
</file>