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7C1AA-165B-43D3-91BE-2BBD3A1FF07A}" v="57" dt="2022-12-12T23:18:48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mide Isaac Durodola" userId="41554ea3-519d-483d-8fa6-ebbb8a9abd0c" providerId="ADAL" clId="{DD37C1AA-165B-43D3-91BE-2BBD3A1FF07A}"/>
    <pc:docChg chg="undo custSel addSld modSld">
      <pc:chgData name="Olamide Isaac Durodola" userId="41554ea3-519d-483d-8fa6-ebbb8a9abd0c" providerId="ADAL" clId="{DD37C1AA-165B-43D3-91BE-2BBD3A1FF07A}" dt="2022-12-12T23:22:49.806" v="299" actId="20577"/>
      <pc:docMkLst>
        <pc:docMk/>
      </pc:docMkLst>
      <pc:sldChg chg="addSp delSp modSp mod setBg modNotes">
        <pc:chgData name="Olamide Isaac Durodola" userId="41554ea3-519d-483d-8fa6-ebbb8a9abd0c" providerId="ADAL" clId="{DD37C1AA-165B-43D3-91BE-2BBD3A1FF07A}" dt="2022-12-12T22:45:17.783" v="130" actId="1076"/>
        <pc:sldMkLst>
          <pc:docMk/>
          <pc:sldMk cId="0" sldId="256"/>
        </pc:sldMkLst>
        <pc:spChg chg="add del mod">
          <ac:chgData name="Olamide Isaac Durodola" userId="41554ea3-519d-483d-8fa6-ebbb8a9abd0c" providerId="ADAL" clId="{DD37C1AA-165B-43D3-91BE-2BBD3A1FF07A}" dt="2022-12-12T22:39:14.446" v="5" actId="478"/>
          <ac:spMkLst>
            <pc:docMk/>
            <pc:sldMk cId="0" sldId="256"/>
            <ac:spMk id="5" creationId="{1BFE5C83-E3E0-9EE2-9668-A406BDD96367}"/>
          </ac:spMkLst>
        </pc:spChg>
        <pc:spChg chg="add mod">
          <ac:chgData name="Olamide Isaac Durodola" userId="41554ea3-519d-483d-8fa6-ebbb8a9abd0c" providerId="ADAL" clId="{DD37C1AA-165B-43D3-91BE-2BBD3A1FF07A}" dt="2022-12-12T22:45:11.621" v="129" actId="1076"/>
          <ac:spMkLst>
            <pc:docMk/>
            <pc:sldMk cId="0" sldId="256"/>
            <ac:spMk id="7" creationId="{ACED5F1D-EDEA-88E2-D6FD-3EE48EBE4DAC}"/>
          </ac:spMkLst>
        </pc:spChg>
        <pc:spChg chg="add mod">
          <ac:chgData name="Olamide Isaac Durodola" userId="41554ea3-519d-483d-8fa6-ebbb8a9abd0c" providerId="ADAL" clId="{DD37C1AA-165B-43D3-91BE-2BBD3A1FF07A}" dt="2022-12-12T22:45:07.101" v="128" actId="1076"/>
          <ac:spMkLst>
            <pc:docMk/>
            <pc:sldMk cId="0" sldId="256"/>
            <ac:spMk id="9" creationId="{11A739E4-A547-1FAC-43B3-E1F1E44D58B2}"/>
          </ac:spMkLst>
        </pc:spChg>
        <pc:spChg chg="del">
          <ac:chgData name="Olamide Isaac Durodola" userId="41554ea3-519d-483d-8fa6-ebbb8a9abd0c" providerId="ADAL" clId="{DD37C1AA-165B-43D3-91BE-2BBD3A1FF07A}" dt="2022-12-12T22:39:11.007" v="4" actId="478"/>
          <ac:spMkLst>
            <pc:docMk/>
            <pc:sldMk cId="0" sldId="256"/>
            <ac:spMk id="54" creationId="{00000000-0000-0000-0000-000000000000}"/>
          </ac:spMkLst>
        </pc:spChg>
        <pc:graphicFrameChg chg="add mod ord modGraphic">
          <ac:chgData name="Olamide Isaac Durodola" userId="41554ea3-519d-483d-8fa6-ebbb8a9abd0c" providerId="ADAL" clId="{DD37C1AA-165B-43D3-91BE-2BBD3A1FF07A}" dt="2022-12-12T22:45:17.783" v="130" actId="1076"/>
          <ac:graphicFrameMkLst>
            <pc:docMk/>
            <pc:sldMk cId="0" sldId="256"/>
            <ac:graphicFrameMk id="10" creationId="{04AF3ACD-CABC-3E0A-DBA8-5B65DA33509F}"/>
          </ac:graphicFrameMkLst>
        </pc:graphicFrameChg>
        <pc:picChg chg="add del mod">
          <ac:chgData name="Olamide Isaac Durodola" userId="41554ea3-519d-483d-8fa6-ebbb8a9abd0c" providerId="ADAL" clId="{DD37C1AA-165B-43D3-91BE-2BBD3A1FF07A}" dt="2022-12-12T22:40:13.367" v="11" actId="478"/>
          <ac:picMkLst>
            <pc:docMk/>
            <pc:sldMk cId="0" sldId="256"/>
            <ac:picMk id="3" creationId="{AC2DA186-7240-9F75-536E-7F320026D5F3}"/>
          </ac:picMkLst>
        </pc:picChg>
      </pc:sldChg>
      <pc:sldChg chg="addSp modSp mod">
        <pc:chgData name="Olamide Isaac Durodola" userId="41554ea3-519d-483d-8fa6-ebbb8a9abd0c" providerId="ADAL" clId="{DD37C1AA-165B-43D3-91BE-2BBD3A1FF07A}" dt="2022-12-12T23:22:37.724" v="298" actId="207"/>
        <pc:sldMkLst>
          <pc:docMk/>
          <pc:sldMk cId="0" sldId="257"/>
        </pc:sldMkLst>
        <pc:spChg chg="mod">
          <ac:chgData name="Olamide Isaac Durodola" userId="41554ea3-519d-483d-8fa6-ebbb8a9abd0c" providerId="ADAL" clId="{DD37C1AA-165B-43D3-91BE-2BBD3A1FF07A}" dt="2022-12-12T23:22:37.724" v="298" actId="20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Olamide Isaac Durodola" userId="41554ea3-519d-483d-8fa6-ebbb8a9abd0c" providerId="ADAL" clId="{DD37C1AA-165B-43D3-91BE-2BBD3A1FF07A}" dt="2022-12-12T23:02:21.349" v="189" actId="14100"/>
          <ac:spMkLst>
            <pc:docMk/>
            <pc:sldMk cId="0" sldId="257"/>
            <ac:spMk id="60" creationId="{00000000-0000-0000-0000-000000000000}"/>
          </ac:spMkLst>
        </pc:spChg>
        <pc:spChg chg="mod">
          <ac:chgData name="Olamide Isaac Durodola" userId="41554ea3-519d-483d-8fa6-ebbb8a9abd0c" providerId="ADAL" clId="{DD37C1AA-165B-43D3-91BE-2BBD3A1FF07A}" dt="2022-12-12T22:53:41.740" v="156" actId="20577"/>
          <ac:spMkLst>
            <pc:docMk/>
            <pc:sldMk cId="0" sldId="257"/>
            <ac:spMk id="61" creationId="{00000000-0000-0000-0000-000000000000}"/>
          </ac:spMkLst>
        </pc:spChg>
        <pc:graphicFrameChg chg="add mod">
          <ac:chgData name="Olamide Isaac Durodola" userId="41554ea3-519d-483d-8fa6-ebbb8a9abd0c" providerId="ADAL" clId="{DD37C1AA-165B-43D3-91BE-2BBD3A1FF07A}" dt="2022-12-12T23:02:38.981" v="193" actId="14100"/>
          <ac:graphicFrameMkLst>
            <pc:docMk/>
            <pc:sldMk cId="0" sldId="257"/>
            <ac:graphicFrameMk id="2" creationId="{2055972B-8580-4F48-8AF8-2749706EFBE8}"/>
          </ac:graphicFrameMkLst>
        </pc:graphicFrameChg>
      </pc:sldChg>
      <pc:sldChg chg="addSp delSp modSp add mod">
        <pc:chgData name="Olamide Isaac Durodola" userId="41554ea3-519d-483d-8fa6-ebbb8a9abd0c" providerId="ADAL" clId="{DD37C1AA-165B-43D3-91BE-2BBD3A1FF07A}" dt="2022-12-12T23:22:49.806" v="299" actId="20577"/>
        <pc:sldMkLst>
          <pc:docMk/>
          <pc:sldMk cId="2296891770" sldId="258"/>
        </pc:sldMkLst>
        <pc:spChg chg="mod">
          <ac:chgData name="Olamide Isaac Durodola" userId="41554ea3-519d-483d-8fa6-ebbb8a9abd0c" providerId="ADAL" clId="{DD37C1AA-165B-43D3-91BE-2BBD3A1FF07A}" dt="2022-12-12T23:22:49.806" v="299" actId="20577"/>
          <ac:spMkLst>
            <pc:docMk/>
            <pc:sldMk cId="2296891770" sldId="258"/>
            <ac:spMk id="59" creationId="{00000000-0000-0000-0000-000000000000}"/>
          </ac:spMkLst>
        </pc:spChg>
        <pc:graphicFrameChg chg="del">
          <ac:chgData name="Olamide Isaac Durodola" userId="41554ea3-519d-483d-8fa6-ebbb8a9abd0c" providerId="ADAL" clId="{DD37C1AA-165B-43D3-91BE-2BBD3A1FF07A}" dt="2022-12-12T23:16:08.271" v="198" actId="478"/>
          <ac:graphicFrameMkLst>
            <pc:docMk/>
            <pc:sldMk cId="2296891770" sldId="258"/>
            <ac:graphicFrameMk id="2" creationId="{2055972B-8580-4F48-8AF8-2749706EFBE8}"/>
          </ac:graphicFrameMkLst>
        </pc:graphicFrameChg>
        <pc:graphicFrameChg chg="add mod">
          <ac:chgData name="Olamide Isaac Durodola" userId="41554ea3-519d-483d-8fa6-ebbb8a9abd0c" providerId="ADAL" clId="{DD37C1AA-165B-43D3-91BE-2BBD3A1FF07A}" dt="2022-12-12T23:18:48.699" v="208"/>
          <ac:graphicFrameMkLst>
            <pc:docMk/>
            <pc:sldMk cId="2296891770" sldId="258"/>
            <ac:graphicFrameMk id="3" creationId="{B447E334-EEC5-BB43-8CC7-AC3F0AAF85A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igermailauburn-my.sharepoint.com/personal/oid0001_auburn_edu/Documents/personal/training/DATA%20ANALYSIS%20uDACITY%20nANO%20DEGREE/P2/task/analyse-nyse-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igermailauburn-my.sharepoint.com/personal/oid0001_auburn_edu/Documents/personal/training/DATA%20ANALYSIS%20uDACITY%20nANO%20DEGREE/P2/task/analyse-nyse-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Earnings from 2013 to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11018931987677"/>
          <c:y val="0.15583872707659116"/>
          <c:w val="0.64028647676187422"/>
          <c:h val="0.613471548004314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'Summary Statistics'!$D$50</c:f>
              <c:strCache>
                <c:ptCount val="1"/>
                <c:pt idx="0">
                  <c:v>ABC AmerisourceBergen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'Summary Statistics'!$E$50:$G$50</c:f>
              <c:numCache>
                <c:formatCode>_("$"* #,##0_);_("$"* \(#,##0\);_("$"* "-"??_);_(@_)</c:formatCode>
                <c:ptCount val="3"/>
                <c:pt idx="0">
                  <c:v>87959167000</c:v>
                </c:pt>
                <c:pt idx="1">
                  <c:v>119569127000</c:v>
                </c:pt>
                <c:pt idx="2">
                  <c:v>135961803000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4-40E8-9C84-A9CC49BBE2DA}"/>
            </c:ext>
          </c:extLst>
        </c:ser>
        <c:ser>
          <c:idx val="1"/>
          <c:order val="1"/>
          <c:tx>
            <c:strRef>
              <c:f>'Summary Statistics'!$D$51</c:f>
              <c:strCache>
                <c:ptCount val="1"/>
                <c:pt idx="0">
                  <c:v>BMY Bristol-Myers Squibb Co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'Summary Statistics'!$E$51:$G$51</c:f>
              <c:numCache>
                <c:formatCode>_("$"* #,##0_);_("$"* \(#,##0\);_("$"* "-"??_);_(@_)</c:formatCode>
                <c:ptCount val="3"/>
                <c:pt idx="0">
                  <c:v>16385000000</c:v>
                </c:pt>
                <c:pt idx="1">
                  <c:v>15879000000</c:v>
                </c:pt>
                <c:pt idx="2">
                  <c:v>16560000000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54-40E8-9C84-A9CC49BBE2DA}"/>
            </c:ext>
          </c:extLst>
        </c:ser>
        <c:ser>
          <c:idx val="2"/>
          <c:order val="2"/>
          <c:tx>
            <c:strRef>
              <c:f>'Summary Statistics'!$D$52</c:f>
              <c:strCache>
                <c:ptCount val="1"/>
                <c:pt idx="0">
                  <c:v>CAH Cardinal Health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'Summary Statistics'!$E$52:$G$52</c:f>
              <c:numCache>
                <c:formatCode>_("$"* #,##0_);_("$"* \(#,##0\);_("$"* "-"??_);_(@_)</c:formatCode>
                <c:ptCount val="3"/>
                <c:pt idx="0">
                  <c:v>101093000000</c:v>
                </c:pt>
                <c:pt idx="1">
                  <c:v>91084000000</c:v>
                </c:pt>
                <c:pt idx="2">
                  <c:v>102531000000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54-40E8-9C84-A9CC49BBE2DA}"/>
            </c:ext>
          </c:extLst>
        </c:ser>
        <c:ser>
          <c:idx val="3"/>
          <c:order val="3"/>
          <c:tx>
            <c:strRef>
              <c:f>'Summary Statistics'!$D$53</c:f>
              <c:strCache>
                <c:ptCount val="1"/>
                <c:pt idx="0">
                  <c:v>HSIC Henry Schein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'Summary Statistics'!$E$53:$G$53</c:f>
              <c:numCache>
                <c:formatCode>_("$"* #,##0_);_("$"* \(#,##0\);_("$"* "-"??_);_(@_)</c:formatCode>
                <c:ptCount val="3"/>
                <c:pt idx="0">
                  <c:v>9560647000</c:v>
                </c:pt>
                <c:pt idx="1">
                  <c:v>10371390000</c:v>
                </c:pt>
                <c:pt idx="2">
                  <c:v>10629719000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54-40E8-9C84-A9CC49BBE2DA}"/>
            </c:ext>
          </c:extLst>
        </c:ser>
        <c:ser>
          <c:idx val="4"/>
          <c:order val="4"/>
          <c:tx>
            <c:strRef>
              <c:f>'Summary Statistics'!$D$54</c:f>
              <c:strCache>
                <c:ptCount val="1"/>
                <c:pt idx="0">
                  <c:v>MCK McKesson Corporation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'Summary Statistics'!$E$54:$G$54</c:f>
              <c:numCache>
                <c:formatCode>_("$"* #,##0_);_("$"* \(#,##0\);_("$"* "-"??_);_(@_)</c:formatCode>
                <c:ptCount val="3"/>
                <c:pt idx="0">
                  <c:v>122196000000</c:v>
                </c:pt>
                <c:pt idx="1">
                  <c:v>137392000000</c:v>
                </c:pt>
                <c:pt idx="2">
                  <c:v>179045000000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54-40E8-9C84-A9CC49BBE2DA}"/>
            </c:ext>
          </c:extLst>
        </c:ser>
        <c:ser>
          <c:idx val="5"/>
          <c:order val="5"/>
          <c:tx>
            <c:strRef>
              <c:f>'Summary Statistics'!$D$55</c:f>
              <c:strCache>
                <c:ptCount val="1"/>
                <c:pt idx="0">
                  <c:v>WAT Waters Corporation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'Summary Statistics'!$E$55:$G$55</c:f>
              <c:numCache>
                <c:formatCode>_("$"* #,##0_);_("$"* \(#,##0\);_("$"* "-"??_);_(@_)</c:formatCode>
                <c:ptCount val="3"/>
                <c:pt idx="0">
                  <c:v>1904218000</c:v>
                </c:pt>
                <c:pt idx="1">
                  <c:v>1989344000</c:v>
                </c:pt>
                <c:pt idx="2">
                  <c:v>2042332000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54-40E8-9C84-A9CC49BBE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92498208"/>
        <c:axId val="892512352"/>
      </c:barChart>
      <c:catAx>
        <c:axId val="89249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512352"/>
        <c:crosses val="autoZero"/>
        <c:auto val="0"/>
        <c:lblAlgn val="ctr"/>
        <c:lblOffset val="100"/>
        <c:noMultiLvlLbl val="0"/>
      </c:catAx>
      <c:valAx>
        <c:axId val="89251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earnings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49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765202150052626E-2"/>
          <c:y val="0.88201523732470333"/>
          <c:w val="0.85979750575674507"/>
          <c:h val="9.2297060409924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of NYSE Sectors from 2013 to 2015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49010042411058"/>
          <c:y val="0.20299414678072941"/>
          <c:w val="0.77781132573010747"/>
          <c:h val="0.35583352093651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'Summary Statistics'!#REF!</c:f>
              <c:strCache>
                <c:ptCount val="1"/>
                <c:pt idx="0">
                  <c:v>#REF!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'Summary Statistics'!$D$104:$D$114</c:f>
              <c:strCache>
                <c:ptCount val="11"/>
                <c:pt idx="0">
                  <c:v>Consumer Discretionary .066</c:v>
                </c:pt>
                <c:pt idx="1">
                  <c:v>Consumer Staples .015</c:v>
                </c:pt>
                <c:pt idx="2">
                  <c:v>Energy - .273</c:v>
                </c:pt>
                <c:pt idx="3">
                  <c:v>Financials .003</c:v>
                </c:pt>
                <c:pt idx="4">
                  <c:v>Health Care .104</c:v>
                </c:pt>
                <c:pt idx="5">
                  <c:v>Industrials .004</c:v>
                </c:pt>
                <c:pt idx="6">
                  <c:v>Information Technology .06</c:v>
                </c:pt>
                <c:pt idx="7">
                  <c:v>Materials - .024</c:v>
                </c:pt>
                <c:pt idx="8">
                  <c:v>Real Estate .087</c:v>
                </c:pt>
                <c:pt idx="9">
                  <c:v>Telecommunication .052</c:v>
                </c:pt>
                <c:pt idx="10">
                  <c:v>Utilities .02</c:v>
                </c:pt>
              </c:strCache>
            </c:strRef>
          </c:cat>
          <c:val>
            <c:numRef>
              <c:f>'Summary Statistics'!#REF!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1-4E6F-A6CE-ED2B28D246F9}"/>
            </c:ext>
          </c:extLst>
        </c:ser>
        <c:ser>
          <c:idx val="1"/>
          <c:order val="1"/>
          <c:tx>
            <c:strRef>
              <c:f>'Summary Statistics'!$E$103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'Summary Statistics'!$D$104:$D$114</c:f>
              <c:strCache>
                <c:ptCount val="11"/>
                <c:pt idx="0">
                  <c:v>Consumer Discretionary .066</c:v>
                </c:pt>
                <c:pt idx="1">
                  <c:v>Consumer Staples .015</c:v>
                </c:pt>
                <c:pt idx="2">
                  <c:v>Energy - .273</c:v>
                </c:pt>
                <c:pt idx="3">
                  <c:v>Financials .003</c:v>
                </c:pt>
                <c:pt idx="4">
                  <c:v>Health Care .104</c:v>
                </c:pt>
                <c:pt idx="5">
                  <c:v>Industrials .004</c:v>
                </c:pt>
                <c:pt idx="6">
                  <c:v>Information Technology .06</c:v>
                </c:pt>
                <c:pt idx="7">
                  <c:v>Materials - .024</c:v>
                </c:pt>
                <c:pt idx="8">
                  <c:v>Real Estate .087</c:v>
                </c:pt>
                <c:pt idx="9">
                  <c:v>Telecommunication .052</c:v>
                </c:pt>
                <c:pt idx="10">
                  <c:v>Utilities .02</c:v>
                </c:pt>
              </c:strCache>
            </c:strRef>
          </c:cat>
          <c:val>
            <c:numRef>
              <c:f>'Summary Statistics'!$E$104:$E$114</c:f>
              <c:numCache>
                <c:formatCode>_("$"* #,##0_);_("$"* \(#,##0\);_("$"* "-"??_);_(@_)</c:formatCode>
                <c:ptCount val="11"/>
                <c:pt idx="0">
                  <c:v>1253135104000</c:v>
                </c:pt>
                <c:pt idx="1">
                  <c:v>1389203539000</c:v>
                </c:pt>
                <c:pt idx="2">
                  <c:v>1343144975000</c:v>
                </c:pt>
                <c:pt idx="3">
                  <c:v>839516945000</c:v>
                </c:pt>
                <c:pt idx="4">
                  <c:v>968538424000</c:v>
                </c:pt>
                <c:pt idx="5">
                  <c:v>1026331766000</c:v>
                </c:pt>
                <c:pt idx="6">
                  <c:v>847932286000</c:v>
                </c:pt>
                <c:pt idx="7">
                  <c:v>280102204000</c:v>
                </c:pt>
                <c:pt idx="8">
                  <c:v>61899503000</c:v>
                </c:pt>
                <c:pt idx="9">
                  <c:v>278472000000</c:v>
                </c:pt>
                <c:pt idx="10">
                  <c:v>259755001000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E1-4E6F-A6CE-ED2B28D246F9}"/>
            </c:ext>
          </c:extLst>
        </c:ser>
        <c:ser>
          <c:idx val="2"/>
          <c:order val="2"/>
          <c:tx>
            <c:strRef>
              <c:f>'Summary Statistics'!$F$103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'Summary Statistics'!$D$104:$D$114</c:f>
              <c:strCache>
                <c:ptCount val="11"/>
                <c:pt idx="0">
                  <c:v>Consumer Discretionary .066</c:v>
                </c:pt>
                <c:pt idx="1">
                  <c:v>Consumer Staples .015</c:v>
                </c:pt>
                <c:pt idx="2">
                  <c:v>Energy - .273</c:v>
                </c:pt>
                <c:pt idx="3">
                  <c:v>Financials .003</c:v>
                </c:pt>
                <c:pt idx="4">
                  <c:v>Health Care .104</c:v>
                </c:pt>
                <c:pt idx="5">
                  <c:v>Industrials .004</c:v>
                </c:pt>
                <c:pt idx="6">
                  <c:v>Information Technology .06</c:v>
                </c:pt>
                <c:pt idx="7">
                  <c:v>Materials - .024</c:v>
                </c:pt>
                <c:pt idx="8">
                  <c:v>Real Estate .087</c:v>
                </c:pt>
                <c:pt idx="9">
                  <c:v>Telecommunication .052</c:v>
                </c:pt>
                <c:pt idx="10">
                  <c:v>Utilities .02</c:v>
                </c:pt>
              </c:strCache>
            </c:strRef>
          </c:cat>
          <c:val>
            <c:numRef>
              <c:f>'Summary Statistics'!$F$104:$F$114</c:f>
              <c:numCache>
                <c:formatCode>_("$"* #,##0_);_("$"* \(#,##0\);_("$"* "-"??_);_(@_)</c:formatCode>
                <c:ptCount val="11"/>
                <c:pt idx="0">
                  <c:v>1332319553000</c:v>
                </c:pt>
                <c:pt idx="1">
                  <c:v>1403938460000</c:v>
                </c:pt>
                <c:pt idx="2">
                  <c:v>1311915971000</c:v>
                </c:pt>
                <c:pt idx="3">
                  <c:v>849113196000</c:v>
                </c:pt>
                <c:pt idx="4">
                  <c:v>1063334023000</c:v>
                </c:pt>
                <c:pt idx="5">
                  <c:v>1046245863000</c:v>
                </c:pt>
                <c:pt idx="6">
                  <c:v>892347814000</c:v>
                </c:pt>
                <c:pt idx="7">
                  <c:v>290520675000</c:v>
                </c:pt>
                <c:pt idx="8">
                  <c:v>68647454000</c:v>
                </c:pt>
                <c:pt idx="9">
                  <c:v>289106000000</c:v>
                </c:pt>
                <c:pt idx="10">
                  <c:v>278082544000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E1-4E6F-A6CE-ED2B28D246F9}"/>
            </c:ext>
          </c:extLst>
        </c:ser>
        <c:ser>
          <c:idx val="3"/>
          <c:order val="3"/>
          <c:tx>
            <c:strRef>
              <c:f>'Summary Statistics'!$G$103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'Summary Statistics'!$D$104:$D$114</c:f>
              <c:strCache>
                <c:ptCount val="11"/>
                <c:pt idx="0">
                  <c:v>Consumer Discretionary .066</c:v>
                </c:pt>
                <c:pt idx="1">
                  <c:v>Consumer Staples .015</c:v>
                </c:pt>
                <c:pt idx="2">
                  <c:v>Energy - .273</c:v>
                </c:pt>
                <c:pt idx="3">
                  <c:v>Financials .003</c:v>
                </c:pt>
                <c:pt idx="4">
                  <c:v>Health Care .104</c:v>
                </c:pt>
                <c:pt idx="5">
                  <c:v>Industrials .004</c:v>
                </c:pt>
                <c:pt idx="6">
                  <c:v>Information Technology .06</c:v>
                </c:pt>
                <c:pt idx="7">
                  <c:v>Materials - .024</c:v>
                </c:pt>
                <c:pt idx="8">
                  <c:v>Real Estate .087</c:v>
                </c:pt>
                <c:pt idx="9">
                  <c:v>Telecommunication .052</c:v>
                </c:pt>
                <c:pt idx="10">
                  <c:v>Utilities .02</c:v>
                </c:pt>
              </c:strCache>
            </c:strRef>
          </c:cat>
          <c:val>
            <c:numRef>
              <c:f>'Summary Statistics'!$G$104:$G$114</c:f>
              <c:numCache>
                <c:formatCode>_("$"* #,##0_);_("$"* \(#,##0\);_("$"* "-"??_);_(@_)</c:formatCode>
                <c:ptCount val="11"/>
                <c:pt idx="0">
                  <c:v>1435979984000</c:v>
                </c:pt>
                <c:pt idx="1">
                  <c:v>1433176833000</c:v>
                </c:pt>
                <c:pt idx="2">
                  <c:v>861802498000</c:v>
                </c:pt>
                <c:pt idx="3">
                  <c:v>844713181000</c:v>
                </c:pt>
                <c:pt idx="4">
                  <c:v>1205934822000</c:v>
                </c:pt>
                <c:pt idx="5">
                  <c:v>1033831829000</c:v>
                </c:pt>
                <c:pt idx="6">
                  <c:v>960112380000</c:v>
                </c:pt>
                <c:pt idx="7">
                  <c:v>267845555000</c:v>
                </c:pt>
                <c:pt idx="8">
                  <c:v>74335202000</c:v>
                </c:pt>
                <c:pt idx="9">
                  <c:v>310126000000</c:v>
                </c:pt>
                <c:pt idx="10">
                  <c:v>270915907000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E1-4E6F-A6CE-ED2B28D24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30445184"/>
        <c:axId val="690521392"/>
      </c:barChart>
      <c:catAx>
        <c:axId val="73044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Sectors and Meaned Growth Rate</a:t>
                </a:r>
              </a:p>
            </c:rich>
          </c:tx>
          <c:layout>
            <c:manualLayout>
              <c:xMode val="edge"/>
              <c:yMode val="edge"/>
              <c:x val="0.10960159975388402"/>
              <c:y val="0.92204750112561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521392"/>
        <c:crosses val="autoZero"/>
        <c:auto val="1"/>
        <c:lblAlgn val="ctr"/>
        <c:lblOffset val="100"/>
        <c:noMultiLvlLbl val="0"/>
      </c:catAx>
      <c:valAx>
        <c:axId val="69052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45184"/>
        <c:crosses val="autoZero"/>
        <c:crossBetween val="between"/>
        <c:dispUnits>
          <c:builtInUnit val="billions"/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64981651174544564"/>
          <c:y val="0.91440820576316972"/>
          <c:w val="0.29201221790054277"/>
          <c:h val="5.7001069338135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3F98E-21E2-4A54-92A8-08EC3886FA17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E0D3A101-579D-4F4F-AF35-6F4CA9F3AA0A}">
      <dgm:prSet phldrT="[Text]"/>
      <dgm:spPr/>
      <dgm:t>
        <a:bodyPr/>
        <a:lstStyle/>
        <a:p>
          <a:r>
            <a:rPr lang="en-US" dirty="0"/>
            <a:t>Analytics</a:t>
          </a:r>
        </a:p>
      </dgm:t>
    </dgm:pt>
    <dgm:pt modelId="{C9234C19-0BCC-4F79-972D-E5D0C71857C5}" type="parTrans" cxnId="{CD03128E-35C2-4485-9200-8180022A5872}">
      <dgm:prSet/>
      <dgm:spPr/>
      <dgm:t>
        <a:bodyPr/>
        <a:lstStyle/>
        <a:p>
          <a:endParaRPr lang="en-US"/>
        </a:p>
      </dgm:t>
    </dgm:pt>
    <dgm:pt modelId="{FAE9CD0B-C5A0-458F-B965-9103603AE905}" type="sibTrans" cxnId="{CD03128E-35C2-4485-9200-8180022A5872}">
      <dgm:prSet/>
      <dgm:spPr/>
      <dgm:t>
        <a:bodyPr/>
        <a:lstStyle/>
        <a:p>
          <a:endParaRPr lang="en-US"/>
        </a:p>
      </dgm:t>
    </dgm:pt>
    <dgm:pt modelId="{897D4000-B1BB-4B82-9DE6-B079D2CC271F}">
      <dgm:prSet phldrT="[Text]"/>
      <dgm:spPr/>
      <dgm:t>
        <a:bodyPr/>
        <a:lstStyle/>
        <a:p>
          <a:r>
            <a:rPr lang="en-US" dirty="0"/>
            <a:t>NYSE</a:t>
          </a:r>
        </a:p>
      </dgm:t>
    </dgm:pt>
    <dgm:pt modelId="{07989CDB-41D2-4674-86C6-12DD0301D2DB}" type="parTrans" cxnId="{1D3273C4-A680-44FF-80F6-ED5D3BC93B3F}">
      <dgm:prSet/>
      <dgm:spPr/>
      <dgm:t>
        <a:bodyPr/>
        <a:lstStyle/>
        <a:p>
          <a:endParaRPr lang="en-US"/>
        </a:p>
      </dgm:t>
    </dgm:pt>
    <dgm:pt modelId="{0E74572F-0609-4F4A-9EF0-46997F40D41D}" type="sibTrans" cxnId="{1D3273C4-A680-44FF-80F6-ED5D3BC93B3F}">
      <dgm:prSet/>
      <dgm:spPr/>
      <dgm:t>
        <a:bodyPr/>
        <a:lstStyle/>
        <a:p>
          <a:endParaRPr lang="en-US"/>
        </a:p>
      </dgm:t>
    </dgm:pt>
    <dgm:pt modelId="{BE43525F-74D1-476F-9345-D91C087A8E4B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5274A26C-AACA-4F6F-856C-2AD09A07D979}" type="parTrans" cxnId="{7139FAC1-B8B0-416B-B5A5-94CE8E8AC116}">
      <dgm:prSet/>
      <dgm:spPr/>
      <dgm:t>
        <a:bodyPr/>
        <a:lstStyle/>
        <a:p>
          <a:endParaRPr lang="en-US"/>
        </a:p>
      </dgm:t>
    </dgm:pt>
    <dgm:pt modelId="{E7D10E08-8BE7-46FB-BED1-A7C6CE96F1A4}" type="sibTrans" cxnId="{7139FAC1-B8B0-416B-B5A5-94CE8E8AC116}">
      <dgm:prSet/>
      <dgm:spPr/>
      <dgm:t>
        <a:bodyPr/>
        <a:lstStyle/>
        <a:p>
          <a:endParaRPr lang="en-US"/>
        </a:p>
      </dgm:t>
    </dgm:pt>
    <dgm:pt modelId="{845D6CAB-5867-42B5-B08F-4BE6060724E3}" type="pres">
      <dgm:prSet presAssocID="{47C3F98E-21E2-4A54-92A8-08EC3886FA17}" presName="compositeShape" presStyleCnt="0">
        <dgm:presLayoutVars>
          <dgm:chMax val="7"/>
          <dgm:dir/>
          <dgm:resizeHandles val="exact"/>
        </dgm:presLayoutVars>
      </dgm:prSet>
      <dgm:spPr/>
    </dgm:pt>
    <dgm:pt modelId="{2F658CD6-5D19-402B-837D-84FDEF0E2315}" type="pres">
      <dgm:prSet presAssocID="{47C3F98E-21E2-4A54-92A8-08EC3886FA17}" presName="wedge1" presStyleLbl="node1" presStyleIdx="0" presStyleCnt="3"/>
      <dgm:spPr/>
    </dgm:pt>
    <dgm:pt modelId="{59C61B26-5D79-4C9A-92F0-F7C5B8C9B483}" type="pres">
      <dgm:prSet presAssocID="{47C3F98E-21E2-4A54-92A8-08EC3886FA1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93291C3-355E-4FDB-B7B2-5EE903A6B029}" type="pres">
      <dgm:prSet presAssocID="{47C3F98E-21E2-4A54-92A8-08EC3886FA17}" presName="wedge2" presStyleLbl="node1" presStyleIdx="1" presStyleCnt="3"/>
      <dgm:spPr/>
    </dgm:pt>
    <dgm:pt modelId="{AA67ECD2-BA6D-43EB-8922-4948809DB40E}" type="pres">
      <dgm:prSet presAssocID="{47C3F98E-21E2-4A54-92A8-08EC3886FA1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D884A1B-7323-4657-AD1C-A3862618D2E9}" type="pres">
      <dgm:prSet presAssocID="{47C3F98E-21E2-4A54-92A8-08EC3886FA17}" presName="wedge3" presStyleLbl="node1" presStyleIdx="2" presStyleCnt="3"/>
      <dgm:spPr/>
    </dgm:pt>
    <dgm:pt modelId="{11C7B30E-5B18-457B-A2E2-33C626ABF551}" type="pres">
      <dgm:prSet presAssocID="{47C3F98E-21E2-4A54-92A8-08EC3886FA1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D3EA25-92A8-48C1-A881-8DD334905167}" type="presOf" srcId="{BE43525F-74D1-476F-9345-D91C087A8E4B}" destId="{0D884A1B-7323-4657-AD1C-A3862618D2E9}" srcOrd="0" destOrd="0" presId="urn:microsoft.com/office/officeart/2005/8/layout/chart3"/>
    <dgm:cxn modelId="{B7129460-FB12-4E9C-995C-AF95C5BAE5C7}" type="presOf" srcId="{E0D3A101-579D-4F4F-AF35-6F4CA9F3AA0A}" destId="{59C61B26-5D79-4C9A-92F0-F7C5B8C9B483}" srcOrd="1" destOrd="0" presId="urn:microsoft.com/office/officeart/2005/8/layout/chart3"/>
    <dgm:cxn modelId="{8FEFAA4B-79F3-4557-B30A-80273CA72ACD}" type="presOf" srcId="{BE43525F-74D1-476F-9345-D91C087A8E4B}" destId="{11C7B30E-5B18-457B-A2E2-33C626ABF551}" srcOrd="1" destOrd="0" presId="urn:microsoft.com/office/officeart/2005/8/layout/chart3"/>
    <dgm:cxn modelId="{A6963A57-05B0-4787-9F7C-53B373678854}" type="presOf" srcId="{897D4000-B1BB-4B82-9DE6-B079D2CC271F}" destId="{193291C3-355E-4FDB-B7B2-5EE903A6B029}" srcOrd="0" destOrd="0" presId="urn:microsoft.com/office/officeart/2005/8/layout/chart3"/>
    <dgm:cxn modelId="{CD03128E-35C2-4485-9200-8180022A5872}" srcId="{47C3F98E-21E2-4A54-92A8-08EC3886FA17}" destId="{E0D3A101-579D-4F4F-AF35-6F4CA9F3AA0A}" srcOrd="0" destOrd="0" parTransId="{C9234C19-0BCC-4F79-972D-E5D0C71857C5}" sibTransId="{FAE9CD0B-C5A0-458F-B965-9103603AE905}"/>
    <dgm:cxn modelId="{CD6F30A3-6968-4863-B996-7C531CC99E7E}" type="presOf" srcId="{897D4000-B1BB-4B82-9DE6-B079D2CC271F}" destId="{AA67ECD2-BA6D-43EB-8922-4948809DB40E}" srcOrd="1" destOrd="0" presId="urn:microsoft.com/office/officeart/2005/8/layout/chart3"/>
    <dgm:cxn modelId="{7139FAC1-B8B0-416B-B5A5-94CE8E8AC116}" srcId="{47C3F98E-21E2-4A54-92A8-08EC3886FA17}" destId="{BE43525F-74D1-476F-9345-D91C087A8E4B}" srcOrd="2" destOrd="0" parTransId="{5274A26C-AACA-4F6F-856C-2AD09A07D979}" sibTransId="{E7D10E08-8BE7-46FB-BED1-A7C6CE96F1A4}"/>
    <dgm:cxn modelId="{1D3273C4-A680-44FF-80F6-ED5D3BC93B3F}" srcId="{47C3F98E-21E2-4A54-92A8-08EC3886FA17}" destId="{897D4000-B1BB-4B82-9DE6-B079D2CC271F}" srcOrd="1" destOrd="0" parTransId="{07989CDB-41D2-4674-86C6-12DD0301D2DB}" sibTransId="{0E74572F-0609-4F4A-9EF0-46997F40D41D}"/>
    <dgm:cxn modelId="{A6C8E5C7-598F-4E3B-BA29-CC78306B76F2}" type="presOf" srcId="{E0D3A101-579D-4F4F-AF35-6F4CA9F3AA0A}" destId="{2F658CD6-5D19-402B-837D-84FDEF0E2315}" srcOrd="0" destOrd="0" presId="urn:microsoft.com/office/officeart/2005/8/layout/chart3"/>
    <dgm:cxn modelId="{6BB5F1DE-ABF4-4F2C-9EF5-03AD21B960E0}" type="presOf" srcId="{47C3F98E-21E2-4A54-92A8-08EC3886FA17}" destId="{845D6CAB-5867-42B5-B08F-4BE6060724E3}" srcOrd="0" destOrd="0" presId="urn:microsoft.com/office/officeart/2005/8/layout/chart3"/>
    <dgm:cxn modelId="{3A20C628-9F5D-44DC-AEA9-8CADA4C7F823}" type="presParOf" srcId="{845D6CAB-5867-42B5-B08F-4BE6060724E3}" destId="{2F658CD6-5D19-402B-837D-84FDEF0E2315}" srcOrd="0" destOrd="0" presId="urn:microsoft.com/office/officeart/2005/8/layout/chart3"/>
    <dgm:cxn modelId="{BEB6E25B-E197-4998-A30E-547B0421446A}" type="presParOf" srcId="{845D6CAB-5867-42B5-B08F-4BE6060724E3}" destId="{59C61B26-5D79-4C9A-92F0-F7C5B8C9B483}" srcOrd="1" destOrd="0" presId="urn:microsoft.com/office/officeart/2005/8/layout/chart3"/>
    <dgm:cxn modelId="{BDD01324-0392-4D9E-9A14-F819F68C3555}" type="presParOf" srcId="{845D6CAB-5867-42B5-B08F-4BE6060724E3}" destId="{193291C3-355E-4FDB-B7B2-5EE903A6B029}" srcOrd="2" destOrd="0" presId="urn:microsoft.com/office/officeart/2005/8/layout/chart3"/>
    <dgm:cxn modelId="{9785A881-450C-4AE5-B74C-510D9C612CE5}" type="presParOf" srcId="{845D6CAB-5867-42B5-B08F-4BE6060724E3}" destId="{AA67ECD2-BA6D-43EB-8922-4948809DB40E}" srcOrd="3" destOrd="0" presId="urn:microsoft.com/office/officeart/2005/8/layout/chart3"/>
    <dgm:cxn modelId="{92AF7B23-60E1-41F5-8008-5D196E31F2A6}" type="presParOf" srcId="{845D6CAB-5867-42B5-B08F-4BE6060724E3}" destId="{0D884A1B-7323-4657-AD1C-A3862618D2E9}" srcOrd="4" destOrd="0" presId="urn:microsoft.com/office/officeart/2005/8/layout/chart3"/>
    <dgm:cxn modelId="{6988130E-38F4-4010-8706-79EFC0C70AAE}" type="presParOf" srcId="{845D6CAB-5867-42B5-B08F-4BE6060724E3}" destId="{11C7B30E-5B18-457B-A2E2-33C626ABF55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8CD6-5D19-402B-837D-84FDEF0E2315}">
      <dsp:nvSpPr>
        <dsp:cNvPr id="0" name=""/>
        <dsp:cNvSpPr/>
      </dsp:nvSpPr>
      <dsp:spPr>
        <a:xfrm>
          <a:off x="750891" y="70000"/>
          <a:ext cx="871122" cy="87112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Analytics</a:t>
          </a:r>
        </a:p>
      </dsp:txBody>
      <dsp:txXfrm>
        <a:off x="1224511" y="230743"/>
        <a:ext cx="295559" cy="290374"/>
      </dsp:txXfrm>
    </dsp:sp>
    <dsp:sp modelId="{193291C3-355E-4FDB-B7B2-5EE903A6B029}">
      <dsp:nvSpPr>
        <dsp:cNvPr id="0" name=""/>
        <dsp:cNvSpPr/>
      </dsp:nvSpPr>
      <dsp:spPr>
        <a:xfrm>
          <a:off x="705986" y="95927"/>
          <a:ext cx="871122" cy="87112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NYSE</a:t>
          </a:r>
        </a:p>
      </dsp:txBody>
      <dsp:txXfrm>
        <a:off x="944508" y="645563"/>
        <a:ext cx="394079" cy="269633"/>
      </dsp:txXfrm>
    </dsp:sp>
    <dsp:sp modelId="{0D884A1B-7323-4657-AD1C-A3862618D2E9}">
      <dsp:nvSpPr>
        <dsp:cNvPr id="0" name=""/>
        <dsp:cNvSpPr/>
      </dsp:nvSpPr>
      <dsp:spPr>
        <a:xfrm>
          <a:off x="705986" y="95927"/>
          <a:ext cx="871122" cy="87112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Business</a:t>
          </a:r>
        </a:p>
      </dsp:txBody>
      <dsp:txXfrm>
        <a:off x="799321" y="267040"/>
        <a:ext cx="295559" cy="29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42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4AF3ACD-CABC-3E0A-DBA8-5B65DA335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731926"/>
              </p:ext>
            </p:extLst>
          </p:nvPr>
        </p:nvGraphicFramePr>
        <p:xfrm>
          <a:off x="3242400" y="805251"/>
          <a:ext cx="2328000" cy="10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ED5F1D-EDEA-88E2-D6FD-3EE48EBE4DAC}"/>
              </a:ext>
            </a:extLst>
          </p:cNvPr>
          <p:cNvSpPr txBox="1"/>
          <p:nvPr/>
        </p:nvSpPr>
        <p:spPr>
          <a:xfrm>
            <a:off x="1877400" y="1396430"/>
            <a:ext cx="520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739E4-A547-1FAC-43B3-E1F1E44D58B2}"/>
              </a:ext>
            </a:extLst>
          </p:cNvPr>
          <p:cNvSpPr txBox="1"/>
          <p:nvPr/>
        </p:nvSpPr>
        <p:spPr>
          <a:xfrm>
            <a:off x="2014200" y="19880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Analyze NYSE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12480" y="1177950"/>
            <a:ext cx="3814350" cy="355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revenue gap between the top and bottom half of the Health Care Distributors industry companies is at least $70 billion per year, as shown in the bar chart below for the years 2013 through 2015.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2015 revenue of $179 billion generated by MCK McKesson places it at the top of the graph. Because of its dominant position in the market, its mean growth rate is 17%, and its variation is the biggest at $29 billion.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Healthcare distributors saw a record-breaking year of revenue in 2015, raking an estimated $177 billion. That's how much money is left over after subtracting $2 billion in sales from Water's Corporation from McKesson's total of $179 billion.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354300" y="1177950"/>
            <a:ext cx="4550700" cy="35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1.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 healthcare distributors have consistent earnings from 2013 to 2015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55972B-8580-4F48-8AF8-2749706EF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017465"/>
              </p:ext>
            </p:extLst>
          </p:nvPr>
        </p:nvGraphicFramePr>
        <p:xfrm>
          <a:off x="354300" y="1177950"/>
          <a:ext cx="4550700" cy="35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12480" y="1177950"/>
            <a:ext cx="3814350" cy="355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In 2015, the Energy industry had a massive drop from 2014's 2% to 2015's 52%. Due to the decline in the market, its range increases to </a:t>
            </a:r>
            <a:r>
              <a:rPr lang="en-US" sz="12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481 billion,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and its standard deviation increases to 269 billion. Its mean rate of increase from 2014–2015 is -27%.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Health care gained 10%, real estate gained 9%, consumer discretionary gained 7%, information technology gained 6%, and telecommunications gained 5%; these sectors outperformed the market overall.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Standard deviations in the financial services and real estate industries are the lowest at $4.8 billion and $6.2 billion, respectively; this indicates that these industries' annual earnings are not significantly different from their typical revenues, indicating stable markets.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354300" y="1177950"/>
            <a:ext cx="4550700" cy="35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1.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 healthcare distributors have consistent earnings from 2013 to 2015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47E334-EEC5-BB43-8CC7-AC3F0AAF8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487848"/>
              </p:ext>
            </p:extLst>
          </p:nvPr>
        </p:nvGraphicFramePr>
        <p:xfrm>
          <a:off x="354300" y="1177950"/>
          <a:ext cx="4550700" cy="35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6891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</vt:lpstr>
      <vt:lpstr>Times New Roman</vt:lpstr>
      <vt:lpstr>Wingdings</vt:lpstr>
      <vt:lpstr>Arial</vt:lpstr>
      <vt:lpstr>Simple Light</vt:lpstr>
      <vt:lpstr>PowerPoint Presentation</vt:lpstr>
      <vt:lpstr>  1. Do healthcare distributors have consistent earnings from 2013 to 2015</vt:lpstr>
      <vt:lpstr>  1. Do healthcare distributors have consistent earnings from 2013 to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olamide DURODOLA</cp:lastModifiedBy>
  <cp:revision>1</cp:revision>
  <dcterms:modified xsi:type="dcterms:W3CDTF">2022-12-12T23:22:50Z</dcterms:modified>
</cp:coreProperties>
</file>