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57" autoAdjust="0"/>
  </p:normalViewPr>
  <p:slideViewPr>
    <p:cSldViewPr snapToGrid="0" snapToObjects="1" showGuides="1">
      <p:cViewPr varScale="1">
        <p:scale>
          <a:sx n="114" d="100"/>
          <a:sy n="114" d="100"/>
        </p:scale>
        <p:origin x="41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1T14:47:53.15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1T14:47:53.15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1T14:47:53.15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1T14:47:5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1T14:47:53.15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1T14:47:53.15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1T14:47:53.15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1T14:47:53.1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4/21/2022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9284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11</a:t>
            </a:fld>
            <a:endParaRPr lang="en-US"/>
          </a:p>
        </p:txBody>
      </p:sp>
    </p:spTree>
    <p:extLst>
      <p:ext uri="{BB962C8B-B14F-4D97-AF65-F5344CB8AC3E}">
        <p14:creationId xmlns:p14="http://schemas.microsoft.com/office/powerpoint/2010/main" val="1372499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14</a:t>
            </a:fld>
            <a:endParaRPr lang="en-US"/>
          </a:p>
        </p:txBody>
      </p:sp>
    </p:spTree>
    <p:extLst>
      <p:ext uri="{BB962C8B-B14F-4D97-AF65-F5344CB8AC3E}">
        <p14:creationId xmlns:p14="http://schemas.microsoft.com/office/powerpoint/2010/main" val="41286594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0.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4/21/2022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23638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97358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90521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10063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200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26372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4/21/2022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17179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1466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89894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8867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9625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2F460459-1A2E-4F2D-810B-CA8F69B53B12}"/>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B0D4BA4D-54B3-45CF-8B23-92357B5088DB}"/>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47E3B6F8-A92C-4111-90C2-EFEA6B7C45CB}"/>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6F1C29AA-97B5-4FAE-A59E-EDD4489D2BCC}"/>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6CFA8B2E-8E8A-4CE8-8FE8-8D11F35FB11F}"/>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DA913C0A-E619-4FA9-9D96-0EC4DACC87DC}"/>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325048D0-B176-4102-BE11-44A3ADDE4301}"/>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33FF85F3-3643-439D-A9B7-01F822608ECA}"/>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342165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73533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4/21/2022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7524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4/21/2022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20973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42249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7400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tif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4/21/2022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pic>
        <p:nvPicPr>
          <p:cNvPr id="22" name="Picture 21">
            <a:extLst>
              <a:ext uri="{FF2B5EF4-FFF2-40B4-BE49-F238E27FC236}">
                <a16:creationId xmlns:a16="http://schemas.microsoft.com/office/drawing/2014/main" id="{DC1CC098-8954-47A7-B70B-9D7247C924CD}"/>
              </a:ext>
            </a:extLst>
          </p:cNvPr>
          <p:cNvPicPr>
            <a:picLocks noChangeAspect="1"/>
          </p:cNvPicPr>
          <p:nvPr userDrawn="1"/>
        </p:nvPicPr>
        <p:blipFill>
          <a:blip r:embed="rId20"/>
          <a:stretch>
            <a:fillRect/>
          </a:stretch>
        </p:blipFill>
        <p:spPr>
          <a:xfrm>
            <a:off x="340139" y="6371623"/>
            <a:ext cx="2456070" cy="378964"/>
          </a:xfrm>
          <a:prstGeom prst="rect">
            <a:avLst/>
          </a:prstGeom>
        </p:spPr>
      </p:pic>
      <p:pic>
        <p:nvPicPr>
          <p:cNvPr id="23" name="Picture 22">
            <a:extLst>
              <a:ext uri="{FF2B5EF4-FFF2-40B4-BE49-F238E27FC236}">
                <a16:creationId xmlns:a16="http://schemas.microsoft.com/office/drawing/2014/main" id="{23F326F1-4A82-4549-9CC2-4F8E9BCAD661}"/>
              </a:ext>
            </a:extLst>
          </p:cNvPr>
          <p:cNvPicPr>
            <a:picLocks noChangeAspect="1"/>
          </p:cNvPicPr>
          <p:nvPr userDrawn="1"/>
        </p:nvPicPr>
        <p:blipFill>
          <a:blip r:embed="rId21"/>
          <a:stretch>
            <a:fillRect/>
          </a:stretch>
        </p:blipFill>
        <p:spPr>
          <a:xfrm>
            <a:off x="8475870" y="6371623"/>
            <a:ext cx="3375991" cy="397761"/>
          </a:xfrm>
          <a:prstGeom prst="rect">
            <a:avLst/>
          </a:prstGeom>
        </p:spPr>
      </p:pic>
      <p:pic>
        <p:nvPicPr>
          <p:cNvPr id="24" name="Picture 23">
            <a:extLst>
              <a:ext uri="{FF2B5EF4-FFF2-40B4-BE49-F238E27FC236}">
                <a16:creationId xmlns:a16="http://schemas.microsoft.com/office/drawing/2014/main" id="{6E32E099-A72B-4E84-8E5E-F73C2AC986FD}"/>
              </a:ext>
            </a:extLst>
          </p:cNvPr>
          <p:cNvPicPr>
            <a:picLocks noChangeAspect="1"/>
          </p:cNvPicPr>
          <p:nvPr userDrawn="1"/>
        </p:nvPicPr>
        <p:blipFill>
          <a:blip r:embed="rId22">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65570637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customXml" Target="../ink/ink9.xml"/><Relationship Id="rId21" Type="http://schemas.openxmlformats.org/officeDocument/2006/relationships/image" Target="../media/image7.png"/><Relationship Id="rId34" Type="http://schemas.openxmlformats.org/officeDocument/2006/relationships/image" Target="../media/image12.png"/><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customXml" Target="../ink/ink28.xml"/><Relationship Id="rId38" Type="http://schemas.openxmlformats.org/officeDocument/2006/relationships/image" Target="../media/image6.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7.xml"/><Relationship Id="rId37" Type="http://schemas.openxmlformats.org/officeDocument/2006/relationships/image" Target="../media/image70.png"/><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customXml" Target="../ink/ink30.xml"/><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image" Target="../media/image40.png"/><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29.xml"/><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ibm.co/3vyuii8"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cf-courses-data.s3.us.cloud-object-storage.appdomain.cloud/IBM-DA0321EN-SkillsNetwork/LargeData/m5_survey_data_demographics.csv?utm_medium=Exinfluencer&amp;utm_source=Exinfluencer&amp;utm_content=000026UJ&amp;utm_term=10006555&amp;utm_id=NA-SkillsNetwork-Channel-SkillsNetworkCoursesIBMDA0321ENSkillsNetwork21426264-2021-01-01" TargetMode="External"/><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hyperlink" Target="https://cf-courses-data.s3.us.cloud-object-storage.appdomain.cloud/IBM-DA0321EN-SkillsNetwork/LargeData/m5_survey_data_technologies_normalised.csv?utm_medium=Exinfluencer&amp;utm_source=Exinfluencer&amp;utm_content=000026UJ&amp;utm_term=10006555&amp;utm_id=NA-SkillsNetwork-Channel-SkillsNetworkCoursesIBMDA0321ENSkillsNetwork21426264-2021-01-0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115336" y="808842"/>
            <a:ext cx="10515600" cy="713953"/>
          </a:xfrm>
        </p:spPr>
        <p:txBody>
          <a:bodyPr anchor="ctr">
            <a:normAutofit/>
          </a:bodyPr>
          <a:lstStyle/>
          <a:p>
            <a:pPr algn="r"/>
            <a:r>
              <a:rPr lang="en-US" dirty="0">
                <a:solidFill>
                  <a:srgbClr val="0E659B"/>
                </a:solidFill>
              </a:rPr>
              <a:t>					</a:t>
            </a:r>
            <a:r>
              <a:rPr lang="en-US" dirty="0">
                <a:solidFill>
                  <a:schemeClr val="bg1"/>
                </a:solidFill>
              </a:rPr>
              <a:t>CAPSTONE PROJECT</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3502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8450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3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4"/>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3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7"/>
              <a:stretch>
                <a:fillRect/>
              </a:stretch>
            </p:blipFill>
            <p:spPr>
              <a:xfrm>
                <a:off x="-2216160" y="1989936"/>
                <a:ext cx="18000" cy="18000"/>
              </a:xfrm>
              <a:prstGeom prst="rect">
                <a:avLst/>
              </a:prstGeom>
            </p:spPr>
          </p:pic>
        </mc:Fallback>
      </mc:AlternateContent>
      <p:pic>
        <p:nvPicPr>
          <p:cNvPr id="5" name="Picture 4" descr="A picture containing text, clipart&#10;&#10;Description automatically generated">
            <a:extLst>
              <a:ext uri="{FF2B5EF4-FFF2-40B4-BE49-F238E27FC236}">
                <a16:creationId xmlns:a16="http://schemas.microsoft.com/office/drawing/2014/main" id="{CD8BB823-A32F-4B90-AEBB-43D87A2B7555}"/>
              </a:ext>
            </a:extLst>
          </p:cNvPr>
          <p:cNvPicPr>
            <a:picLocks noChangeAspect="1"/>
          </p:cNvPicPr>
          <p:nvPr/>
        </p:nvPicPr>
        <p:blipFill>
          <a:blip r:embed="rId38"/>
          <a:stretch>
            <a:fillRect/>
          </a:stretch>
        </p:blipFill>
        <p:spPr>
          <a:xfrm>
            <a:off x="4670525" y="1634437"/>
            <a:ext cx="6949917" cy="452919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3" name="TextBox 32">
            <a:extLst>
              <a:ext uri="{FF2B5EF4-FFF2-40B4-BE49-F238E27FC236}">
                <a16:creationId xmlns:a16="http://schemas.microsoft.com/office/drawing/2014/main" id="{58D75578-097F-4AB4-908D-4739583E62DA}"/>
              </a:ext>
            </a:extLst>
          </p:cNvPr>
          <p:cNvSpPr txBox="1"/>
          <p:nvPr/>
        </p:nvSpPr>
        <p:spPr>
          <a:xfrm>
            <a:off x="5373136" y="3561570"/>
            <a:ext cx="4292025" cy="1661993"/>
          </a:xfrm>
          <a:prstGeom prst="rect">
            <a:avLst/>
          </a:prstGeom>
          <a:noFill/>
        </p:spPr>
        <p:txBody>
          <a:bodyPr wrap="square" rtlCol="0">
            <a:spAutoFit/>
          </a:bodyPr>
          <a:lstStyle/>
          <a:p>
            <a:pPr marL="0" indent="0" algn="ctr">
              <a:buNone/>
            </a:pPr>
            <a:r>
              <a:rPr lang="en-US" sz="2800" dirty="0"/>
              <a:t>Modupeola Olufunke Alade</a:t>
            </a:r>
          </a:p>
          <a:p>
            <a:pPr marL="0" indent="0" algn="ctr">
              <a:buNone/>
            </a:pPr>
            <a:r>
              <a:rPr lang="en-US" sz="2800" dirty="0"/>
              <a:t>21st April 2022</a:t>
            </a:r>
          </a:p>
          <a:p>
            <a:endParaRPr lang="en-US" dirty="0"/>
          </a:p>
        </p:txBody>
      </p:sp>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747668" y="574647"/>
            <a:ext cx="10696663" cy="1325563"/>
          </a:xfrm>
        </p:spPr>
        <p:txBody>
          <a:bodyPr/>
          <a:lstStyle/>
          <a:p>
            <a:pPr algn="r"/>
            <a:r>
              <a:rPr lang="en-US" dirty="0"/>
              <a:t>DATABASE TRENDS – </a:t>
            </a:r>
            <a:br>
              <a:rPr lang="en-US" dirty="0"/>
            </a:br>
            <a:r>
              <a:rPr lang="en-US" dirty="0"/>
              <a:t>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476774" y="2453780"/>
            <a:ext cx="5543027" cy="3829573"/>
          </a:xfrm>
        </p:spPr>
        <p:txBody>
          <a:bodyPr>
            <a:noAutofit/>
          </a:bodyPr>
          <a:lstStyle/>
          <a:p>
            <a:pPr marL="0" indent="0" algn="just">
              <a:buNone/>
            </a:pPr>
            <a:r>
              <a:rPr lang="en-US" sz="2000" dirty="0"/>
              <a:t>Findings</a:t>
            </a:r>
            <a:endParaRPr lang="en-US" dirty="0"/>
          </a:p>
          <a:p>
            <a:pPr algn="just"/>
            <a:r>
              <a:rPr lang="en-US" sz="1400" dirty="0"/>
              <a:t>The top 5 current database are SQL Server, Mongo DB, ElasticSearch, Firebase and MySQL while the top 5 future databases are PostgreSQL, MongoDB, Redis, MySQL and ElasticSearch. </a:t>
            </a:r>
          </a:p>
          <a:p>
            <a:pPr algn="just"/>
            <a:r>
              <a:rPr lang="en-US" sz="1400" dirty="0"/>
              <a:t>SQL Server is the top current database in use with 737 enrollments while PostgreSQL is the top future programming language with 4328 enrollments.</a:t>
            </a:r>
          </a:p>
          <a:p>
            <a:pPr algn="just"/>
            <a:r>
              <a:rPr lang="en-US" sz="1400" dirty="0"/>
              <a:t>MongoDB can be seen to maintain its position as the top 2</a:t>
            </a:r>
            <a:r>
              <a:rPr lang="en-US" sz="1400" baseline="30000" dirty="0"/>
              <a:t>nd</a:t>
            </a:r>
            <a:r>
              <a:rPr lang="en-US" sz="1400" dirty="0"/>
              <a:t> database both currently and in the future trends. </a:t>
            </a:r>
          </a:p>
          <a:p>
            <a:pPr algn="just"/>
            <a:r>
              <a:rPr lang="en-US" sz="1400" dirty="0"/>
              <a:t>MySQL and ElasticSearch also remained on the top 5 spots in both trends.</a:t>
            </a:r>
          </a:p>
          <a:p>
            <a:pPr algn="just"/>
            <a:r>
              <a:rPr lang="en-US" sz="1400" dirty="0"/>
              <a:t>The study and use of databases grew greatly, like 6 times in figures more in the upcoming year than currently.</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2453779"/>
            <a:ext cx="5547220" cy="3829573"/>
          </a:xfrm>
          <a:ln/>
        </p:spPr>
        <p:style>
          <a:lnRef idx="1">
            <a:schemeClr val="accent5"/>
          </a:lnRef>
          <a:fillRef idx="2">
            <a:schemeClr val="accent5"/>
          </a:fillRef>
          <a:effectRef idx="1">
            <a:schemeClr val="accent5"/>
          </a:effectRef>
          <a:fontRef idx="minor">
            <a:schemeClr val="dk1"/>
          </a:fontRef>
        </p:style>
        <p:txBody>
          <a:bodyPr>
            <a:normAutofit/>
          </a:bodyPr>
          <a:lstStyle/>
          <a:p>
            <a:pPr marL="0" indent="0" algn="just">
              <a:buNone/>
            </a:pPr>
            <a:r>
              <a:rPr lang="en-US" sz="2000" dirty="0"/>
              <a:t>Implications</a:t>
            </a:r>
          </a:p>
          <a:p>
            <a:pPr algn="just"/>
            <a:r>
              <a:rPr lang="en-US" sz="1400" dirty="0"/>
              <a:t>The current trending databases might not be the top ones in the coming year such as SQL Server been replaced at the top by PostgreSQL in the coming year.</a:t>
            </a:r>
          </a:p>
          <a:p>
            <a:pPr algn="just"/>
            <a:r>
              <a:rPr lang="en-US" sz="1400" dirty="0"/>
              <a:t>The learning MongoDB will be beneficial both now and in the coming year </a:t>
            </a:r>
          </a:p>
          <a:p>
            <a:pPr algn="just"/>
            <a:r>
              <a:rPr lang="en-US" sz="1400" dirty="0"/>
              <a:t>MySQL and ElasticSearch are also important tools that will be beneficial now and in the coming year.</a:t>
            </a:r>
          </a:p>
          <a:p>
            <a:pPr algn="just"/>
            <a:r>
              <a:rPr lang="en-US" sz="1400" dirty="0"/>
              <a:t>Getting into the knowledge of database now is good because the use will be greatly increased in the coming year.</a:t>
            </a:r>
          </a:p>
          <a:p>
            <a:pPr marL="0" indent="0" algn="just">
              <a:buNone/>
            </a:pPr>
            <a:endParaRPr lang="en-US" sz="2000"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628346" y="973668"/>
            <a:ext cx="8761413" cy="706964"/>
          </a:xfrm>
        </p:spPr>
        <p:txBody>
          <a:bodyPr anchor="ctr">
            <a:normAutofit/>
          </a:bodyPr>
          <a:lstStyle/>
          <a:p>
            <a:pPr algn="r"/>
            <a:r>
              <a:rPr lang="en-US" dirty="0"/>
              <a:t>DASHBOARD</a:t>
            </a:r>
          </a:p>
        </p:txBody>
      </p:sp>
      <p:pic>
        <p:nvPicPr>
          <p:cNvPr id="7" name="Content Placeholder 6" descr="Icon&#10;&#10;Description automatically generated">
            <a:extLst>
              <a:ext uri="{FF2B5EF4-FFF2-40B4-BE49-F238E27FC236}">
                <a16:creationId xmlns:a16="http://schemas.microsoft.com/office/drawing/2014/main" id="{A147EF38-0283-4773-BBAD-97D2B55C836A}"/>
              </a:ext>
            </a:extLst>
          </p:cNvPr>
          <p:cNvPicPr>
            <a:picLocks noGrp="1" noChangeAspect="1"/>
          </p:cNvPicPr>
          <p:nvPr>
            <p:ph sz="half" idx="1"/>
          </p:nvPr>
        </p:nvPicPr>
        <p:blipFill>
          <a:blip r:embed="rId3"/>
          <a:stretch>
            <a:fillRect/>
          </a:stretch>
        </p:blipFill>
        <p:spPr>
          <a:xfrm>
            <a:off x="1628346" y="2593752"/>
            <a:ext cx="2289313" cy="22893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104599" y="3338916"/>
            <a:ext cx="6661498" cy="1315735"/>
          </a:xfrm>
        </p:spPr>
        <p:txBody>
          <a:bodyPr>
            <a:normAutofit/>
          </a:bodyPr>
          <a:lstStyle/>
          <a:p>
            <a:pPr marL="0" indent="0">
              <a:buNone/>
            </a:pPr>
            <a:r>
              <a:rPr lang="en-US" sz="1600" dirty="0"/>
              <a:t>The permanent link for the IBM Cognos dashboard:		</a:t>
            </a:r>
          </a:p>
          <a:p>
            <a:pPr marL="0" indent="0">
              <a:buNone/>
            </a:pPr>
            <a:r>
              <a:rPr lang="en-US" sz="1600" dirty="0">
                <a:solidFill>
                  <a:schemeClr val="accent6">
                    <a:lumMod val="50000"/>
                  </a:schemeClr>
                </a:solidFill>
                <a:hlinkClick r:id="rId4">
                  <a:extLst>
                    <a:ext uri="{A12FA001-AC4F-418D-AE19-62706E023703}">
                      <ahyp:hlinkClr xmlns:ahyp="http://schemas.microsoft.com/office/drawing/2018/hyperlinkcolor" val="tx"/>
                    </a:ext>
                  </a:extLst>
                </a:hlinkClick>
              </a:rPr>
              <a:t>https://ibm.co/3vyuii8</a:t>
            </a:r>
            <a:endParaRPr lang="en-US" sz="1600" dirty="0">
              <a:solidFill>
                <a:schemeClr val="accent6">
                  <a:lumMod val="50000"/>
                </a:schemeClr>
              </a:solidFill>
            </a:endParaRP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633126" y="898167"/>
            <a:ext cx="8761413" cy="706964"/>
          </a:xfrm>
        </p:spPr>
        <p:txBody>
          <a:bodyPr anchor="ctr">
            <a:normAutofit/>
          </a:bodyPr>
          <a:lstStyle/>
          <a:p>
            <a:pPr algn="r"/>
            <a:r>
              <a:rPr lang="en-US" dirty="0"/>
              <a:t>DASHBOARD TAB 1</a:t>
            </a:r>
          </a:p>
        </p:txBody>
      </p:sp>
      <p:pic>
        <p:nvPicPr>
          <p:cNvPr id="5" name="Picture 4">
            <a:extLst>
              <a:ext uri="{FF2B5EF4-FFF2-40B4-BE49-F238E27FC236}">
                <a16:creationId xmlns:a16="http://schemas.microsoft.com/office/drawing/2014/main" id="{A2534455-120F-488C-9D50-998650098CAC}"/>
              </a:ext>
            </a:extLst>
          </p:cNvPr>
          <p:cNvPicPr>
            <a:picLocks noChangeAspect="1"/>
          </p:cNvPicPr>
          <p:nvPr/>
        </p:nvPicPr>
        <p:blipFill>
          <a:blip r:embed="rId2"/>
          <a:stretch>
            <a:fillRect/>
          </a:stretch>
        </p:blipFill>
        <p:spPr>
          <a:xfrm>
            <a:off x="947019" y="2248252"/>
            <a:ext cx="10297962" cy="4051882"/>
          </a:xfrm>
          <a:prstGeom prst="rect">
            <a:avLst/>
          </a:prstGeom>
          <a:ln>
            <a:noFill/>
          </a:ln>
          <a:effectLst>
            <a:softEdge rad="112500"/>
          </a:effectLst>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616348" y="973668"/>
            <a:ext cx="8761413" cy="706964"/>
          </a:xfrm>
        </p:spPr>
        <p:txBody>
          <a:bodyPr anchor="ctr">
            <a:normAutofit/>
          </a:bodyPr>
          <a:lstStyle/>
          <a:p>
            <a:pPr algn="r"/>
            <a:r>
              <a:rPr lang="en-US" dirty="0"/>
              <a:t>DASHBOARD TAB 2</a:t>
            </a:r>
          </a:p>
        </p:txBody>
      </p:sp>
      <p:pic>
        <p:nvPicPr>
          <p:cNvPr id="4" name="Picture 3">
            <a:extLst>
              <a:ext uri="{FF2B5EF4-FFF2-40B4-BE49-F238E27FC236}">
                <a16:creationId xmlns:a16="http://schemas.microsoft.com/office/drawing/2014/main" id="{7F8D589C-E2E2-49EF-9429-D177BAFC458A}"/>
              </a:ext>
            </a:extLst>
          </p:cNvPr>
          <p:cNvPicPr>
            <a:picLocks noChangeAspect="1"/>
          </p:cNvPicPr>
          <p:nvPr/>
        </p:nvPicPr>
        <p:blipFill>
          <a:blip r:embed="rId2"/>
          <a:stretch>
            <a:fillRect/>
          </a:stretch>
        </p:blipFill>
        <p:spPr>
          <a:xfrm>
            <a:off x="851755" y="2273417"/>
            <a:ext cx="10488489" cy="4035104"/>
          </a:xfrm>
          <a:prstGeom prst="rect">
            <a:avLst/>
          </a:prstGeom>
          <a:ln>
            <a:noFill/>
          </a:ln>
          <a:effectLst>
            <a:softEdge rad="112500"/>
          </a:effectLst>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633127" y="906556"/>
            <a:ext cx="8761413" cy="706964"/>
          </a:xfrm>
        </p:spPr>
        <p:txBody>
          <a:bodyPr anchor="ctr">
            <a:normAutofit/>
          </a:bodyPr>
          <a:lstStyle/>
          <a:p>
            <a:pPr algn="r"/>
            <a:r>
              <a:rPr lang="en-US" dirty="0"/>
              <a:t>DASHBOARD TAB 3</a:t>
            </a:r>
          </a:p>
        </p:txBody>
      </p:sp>
      <p:pic>
        <p:nvPicPr>
          <p:cNvPr id="7" name="Picture 6">
            <a:extLst>
              <a:ext uri="{FF2B5EF4-FFF2-40B4-BE49-F238E27FC236}">
                <a16:creationId xmlns:a16="http://schemas.microsoft.com/office/drawing/2014/main" id="{94CB8C46-01FB-45CA-AC1E-0C639F119843}"/>
              </a:ext>
            </a:extLst>
          </p:cNvPr>
          <p:cNvPicPr>
            <a:picLocks noChangeAspect="1"/>
          </p:cNvPicPr>
          <p:nvPr/>
        </p:nvPicPr>
        <p:blipFill>
          <a:blip r:embed="rId3"/>
          <a:stretch>
            <a:fillRect/>
          </a:stretch>
        </p:blipFill>
        <p:spPr>
          <a:xfrm>
            <a:off x="880334" y="2306972"/>
            <a:ext cx="10431331" cy="4001549"/>
          </a:xfrm>
          <a:prstGeom prst="rect">
            <a:avLst/>
          </a:prstGeom>
          <a:ln>
            <a:noFill/>
          </a:ln>
          <a:effectLst>
            <a:softEdge rad="112500"/>
          </a:effectLst>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277536" y="767797"/>
            <a:ext cx="10671496" cy="859668"/>
          </a:xfrm>
        </p:spPr>
        <p:txBody>
          <a:bodyPr anchor="ctr">
            <a:normAutofit/>
          </a:bodyPr>
          <a:lstStyle/>
          <a:p>
            <a:pPr algn="r"/>
            <a:r>
              <a:rPr lang="en-US" dirty="0"/>
              <a:t>DISCUSSION</a:t>
            </a:r>
          </a:p>
        </p:txBody>
      </p:sp>
      <p:pic>
        <p:nvPicPr>
          <p:cNvPr id="8" name="Content Placeholder 7" descr="A picture containing wrench, tool&#10;&#10;Description automatically generated">
            <a:extLst>
              <a:ext uri="{FF2B5EF4-FFF2-40B4-BE49-F238E27FC236}">
                <a16:creationId xmlns:a16="http://schemas.microsoft.com/office/drawing/2014/main" id="{33D2E2D7-0350-4DF6-890C-AAAB8A19A772}"/>
              </a:ext>
            </a:extLst>
          </p:cNvPr>
          <p:cNvPicPr>
            <a:picLocks noGrp="1" noChangeAspect="1"/>
          </p:cNvPicPr>
          <p:nvPr>
            <p:ph sz="half" idx="1"/>
          </p:nvPr>
        </p:nvPicPr>
        <p:blipFill>
          <a:blip r:embed="rId2"/>
          <a:stretch>
            <a:fillRect/>
          </a:stretch>
        </p:blipFill>
        <p:spPr>
          <a:xfrm>
            <a:off x="1686187" y="2530293"/>
            <a:ext cx="2164360" cy="2439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263721" y="3238150"/>
            <a:ext cx="6342760" cy="973123"/>
          </a:xfrm>
        </p:spPr>
        <p:txBody>
          <a:bodyPr/>
          <a:lstStyle/>
          <a:p>
            <a:r>
              <a:rPr lang="en-US" dirty="0"/>
              <a:t>Overall Findings</a:t>
            </a:r>
          </a:p>
          <a:p>
            <a:r>
              <a:rPr lang="en-US" dirty="0"/>
              <a:t>Overall Implications</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2413303" y="931131"/>
            <a:ext cx="8761413" cy="706964"/>
          </a:xfrm>
        </p:spPr>
        <p:txBody>
          <a:bodyPr/>
          <a:lstStyle/>
          <a:p>
            <a:pPr algn="r"/>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472580" y="2399867"/>
            <a:ext cx="5461930" cy="3791208"/>
          </a:xfrm>
        </p:spPr>
        <p:txBody>
          <a:bodyPr anchor="t">
            <a:normAutofit fontScale="85000" lnSpcReduction="20000"/>
          </a:bodyPr>
          <a:lstStyle/>
          <a:p>
            <a:pPr marL="0" indent="0" algn="just">
              <a:buNone/>
            </a:pPr>
            <a:r>
              <a:rPr lang="en-US" sz="2000" dirty="0"/>
              <a:t>Findings</a:t>
            </a:r>
            <a:endParaRPr lang="en-US" sz="1400" dirty="0"/>
          </a:p>
          <a:p>
            <a:pPr algn="just"/>
            <a:r>
              <a:rPr lang="en-US" sz="1500" dirty="0"/>
              <a:t>JavaScript and HTML/CSS remained as the top two programming languages both in current and future technology trends.</a:t>
            </a:r>
          </a:p>
          <a:p>
            <a:pPr algn="just"/>
            <a:r>
              <a:rPr lang="en-US" sz="1500" dirty="0"/>
              <a:t>Six other programming languages also remained within the top 10 spots in both current and future trends. As for the databases, nine out of the top 10 in the current trend still proved relevant with the top 10 in the future trends.</a:t>
            </a:r>
          </a:p>
          <a:p>
            <a:pPr algn="just"/>
            <a:r>
              <a:rPr lang="en-US" sz="1500" dirty="0"/>
              <a:t>There are more male respondents than female respondents which shows the field is largely male-dominated.</a:t>
            </a:r>
          </a:p>
          <a:p>
            <a:pPr algn="just"/>
            <a:r>
              <a:rPr lang="en-US" sz="1500" dirty="0"/>
              <a:t>Those in countries such as USA, Canada, UK, Germany are a lot grounded in these technology compared to bare lowest we have in the African continent.</a:t>
            </a:r>
          </a:p>
          <a:p>
            <a:pPr algn="just"/>
            <a:r>
              <a:rPr lang="en-US" sz="1500" dirty="0"/>
              <a:t>Respondents with a bachelors degree, masters degree and some college study are the majority the uses of these technologies.</a:t>
            </a:r>
          </a:p>
          <a:p>
            <a:pPr algn="just"/>
            <a:r>
              <a:rPr lang="en-US" sz="1500" dirty="0"/>
              <a:t>Respondents between the ages of 22 – 24, 29 and 31 are those who use these technologies more.</a:t>
            </a:r>
          </a:p>
          <a:p>
            <a:pPr algn="just"/>
            <a:endParaRPr lang="en-US" sz="1400" dirty="0"/>
          </a:p>
          <a:p>
            <a:pPr marL="0" indent="0" algn="just">
              <a:buNone/>
            </a:pPr>
            <a:endParaRPr lang="en-US" sz="2000" dirty="0"/>
          </a:p>
        </p:txBody>
      </p:sp>
      <p:sp>
        <p:nvSpPr>
          <p:cNvPr id="5" name="Content Placeholder 3">
            <a:extLst>
              <a:ext uri="{FF2B5EF4-FFF2-40B4-BE49-F238E27FC236}">
                <a16:creationId xmlns:a16="http://schemas.microsoft.com/office/drawing/2014/main" id="{E751FC7C-93E2-4C50-BBE7-0076E6033047}"/>
              </a:ext>
            </a:extLst>
          </p:cNvPr>
          <p:cNvSpPr txBox="1">
            <a:spLocks/>
          </p:cNvSpPr>
          <p:nvPr/>
        </p:nvSpPr>
        <p:spPr>
          <a:xfrm>
            <a:off x="6096000" y="2399867"/>
            <a:ext cx="5623420" cy="37912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lt1"/>
                </a:solidFill>
                <a:latin typeface="+mn-lt"/>
                <a:ea typeface="+mn-ea"/>
                <a:cs typeface="+mn-cs"/>
              </a:defRPr>
            </a:lvl9pPr>
          </a:lstStyle>
          <a:p>
            <a:pPr marL="0" indent="0" algn="just">
              <a:buFont typeface="Arial"/>
              <a:buNone/>
            </a:pPr>
            <a:r>
              <a:rPr lang="en-US" sz="2000" dirty="0">
                <a:solidFill>
                  <a:schemeClr val="tx1"/>
                </a:solidFill>
              </a:rPr>
              <a:t>Implications</a:t>
            </a:r>
            <a:endParaRPr lang="en-US" sz="1400" dirty="0">
              <a:solidFill>
                <a:schemeClr val="tx1"/>
              </a:solidFill>
            </a:endParaRPr>
          </a:p>
          <a:p>
            <a:pPr marL="342900" indent="-342900" algn="just" defTabSz="457200">
              <a:buClr>
                <a:schemeClr val="accent1"/>
              </a:buClr>
              <a:buSzPct val="80000"/>
              <a:buFont typeface="Wingdings 3" charset="2"/>
              <a:buChar char=""/>
            </a:pPr>
            <a:r>
              <a:rPr lang="en-US" sz="1300" dirty="0">
                <a:solidFill>
                  <a:schemeClr val="tx1">
                    <a:lumMod val="75000"/>
                    <a:lumOff val="25000"/>
                  </a:schemeClr>
                </a:solidFill>
              </a:rPr>
              <a:t>The knowledge and use of JavaScript and HTML/CSS remains relevant those the years.</a:t>
            </a:r>
          </a:p>
          <a:p>
            <a:pPr marL="342900" indent="-342900" algn="just" defTabSz="457200">
              <a:buClr>
                <a:schemeClr val="accent1"/>
              </a:buClr>
              <a:buSzPct val="80000"/>
              <a:buFont typeface="Wingdings 3" charset="2"/>
              <a:buChar char=""/>
            </a:pPr>
            <a:r>
              <a:rPr lang="en-US" sz="1300" dirty="0">
                <a:solidFill>
                  <a:schemeClr val="tx1">
                    <a:lumMod val="75000"/>
                    <a:lumOff val="25000"/>
                  </a:schemeClr>
                </a:solidFill>
              </a:rPr>
              <a:t>Learning or using any other constant top programming language and/or databases will be at a advantage.</a:t>
            </a:r>
          </a:p>
          <a:p>
            <a:pPr marL="342900" indent="-342900" algn="just" defTabSz="457200">
              <a:buClr>
                <a:schemeClr val="accent1"/>
              </a:buClr>
              <a:buSzPct val="80000"/>
              <a:buFont typeface="Wingdings 3" charset="2"/>
              <a:buChar char=""/>
            </a:pPr>
            <a:r>
              <a:rPr lang="en-US" sz="1300" dirty="0">
                <a:solidFill>
                  <a:schemeClr val="tx1">
                    <a:lumMod val="75000"/>
                    <a:lumOff val="25000"/>
                  </a:schemeClr>
                </a:solidFill>
              </a:rPr>
              <a:t>The technology field will continually be male dominated unless more females dive into this field.</a:t>
            </a:r>
          </a:p>
          <a:p>
            <a:pPr marL="342900" indent="-342900" algn="just" defTabSz="457200">
              <a:buClr>
                <a:schemeClr val="accent1"/>
              </a:buClr>
              <a:buSzPct val="80000"/>
              <a:buFont typeface="Wingdings 3" charset="2"/>
              <a:buChar char=""/>
            </a:pPr>
            <a:r>
              <a:rPr lang="en-US" sz="1300" dirty="0">
                <a:solidFill>
                  <a:schemeClr val="tx1">
                    <a:lumMod val="75000"/>
                    <a:lumOff val="25000"/>
                  </a:schemeClr>
                </a:solidFill>
              </a:rPr>
              <a:t>As the developing countries are embracing technology and its trend to the better their nations, Africa needs to do likewise to as not to be left behind.</a:t>
            </a:r>
          </a:p>
          <a:p>
            <a:pPr marL="342900" indent="-342900" algn="just" defTabSz="457200">
              <a:buClr>
                <a:schemeClr val="accent1"/>
              </a:buClr>
              <a:buSzPct val="80000"/>
              <a:buFont typeface="Wingdings 3" charset="2"/>
              <a:buChar char=""/>
            </a:pPr>
            <a:r>
              <a:rPr lang="en-US" sz="1300" dirty="0">
                <a:solidFill>
                  <a:schemeClr val="tx1">
                    <a:lumMod val="75000"/>
                    <a:lumOff val="25000"/>
                  </a:schemeClr>
                </a:solidFill>
              </a:rPr>
              <a:t>Quite the learned ones are the one who make use of these technologies, so it can be inferred that these skills are taught in colleges/universities.</a:t>
            </a:r>
          </a:p>
          <a:p>
            <a:pPr marL="342900" indent="-342900" algn="just" defTabSz="457200">
              <a:buClr>
                <a:schemeClr val="accent1"/>
              </a:buClr>
              <a:buSzPct val="80000"/>
              <a:buFont typeface="Wingdings 3" charset="2"/>
              <a:buChar char=""/>
            </a:pPr>
            <a:r>
              <a:rPr lang="en-US" sz="1300" dirty="0">
                <a:solidFill>
                  <a:schemeClr val="tx1">
                    <a:lumMod val="75000"/>
                    <a:lumOff val="25000"/>
                  </a:schemeClr>
                </a:solidFill>
              </a:rPr>
              <a:t>Learning these skills at the ages mentioned is good but would be better in formative ages.</a:t>
            </a:r>
          </a:p>
          <a:p>
            <a:pPr marL="342900" indent="-342900" algn="just" defTabSz="457200">
              <a:buClr>
                <a:schemeClr val="accent1"/>
              </a:buClr>
              <a:buSzPct val="80000"/>
              <a:buFont typeface="Wingdings 3" charset="2"/>
              <a:buChar char=""/>
            </a:pPr>
            <a:endParaRPr lang="en-US" sz="1400" dirty="0">
              <a:solidFill>
                <a:schemeClr val="tx1">
                  <a:lumMod val="75000"/>
                  <a:lumOff val="25000"/>
                </a:schemeClr>
              </a:solidFill>
            </a:endParaRPr>
          </a:p>
          <a:p>
            <a:pPr marL="342900" indent="-342900" algn="just" defTabSz="457200">
              <a:buClr>
                <a:schemeClr val="accent1"/>
              </a:buClr>
              <a:buSzPct val="80000"/>
              <a:buFont typeface="Wingdings 3" charset="2"/>
              <a:buChar char=""/>
            </a:pPr>
            <a:endParaRPr lang="en-US" sz="1400" dirty="0">
              <a:solidFill>
                <a:schemeClr val="tx1">
                  <a:lumMod val="75000"/>
                  <a:lumOff val="25000"/>
                </a:schemeClr>
              </a:solidFill>
            </a:endParaRP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624752" y="839444"/>
            <a:ext cx="8761413" cy="706964"/>
          </a:xfrm>
        </p:spPr>
        <p:txBody>
          <a:bodyPr anchor="ctr">
            <a:normAutofit/>
          </a:bodyPr>
          <a:lstStyle/>
          <a:p>
            <a:pPr algn="r"/>
            <a:r>
              <a:rPr lang="en-US" dirty="0"/>
              <a:t>CONCLUSION</a:t>
            </a:r>
          </a:p>
        </p:txBody>
      </p:sp>
      <p:pic>
        <p:nvPicPr>
          <p:cNvPr id="8" name="Content Placeholder 7" descr="Icon&#10;&#10;Description automatically generated">
            <a:extLst>
              <a:ext uri="{FF2B5EF4-FFF2-40B4-BE49-F238E27FC236}">
                <a16:creationId xmlns:a16="http://schemas.microsoft.com/office/drawing/2014/main" id="{8A1B7824-7C08-4891-AD5D-F9C8F2DBFB53}"/>
              </a:ext>
            </a:extLst>
          </p:cNvPr>
          <p:cNvPicPr>
            <a:picLocks noGrp="1" noChangeAspect="1"/>
          </p:cNvPicPr>
          <p:nvPr>
            <p:ph sz="half" idx="1"/>
          </p:nvPr>
        </p:nvPicPr>
        <p:blipFill>
          <a:blip r:embed="rId2"/>
          <a:stretch>
            <a:fillRect/>
          </a:stretch>
        </p:blipFill>
        <p:spPr>
          <a:xfrm>
            <a:off x="1339526" y="2880817"/>
            <a:ext cx="2099959" cy="2136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043495" y="2650920"/>
            <a:ext cx="6666296" cy="3590489"/>
          </a:xfrm>
        </p:spPr>
        <p:txBody>
          <a:bodyPr>
            <a:normAutofit/>
          </a:bodyPr>
          <a:lstStyle/>
          <a:p>
            <a:pPr marL="0" indent="0">
              <a:buNone/>
            </a:pPr>
            <a:r>
              <a:rPr lang="en-US" sz="1400" dirty="0"/>
              <a:t>A few insights that could be derived from this report are:</a:t>
            </a:r>
          </a:p>
          <a:p>
            <a:pPr algn="just"/>
            <a:r>
              <a:rPr lang="en-US" sz="1400" dirty="0"/>
              <a:t>Technology trend changes over time likewise we have to move with the trend.</a:t>
            </a:r>
          </a:p>
          <a:p>
            <a:pPr marL="342900" indent="-342900" algn="just" defTabSz="457200">
              <a:buClr>
                <a:schemeClr val="accent1"/>
              </a:buClr>
              <a:buSzPct val="80000"/>
              <a:buFont typeface="Wingdings 3" charset="2"/>
              <a:buChar char=""/>
            </a:pPr>
            <a:r>
              <a:rPr lang="en-US" sz="1400" dirty="0">
                <a:solidFill>
                  <a:schemeClr val="tx1">
                    <a:lumMod val="75000"/>
                    <a:lumOff val="25000"/>
                  </a:schemeClr>
                </a:solidFill>
              </a:rPr>
              <a:t>The knowledgeable use of JavaScript, HTML/CSS and one database technology (say PostgreSQL) would be a good combination for any aspiring technology personnel.</a:t>
            </a:r>
            <a:endParaRPr lang="en-US" sz="1400" dirty="0"/>
          </a:p>
          <a:p>
            <a:pPr marL="342900" indent="-342900" algn="just" defTabSz="457200">
              <a:buClr>
                <a:schemeClr val="accent1"/>
              </a:buClr>
              <a:buSzPct val="80000"/>
              <a:buFont typeface="Wingdings 3" charset="2"/>
              <a:buChar char=""/>
            </a:pPr>
            <a:r>
              <a:rPr lang="en-US" sz="1400" dirty="0">
                <a:solidFill>
                  <a:schemeClr val="tx1">
                    <a:lumMod val="75000"/>
                    <a:lumOff val="25000"/>
                  </a:schemeClr>
                </a:solidFill>
              </a:rPr>
              <a:t>New emerging database and programming languages use will surely always emerge but once the fundamentally basic ones are known, one has an edge ahead.</a:t>
            </a:r>
          </a:p>
          <a:p>
            <a:pPr marL="342900" indent="-342900" algn="just" defTabSz="457200">
              <a:buClr>
                <a:schemeClr val="accent1"/>
              </a:buClr>
              <a:buSzPct val="80000"/>
              <a:buFont typeface="Wingdings 3" charset="2"/>
              <a:buChar char=""/>
            </a:pPr>
            <a:r>
              <a:rPr lang="en-US" sz="1400" dirty="0"/>
              <a:t>Technology trends should not be limited to just colleges/universities but should be incorporated from basic school levels.</a:t>
            </a:r>
            <a:endParaRPr lang="en-US" sz="1400" dirty="0">
              <a:solidFill>
                <a:schemeClr val="tx1">
                  <a:lumMod val="75000"/>
                  <a:lumOff val="25000"/>
                </a:schemeClr>
              </a:solidFill>
            </a:endParaRPr>
          </a:p>
          <a:p>
            <a:pPr marL="342900" indent="-342900" algn="just" defTabSz="457200">
              <a:buClr>
                <a:schemeClr val="accent1"/>
              </a:buClr>
              <a:buSzPct val="80000"/>
              <a:buFont typeface="Wingdings 3" charset="2"/>
              <a:buChar char=""/>
            </a:pPr>
            <a:endParaRPr lang="en-US" sz="1600" dirty="0">
              <a:solidFill>
                <a:schemeClr val="tx1">
                  <a:lumMod val="75000"/>
                  <a:lumOff val="25000"/>
                </a:schemeClr>
              </a:solidFill>
            </a:endParaRPr>
          </a:p>
          <a:p>
            <a:pPr algn="just"/>
            <a:endParaRPr lang="en-US" sz="1600" dirty="0"/>
          </a:p>
          <a:p>
            <a:endParaRPr lang="en-US" sz="1600" dirty="0"/>
          </a:p>
        </p:txBody>
      </p:sp>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7112" y="851890"/>
            <a:ext cx="10472928" cy="792555"/>
          </a:xfrm>
        </p:spPr>
        <p:txBody>
          <a:bodyPr anchor="ctr">
            <a:normAutofit/>
          </a:bodyPr>
          <a:lstStyle/>
          <a:p>
            <a:pPr algn="r"/>
            <a:r>
              <a:rPr lang="en-US" dirty="0"/>
              <a:t>APPENDIX</a:t>
            </a:r>
          </a:p>
        </p:txBody>
      </p:sp>
      <p:pic>
        <p:nvPicPr>
          <p:cNvPr id="8" name="Content Placeholder 7" descr="Icon&#10;&#10;Description automatically generated">
            <a:extLst>
              <a:ext uri="{FF2B5EF4-FFF2-40B4-BE49-F238E27FC236}">
                <a16:creationId xmlns:a16="http://schemas.microsoft.com/office/drawing/2014/main" id="{B56753BB-B0CC-4EDB-827A-8DC2B286AF57}"/>
              </a:ext>
            </a:extLst>
          </p:cNvPr>
          <p:cNvPicPr>
            <a:picLocks noGrp="1" noChangeAspect="1"/>
          </p:cNvPicPr>
          <p:nvPr>
            <p:ph sz="half" idx="1"/>
          </p:nvPr>
        </p:nvPicPr>
        <p:blipFill>
          <a:blip r:embed="rId2"/>
          <a:stretch>
            <a:fillRect/>
          </a:stretch>
        </p:blipFill>
        <p:spPr>
          <a:xfrm>
            <a:off x="1807057" y="2583783"/>
            <a:ext cx="1924665" cy="21476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311942" y="3129068"/>
            <a:ext cx="5703886" cy="1367432"/>
          </a:xfrm>
        </p:spPr>
        <p:txBody>
          <a:bodyPr>
            <a:normAutofit/>
          </a:bodyPr>
          <a:lstStyle/>
          <a:p>
            <a:r>
              <a:rPr lang="en-US" dirty="0"/>
              <a:t>GitHub Job Postings</a:t>
            </a:r>
          </a:p>
          <a:p>
            <a:r>
              <a:rPr lang="en-US" dirty="0"/>
              <a:t>Popular Languages</a:t>
            </a:r>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0" y="743641"/>
            <a:ext cx="10827744" cy="908854"/>
          </a:xfrm>
        </p:spPr>
        <p:txBody>
          <a:bodyPr anchor="ctr">
            <a:normAutofit/>
          </a:bodyPr>
          <a:lstStyle/>
          <a:p>
            <a:pPr algn="r"/>
            <a:r>
              <a:rPr lang="en-US" dirty="0"/>
              <a:t> GITHUB JOB POSTINGS</a:t>
            </a:r>
          </a:p>
        </p:txBody>
      </p:sp>
      <p:pic>
        <p:nvPicPr>
          <p:cNvPr id="4" name="Picture 3">
            <a:extLst>
              <a:ext uri="{FF2B5EF4-FFF2-40B4-BE49-F238E27FC236}">
                <a16:creationId xmlns:a16="http://schemas.microsoft.com/office/drawing/2014/main" id="{03859F30-076C-4BE3-B382-A3265C22D634}"/>
              </a:ext>
            </a:extLst>
          </p:cNvPr>
          <p:cNvPicPr>
            <a:picLocks noChangeAspect="1"/>
          </p:cNvPicPr>
          <p:nvPr/>
        </p:nvPicPr>
        <p:blipFill rotWithShape="1">
          <a:blip r:embed="rId2"/>
          <a:srcRect b="2101"/>
          <a:stretch/>
        </p:blipFill>
        <p:spPr>
          <a:xfrm>
            <a:off x="1781360" y="2315360"/>
            <a:ext cx="9250066" cy="4035105"/>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4530878" y="780065"/>
            <a:ext cx="7288903" cy="706964"/>
          </a:xfrm>
        </p:spPr>
        <p:txBody>
          <a:bodyPr anchor="ctr">
            <a:normAutofit/>
          </a:bodyPr>
          <a:lstStyle/>
          <a:p>
            <a:r>
              <a:rPr lang="en-US" dirty="0"/>
              <a:t>								OUTLINE</a:t>
            </a:r>
          </a:p>
        </p:txBody>
      </p:sp>
      <p:pic>
        <p:nvPicPr>
          <p:cNvPr id="21" name="Content Placeholder 20" descr="Icon&#10;&#10;Description automatically generated">
            <a:extLst>
              <a:ext uri="{FF2B5EF4-FFF2-40B4-BE49-F238E27FC236}">
                <a16:creationId xmlns:a16="http://schemas.microsoft.com/office/drawing/2014/main" id="{BB53387C-D752-4E70-91BD-BF38BA21E20E}"/>
              </a:ext>
            </a:extLst>
          </p:cNvPr>
          <p:cNvPicPr>
            <a:picLocks noGrp="1" noChangeAspect="1"/>
          </p:cNvPicPr>
          <p:nvPr>
            <p:ph sz="half" idx="1"/>
          </p:nvPr>
        </p:nvPicPr>
        <p:blipFill>
          <a:blip r:embed="rId2"/>
          <a:stretch>
            <a:fillRect/>
          </a:stretch>
        </p:blipFill>
        <p:spPr>
          <a:xfrm>
            <a:off x="1874930" y="2755170"/>
            <a:ext cx="2164470" cy="24461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65958" y="2461909"/>
            <a:ext cx="6000564" cy="3809984"/>
          </a:xfrm>
          <a:noFill/>
          <a:ln>
            <a:noFill/>
          </a:ln>
        </p:spPr>
        <p:style>
          <a:lnRef idx="0">
            <a:scrgbClr r="0" g="0" b="0"/>
          </a:lnRef>
          <a:fillRef idx="0">
            <a:scrgbClr r="0" g="0" b="0"/>
          </a:fillRef>
          <a:effectRef idx="0">
            <a:scrgbClr r="0" g="0" b="0"/>
          </a:effectRef>
          <a:fontRef idx="minor">
            <a:schemeClr val="accent1"/>
          </a:fontRef>
        </p:style>
        <p:txBody>
          <a:bodyPr>
            <a:noAutofit/>
          </a:bodyPr>
          <a:lstStyle/>
          <a:p>
            <a:pPr lvl="1"/>
            <a:r>
              <a:rPr lang="en-US" sz="1400" dirty="0">
                <a:solidFill>
                  <a:schemeClr val="tx1">
                    <a:lumMod val="75000"/>
                    <a:lumOff val="25000"/>
                  </a:schemeClr>
                </a:solidFill>
              </a:rPr>
              <a:t>Executive Summary</a:t>
            </a:r>
          </a:p>
          <a:p>
            <a:pPr lvl="1"/>
            <a:r>
              <a:rPr lang="en-US" sz="1400" dirty="0">
                <a:solidFill>
                  <a:schemeClr val="tx1">
                    <a:lumMod val="75000"/>
                    <a:lumOff val="25000"/>
                  </a:schemeClr>
                </a:solidFill>
              </a:rPr>
              <a:t>Introduction</a:t>
            </a:r>
          </a:p>
          <a:p>
            <a:pPr lvl="1"/>
            <a:r>
              <a:rPr lang="en-US" sz="1400" dirty="0">
                <a:solidFill>
                  <a:schemeClr val="tx1">
                    <a:lumMod val="75000"/>
                    <a:lumOff val="25000"/>
                  </a:schemeClr>
                </a:solidFill>
              </a:rPr>
              <a:t>Methodology</a:t>
            </a:r>
          </a:p>
          <a:p>
            <a:pPr lvl="1"/>
            <a:r>
              <a:rPr lang="en-US" sz="1400" dirty="0">
                <a:solidFill>
                  <a:schemeClr val="tx1">
                    <a:lumMod val="75000"/>
                    <a:lumOff val="25000"/>
                  </a:schemeClr>
                </a:solidFill>
              </a:rPr>
              <a:t>Results</a:t>
            </a:r>
          </a:p>
          <a:p>
            <a:pPr lvl="2">
              <a:buFont typeface="Courier New" panose="02070309020205020404" pitchFamily="49" charset="0"/>
              <a:buChar char="o"/>
            </a:pPr>
            <a:r>
              <a:rPr lang="en-US" dirty="0">
                <a:solidFill>
                  <a:schemeClr val="tx1">
                    <a:lumMod val="75000"/>
                    <a:lumOff val="25000"/>
                  </a:schemeClr>
                </a:solidFill>
              </a:rPr>
              <a:t>Programming Language Trends</a:t>
            </a:r>
          </a:p>
          <a:p>
            <a:pPr lvl="2">
              <a:buFont typeface="Courier New" panose="02070309020205020404" pitchFamily="49" charset="0"/>
              <a:buChar char="o"/>
            </a:pPr>
            <a:r>
              <a:rPr lang="en-US" dirty="0">
                <a:solidFill>
                  <a:schemeClr val="tx1">
                    <a:lumMod val="75000"/>
                    <a:lumOff val="25000"/>
                  </a:schemeClr>
                </a:solidFill>
              </a:rPr>
              <a:t>Database Trends</a:t>
            </a:r>
          </a:p>
          <a:p>
            <a:pPr lvl="1"/>
            <a:r>
              <a:rPr lang="en-US" sz="1400" dirty="0">
                <a:solidFill>
                  <a:schemeClr val="tx1">
                    <a:lumMod val="75000"/>
                    <a:lumOff val="25000"/>
                  </a:schemeClr>
                </a:solidFill>
              </a:rPr>
              <a:t>Dashboard(s)</a:t>
            </a:r>
          </a:p>
          <a:p>
            <a:pPr lvl="1"/>
            <a:r>
              <a:rPr lang="en-US" sz="1400" dirty="0">
                <a:solidFill>
                  <a:schemeClr val="tx1">
                    <a:lumMod val="75000"/>
                    <a:lumOff val="25000"/>
                  </a:schemeClr>
                </a:solidFill>
              </a:rPr>
              <a:t>Discussion</a:t>
            </a:r>
          </a:p>
          <a:p>
            <a:pPr lvl="2">
              <a:buFont typeface="Courier New" panose="02070309020205020404" pitchFamily="49" charset="0"/>
              <a:buChar char="o"/>
            </a:pPr>
            <a:r>
              <a:rPr lang="en-US" dirty="0">
                <a:solidFill>
                  <a:schemeClr val="tx1">
                    <a:lumMod val="75000"/>
                    <a:lumOff val="25000"/>
                  </a:schemeClr>
                </a:solidFill>
              </a:rPr>
              <a:t>Findings &amp; Implications</a:t>
            </a:r>
          </a:p>
          <a:p>
            <a:pPr lvl="1"/>
            <a:r>
              <a:rPr lang="en-US" sz="1400" dirty="0">
                <a:solidFill>
                  <a:schemeClr val="tx1">
                    <a:lumMod val="75000"/>
                    <a:lumOff val="25000"/>
                  </a:schemeClr>
                </a:solidFill>
              </a:rPr>
              <a:t>Conclusion</a:t>
            </a:r>
          </a:p>
          <a:p>
            <a:pPr lvl="1"/>
            <a:r>
              <a:rPr lang="en-US" sz="1400" dirty="0">
                <a:solidFill>
                  <a:schemeClr val="tx1">
                    <a:lumMod val="75000"/>
                    <a:lumOff val="25000"/>
                  </a:schemeClr>
                </a:solidFill>
              </a:rPr>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0" y="740934"/>
            <a:ext cx="10816046" cy="950799"/>
          </a:xfrm>
        </p:spPr>
        <p:txBody>
          <a:bodyPr anchor="ctr">
            <a:normAutofit/>
          </a:bodyPr>
          <a:lstStyle/>
          <a:p>
            <a:pPr algn="r"/>
            <a:r>
              <a:rPr lang="en-US" dirty="0"/>
              <a:t> 					POPULAR LANGUAGES</a:t>
            </a:r>
          </a:p>
        </p:txBody>
      </p:sp>
      <p:pic>
        <p:nvPicPr>
          <p:cNvPr id="4" name="Picture 3">
            <a:extLst>
              <a:ext uri="{FF2B5EF4-FFF2-40B4-BE49-F238E27FC236}">
                <a16:creationId xmlns:a16="http://schemas.microsoft.com/office/drawing/2014/main" id="{6C1BF25C-3886-4E2B-A3A4-AEDB9BB6EA87}"/>
              </a:ext>
            </a:extLst>
          </p:cNvPr>
          <p:cNvPicPr>
            <a:picLocks noChangeAspect="1"/>
          </p:cNvPicPr>
          <p:nvPr/>
        </p:nvPicPr>
        <p:blipFill rotWithShape="1">
          <a:blip r:embed="rId2"/>
          <a:srcRect r="1137"/>
          <a:stretch/>
        </p:blipFill>
        <p:spPr>
          <a:xfrm>
            <a:off x="1674081" y="2332139"/>
            <a:ext cx="9323885" cy="3909270"/>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926741" y="801147"/>
            <a:ext cx="8761413" cy="706964"/>
          </a:xfrm>
        </p:spPr>
        <p:txBody>
          <a:bodyPr anchor="ctr">
            <a:normAutofit/>
          </a:bodyPr>
          <a:lstStyle/>
          <a:p>
            <a:pPr algn="r"/>
            <a:r>
              <a:rPr lang="en-US" dirty="0"/>
              <a:t>EXECUTIVE SUMMARY</a:t>
            </a:r>
          </a:p>
        </p:txBody>
      </p:sp>
      <p:pic>
        <p:nvPicPr>
          <p:cNvPr id="7" name="Content Placeholder 6" descr="Icon&#10;&#10;Description automatically generated">
            <a:extLst>
              <a:ext uri="{FF2B5EF4-FFF2-40B4-BE49-F238E27FC236}">
                <a16:creationId xmlns:a16="http://schemas.microsoft.com/office/drawing/2014/main" id="{058B93E3-B966-49D2-9193-B1C705DC837B}"/>
              </a:ext>
            </a:extLst>
          </p:cNvPr>
          <p:cNvPicPr>
            <a:picLocks noGrp="1" noChangeAspect="1"/>
          </p:cNvPicPr>
          <p:nvPr>
            <p:ph sz="half" idx="1"/>
          </p:nvPr>
        </p:nvPicPr>
        <p:blipFill>
          <a:blip r:embed="rId3"/>
          <a:stretch>
            <a:fillRect/>
          </a:stretch>
        </p:blipFill>
        <p:spPr>
          <a:xfrm>
            <a:off x="1708837" y="2690768"/>
            <a:ext cx="2133356" cy="2369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03052" y="2617365"/>
            <a:ext cx="6711025" cy="3322042"/>
          </a:xfrm>
          <a:noFill/>
          <a:ln>
            <a:noFill/>
          </a:ln>
        </p:spPr>
        <p:style>
          <a:lnRef idx="0">
            <a:scrgbClr r="0" g="0" b="0"/>
          </a:lnRef>
          <a:fillRef idx="0">
            <a:scrgbClr r="0" g="0" b="0"/>
          </a:fillRef>
          <a:effectRef idx="0">
            <a:scrgbClr r="0" g="0" b="0"/>
          </a:effectRef>
          <a:fontRef idx="minor">
            <a:schemeClr val="accent1"/>
          </a:fontRef>
        </p:style>
        <p:txBody>
          <a:bodyPr>
            <a:normAutofit/>
          </a:bodyPr>
          <a:lstStyle/>
          <a:p>
            <a:pPr marL="0" indent="0" algn="just">
              <a:buNone/>
            </a:pPr>
            <a:r>
              <a:rPr lang="en-US" sz="1600" dirty="0">
                <a:solidFill>
                  <a:schemeClr val="tx1">
                    <a:lumMod val="75000"/>
                    <a:lumOff val="25000"/>
                  </a:schemeClr>
                </a:solidFill>
              </a:rPr>
              <a:t>The use of technology in our everyday lives and harnessing it to our advantages is one vital part we need to pay attention to. </a:t>
            </a:r>
          </a:p>
          <a:p>
            <a:pPr marL="0" indent="0" algn="just">
              <a:buNone/>
            </a:pPr>
            <a:r>
              <a:rPr lang="en-US" sz="1600" dirty="0">
                <a:solidFill>
                  <a:schemeClr val="tx1">
                    <a:lumMod val="75000"/>
                    <a:lumOff val="25000"/>
                  </a:schemeClr>
                </a:solidFill>
              </a:rPr>
              <a:t>In this report, </a:t>
            </a:r>
          </a:p>
          <a:p>
            <a:pPr algn="just">
              <a:buFont typeface="Courier New" panose="02070309020205020404" pitchFamily="49" charset="0"/>
              <a:buChar char="o"/>
            </a:pPr>
            <a:r>
              <a:rPr lang="en-US" sz="1600" dirty="0">
                <a:solidFill>
                  <a:schemeClr val="tx1">
                    <a:lumMod val="75000"/>
                    <a:lumOff val="25000"/>
                  </a:schemeClr>
                </a:solidFill>
              </a:rPr>
              <a:t>current and future databases and programming languages are looked at;</a:t>
            </a:r>
          </a:p>
          <a:p>
            <a:pPr algn="just">
              <a:buFont typeface="Courier New" panose="02070309020205020404" pitchFamily="49" charset="0"/>
              <a:buChar char="o"/>
            </a:pPr>
            <a:r>
              <a:rPr lang="en-US" sz="1600" dirty="0">
                <a:solidFill>
                  <a:schemeClr val="tx1">
                    <a:lumMod val="75000"/>
                    <a:lumOff val="25000"/>
                  </a:schemeClr>
                </a:solidFill>
              </a:rPr>
              <a:t>how these changes over time;</a:t>
            </a:r>
          </a:p>
          <a:p>
            <a:pPr algn="just">
              <a:buFont typeface="Courier New" panose="02070309020205020404" pitchFamily="49" charset="0"/>
              <a:buChar char="o"/>
            </a:pPr>
            <a:r>
              <a:rPr lang="en-US" sz="1600" dirty="0">
                <a:solidFill>
                  <a:schemeClr val="tx1">
                    <a:lumMod val="75000"/>
                    <a:lumOff val="25000"/>
                  </a:schemeClr>
                </a:solidFill>
              </a:rPr>
              <a:t>its drastic usage increase in future years; and</a:t>
            </a:r>
          </a:p>
          <a:p>
            <a:pPr algn="just">
              <a:buFont typeface="Courier New" panose="02070309020205020404" pitchFamily="49" charset="0"/>
              <a:buChar char="o"/>
            </a:pPr>
            <a:r>
              <a:rPr lang="en-US" sz="1600" dirty="0">
                <a:solidFill>
                  <a:schemeClr val="tx1">
                    <a:lumMod val="75000"/>
                    <a:lumOff val="25000"/>
                  </a:schemeClr>
                </a:solidFill>
              </a:rPr>
              <a:t>what that will mean for one who plans on venturing in the study or use of any of them.</a:t>
            </a:r>
          </a:p>
        </p:txBody>
      </p:sp>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624737" y="973668"/>
            <a:ext cx="8761413" cy="706964"/>
          </a:xfrm>
        </p:spPr>
        <p:txBody>
          <a:bodyPr anchor="ctr">
            <a:normAutofit/>
          </a:bodyPr>
          <a:lstStyle/>
          <a:p>
            <a:pPr algn="r"/>
            <a:r>
              <a:rPr lang="en-US" dirty="0"/>
              <a:t>INTRODUCTION</a:t>
            </a:r>
          </a:p>
        </p:txBody>
      </p:sp>
      <p:pic>
        <p:nvPicPr>
          <p:cNvPr id="16" name="Content Placeholder 15" descr="Icon&#10;&#10;Description automatically generated">
            <a:extLst>
              <a:ext uri="{FF2B5EF4-FFF2-40B4-BE49-F238E27FC236}">
                <a16:creationId xmlns:a16="http://schemas.microsoft.com/office/drawing/2014/main" id="{8E852428-7897-4064-A59B-90C788A78AA8}"/>
              </a:ext>
            </a:extLst>
          </p:cNvPr>
          <p:cNvPicPr>
            <a:picLocks noGrp="1" noChangeAspect="1"/>
          </p:cNvPicPr>
          <p:nvPr>
            <p:ph sz="half" idx="1"/>
          </p:nvPr>
        </p:nvPicPr>
        <p:blipFill>
          <a:blip r:embed="rId2"/>
          <a:stretch>
            <a:fillRect/>
          </a:stretch>
        </p:blipFill>
        <p:spPr>
          <a:xfrm>
            <a:off x="1344830" y="2818701"/>
            <a:ext cx="2007832"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3749879" y="3129095"/>
            <a:ext cx="7340367" cy="2340528"/>
          </a:xfrm>
          <a:prstGeom prst="rect">
            <a:avLst/>
          </a:prstGeom>
          <a:noFill/>
          <a:ln>
            <a:noFill/>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1600" dirty="0">
                <a:solidFill>
                  <a:schemeClr val="tx1">
                    <a:lumMod val="75000"/>
                    <a:lumOff val="25000"/>
                  </a:schemeClr>
                </a:solidFill>
                <a:latin typeface="+mn-lt"/>
              </a:rPr>
              <a:t>This report is about using IBM Cognos in creating dashboards with various visuals presenting data for current and future technology trends (regarding programming languages, databases, platforms and web frames) likewise demographics (based on gender, age, countries and a combination of gender and formal education).</a:t>
            </a:r>
          </a:p>
          <a:p>
            <a:pPr marL="0" indent="0" algn="just">
              <a:buNone/>
            </a:pPr>
            <a:r>
              <a:rPr lang="en-US" sz="1600" dirty="0">
                <a:solidFill>
                  <a:schemeClr val="tx1">
                    <a:lumMod val="75000"/>
                    <a:lumOff val="25000"/>
                  </a:schemeClr>
                </a:solidFill>
                <a:latin typeface="+mn-lt"/>
              </a:rPr>
              <a:t>This report is for anyone wanting to venture into learning a database querying and/or programming language skill. By reading through this report, a reader will gain more insights into knowing the current and future programming languages and databases in circulation.</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641515" y="881389"/>
            <a:ext cx="8761413" cy="706964"/>
          </a:xfrm>
        </p:spPr>
        <p:txBody>
          <a:bodyPr anchor="ctr">
            <a:normAutofit/>
          </a:bodyPr>
          <a:lstStyle/>
          <a:p>
            <a:pPr algn="r"/>
            <a:r>
              <a:rPr lang="en-US" dirty="0"/>
              <a:t>METHODOLOGY</a:t>
            </a:r>
          </a:p>
        </p:txBody>
      </p:sp>
      <p:pic>
        <p:nvPicPr>
          <p:cNvPr id="7" name="Content Placeholder 6" descr="Shape, arrow&#10;&#10;Description automatically generated">
            <a:extLst>
              <a:ext uri="{FF2B5EF4-FFF2-40B4-BE49-F238E27FC236}">
                <a16:creationId xmlns:a16="http://schemas.microsoft.com/office/drawing/2014/main" id="{34A800EF-5698-44B0-A211-1B1213F40266}"/>
              </a:ext>
            </a:extLst>
          </p:cNvPr>
          <p:cNvPicPr>
            <a:picLocks noGrp="1" noChangeAspect="1"/>
          </p:cNvPicPr>
          <p:nvPr>
            <p:ph sz="half" idx="1"/>
          </p:nvPr>
        </p:nvPicPr>
        <p:blipFill>
          <a:blip r:embed="rId2"/>
          <a:stretch>
            <a:fillRect/>
          </a:stretch>
        </p:blipFill>
        <p:spPr>
          <a:xfrm>
            <a:off x="1555596" y="2941446"/>
            <a:ext cx="21431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116268" y="2811499"/>
            <a:ext cx="6520136" cy="2951576"/>
          </a:xfrm>
          <a:noFill/>
          <a:ln>
            <a:noFill/>
          </a:ln>
        </p:spPr>
        <p:style>
          <a:lnRef idx="0">
            <a:scrgbClr r="0" g="0" b="0"/>
          </a:lnRef>
          <a:fillRef idx="0">
            <a:scrgbClr r="0" g="0" b="0"/>
          </a:fillRef>
          <a:effectRef idx="0">
            <a:scrgbClr r="0" g="0" b="0"/>
          </a:effectRef>
          <a:fontRef idx="minor">
            <a:schemeClr val="accent1"/>
          </a:fontRef>
        </p:style>
        <p:txBody>
          <a:bodyPr>
            <a:normAutofit lnSpcReduction="10000"/>
          </a:bodyPr>
          <a:lstStyle/>
          <a:p>
            <a:pPr algn="just"/>
            <a:r>
              <a:rPr lang="en-US" sz="1600" dirty="0">
                <a:solidFill>
                  <a:schemeClr val="tx1">
                    <a:lumMod val="75000"/>
                    <a:lumOff val="25000"/>
                  </a:schemeClr>
                </a:solidFill>
              </a:rPr>
              <a:t>For the dashboard tabs, two files were provided from the web:  </a:t>
            </a:r>
            <a:r>
              <a:rPr lang="en-US" sz="1600" dirty="0">
                <a:solidFill>
                  <a:schemeClr val="tx1">
                    <a:lumMod val="75000"/>
                    <a:lumOff val="25000"/>
                  </a:schemeClr>
                </a:solidFill>
                <a:hlinkClick r:id="rId3">
                  <a:extLst>
                    <a:ext uri="{A12FA001-AC4F-418D-AE19-62706E023703}">
                      <ahyp:hlinkClr xmlns:ahyp="http://schemas.microsoft.com/office/drawing/2018/hyperlinkcolor" val="tx"/>
                    </a:ext>
                  </a:extLst>
                </a:hlinkClick>
              </a:rPr>
              <a:t>m5_survey_data_demographics.csv</a:t>
            </a:r>
            <a:r>
              <a:rPr lang="en-US" sz="1600" dirty="0">
                <a:solidFill>
                  <a:schemeClr val="tx1">
                    <a:lumMod val="75000"/>
                    <a:lumOff val="25000"/>
                  </a:schemeClr>
                </a:solidFill>
              </a:rPr>
              <a:t> and </a:t>
            </a:r>
            <a:r>
              <a:rPr lang="en-US" sz="1600" dirty="0">
                <a:solidFill>
                  <a:schemeClr val="tx1">
                    <a:lumMod val="75000"/>
                    <a:lumOff val="25000"/>
                  </a:schemeClr>
                </a:solidFill>
                <a:hlinkClick r:id="rId4">
                  <a:extLst>
                    <a:ext uri="{A12FA001-AC4F-418D-AE19-62706E023703}">
                      <ahyp:hlinkClr xmlns:ahyp="http://schemas.microsoft.com/office/drawing/2018/hyperlinkcolor" val="tx"/>
                    </a:ext>
                  </a:extLst>
                </a:hlinkClick>
              </a:rPr>
              <a:t>m5_survey_data_technologies_normalised.csv</a:t>
            </a:r>
            <a:r>
              <a:rPr lang="en-US" sz="1600" dirty="0">
                <a:solidFill>
                  <a:schemeClr val="tx1">
                    <a:lumMod val="75000"/>
                    <a:lumOff val="25000"/>
                  </a:schemeClr>
                </a:solidFill>
              </a:rPr>
              <a:t>.</a:t>
            </a:r>
          </a:p>
          <a:p>
            <a:pPr algn="just"/>
            <a:r>
              <a:rPr lang="en-US" sz="1600" dirty="0">
                <a:solidFill>
                  <a:schemeClr val="tx1">
                    <a:lumMod val="75000"/>
                    <a:lumOff val="25000"/>
                  </a:schemeClr>
                </a:solidFill>
              </a:rPr>
              <a:t>For the GitHub job postings slide, the job postings data was collected using GitHub API into a file named “github-job-postings.xlsx”.</a:t>
            </a:r>
          </a:p>
          <a:p>
            <a:pPr algn="just"/>
            <a:r>
              <a:rPr lang="en-US" sz="1600" dirty="0">
                <a:solidFill>
                  <a:schemeClr val="tx1">
                    <a:lumMod val="75000"/>
                    <a:lumOff val="25000"/>
                  </a:schemeClr>
                </a:solidFill>
              </a:rPr>
              <a:t> For the Popular languages slide, the data was collected using web scraping into a file named “popular-languages.csv”.</a:t>
            </a:r>
          </a:p>
          <a:p>
            <a:pPr algn="just"/>
            <a:r>
              <a:rPr lang="en-US" sz="1600" dirty="0">
                <a:solidFill>
                  <a:schemeClr val="tx1">
                    <a:lumMod val="75000"/>
                    <a:lumOff val="25000"/>
                  </a:schemeClr>
                </a:solidFill>
              </a:rPr>
              <a:t>Charts were developed using Python, Excel and IBM Cognos environments.</a:t>
            </a:r>
          </a:p>
        </p:txBody>
      </p:sp>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514002" y="825171"/>
            <a:ext cx="8761413" cy="706964"/>
          </a:xfrm>
        </p:spPr>
        <p:txBody>
          <a:bodyPr anchor="ctr">
            <a:normAutofit/>
          </a:bodyPr>
          <a:lstStyle/>
          <a:p>
            <a:pPr algn="r"/>
            <a:r>
              <a:rPr lang="en-US" dirty="0"/>
              <a:t>RESULTS</a:t>
            </a:r>
          </a:p>
        </p:txBody>
      </p:sp>
      <p:sp>
        <p:nvSpPr>
          <p:cNvPr id="4" name="Content Placeholder 3">
            <a:extLst>
              <a:ext uri="{FF2B5EF4-FFF2-40B4-BE49-F238E27FC236}">
                <a16:creationId xmlns:a16="http://schemas.microsoft.com/office/drawing/2014/main" id="{923B02E0-6921-42F3-8846-D77995E0E082}"/>
              </a:ext>
            </a:extLst>
          </p:cNvPr>
          <p:cNvSpPr>
            <a:spLocks noGrp="1"/>
          </p:cNvSpPr>
          <p:nvPr>
            <p:ph sz="half" idx="2"/>
          </p:nvPr>
        </p:nvSpPr>
        <p:spPr>
          <a:xfrm>
            <a:off x="1129807" y="2689996"/>
            <a:ext cx="9529804" cy="2989351"/>
          </a:xfrm>
        </p:spPr>
        <p:txBody>
          <a:bodyPr/>
          <a:lstStyle/>
          <a:p>
            <a:r>
              <a:rPr lang="en-US" dirty="0"/>
              <a:t>Programming language trends </a:t>
            </a:r>
          </a:p>
          <a:p>
            <a:pPr lvl="1">
              <a:buFont typeface="Courier New" panose="02070309020205020404" pitchFamily="49" charset="0"/>
              <a:buChar char="o"/>
            </a:pPr>
            <a:r>
              <a:rPr lang="en-US" sz="1400" dirty="0"/>
              <a:t>This shows two bar charts with details for the top 5 current year and next year programming trends.</a:t>
            </a:r>
          </a:p>
          <a:p>
            <a:r>
              <a:rPr lang="en-US" dirty="0"/>
              <a:t>Programming language trends – Findings and Implications</a:t>
            </a:r>
          </a:p>
          <a:p>
            <a:r>
              <a:rPr lang="en-US" dirty="0"/>
              <a:t>Database trends</a:t>
            </a:r>
          </a:p>
          <a:p>
            <a:pPr lvl="1">
              <a:buFont typeface="Courier New" panose="02070309020205020404" pitchFamily="49" charset="0"/>
              <a:buChar char="o"/>
            </a:pPr>
            <a:r>
              <a:rPr lang="en-US" sz="1400" dirty="0"/>
              <a:t>This shows two bar charts with details for the top 5 current year and next year database trends.</a:t>
            </a:r>
          </a:p>
          <a:p>
            <a:r>
              <a:rPr lang="en-US" dirty="0"/>
              <a:t>Database trends – Findings and Implications</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779477" y="550262"/>
            <a:ext cx="10515600" cy="1141215"/>
          </a:xfrm>
        </p:spPr>
        <p:txBody>
          <a:bodyPr/>
          <a:lstStyle/>
          <a:p>
            <a:pPr algn="r"/>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38200" y="2358005"/>
            <a:ext cx="1938556"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685751" y="2358006"/>
            <a:ext cx="1758142" cy="501939"/>
          </a:xfrm>
        </p:spPr>
        <p:txBody>
          <a:bodyPr/>
          <a:lstStyle/>
          <a:p>
            <a:pPr marL="0" indent="0">
              <a:buNone/>
            </a:pPr>
            <a:r>
              <a:rPr lang="en-US" dirty="0"/>
              <a:t>Next Year</a:t>
            </a:r>
          </a:p>
        </p:txBody>
      </p:sp>
      <p:pic>
        <p:nvPicPr>
          <p:cNvPr id="14" name="Picture 13" descr="Chart, bar chart, funnel chart&#10;&#10;Description automatically generated">
            <a:extLst>
              <a:ext uri="{FF2B5EF4-FFF2-40B4-BE49-F238E27FC236}">
                <a16:creationId xmlns:a16="http://schemas.microsoft.com/office/drawing/2014/main" id="{9557DFA0-5574-4594-9F15-17295E9656EB}"/>
              </a:ext>
            </a:extLst>
          </p:cNvPr>
          <p:cNvPicPr>
            <a:picLocks noChangeAspect="1"/>
          </p:cNvPicPr>
          <p:nvPr/>
        </p:nvPicPr>
        <p:blipFill>
          <a:blip r:embed="rId3"/>
          <a:stretch>
            <a:fillRect/>
          </a:stretch>
        </p:blipFill>
        <p:spPr>
          <a:xfrm>
            <a:off x="838200" y="2608976"/>
            <a:ext cx="5134761" cy="3640822"/>
          </a:xfrm>
          <a:prstGeom prst="rect">
            <a:avLst/>
          </a:prstGeom>
          <a:ln>
            <a:noFill/>
          </a:ln>
          <a:effectLst>
            <a:softEdge rad="112500"/>
          </a:effectLst>
        </p:spPr>
      </p:pic>
      <p:pic>
        <p:nvPicPr>
          <p:cNvPr id="16" name="Picture 15" descr="Chart, bar chart&#10;&#10;Description automatically generated">
            <a:extLst>
              <a:ext uri="{FF2B5EF4-FFF2-40B4-BE49-F238E27FC236}">
                <a16:creationId xmlns:a16="http://schemas.microsoft.com/office/drawing/2014/main" id="{7651217A-C323-4117-B3C8-2C55C13B44A5}"/>
              </a:ext>
            </a:extLst>
          </p:cNvPr>
          <p:cNvPicPr>
            <a:picLocks noChangeAspect="1"/>
          </p:cNvPicPr>
          <p:nvPr/>
        </p:nvPicPr>
        <p:blipFill>
          <a:blip r:embed="rId4"/>
          <a:stretch>
            <a:fillRect/>
          </a:stretch>
        </p:blipFill>
        <p:spPr>
          <a:xfrm>
            <a:off x="6685751" y="2772374"/>
            <a:ext cx="4844416" cy="3477423"/>
          </a:xfrm>
          <a:prstGeom prst="rect">
            <a:avLst/>
          </a:prstGeom>
          <a:ln>
            <a:noFill/>
          </a:ln>
          <a:effectLst>
            <a:softEdge rad="112500"/>
          </a:effectLst>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46951" y="658739"/>
            <a:ext cx="10515600" cy="1325563"/>
          </a:xfrm>
        </p:spPr>
        <p:txBody>
          <a:bodyPr>
            <a:normAutofit/>
          </a:bodyPr>
          <a:lstStyle/>
          <a:p>
            <a:pPr algn="r"/>
            <a:r>
              <a:rPr lang="en-US"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528505" y="2499921"/>
            <a:ext cx="5410901" cy="3565320"/>
          </a:xfrm>
        </p:spPr>
        <p:txBody>
          <a:bodyPr>
            <a:normAutofit fontScale="32500" lnSpcReduction="20000"/>
          </a:bodyPr>
          <a:lstStyle/>
          <a:p>
            <a:pPr marL="0" indent="0" algn="just">
              <a:buNone/>
            </a:pPr>
            <a:r>
              <a:rPr lang="en-US" sz="7400" dirty="0"/>
              <a:t>Findings</a:t>
            </a:r>
          </a:p>
          <a:p>
            <a:pPr marL="0" indent="0" algn="just">
              <a:buNone/>
            </a:pPr>
            <a:endParaRPr lang="en-US" sz="2900" dirty="0"/>
          </a:p>
          <a:p>
            <a:pPr algn="just"/>
            <a:r>
              <a:rPr lang="en-US" sz="4300" dirty="0"/>
              <a:t>The top 5 current programming languages are Bash/Shell/PowerShell, C#, HTML, C and Assembly while the top 5 future programming languages are JavaScript, HTML/CSS, Python, SQL and TypeScript. </a:t>
            </a:r>
          </a:p>
          <a:p>
            <a:pPr algn="just"/>
            <a:r>
              <a:rPr lang="en-US" sz="4300" dirty="0"/>
              <a:t>Bash/Shell/PowerShell is the top current programming language with 1227 enrollments while JavaScript is the top future programming language with 6630 enrollments.</a:t>
            </a:r>
          </a:p>
          <a:p>
            <a:pPr algn="just"/>
            <a:r>
              <a:rPr lang="en-US" sz="4300" dirty="0"/>
              <a:t>HTML/CSS seems to be a very relevant programming language currently and, in the future, as it can be seen to be still be in the top 5 in both trends.</a:t>
            </a:r>
          </a:p>
          <a:p>
            <a:pPr algn="just"/>
            <a:r>
              <a:rPr lang="en-US" sz="4300" dirty="0"/>
              <a:t>Python ranked third in the top 5 future programming language.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096000" y="2508108"/>
            <a:ext cx="5567496" cy="3565321"/>
          </a:xfrm>
          <a:ln/>
        </p:spPr>
        <p:style>
          <a:lnRef idx="1">
            <a:schemeClr val="accent5"/>
          </a:lnRef>
          <a:fillRef idx="2">
            <a:schemeClr val="accent5"/>
          </a:fillRef>
          <a:effectRef idx="1">
            <a:schemeClr val="accent5"/>
          </a:effectRef>
          <a:fontRef idx="minor">
            <a:schemeClr val="dk1"/>
          </a:fontRef>
        </p:style>
        <p:txBody>
          <a:bodyPr>
            <a:normAutofit fontScale="32500" lnSpcReduction="20000"/>
          </a:bodyPr>
          <a:lstStyle/>
          <a:p>
            <a:pPr marL="0" indent="0" algn="just">
              <a:buNone/>
            </a:pPr>
            <a:r>
              <a:rPr lang="en-US" sz="7400" dirty="0"/>
              <a:t>Implications</a:t>
            </a:r>
          </a:p>
          <a:p>
            <a:pPr marL="0" indent="0" algn="just">
              <a:buNone/>
            </a:pPr>
            <a:endParaRPr lang="en-US" dirty="0"/>
          </a:p>
          <a:p>
            <a:pPr algn="just"/>
            <a:r>
              <a:rPr lang="en-US" sz="4300" dirty="0"/>
              <a:t>The current trending programming languages might not be the top ones in the future such as Bash/Shell/PowerShell, C#, C and Assembly.</a:t>
            </a:r>
          </a:p>
          <a:p>
            <a:pPr algn="just"/>
            <a:r>
              <a:rPr lang="en-US" sz="4300" dirty="0"/>
              <a:t>The trend of programming languages in use varies and changes with respect to time.</a:t>
            </a:r>
          </a:p>
          <a:p>
            <a:pPr algn="just"/>
            <a:r>
              <a:rPr lang="en-US" sz="4300" dirty="0"/>
              <a:t>The knowledge of HTML is a plus at both times.</a:t>
            </a:r>
          </a:p>
          <a:p>
            <a:pPr algn="just"/>
            <a:r>
              <a:rPr lang="en-US" sz="4300" dirty="0"/>
              <a:t>Python will be a good programming language to learn now because it comes as a good choice in the coming year.</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pPr algn="r"/>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62584" y="2336844"/>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379746" y="2336844"/>
            <a:ext cx="1758142" cy="501939"/>
          </a:xfrm>
        </p:spPr>
        <p:txBody>
          <a:bodyPr/>
          <a:lstStyle/>
          <a:p>
            <a:pPr marL="0" indent="0">
              <a:buNone/>
            </a:pPr>
            <a:r>
              <a:rPr lang="en-US" dirty="0"/>
              <a:t>Next Year</a:t>
            </a:r>
          </a:p>
        </p:txBody>
      </p:sp>
      <p:pic>
        <p:nvPicPr>
          <p:cNvPr id="6" name="Picture 5" descr="Chart, funnel chart&#10;&#10;Description automatically generated">
            <a:extLst>
              <a:ext uri="{FF2B5EF4-FFF2-40B4-BE49-F238E27FC236}">
                <a16:creationId xmlns:a16="http://schemas.microsoft.com/office/drawing/2014/main" id="{720AA7A2-72F6-4F65-9254-86AD991D9A0D}"/>
              </a:ext>
            </a:extLst>
          </p:cNvPr>
          <p:cNvPicPr>
            <a:picLocks noChangeAspect="1"/>
          </p:cNvPicPr>
          <p:nvPr/>
        </p:nvPicPr>
        <p:blipFill>
          <a:blip r:embed="rId2"/>
          <a:stretch>
            <a:fillRect/>
          </a:stretch>
        </p:blipFill>
        <p:spPr>
          <a:xfrm>
            <a:off x="862583" y="2701255"/>
            <a:ext cx="4998441" cy="3626090"/>
          </a:xfrm>
          <a:prstGeom prst="rect">
            <a:avLst/>
          </a:prstGeom>
          <a:ln>
            <a:noFill/>
          </a:ln>
          <a:effectLst>
            <a:softEdge rad="112500"/>
          </a:effectLst>
        </p:spPr>
      </p:pic>
      <p:pic>
        <p:nvPicPr>
          <p:cNvPr id="9" name="Picture 8" descr="Chart&#10;&#10;Description automatically generated with medium confidence">
            <a:extLst>
              <a:ext uri="{FF2B5EF4-FFF2-40B4-BE49-F238E27FC236}">
                <a16:creationId xmlns:a16="http://schemas.microsoft.com/office/drawing/2014/main" id="{2648A4CF-5525-4226-8D39-12BD44C72502}"/>
              </a:ext>
            </a:extLst>
          </p:cNvPr>
          <p:cNvPicPr>
            <a:picLocks noChangeAspect="1"/>
          </p:cNvPicPr>
          <p:nvPr/>
        </p:nvPicPr>
        <p:blipFill>
          <a:blip r:embed="rId3"/>
          <a:stretch>
            <a:fillRect/>
          </a:stretch>
        </p:blipFill>
        <p:spPr>
          <a:xfrm>
            <a:off x="6379746" y="2701255"/>
            <a:ext cx="4998438" cy="3626090"/>
          </a:xfrm>
          <a:prstGeom prst="rect">
            <a:avLst/>
          </a:prstGeom>
          <a:effectLst/>
        </p:spPr>
      </p:pic>
    </p:spTree>
    <p:extLst>
      <p:ext uri="{BB962C8B-B14F-4D97-AF65-F5344CB8AC3E}">
        <p14:creationId xmlns:p14="http://schemas.microsoft.com/office/powerpoint/2010/main" val="10746388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DA07C5-A406-4A0D-B3E6-3856C94AC7F3}">
  <ds:schemaRefs>
    <ds:schemaRef ds:uri="f80a141d-92ca-4d3d-9308-f7e7b1d44ce8"/>
    <ds:schemaRef ds:uri="155be751-a274-42e8-93fb-f39d3b9bccc8"/>
    <ds:schemaRef ds:uri="http://schemas.openxmlformats.org/package/2006/metadata/core-properties"/>
    <ds:schemaRef ds:uri="http://purl.org/dc/dcmitype/"/>
    <ds:schemaRef ds:uri="http://purl.org/dc/terms/"/>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3202</TotalTime>
  <Words>1227</Words>
  <Application>Microsoft Office PowerPoint</Application>
  <PresentationFormat>Widescreen</PresentationFormat>
  <Paragraphs>109</Paragraphs>
  <Slides>20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Courier New</vt:lpstr>
      <vt:lpstr>Wingdings 3</vt:lpstr>
      <vt:lpstr>Ion Boardroom</vt:lpstr>
      <vt:lpstr>     CAPSTONE PROJECT</vt:lpstr>
      <vt:lpstr>        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GITHUB JOB POSTINGS</vt:lpstr>
      <vt:lpstr>      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Modupeola Alade</cp:lastModifiedBy>
  <cp:revision>53</cp:revision>
  <dcterms:created xsi:type="dcterms:W3CDTF">2020-10-28T18:29:43Z</dcterms:created>
  <dcterms:modified xsi:type="dcterms:W3CDTF">2022-04-21T21:03:21Z</dcterms:modified>
</cp:coreProperties>
</file>