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av" ContentType="audio/x-wav"/>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0"/>
  </p:notesMasterIdLst>
  <p:sldIdLst>
    <p:sldId id="256" r:id="rId2"/>
    <p:sldId id="258" r:id="rId3"/>
    <p:sldId id="261" r:id="rId4"/>
    <p:sldId id="268" r:id="rId5"/>
    <p:sldId id="267" r:id="rId6"/>
    <p:sldId id="262" r:id="rId7"/>
    <p:sldId id="266" r:id="rId8"/>
    <p:sldId id="257" r:id="rId9"/>
    <p:sldId id="263" r:id="rId10"/>
    <p:sldId id="274" r:id="rId11"/>
    <p:sldId id="275" r:id="rId12"/>
    <p:sldId id="276" r:id="rId13"/>
    <p:sldId id="264" r:id="rId14"/>
    <p:sldId id="273" r:id="rId15"/>
    <p:sldId id="277" r:id="rId16"/>
    <p:sldId id="271" r:id="rId17"/>
    <p:sldId id="26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90C0E-08D2-4440-9405-1B30F5ED9923}" v="324" dt="2024-04-30T05:21:39.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9443" autoAdjust="0"/>
  </p:normalViewPr>
  <p:slideViewPr>
    <p:cSldViewPr snapToGrid="0">
      <p:cViewPr varScale="1">
        <p:scale>
          <a:sx n="144" d="100"/>
          <a:sy n="144" d="100"/>
        </p:scale>
        <p:origin x="159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Data Breaches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472320975114271E-2"/>
          <c:y val="0.16466117398423108"/>
          <c:w val="0.95530726256983245"/>
          <c:h val="0.76863715756454065"/>
        </c:manualLayout>
      </c:layout>
      <c:lineChart>
        <c:grouping val="standard"/>
        <c:varyColors val="0"/>
        <c:ser>
          <c:idx val="0"/>
          <c:order val="0"/>
          <c:tx>
            <c:strRef>
              <c:f>Sheet1!$B$1</c:f>
              <c:strCache>
                <c:ptCount val="1"/>
                <c:pt idx="0">
                  <c:v>Data Breaches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2</c:v>
                </c:pt>
                <c:pt idx="1">
                  <c:v>4</c:v>
                </c:pt>
                <c:pt idx="2">
                  <c:v>4.5</c:v>
                </c:pt>
                <c:pt idx="3">
                  <c:v>5</c:v>
                </c:pt>
              </c:numCache>
            </c:numRef>
          </c:val>
          <c:smooth val="0"/>
          <c:extLst>
            <c:ext xmlns:c16="http://schemas.microsoft.com/office/drawing/2014/chart" uri="{C3380CC4-5D6E-409C-BE32-E72D297353CC}">
              <c16:uniqueId val="{00000000-5605-4E09-9DA8-914242CE9991}"/>
            </c:ext>
          </c:extLst>
        </c:ser>
        <c:dLbls>
          <c:showLegendKey val="0"/>
          <c:showVal val="0"/>
          <c:showCatName val="0"/>
          <c:showSerName val="0"/>
          <c:showPercent val="0"/>
          <c:showBubbleSize val="0"/>
        </c:dLbls>
        <c:marker val="1"/>
        <c:smooth val="0"/>
        <c:axId val="241823935"/>
        <c:axId val="241831007"/>
      </c:lineChart>
      <c:catAx>
        <c:axId val="241823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41831007"/>
        <c:crosses val="autoZero"/>
        <c:auto val="1"/>
        <c:lblAlgn val="ctr"/>
        <c:lblOffset val="100"/>
        <c:noMultiLvlLbl val="0"/>
      </c:catAx>
      <c:valAx>
        <c:axId val="241831007"/>
        <c:scaling>
          <c:orientation val="minMax"/>
        </c:scaling>
        <c:delete val="1"/>
        <c:axPos val="l"/>
        <c:numFmt formatCode="General" sourceLinked="1"/>
        <c:majorTickMark val="none"/>
        <c:minorTickMark val="none"/>
        <c:tickLblPos val="nextTo"/>
        <c:crossAx val="2418239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F77E8-2E7F-45D3-875B-5316AABD064F}"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D0B5A-C642-4227-995B-6A253013CF4D}" type="slidenum">
              <a:rPr lang="en-US" smtClean="0"/>
              <a:t>‹#›</a:t>
            </a:fld>
            <a:endParaRPr lang="en-US"/>
          </a:p>
        </p:txBody>
      </p:sp>
    </p:spTree>
    <p:extLst>
      <p:ext uri="{BB962C8B-B14F-4D97-AF65-F5344CB8AC3E}">
        <p14:creationId xmlns:p14="http://schemas.microsoft.com/office/powerpoint/2010/main" val="287699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Digital Lineup presentation. I’m going for tier 4. Please help me get there.</a:t>
            </a:r>
          </a:p>
        </p:txBody>
      </p:sp>
      <p:sp>
        <p:nvSpPr>
          <p:cNvPr id="4" name="Slide Number Placeholder 3"/>
          <p:cNvSpPr>
            <a:spLocks noGrp="1"/>
          </p:cNvSpPr>
          <p:nvPr>
            <p:ph type="sldNum" sz="quarter" idx="5"/>
          </p:nvPr>
        </p:nvSpPr>
        <p:spPr/>
        <p:txBody>
          <a:bodyPr/>
          <a:lstStyle/>
          <a:p>
            <a:fld id="{7B1D0B5A-C642-4227-995B-6A253013CF4D}" type="slidenum">
              <a:rPr lang="en-US" smtClean="0"/>
              <a:t>1</a:t>
            </a:fld>
            <a:endParaRPr lang="en-US"/>
          </a:p>
        </p:txBody>
      </p:sp>
    </p:spTree>
    <p:extLst>
      <p:ext uri="{BB962C8B-B14F-4D97-AF65-F5344CB8AC3E}">
        <p14:creationId xmlns:p14="http://schemas.microsoft.com/office/powerpoint/2010/main" val="192362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Privacy is keeping your information yours and safe browsing is learning how to stay safe while browsing</a:t>
            </a:r>
          </a:p>
        </p:txBody>
      </p:sp>
      <p:sp>
        <p:nvSpPr>
          <p:cNvPr id="4" name="Slide Number Placeholder 3"/>
          <p:cNvSpPr>
            <a:spLocks noGrp="1"/>
          </p:cNvSpPr>
          <p:nvPr>
            <p:ph type="sldNum" sz="quarter" idx="5"/>
          </p:nvPr>
        </p:nvSpPr>
        <p:spPr/>
        <p:txBody>
          <a:bodyPr/>
          <a:lstStyle/>
          <a:p>
            <a:fld id="{7B1D0B5A-C642-4227-995B-6A253013CF4D}" type="slidenum">
              <a:rPr lang="en-US" smtClean="0"/>
              <a:t>10</a:t>
            </a:fld>
            <a:endParaRPr lang="en-US"/>
          </a:p>
        </p:txBody>
      </p:sp>
    </p:spTree>
    <p:extLst>
      <p:ext uri="{BB962C8B-B14F-4D97-AF65-F5344CB8AC3E}">
        <p14:creationId xmlns:p14="http://schemas.microsoft.com/office/powerpoint/2010/main" val="294731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VPN decline cookies don’t use public Wi-Fi share locations with apps if you need and keep tabs on what people know about you</a:t>
            </a:r>
          </a:p>
        </p:txBody>
      </p:sp>
      <p:sp>
        <p:nvSpPr>
          <p:cNvPr id="4" name="Slide Number Placeholder 3"/>
          <p:cNvSpPr>
            <a:spLocks noGrp="1"/>
          </p:cNvSpPr>
          <p:nvPr>
            <p:ph type="sldNum" sz="quarter" idx="5"/>
          </p:nvPr>
        </p:nvSpPr>
        <p:spPr/>
        <p:txBody>
          <a:bodyPr/>
          <a:lstStyle/>
          <a:p>
            <a:fld id="{7B1D0B5A-C642-4227-995B-6A253013CF4D}" type="slidenum">
              <a:rPr lang="en-US" smtClean="0"/>
              <a:t>11</a:t>
            </a:fld>
            <a:endParaRPr lang="en-US"/>
          </a:p>
        </p:txBody>
      </p:sp>
    </p:spTree>
    <p:extLst>
      <p:ext uri="{BB962C8B-B14F-4D97-AF65-F5344CB8AC3E}">
        <p14:creationId xmlns:p14="http://schemas.microsoft.com/office/powerpoint/2010/main" val="42218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safely recommendations include safe browsers safe search and to decline cookies</a:t>
            </a:r>
          </a:p>
        </p:txBody>
      </p:sp>
      <p:sp>
        <p:nvSpPr>
          <p:cNvPr id="4" name="Slide Number Placeholder 3"/>
          <p:cNvSpPr>
            <a:spLocks noGrp="1"/>
          </p:cNvSpPr>
          <p:nvPr>
            <p:ph type="sldNum" sz="quarter" idx="5"/>
          </p:nvPr>
        </p:nvSpPr>
        <p:spPr/>
        <p:txBody>
          <a:bodyPr/>
          <a:lstStyle/>
          <a:p>
            <a:fld id="{7B1D0B5A-C642-4227-995B-6A253013CF4D}" type="slidenum">
              <a:rPr lang="en-US" smtClean="0"/>
              <a:t>12</a:t>
            </a:fld>
            <a:endParaRPr lang="en-US"/>
          </a:p>
        </p:txBody>
      </p:sp>
    </p:spTree>
    <p:extLst>
      <p:ext uri="{BB962C8B-B14F-4D97-AF65-F5344CB8AC3E}">
        <p14:creationId xmlns:p14="http://schemas.microsoft.com/office/powerpoint/2010/main" val="285484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Citezenship</a:t>
            </a:r>
            <a:endParaRPr lang="en-US" dirty="0"/>
          </a:p>
        </p:txBody>
      </p:sp>
      <p:sp>
        <p:nvSpPr>
          <p:cNvPr id="4" name="Slide Number Placeholder 3"/>
          <p:cNvSpPr>
            <a:spLocks noGrp="1"/>
          </p:cNvSpPr>
          <p:nvPr>
            <p:ph type="sldNum" sz="quarter" idx="5"/>
          </p:nvPr>
        </p:nvSpPr>
        <p:spPr/>
        <p:txBody>
          <a:bodyPr/>
          <a:lstStyle/>
          <a:p>
            <a:fld id="{7B1D0B5A-C642-4227-995B-6A253013CF4D}" type="slidenum">
              <a:rPr lang="en-US" smtClean="0"/>
              <a:t>13</a:t>
            </a:fld>
            <a:endParaRPr lang="en-US"/>
          </a:p>
        </p:txBody>
      </p:sp>
    </p:spTree>
    <p:extLst>
      <p:ext uri="{BB962C8B-B14F-4D97-AF65-F5344CB8AC3E}">
        <p14:creationId xmlns:p14="http://schemas.microsoft.com/office/powerpoint/2010/main" val="2088174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of responsibility online includes being a good person staying safe and private and staying on topic</a:t>
            </a:r>
          </a:p>
        </p:txBody>
      </p:sp>
      <p:sp>
        <p:nvSpPr>
          <p:cNvPr id="4" name="Slide Number Placeholder 3"/>
          <p:cNvSpPr>
            <a:spLocks noGrp="1"/>
          </p:cNvSpPr>
          <p:nvPr>
            <p:ph type="sldNum" sz="quarter" idx="5"/>
          </p:nvPr>
        </p:nvSpPr>
        <p:spPr/>
        <p:txBody>
          <a:bodyPr/>
          <a:lstStyle/>
          <a:p>
            <a:fld id="{7B1D0B5A-C642-4227-995B-6A253013CF4D}" type="slidenum">
              <a:rPr lang="en-US" smtClean="0"/>
              <a:t>14</a:t>
            </a:fld>
            <a:endParaRPr lang="en-US"/>
          </a:p>
        </p:txBody>
      </p:sp>
    </p:spTree>
    <p:extLst>
      <p:ext uri="{BB962C8B-B14F-4D97-AF65-F5344CB8AC3E}">
        <p14:creationId xmlns:p14="http://schemas.microsoft.com/office/powerpoint/2010/main" val="114717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responsible online. Online you and you are the same you. The data can be linked from an online profile to a real one. A good rule of thumb is to only do things would in real life share information responsibly</a:t>
            </a:r>
          </a:p>
        </p:txBody>
      </p:sp>
      <p:sp>
        <p:nvSpPr>
          <p:cNvPr id="4" name="Slide Number Placeholder 3"/>
          <p:cNvSpPr>
            <a:spLocks noGrp="1"/>
          </p:cNvSpPr>
          <p:nvPr>
            <p:ph type="sldNum" sz="quarter" idx="5"/>
          </p:nvPr>
        </p:nvSpPr>
        <p:spPr/>
        <p:txBody>
          <a:bodyPr/>
          <a:lstStyle/>
          <a:p>
            <a:fld id="{7B1D0B5A-C642-4227-995B-6A253013CF4D}" type="slidenum">
              <a:rPr lang="en-US" smtClean="0"/>
              <a:t>15</a:t>
            </a:fld>
            <a:endParaRPr lang="en-US"/>
          </a:p>
        </p:txBody>
      </p:sp>
    </p:spTree>
    <p:extLst>
      <p:ext uri="{BB962C8B-B14F-4D97-AF65-F5344CB8AC3E}">
        <p14:creationId xmlns:p14="http://schemas.microsoft.com/office/powerpoint/2010/main" val="208377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to all the slides</a:t>
            </a:r>
          </a:p>
        </p:txBody>
      </p:sp>
      <p:sp>
        <p:nvSpPr>
          <p:cNvPr id="4" name="Slide Number Placeholder 3"/>
          <p:cNvSpPr>
            <a:spLocks noGrp="1"/>
          </p:cNvSpPr>
          <p:nvPr>
            <p:ph type="sldNum" sz="quarter" idx="5"/>
          </p:nvPr>
        </p:nvSpPr>
        <p:spPr/>
        <p:txBody>
          <a:bodyPr/>
          <a:lstStyle/>
          <a:p>
            <a:fld id="{7B1D0B5A-C642-4227-995B-6A253013CF4D}" type="slidenum">
              <a:rPr lang="en-US" smtClean="0"/>
              <a:t>16</a:t>
            </a:fld>
            <a:endParaRPr lang="en-US"/>
          </a:p>
        </p:txBody>
      </p:sp>
    </p:spTree>
    <p:extLst>
      <p:ext uri="{BB962C8B-B14F-4D97-AF65-F5344CB8AC3E}">
        <p14:creationId xmlns:p14="http://schemas.microsoft.com/office/powerpoint/2010/main" val="389065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Similarities and differences. Security is the protection from attacks. Footprint is the trail of data left behind Safety keeps users safe from problems online Citizenship is being a good person online Things they have in common include promoting responsible use of tech they’re ethical and influence you</a:t>
            </a:r>
          </a:p>
        </p:txBody>
      </p:sp>
      <p:sp>
        <p:nvSpPr>
          <p:cNvPr id="4" name="Slide Number Placeholder 3"/>
          <p:cNvSpPr>
            <a:spLocks noGrp="1"/>
          </p:cNvSpPr>
          <p:nvPr>
            <p:ph type="sldNum" sz="quarter" idx="5"/>
          </p:nvPr>
        </p:nvSpPr>
        <p:spPr/>
        <p:txBody>
          <a:bodyPr/>
          <a:lstStyle/>
          <a:p>
            <a:fld id="{7B1D0B5A-C642-4227-995B-6A253013CF4D}" type="slidenum">
              <a:rPr lang="en-US" smtClean="0"/>
              <a:t>17</a:t>
            </a:fld>
            <a:endParaRPr lang="en-US"/>
          </a:p>
        </p:txBody>
      </p:sp>
    </p:spTree>
    <p:extLst>
      <p:ext uri="{BB962C8B-B14F-4D97-AF65-F5344CB8AC3E}">
        <p14:creationId xmlns:p14="http://schemas.microsoft.com/office/powerpoint/2010/main" val="256173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the</a:t>
            </a:r>
            <a:r>
              <a:rPr lang="en-US" baseline="0" dirty="0"/>
              <a:t> four following parts of digital lineup. Security. Digital Footprint. Digital Citizenship. And Safety.</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2</a:t>
            </a:fld>
            <a:endParaRPr lang="en-US"/>
          </a:p>
        </p:txBody>
      </p:sp>
    </p:spTree>
    <p:extLst>
      <p:ext uri="{BB962C8B-B14F-4D97-AF65-F5344CB8AC3E}">
        <p14:creationId xmlns:p14="http://schemas.microsoft.com/office/powerpoint/2010/main" val="151594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a:t>
            </a:r>
            <a:r>
              <a:rPr lang="en-US" baseline="0" dirty="0"/>
              <a:t> Security is really important when online. Keeping your account secure is only going to get harder. The following slides talk about securing your accounts and why securing them is important.</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3</a:t>
            </a:fld>
            <a:endParaRPr lang="en-US"/>
          </a:p>
        </p:txBody>
      </p:sp>
    </p:spTree>
    <p:extLst>
      <p:ext uri="{BB962C8B-B14F-4D97-AF65-F5344CB8AC3E}">
        <p14:creationId xmlns:p14="http://schemas.microsoft.com/office/powerpoint/2010/main" val="198800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important for several reasons including, keeping your info your info, keeping your money and bank accounts safe. Keeping all your other accounts safe too maybe.</a:t>
            </a:r>
          </a:p>
        </p:txBody>
      </p:sp>
      <p:sp>
        <p:nvSpPr>
          <p:cNvPr id="4" name="Slide Number Placeholder 3"/>
          <p:cNvSpPr>
            <a:spLocks noGrp="1"/>
          </p:cNvSpPr>
          <p:nvPr>
            <p:ph type="sldNum" sz="quarter" idx="5"/>
          </p:nvPr>
        </p:nvSpPr>
        <p:spPr/>
        <p:txBody>
          <a:bodyPr/>
          <a:lstStyle/>
          <a:p>
            <a:fld id="{7B1D0B5A-C642-4227-995B-6A253013CF4D}" type="slidenum">
              <a:rPr lang="en-US" smtClean="0"/>
              <a:t>4</a:t>
            </a:fld>
            <a:endParaRPr lang="en-US"/>
          </a:p>
        </p:txBody>
      </p:sp>
    </p:spTree>
    <p:extLst>
      <p:ext uri="{BB962C8B-B14F-4D97-AF65-F5344CB8AC3E}">
        <p14:creationId xmlns:p14="http://schemas.microsoft.com/office/powerpoint/2010/main" val="315275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Securing your accounts is simple. Some steps to follow include using a strong and unique password. Using 2FA. Monitoring account history. Being aware of the attacks.</a:t>
            </a:r>
          </a:p>
        </p:txBody>
      </p:sp>
      <p:sp>
        <p:nvSpPr>
          <p:cNvPr id="4" name="Slide Number Placeholder 3"/>
          <p:cNvSpPr>
            <a:spLocks noGrp="1"/>
          </p:cNvSpPr>
          <p:nvPr>
            <p:ph type="sldNum" sz="quarter" idx="10"/>
          </p:nvPr>
        </p:nvSpPr>
        <p:spPr/>
        <p:txBody>
          <a:bodyPr/>
          <a:lstStyle/>
          <a:p>
            <a:fld id="{7B1D0B5A-C642-4227-995B-6A253013CF4D}" type="slidenum">
              <a:rPr lang="en-US" smtClean="0"/>
              <a:t>5</a:t>
            </a:fld>
            <a:endParaRPr lang="en-US"/>
          </a:p>
        </p:txBody>
      </p:sp>
    </p:spTree>
    <p:extLst>
      <p:ext uri="{BB962C8B-B14F-4D97-AF65-F5344CB8AC3E}">
        <p14:creationId xmlns:p14="http://schemas.microsoft.com/office/powerpoint/2010/main" val="425706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Footprint. These slides are about what Digital Footprint is and the significance of what you do online.</a:t>
            </a:r>
          </a:p>
        </p:txBody>
      </p:sp>
      <p:sp>
        <p:nvSpPr>
          <p:cNvPr id="4" name="Slide Number Placeholder 3"/>
          <p:cNvSpPr>
            <a:spLocks noGrp="1"/>
          </p:cNvSpPr>
          <p:nvPr>
            <p:ph type="sldNum" sz="quarter" idx="5"/>
          </p:nvPr>
        </p:nvSpPr>
        <p:spPr/>
        <p:txBody>
          <a:bodyPr/>
          <a:lstStyle/>
          <a:p>
            <a:fld id="{7B1D0B5A-C642-4227-995B-6A253013CF4D}" type="slidenum">
              <a:rPr lang="en-US" smtClean="0"/>
              <a:t>6</a:t>
            </a:fld>
            <a:endParaRPr lang="en-US"/>
          </a:p>
        </p:txBody>
      </p:sp>
    </p:spTree>
    <p:extLst>
      <p:ext uri="{BB962C8B-B14F-4D97-AF65-F5344CB8AC3E}">
        <p14:creationId xmlns:p14="http://schemas.microsoft.com/office/powerpoint/2010/main" val="45701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 important part of understanding digital footprint is understanding how data is stored. Companies have large servers to store your data. This usually includes things you upload, data they collect, chat history, and more. A key thing to keep in mind is that your data will stay there, you can ask companies to remove it, but bots online usually have already logged it. When you delete something, it can appear deleted. On the outside or frontend, it is. But the data remains in the companies’ databases. This is why it’s called digital footprint. It’s your footprint online, what you leave there. Here’s a quick little diagram.</a:t>
            </a:r>
          </a:p>
        </p:txBody>
      </p:sp>
      <p:sp>
        <p:nvSpPr>
          <p:cNvPr id="4" name="Slide Number Placeholder 3"/>
          <p:cNvSpPr>
            <a:spLocks noGrp="1"/>
          </p:cNvSpPr>
          <p:nvPr>
            <p:ph type="sldNum" sz="quarter" idx="10"/>
          </p:nvPr>
        </p:nvSpPr>
        <p:spPr/>
        <p:txBody>
          <a:bodyPr/>
          <a:lstStyle/>
          <a:p>
            <a:fld id="{7B1D0B5A-C642-4227-995B-6A253013CF4D}" type="slidenum">
              <a:rPr lang="en-US" smtClean="0"/>
              <a:t>7</a:t>
            </a:fld>
            <a:endParaRPr lang="en-US"/>
          </a:p>
        </p:txBody>
      </p:sp>
    </p:spTree>
    <p:extLst>
      <p:ext uri="{BB962C8B-B14F-4D97-AF65-F5344CB8AC3E}">
        <p14:creationId xmlns:p14="http://schemas.microsoft.com/office/powerpoint/2010/main" val="355077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breaches. Data breaches are when hackers hack these databases which store your data. They do this to collect the information these companies’ have stored about you. Once they collect this information, the thing they’re usually looking for is the login info, because most people use similar passwords for different services, hackers try to use the password to try and guess other passwords making bruteforcing other accounts a bit easier. This is also why it’s important to use a strong password as said earlier. You can check if you’ve been in a data breach using many services online, one being “have I been pwned?”. Not only that, but they can also hold you accountable for what you do online. Especially stuff you regret, highlighting what you do online stays online.</a:t>
            </a:r>
          </a:p>
        </p:txBody>
      </p:sp>
      <p:sp>
        <p:nvSpPr>
          <p:cNvPr id="4" name="Slide Number Placeholder 3"/>
          <p:cNvSpPr>
            <a:spLocks noGrp="1"/>
          </p:cNvSpPr>
          <p:nvPr>
            <p:ph type="sldNum" sz="quarter" idx="10"/>
          </p:nvPr>
        </p:nvSpPr>
        <p:spPr/>
        <p:txBody>
          <a:bodyPr/>
          <a:lstStyle/>
          <a:p>
            <a:fld id="{7B1D0B5A-C642-4227-995B-6A253013CF4D}" type="slidenum">
              <a:rPr lang="en-US" smtClean="0"/>
              <a:t>8</a:t>
            </a:fld>
            <a:endParaRPr lang="en-US"/>
          </a:p>
        </p:txBody>
      </p:sp>
    </p:spTree>
    <p:extLst>
      <p:ext uri="{BB962C8B-B14F-4D97-AF65-F5344CB8AC3E}">
        <p14:creationId xmlns:p14="http://schemas.microsoft.com/office/powerpoint/2010/main" val="196510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out of the way, safety is next. Erm, okay. Well. Safety.</a:t>
            </a:r>
          </a:p>
        </p:txBody>
      </p:sp>
      <p:sp>
        <p:nvSpPr>
          <p:cNvPr id="4" name="Slide Number Placeholder 3"/>
          <p:cNvSpPr>
            <a:spLocks noGrp="1"/>
          </p:cNvSpPr>
          <p:nvPr>
            <p:ph type="sldNum" sz="quarter" idx="10"/>
          </p:nvPr>
        </p:nvSpPr>
        <p:spPr/>
        <p:txBody>
          <a:bodyPr/>
          <a:lstStyle/>
          <a:p>
            <a:fld id="{7B1D0B5A-C642-4227-995B-6A253013CF4D}" type="slidenum">
              <a:rPr lang="en-US" smtClean="0"/>
              <a:t>9</a:t>
            </a:fld>
            <a:endParaRPr lang="en-US"/>
          </a:p>
        </p:txBody>
      </p:sp>
    </p:spTree>
    <p:extLst>
      <p:ext uri="{BB962C8B-B14F-4D97-AF65-F5344CB8AC3E}">
        <p14:creationId xmlns:p14="http://schemas.microsoft.com/office/powerpoint/2010/main" val="163602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438040"/>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275909"/>
      </p:ext>
    </p:extLst>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4287574"/>
      </p:ext>
    </p:extLst>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3041"/>
      </p:ext>
    </p:extLst>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514211"/>
      </p:ext>
    </p:extLst>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129357"/>
      </p:ext>
    </p:extLst>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416390"/>
      </p:ext>
    </p:extLst>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673538"/>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878969"/>
      </p:ext>
    </p:extLst>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123727"/>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908523"/>
      </p:ext>
    </p:extLst>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629503"/>
      </p:ext>
    </p:extLst>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441596"/>
      </p:ext>
    </p:extLst>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4/29/2024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430099"/>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4/29/2024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74637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ransition spd="slow">
    <p:comb/>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8.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chart" Target="../charts/char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microsoft.com/office/2007/relationships/hdphoto" Target="../media/hdphoto4.wdp"/><Relationship Id="rId3" Type="http://schemas.microsoft.com/office/2007/relationships/media" Target="../media/media3.mp3"/><Relationship Id="rId7" Type="http://schemas.openxmlformats.org/officeDocument/2006/relationships/slideLayout" Target="../slideLayouts/slideLayout11.xml"/><Relationship Id="rId12" Type="http://schemas.openxmlformats.org/officeDocument/2006/relationships/image" Target="../media/image6.pn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audio" Target="../media/media1.mp3"/><Relationship Id="rId11" Type="http://schemas.openxmlformats.org/officeDocument/2006/relationships/image" Target="../media/image14.png"/><Relationship Id="rId5" Type="http://schemas.microsoft.com/office/2007/relationships/media" Target="../media/media1.mp3"/><Relationship Id="rId10" Type="http://schemas.openxmlformats.org/officeDocument/2006/relationships/image" Target="../media/image15.png"/><Relationship Id="rId4" Type="http://schemas.openxmlformats.org/officeDocument/2006/relationships/audio" Target="../media/media3.mp3"/><Relationship Id="rId9" Type="http://schemas.openxmlformats.org/officeDocument/2006/relationships/audio" Target="../media/audio2.wav"/><Relationship Id="rId14"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a:t>
            </a:r>
          </a:p>
        </p:txBody>
      </p:sp>
      <p:sp>
        <p:nvSpPr>
          <p:cNvPr id="3" name="Subtitle 2"/>
          <p:cNvSpPr>
            <a:spLocks noGrp="1"/>
          </p:cNvSpPr>
          <p:nvPr>
            <p:ph type="subTitle" idx="1"/>
          </p:nvPr>
        </p:nvSpPr>
        <p:spPr/>
        <p:txBody>
          <a:bodyPr/>
          <a:lstStyle/>
          <a:p>
            <a:r>
              <a:rPr lang="en-US" dirty="0"/>
              <a:t>By Olav Sharma – Tier 4</a:t>
            </a:r>
          </a:p>
        </p:txBody>
      </p:sp>
      <p:sp>
        <p:nvSpPr>
          <p:cNvPr id="5" name="Title 1"/>
          <p:cNvSpPr txBox="1">
            <a:spLocks/>
          </p:cNvSpPr>
          <p:nvPr/>
        </p:nvSpPr>
        <p:spPr>
          <a:xfrm>
            <a:off x="3086482" y="1449146"/>
            <a:ext cx="10572000" cy="297105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Lineup</a:t>
            </a:r>
          </a:p>
        </p:txBody>
      </p:sp>
      <p:pic>
        <p:nvPicPr>
          <p:cNvPr id="6" name="Picture 5"/>
          <p:cNvPicPr>
            <a:picLocks noChangeAspect="1"/>
          </p:cNvPicPr>
          <p:nvPr/>
        </p:nvPicPr>
        <p:blipFill>
          <a:blip r:embed="rId3">
            <a:grayscl/>
            <a:extLst>
              <a:ext uri="{BEBA8EAE-BF5A-486C-A8C5-ECC9F3942E4B}">
                <a14:imgProps xmlns:a14="http://schemas.microsoft.com/office/drawing/2010/main">
                  <a14:imgLayer r:embed="rId4">
                    <a14:imgEffect>
                      <a14:colorTemperature colorTemp="6400"/>
                    </a14:imgEffect>
                    <a14:imgEffect>
                      <a14:saturation sat="400000"/>
                    </a14:imgEffect>
                    <a14:imgEffect>
                      <a14:brightnessContrast bright="-96000" contrast="-40000"/>
                    </a14:imgEffect>
                  </a14:imgLayer>
                </a14:imgProps>
              </a:ext>
              <a:ext uri="{28A0092B-C50C-407E-A947-70E740481C1C}">
                <a14:useLocalDpi xmlns:a14="http://schemas.microsoft.com/office/drawing/2010/main" val="0"/>
              </a:ext>
            </a:extLst>
          </a:blip>
          <a:stretch>
            <a:fillRect/>
          </a:stretch>
        </p:blipFill>
        <p:spPr>
          <a:xfrm>
            <a:off x="5916011" y="0"/>
            <a:ext cx="4957894" cy="4977245"/>
          </a:xfrm>
          <a:prstGeom prst="rect">
            <a:avLst/>
          </a:prstGeom>
          <a:noFill/>
        </p:spPr>
      </p:pic>
    </p:spTree>
    <p:extLst>
      <p:ext uri="{BB962C8B-B14F-4D97-AF65-F5344CB8AC3E}">
        <p14:creationId xmlns:p14="http://schemas.microsoft.com/office/powerpoint/2010/main" val="224647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Horizontal)">
                                      <p:cBhvr>
                                        <p:cTn id="2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5F1B-4A4E-6C84-DB29-48B0D466864D}"/>
              </a:ext>
            </a:extLst>
          </p:cNvPr>
          <p:cNvSpPr>
            <a:spLocks noGrp="1"/>
          </p:cNvSpPr>
          <p:nvPr>
            <p:ph type="title"/>
          </p:nvPr>
        </p:nvSpPr>
        <p:spPr/>
        <p:txBody>
          <a:bodyPr/>
          <a:lstStyle/>
          <a:p>
            <a:r>
              <a:rPr lang="en-US" dirty="0"/>
              <a:t>Understanding Safety Online</a:t>
            </a:r>
          </a:p>
        </p:txBody>
      </p:sp>
      <p:sp>
        <p:nvSpPr>
          <p:cNvPr id="3" name="Content Placeholder 2">
            <a:extLst>
              <a:ext uri="{FF2B5EF4-FFF2-40B4-BE49-F238E27FC236}">
                <a16:creationId xmlns:a16="http://schemas.microsoft.com/office/drawing/2014/main" id="{0D7ED556-7200-F1FF-C136-89685A227A82}"/>
              </a:ext>
            </a:extLst>
          </p:cNvPr>
          <p:cNvSpPr>
            <a:spLocks noGrp="1"/>
          </p:cNvSpPr>
          <p:nvPr>
            <p:ph idx="1"/>
          </p:nvPr>
        </p:nvSpPr>
        <p:spPr>
          <a:xfrm>
            <a:off x="818712" y="2222287"/>
            <a:ext cx="7675931" cy="3636511"/>
          </a:xfrm>
        </p:spPr>
        <p:txBody>
          <a:bodyPr/>
          <a:lstStyle/>
          <a:p>
            <a:pPr marL="0" indent="0">
              <a:buNone/>
            </a:pPr>
            <a:r>
              <a:rPr lang="en-US" dirty="0"/>
              <a:t>Safety is number one when online. Some key parts of understanding safety when online include</a:t>
            </a:r>
          </a:p>
          <a:p>
            <a:r>
              <a:rPr lang="en-US" dirty="0"/>
              <a:t>Privacy: Keeping your info YOURS.</a:t>
            </a:r>
          </a:p>
          <a:p>
            <a:r>
              <a:rPr lang="en-US" dirty="0"/>
              <a:t>Safe Browsing: Learning how to stay safe when browsing</a:t>
            </a:r>
          </a:p>
          <a:p>
            <a:pPr marL="0" indent="0">
              <a:buNone/>
            </a:pPr>
            <a:r>
              <a:rPr lang="en-US" dirty="0"/>
              <a:t>Approaching safety comes in many more forms than this but these are overall the top three. The next slide covers some of the best practices and recommendations for these subjects.</a:t>
            </a:r>
          </a:p>
        </p:txBody>
      </p:sp>
      <p:pic>
        <p:nvPicPr>
          <p:cNvPr id="1028" name="Picture 4" descr="Blue, security, shield icon - Download on Iconfinder">
            <a:extLst>
              <a:ext uri="{FF2B5EF4-FFF2-40B4-BE49-F238E27FC236}">
                <a16:creationId xmlns:a16="http://schemas.microsoft.com/office/drawing/2014/main" id="{3B98CEC5-18BC-8B05-3A87-E4B6A0F75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5570" y="2597425"/>
            <a:ext cx="2726708" cy="272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7826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EB92-D3F9-0F8E-67FC-247A7F9FF702}"/>
              </a:ext>
            </a:extLst>
          </p:cNvPr>
          <p:cNvSpPr>
            <a:spLocks noGrp="1"/>
          </p:cNvSpPr>
          <p:nvPr>
            <p:ph type="title"/>
          </p:nvPr>
        </p:nvSpPr>
        <p:spPr/>
        <p:txBody>
          <a:bodyPr/>
          <a:lstStyle/>
          <a:p>
            <a:r>
              <a:rPr lang="en-US" dirty="0"/>
              <a:t>Best Practices for Privacy</a:t>
            </a:r>
          </a:p>
        </p:txBody>
      </p:sp>
      <p:sp>
        <p:nvSpPr>
          <p:cNvPr id="3" name="Content Placeholder 2">
            <a:extLst>
              <a:ext uri="{FF2B5EF4-FFF2-40B4-BE49-F238E27FC236}">
                <a16:creationId xmlns:a16="http://schemas.microsoft.com/office/drawing/2014/main" id="{53540C8A-07E3-15A5-C80A-D51E87ED95B7}"/>
              </a:ext>
            </a:extLst>
          </p:cNvPr>
          <p:cNvSpPr>
            <a:spLocks noGrp="1"/>
          </p:cNvSpPr>
          <p:nvPr>
            <p:ph idx="1"/>
          </p:nvPr>
        </p:nvSpPr>
        <p:spPr/>
        <p:txBody>
          <a:bodyPr/>
          <a:lstStyle/>
          <a:p>
            <a:pPr marL="0" indent="0">
              <a:buNone/>
            </a:pPr>
            <a:r>
              <a:rPr lang="en-US" dirty="0"/>
              <a:t>Staying private online can be a bit overwhelming but is worth it. Some important practices are to…</a:t>
            </a:r>
          </a:p>
          <a:p>
            <a:r>
              <a:rPr lang="en-US" dirty="0"/>
              <a:t>Use a VPN when available</a:t>
            </a:r>
          </a:p>
          <a:p>
            <a:r>
              <a:rPr lang="en-US" dirty="0"/>
              <a:t>Decline website cookies</a:t>
            </a:r>
          </a:p>
          <a:p>
            <a:r>
              <a:rPr lang="en-US" dirty="0"/>
              <a:t>Try not to use public Wi-Fi</a:t>
            </a:r>
          </a:p>
          <a:p>
            <a:r>
              <a:rPr lang="en-US" dirty="0"/>
              <a:t>Share locations with apps only if necessary</a:t>
            </a:r>
          </a:p>
          <a:p>
            <a:r>
              <a:rPr lang="en-US" dirty="0"/>
              <a:t>Share only necessary information to companies</a:t>
            </a:r>
          </a:p>
          <a:p>
            <a:r>
              <a:rPr lang="en-US" dirty="0"/>
              <a:t>Keep tabs on what info people have about you</a:t>
            </a:r>
          </a:p>
        </p:txBody>
      </p:sp>
    </p:spTree>
    <p:extLst>
      <p:ext uri="{BB962C8B-B14F-4D97-AF65-F5344CB8AC3E}">
        <p14:creationId xmlns:p14="http://schemas.microsoft.com/office/powerpoint/2010/main" val="30300781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A4A8-4544-0A5B-BD8B-472F72BBE887}"/>
              </a:ext>
            </a:extLst>
          </p:cNvPr>
          <p:cNvSpPr>
            <a:spLocks noGrp="1"/>
          </p:cNvSpPr>
          <p:nvPr>
            <p:ph type="title"/>
          </p:nvPr>
        </p:nvSpPr>
        <p:spPr/>
        <p:txBody>
          <a:bodyPr/>
          <a:lstStyle/>
          <a:p>
            <a:r>
              <a:rPr lang="en-US" dirty="0"/>
              <a:t>Browse Safely</a:t>
            </a:r>
          </a:p>
        </p:txBody>
      </p:sp>
      <p:sp>
        <p:nvSpPr>
          <p:cNvPr id="3" name="Content Placeholder 2">
            <a:extLst>
              <a:ext uri="{FF2B5EF4-FFF2-40B4-BE49-F238E27FC236}">
                <a16:creationId xmlns:a16="http://schemas.microsoft.com/office/drawing/2014/main" id="{A1887782-DDCF-2B4F-25FD-9A7F7B81FF32}"/>
              </a:ext>
            </a:extLst>
          </p:cNvPr>
          <p:cNvSpPr>
            <a:spLocks noGrp="1"/>
          </p:cNvSpPr>
          <p:nvPr>
            <p:ph idx="1"/>
          </p:nvPr>
        </p:nvSpPr>
        <p:spPr/>
        <p:txBody>
          <a:bodyPr/>
          <a:lstStyle/>
          <a:p>
            <a:pPr marL="0" indent="0">
              <a:buNone/>
            </a:pPr>
            <a:r>
              <a:rPr lang="en-US" dirty="0"/>
              <a:t>Browsing safely is important for staying safe online. Browsing safely can keep your information more private, contributing to the last slide, and can keep you on topic. Great practices for browsing safely may include…</a:t>
            </a:r>
          </a:p>
          <a:p>
            <a:r>
              <a:rPr lang="en-US" dirty="0"/>
              <a:t>Use a safe browsers such as Firefox or Brave</a:t>
            </a:r>
          </a:p>
          <a:p>
            <a:r>
              <a:rPr lang="en-US" dirty="0"/>
              <a:t>Use a safe search engine such as DuckDuckGo, Brave, or some that don’t collect your info.</a:t>
            </a:r>
          </a:p>
          <a:p>
            <a:r>
              <a:rPr lang="en-US" dirty="0"/>
              <a:t>Decline cookies if you don’t want companies to track everything you do on their websites.</a:t>
            </a:r>
          </a:p>
        </p:txBody>
      </p:sp>
    </p:spTree>
    <p:extLst>
      <p:ext uri="{BB962C8B-B14F-4D97-AF65-F5344CB8AC3E}">
        <p14:creationId xmlns:p14="http://schemas.microsoft.com/office/powerpoint/2010/main" val="429489865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4</a:t>
            </a:r>
          </a:p>
        </p:txBody>
      </p:sp>
      <p:sp>
        <p:nvSpPr>
          <p:cNvPr id="3" name="Text Placeholder 2"/>
          <p:cNvSpPr>
            <a:spLocks noGrp="1"/>
          </p:cNvSpPr>
          <p:nvPr>
            <p:ph type="body" idx="1"/>
          </p:nvPr>
        </p:nvSpPr>
        <p:spPr/>
        <p:txBody>
          <a:bodyPr/>
          <a:lstStyle/>
          <a:p>
            <a:r>
              <a:rPr lang="en-US" dirty="0"/>
              <a:t>The following slides cover how to be responsible online, and why it’s so important.</a:t>
            </a:r>
          </a:p>
        </p:txBody>
      </p:sp>
      <p:sp>
        <p:nvSpPr>
          <p:cNvPr id="5" name="Title 1"/>
          <p:cNvSpPr txBox="1">
            <a:spLocks/>
          </p:cNvSpPr>
          <p:nvPr/>
        </p:nvSpPr>
        <p:spPr>
          <a:xfrm>
            <a:off x="2335037"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Citizenship</a:t>
            </a:r>
          </a:p>
        </p:txBody>
      </p:sp>
      <p:pic>
        <p:nvPicPr>
          <p:cNvPr id="8" name="Picture 4">
            <a:extLst>
              <a:ext uri="{FF2B5EF4-FFF2-40B4-BE49-F238E27FC236}">
                <a16:creationId xmlns:a16="http://schemas.microsoft.com/office/drawing/2014/main" id="{094EC21F-8E8A-C705-522D-9F96BAFF199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000"/>
                    </a14:imgEffect>
                    <a14:imgEffect>
                      <a14:brightnessContrast bright="20000" contrast="-15000"/>
                    </a14:imgEffect>
                  </a14:imgLayer>
                </a14:imgProps>
              </a:ext>
              <a:ext uri="{28A0092B-C50C-407E-A947-70E740481C1C}">
                <a14:useLocalDpi xmlns:a14="http://schemas.microsoft.com/office/drawing/2010/main" val="0"/>
              </a:ext>
            </a:extLst>
          </a:blip>
          <a:stretch>
            <a:fillRect/>
          </a:stretch>
        </p:blipFill>
        <p:spPr bwMode="auto">
          <a:xfrm>
            <a:off x="7582005" y="1092178"/>
            <a:ext cx="3986575" cy="398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62052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0-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Responsibility Online</a:t>
            </a:r>
          </a:p>
        </p:txBody>
      </p:sp>
      <p:sp>
        <p:nvSpPr>
          <p:cNvPr id="3" name="Content Placeholder 2"/>
          <p:cNvSpPr>
            <a:spLocks noGrp="1"/>
          </p:cNvSpPr>
          <p:nvPr>
            <p:ph idx="1"/>
          </p:nvPr>
        </p:nvSpPr>
        <p:spPr>
          <a:xfrm>
            <a:off x="818712" y="2222287"/>
            <a:ext cx="8649966" cy="3636511"/>
          </a:xfrm>
        </p:spPr>
        <p:txBody>
          <a:bodyPr/>
          <a:lstStyle/>
          <a:p>
            <a:pPr marL="0" indent="0">
              <a:buNone/>
            </a:pPr>
            <a:r>
              <a:rPr lang="en-US" dirty="0"/>
              <a:t>Responsibility online should be considered the same if not more important that responsibility in-person. Keeping integrity online can help in many areas when talking to others online and staying safe. Your online profile can be easily tracked to you, so make sure that whenever you do something online, you would feel comfortable doing in real life. This is talked about in Digital Footprint where companies store everything about you. Combining the data these companies’ have it’s easy. Responsibility is important for several reasons, some of the most important being</a:t>
            </a:r>
          </a:p>
          <a:p>
            <a:r>
              <a:rPr lang="en-US" dirty="0"/>
              <a:t>Being a good person online to others</a:t>
            </a:r>
          </a:p>
          <a:p>
            <a:r>
              <a:rPr lang="en-US" dirty="0"/>
              <a:t>Staying safe and private online</a:t>
            </a:r>
          </a:p>
          <a:p>
            <a:r>
              <a:rPr lang="en-US" dirty="0"/>
              <a:t>Staying on topic</a:t>
            </a:r>
          </a:p>
        </p:txBody>
      </p:sp>
      <p:pic>
        <p:nvPicPr>
          <p:cNvPr id="3074" name="Picture 2" descr="Responsibility Generic color fill icon">
            <a:extLst>
              <a:ext uri="{FF2B5EF4-FFF2-40B4-BE49-F238E27FC236}">
                <a16:creationId xmlns:a16="http://schemas.microsoft.com/office/drawing/2014/main" id="{15EF0D73-EA0B-625F-F76D-F8395F830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678" y="3097696"/>
            <a:ext cx="2229679" cy="222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85888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fade">
                                      <p:cBhvr>
                                        <p:cTn id="32" dur="1000"/>
                                        <p:tgtEl>
                                          <p:spTgt spid="3074"/>
                                        </p:tgtEl>
                                      </p:cBhvr>
                                    </p:animEffect>
                                    <p:anim calcmode="lin" valueType="num">
                                      <p:cBhvr>
                                        <p:cTn id="33" dur="1000" fill="hold"/>
                                        <p:tgtEl>
                                          <p:spTgt spid="3074"/>
                                        </p:tgtEl>
                                        <p:attrNameLst>
                                          <p:attrName>ppt_x</p:attrName>
                                        </p:attrNameLst>
                                      </p:cBhvr>
                                      <p:tavLst>
                                        <p:tav tm="0">
                                          <p:val>
                                            <p:strVal val="#ppt_x"/>
                                          </p:val>
                                        </p:tav>
                                        <p:tav tm="100000">
                                          <p:val>
                                            <p:strVal val="#ppt_x"/>
                                          </p:val>
                                        </p:tav>
                                      </p:tavLst>
                                    </p:anim>
                                    <p:anim calcmode="lin" valueType="num">
                                      <p:cBhvr>
                                        <p:cTn id="3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82F7-2539-B783-DA0C-D3E521A311F3}"/>
              </a:ext>
            </a:extLst>
          </p:cNvPr>
          <p:cNvSpPr>
            <a:spLocks noGrp="1"/>
          </p:cNvSpPr>
          <p:nvPr>
            <p:ph type="title"/>
          </p:nvPr>
        </p:nvSpPr>
        <p:spPr/>
        <p:txBody>
          <a:bodyPr/>
          <a:lstStyle/>
          <a:p>
            <a:r>
              <a:rPr lang="en-US" dirty="0"/>
              <a:t>Be Responsible</a:t>
            </a:r>
          </a:p>
        </p:txBody>
      </p:sp>
      <p:sp>
        <p:nvSpPr>
          <p:cNvPr id="3" name="Content Placeholder 2">
            <a:extLst>
              <a:ext uri="{FF2B5EF4-FFF2-40B4-BE49-F238E27FC236}">
                <a16:creationId xmlns:a16="http://schemas.microsoft.com/office/drawing/2014/main" id="{9F80B927-62CF-D760-4209-CC249ECC779D}"/>
              </a:ext>
            </a:extLst>
          </p:cNvPr>
          <p:cNvSpPr>
            <a:spLocks noGrp="1"/>
          </p:cNvSpPr>
          <p:nvPr>
            <p:ph idx="1"/>
          </p:nvPr>
        </p:nvSpPr>
        <p:spPr>
          <a:xfrm>
            <a:off x="818712" y="2222287"/>
            <a:ext cx="7801827" cy="4118001"/>
          </a:xfrm>
        </p:spPr>
        <p:txBody>
          <a:bodyPr>
            <a:normAutofit/>
          </a:bodyPr>
          <a:lstStyle/>
          <a:p>
            <a:pPr marL="0" indent="0">
              <a:buNone/>
            </a:pPr>
            <a:r>
              <a:rPr lang="en-US" dirty="0"/>
              <a:t>Being responsible is a key part to citizenship online. The most important after safety.</a:t>
            </a:r>
          </a:p>
          <a:p>
            <a:pPr marL="0" indent="0">
              <a:buNone/>
            </a:pPr>
            <a:r>
              <a:rPr lang="en-US" dirty="0"/>
              <a:t>Being online doesn’t separate you from outside of online. Your data can be linked to you through these companies’ many databases.</a:t>
            </a:r>
          </a:p>
          <a:p>
            <a:pPr marL="0" indent="0">
              <a:buNone/>
            </a:pPr>
            <a:r>
              <a:rPr lang="en-US" dirty="0"/>
              <a:t>How you talk to people what you do. That’s all linked to you. Many people act different than how they do in person when online.</a:t>
            </a:r>
          </a:p>
          <a:p>
            <a:pPr marL="0" indent="0">
              <a:buNone/>
            </a:pPr>
            <a:r>
              <a:rPr lang="en-US" dirty="0"/>
              <a:t>This is deceiving and makes it more challenging for you to know who you should be talking to online, don’t be that person to other people. But don’t share everything about yourself as well.</a:t>
            </a:r>
          </a:p>
          <a:p>
            <a:pPr marL="0" indent="0">
              <a:buNone/>
            </a:pPr>
            <a:r>
              <a:rPr lang="en-US" dirty="0"/>
              <a:t>Share your information responsibly. This is important for safety as well. When you share too much information online, finding who you are in person is even easier without these databases.</a:t>
            </a:r>
          </a:p>
        </p:txBody>
      </p:sp>
      <p:pic>
        <p:nvPicPr>
          <p:cNvPr id="2052" name="Picture 4" descr="500+ Thumbs Up Icon In Blue On White Background Stock Illustrations,  Royalty-Free Vector Graphics &amp; Clip Art - iStock">
            <a:extLst>
              <a:ext uri="{FF2B5EF4-FFF2-40B4-BE49-F238E27FC236}">
                <a16:creationId xmlns:a16="http://schemas.microsoft.com/office/drawing/2014/main" id="{5CB31CCC-1911-B417-2FD4-795CFE5B7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00" y="-2152090"/>
            <a:ext cx="10481642" cy="1003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6828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5</a:t>
            </a:r>
          </a:p>
        </p:txBody>
      </p:sp>
      <p:sp>
        <p:nvSpPr>
          <p:cNvPr id="3" name="Text Placeholder 2"/>
          <p:cNvSpPr>
            <a:spLocks noGrp="1"/>
          </p:cNvSpPr>
          <p:nvPr>
            <p:ph type="body" idx="1"/>
          </p:nvPr>
        </p:nvSpPr>
        <p:spPr/>
        <p:txBody>
          <a:bodyPr/>
          <a:lstStyle/>
          <a:p>
            <a:r>
              <a:rPr lang="en-US" dirty="0"/>
              <a:t>The “Conclusion” section covers similarities &amp; differences and works cited.</a:t>
            </a:r>
          </a:p>
        </p:txBody>
      </p:sp>
      <p:sp>
        <p:nvSpPr>
          <p:cNvPr id="5" name="Title 1"/>
          <p:cNvSpPr txBox="1">
            <a:spLocks/>
          </p:cNvSpPr>
          <p:nvPr/>
        </p:nvSpPr>
        <p:spPr>
          <a:xfrm>
            <a:off x="2327360"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a:t>
            </a:r>
          </a:p>
        </p:txBody>
      </p:sp>
      <p:pic>
        <p:nvPicPr>
          <p:cNvPr id="4098" name="Picture 2" descr="Conclusion Generic Blue icon">
            <a:extLst>
              <a:ext uri="{FF2B5EF4-FFF2-40B4-BE49-F238E27FC236}">
                <a16:creationId xmlns:a16="http://schemas.microsoft.com/office/drawing/2014/main" id="{EFC74DEB-4FBF-69CE-FC7D-11C19E12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495" y="20052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083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circle(in)">
                                      <p:cBhvr>
                                        <p:cTn id="20"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 name="Title 1"/>
          <p:cNvSpPr txBox="1">
            <a:spLocks/>
          </p:cNvSpPr>
          <p:nvPr/>
        </p:nvSpPr>
        <p:spPr>
          <a:xfrm>
            <a:off x="586153" y="3042491"/>
            <a:ext cx="6913636" cy="2453833"/>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20624">
              <a:spcAft>
                <a:spcPts val="600"/>
              </a:spcAft>
            </a:pPr>
            <a:r>
              <a:rPr lang="en-US" sz="3680" b="1" kern="1200">
                <a:solidFill>
                  <a:srgbClr val="FEFEFE"/>
                </a:solidFill>
                <a:latin typeface="+mj-lt"/>
                <a:ea typeface="+mj-ea"/>
                <a:cs typeface="+mj-cs"/>
              </a:rPr>
              <a:t>Similarities &amp; Differences</a:t>
            </a:r>
            <a:endParaRPr lang="en-US"/>
          </a:p>
        </p:txBody>
      </p:sp>
      <p:sp>
        <p:nvSpPr>
          <p:cNvPr id="9" name="Teardrop 8"/>
          <p:cNvSpPr/>
          <p:nvPr/>
        </p:nvSpPr>
        <p:spPr>
          <a:xfrm>
            <a:off x="6108831" y="3413253"/>
            <a:ext cx="2686027" cy="26685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ardrop 9"/>
          <p:cNvSpPr/>
          <p:nvPr/>
        </p:nvSpPr>
        <p:spPr>
          <a:xfrm rot="16200000">
            <a:off x="8870291" y="3372026"/>
            <a:ext cx="2605522" cy="275096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5400000">
            <a:off x="6148649" y="766504"/>
            <a:ext cx="2605523" cy="275096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ardrop 11"/>
          <p:cNvSpPr/>
          <p:nvPr/>
        </p:nvSpPr>
        <p:spPr>
          <a:xfrm rot="10800000">
            <a:off x="8830038" y="776234"/>
            <a:ext cx="2686027" cy="26685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910953" y="2445083"/>
            <a:ext cx="1884961" cy="1824325"/>
          </a:xfrm>
          <a:prstGeom prst="roundRect">
            <a:avLst/>
          </a:prstGeom>
          <a:ln w="31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38525" y="1027591"/>
            <a:ext cx="1002197" cy="347146"/>
          </a:xfrm>
          <a:prstGeom prst="rect">
            <a:avLst/>
          </a:prstGeom>
          <a:noFill/>
        </p:spPr>
        <p:txBody>
          <a:bodyPr wrap="none" rtlCol="0">
            <a:spAutoFit/>
          </a:bodyPr>
          <a:lstStyle/>
          <a:p>
            <a:pPr defTabSz="420624">
              <a:spcAft>
                <a:spcPts val="600"/>
              </a:spcAft>
            </a:pPr>
            <a:r>
              <a:rPr lang="en-US" sz="1656" b="1" kern="1200" dirty="0">
                <a:solidFill>
                  <a:schemeClr val="tx1"/>
                </a:solidFill>
                <a:latin typeface="+mn-lt"/>
                <a:ea typeface="+mn-ea"/>
                <a:cs typeface="+mn-cs"/>
              </a:rPr>
              <a:t>Security</a:t>
            </a:r>
            <a:endParaRPr lang="en-US" b="1" dirty="0"/>
          </a:p>
        </p:txBody>
      </p:sp>
      <p:sp>
        <p:nvSpPr>
          <p:cNvPr id="13" name="TextBox 12"/>
          <p:cNvSpPr txBox="1"/>
          <p:nvPr/>
        </p:nvSpPr>
        <p:spPr>
          <a:xfrm>
            <a:off x="9795914" y="3631212"/>
            <a:ext cx="1290738" cy="347146"/>
          </a:xfrm>
          <a:prstGeom prst="rect">
            <a:avLst/>
          </a:prstGeom>
          <a:noFill/>
        </p:spPr>
        <p:txBody>
          <a:bodyPr wrap="none" rtlCol="0">
            <a:spAutoFit/>
          </a:bodyPr>
          <a:lstStyle/>
          <a:p>
            <a:pPr defTabSz="420624">
              <a:spcAft>
                <a:spcPts val="600"/>
              </a:spcAft>
            </a:pPr>
            <a:r>
              <a:rPr lang="en-US" sz="1656" b="1" kern="1200" dirty="0">
                <a:solidFill>
                  <a:schemeClr val="tx1"/>
                </a:solidFill>
                <a:latin typeface="+mn-lt"/>
                <a:ea typeface="+mn-ea"/>
                <a:cs typeface="+mn-cs"/>
              </a:rPr>
              <a:t>Citizenship</a:t>
            </a:r>
            <a:endParaRPr lang="en-US" b="1" dirty="0"/>
          </a:p>
        </p:txBody>
      </p:sp>
      <p:sp>
        <p:nvSpPr>
          <p:cNvPr id="14" name="TextBox 13"/>
          <p:cNvSpPr txBox="1"/>
          <p:nvPr/>
        </p:nvSpPr>
        <p:spPr>
          <a:xfrm>
            <a:off x="7093912" y="3553169"/>
            <a:ext cx="817853" cy="347146"/>
          </a:xfrm>
          <a:prstGeom prst="rect">
            <a:avLst/>
          </a:prstGeom>
          <a:noFill/>
        </p:spPr>
        <p:txBody>
          <a:bodyPr wrap="none" rtlCol="0">
            <a:spAutoFit/>
          </a:bodyPr>
          <a:lstStyle/>
          <a:p>
            <a:pPr defTabSz="420624">
              <a:spcAft>
                <a:spcPts val="600"/>
              </a:spcAft>
            </a:pPr>
            <a:r>
              <a:rPr lang="en-US" sz="1656" b="1" kern="1200" dirty="0">
                <a:solidFill>
                  <a:schemeClr val="tx1"/>
                </a:solidFill>
                <a:latin typeface="+mn-lt"/>
                <a:ea typeface="+mn-ea"/>
                <a:cs typeface="+mn-cs"/>
              </a:rPr>
              <a:t>Safety</a:t>
            </a:r>
            <a:endParaRPr lang="en-US" b="1" dirty="0"/>
          </a:p>
        </p:txBody>
      </p:sp>
      <p:sp>
        <p:nvSpPr>
          <p:cNvPr id="15" name="TextBox 14"/>
          <p:cNvSpPr txBox="1"/>
          <p:nvPr/>
        </p:nvSpPr>
        <p:spPr>
          <a:xfrm>
            <a:off x="9704476" y="1027591"/>
            <a:ext cx="1074333" cy="347146"/>
          </a:xfrm>
          <a:prstGeom prst="rect">
            <a:avLst/>
          </a:prstGeom>
          <a:noFill/>
        </p:spPr>
        <p:txBody>
          <a:bodyPr wrap="none" rtlCol="0">
            <a:spAutoFit/>
          </a:bodyPr>
          <a:lstStyle/>
          <a:p>
            <a:pPr defTabSz="420624">
              <a:spcAft>
                <a:spcPts val="600"/>
              </a:spcAft>
            </a:pPr>
            <a:r>
              <a:rPr lang="en-US" sz="1656" b="1" kern="1200">
                <a:solidFill>
                  <a:schemeClr val="tx1"/>
                </a:solidFill>
                <a:latin typeface="+mn-lt"/>
                <a:ea typeface="+mn-ea"/>
                <a:cs typeface="+mn-cs"/>
              </a:rPr>
              <a:t>Footprint</a:t>
            </a:r>
            <a:endParaRPr lang="en-US" b="1"/>
          </a:p>
        </p:txBody>
      </p:sp>
      <p:sp>
        <p:nvSpPr>
          <p:cNvPr id="4" name="TextBox 3">
            <a:extLst>
              <a:ext uri="{FF2B5EF4-FFF2-40B4-BE49-F238E27FC236}">
                <a16:creationId xmlns:a16="http://schemas.microsoft.com/office/drawing/2014/main" id="{70C50A17-B399-C191-88FB-31A4C515B4DD}"/>
              </a:ext>
            </a:extLst>
          </p:cNvPr>
          <p:cNvSpPr txBox="1"/>
          <p:nvPr/>
        </p:nvSpPr>
        <p:spPr>
          <a:xfrm>
            <a:off x="8224585" y="2448826"/>
            <a:ext cx="1151277" cy="347146"/>
          </a:xfrm>
          <a:prstGeom prst="rect">
            <a:avLst/>
          </a:prstGeom>
          <a:noFill/>
        </p:spPr>
        <p:txBody>
          <a:bodyPr wrap="none" rtlCol="0">
            <a:spAutoFit/>
          </a:bodyPr>
          <a:lstStyle/>
          <a:p>
            <a:pPr defTabSz="420624">
              <a:spcAft>
                <a:spcPts val="600"/>
              </a:spcAft>
            </a:pPr>
            <a:r>
              <a:rPr lang="en-US" sz="1656" b="1" kern="1200">
                <a:solidFill>
                  <a:schemeClr val="tx1"/>
                </a:solidFill>
                <a:latin typeface="+mn-lt"/>
                <a:ea typeface="+mn-ea"/>
                <a:cs typeface="+mn-cs"/>
              </a:rPr>
              <a:t>Common</a:t>
            </a:r>
            <a:endParaRPr lang="en-US" b="1"/>
          </a:p>
        </p:txBody>
      </p:sp>
      <p:sp>
        <p:nvSpPr>
          <p:cNvPr id="6" name="TextBox 5">
            <a:extLst>
              <a:ext uri="{FF2B5EF4-FFF2-40B4-BE49-F238E27FC236}">
                <a16:creationId xmlns:a16="http://schemas.microsoft.com/office/drawing/2014/main" id="{A2237B41-8157-314C-9956-7EB8CCC87848}"/>
              </a:ext>
            </a:extLst>
          </p:cNvPr>
          <p:cNvSpPr txBox="1"/>
          <p:nvPr/>
        </p:nvSpPr>
        <p:spPr>
          <a:xfrm>
            <a:off x="6215334" y="1398144"/>
            <a:ext cx="2472152" cy="601960"/>
          </a:xfrm>
          <a:prstGeom prst="rect">
            <a:avLst/>
          </a:prstGeom>
          <a:noFill/>
        </p:spPr>
        <p:txBody>
          <a:bodyPr wrap="none" rtlCol="0">
            <a:spAutoFit/>
          </a:bodyPr>
          <a:lstStyle/>
          <a:p>
            <a:pPr marL="285750" indent="-285750" defTabSz="420624">
              <a:spcAft>
                <a:spcPts val="600"/>
              </a:spcAft>
              <a:buFont typeface="Arial" panose="020B0604020202020204" pitchFamily="34" charset="0"/>
              <a:buChar char="•"/>
            </a:pPr>
            <a:r>
              <a:rPr lang="en-US" sz="1656" dirty="0"/>
              <a:t>Protects data from</a:t>
            </a:r>
            <a:br>
              <a:rPr lang="en-US" sz="1656" dirty="0"/>
            </a:br>
            <a:r>
              <a:rPr lang="en-US" sz="1656" dirty="0"/>
              <a:t>attacks and threats</a:t>
            </a:r>
            <a:endParaRPr lang="en-US" dirty="0"/>
          </a:p>
        </p:txBody>
      </p:sp>
      <p:sp>
        <p:nvSpPr>
          <p:cNvPr id="7" name="TextBox 6">
            <a:extLst>
              <a:ext uri="{FF2B5EF4-FFF2-40B4-BE49-F238E27FC236}">
                <a16:creationId xmlns:a16="http://schemas.microsoft.com/office/drawing/2014/main" id="{7203AE2F-3C04-2509-FEFC-26FE978F5588}"/>
              </a:ext>
            </a:extLst>
          </p:cNvPr>
          <p:cNvSpPr txBox="1"/>
          <p:nvPr/>
        </p:nvSpPr>
        <p:spPr>
          <a:xfrm>
            <a:off x="8914561" y="1406230"/>
            <a:ext cx="2468946" cy="624145"/>
          </a:xfrm>
          <a:prstGeom prst="rect">
            <a:avLst/>
          </a:prstGeom>
          <a:noFill/>
        </p:spPr>
        <p:txBody>
          <a:bodyPr wrap="none" rtlCol="0">
            <a:spAutoFit/>
          </a:bodyPr>
          <a:lstStyle/>
          <a:p>
            <a:pPr marL="285750" indent="-285750" defTabSz="420624">
              <a:spcAft>
                <a:spcPts val="600"/>
              </a:spcAft>
              <a:buFont typeface="Arial" panose="020B0604020202020204" pitchFamily="34" charset="0"/>
              <a:buChar char="•"/>
            </a:pPr>
            <a:r>
              <a:rPr lang="en-US" sz="1656" dirty="0"/>
              <a:t>The trail of data left</a:t>
            </a:r>
            <a:br>
              <a:rPr lang="en-US" sz="1656" dirty="0"/>
            </a:br>
            <a:r>
              <a:rPr lang="en-US" sz="1656" dirty="0"/>
              <a:t>behind from users</a:t>
            </a:r>
            <a:endParaRPr lang="en-US" dirty="0"/>
          </a:p>
        </p:txBody>
      </p:sp>
      <p:sp>
        <p:nvSpPr>
          <p:cNvPr id="8" name="TextBox 7">
            <a:extLst>
              <a:ext uri="{FF2B5EF4-FFF2-40B4-BE49-F238E27FC236}">
                <a16:creationId xmlns:a16="http://schemas.microsoft.com/office/drawing/2014/main" id="{FA1F48AD-2661-E9C7-D23E-8F942A171CD7}"/>
              </a:ext>
            </a:extLst>
          </p:cNvPr>
          <p:cNvSpPr txBox="1"/>
          <p:nvPr/>
        </p:nvSpPr>
        <p:spPr>
          <a:xfrm>
            <a:off x="6108831" y="4173152"/>
            <a:ext cx="2823209" cy="646331"/>
          </a:xfrm>
          <a:prstGeom prst="rect">
            <a:avLst/>
          </a:prstGeom>
          <a:noFill/>
        </p:spPr>
        <p:txBody>
          <a:bodyPr wrap="none" rtlCol="0">
            <a:spAutoFit/>
          </a:bodyPr>
          <a:lstStyle/>
          <a:p>
            <a:pPr marL="285750" indent="-285750" defTabSz="420624">
              <a:spcAft>
                <a:spcPts val="600"/>
              </a:spcAft>
              <a:buFont typeface="Arial" panose="020B0604020202020204" pitchFamily="34" charset="0"/>
              <a:buChar char="•"/>
            </a:pPr>
            <a:r>
              <a:rPr lang="en-US" dirty="0"/>
              <a:t>Personal safety</a:t>
            </a:r>
            <a:br>
              <a:rPr lang="en-US" dirty="0"/>
            </a:br>
            <a:r>
              <a:rPr lang="en-US" dirty="0"/>
              <a:t>from problems online</a:t>
            </a:r>
          </a:p>
        </p:txBody>
      </p:sp>
      <p:sp>
        <p:nvSpPr>
          <p:cNvPr id="18" name="TextBox 17">
            <a:extLst>
              <a:ext uri="{FF2B5EF4-FFF2-40B4-BE49-F238E27FC236}">
                <a16:creationId xmlns:a16="http://schemas.microsoft.com/office/drawing/2014/main" id="{1710474C-7882-E641-A019-0FA145C7C8AB}"/>
              </a:ext>
            </a:extLst>
          </p:cNvPr>
          <p:cNvSpPr txBox="1"/>
          <p:nvPr/>
        </p:nvSpPr>
        <p:spPr>
          <a:xfrm>
            <a:off x="9206022" y="4157536"/>
            <a:ext cx="2000869" cy="646331"/>
          </a:xfrm>
          <a:prstGeom prst="rect">
            <a:avLst/>
          </a:prstGeom>
          <a:noFill/>
        </p:spPr>
        <p:txBody>
          <a:bodyPr wrap="none" rtlCol="0">
            <a:spAutoFit/>
          </a:bodyPr>
          <a:lstStyle/>
          <a:p>
            <a:pPr marL="285750" indent="-285750" defTabSz="420624">
              <a:spcAft>
                <a:spcPts val="600"/>
              </a:spcAft>
              <a:buFont typeface="Arial" panose="020B0604020202020204" pitchFamily="34" charset="0"/>
              <a:buChar char="•"/>
            </a:pPr>
            <a:r>
              <a:rPr lang="en-US" dirty="0"/>
              <a:t>Being a good</a:t>
            </a:r>
            <a:br>
              <a:rPr lang="en-US" dirty="0"/>
            </a:br>
            <a:r>
              <a:rPr lang="en-US" dirty="0"/>
              <a:t>person online</a:t>
            </a:r>
          </a:p>
        </p:txBody>
      </p:sp>
      <p:sp>
        <p:nvSpPr>
          <p:cNvPr id="20" name="TextBox 19">
            <a:extLst>
              <a:ext uri="{FF2B5EF4-FFF2-40B4-BE49-F238E27FC236}">
                <a16:creationId xmlns:a16="http://schemas.microsoft.com/office/drawing/2014/main" id="{74A2B2F0-C3EE-80DF-7FBD-72C8CE04EBA0}"/>
              </a:ext>
            </a:extLst>
          </p:cNvPr>
          <p:cNvSpPr txBox="1"/>
          <p:nvPr/>
        </p:nvSpPr>
        <p:spPr>
          <a:xfrm>
            <a:off x="7967276" y="2702316"/>
            <a:ext cx="1725152" cy="1631216"/>
          </a:xfrm>
          <a:prstGeom prst="rect">
            <a:avLst/>
          </a:prstGeom>
          <a:noFill/>
        </p:spPr>
        <p:txBody>
          <a:bodyPr wrap="none" rtlCol="0">
            <a:spAutoFit/>
          </a:bodyPr>
          <a:lstStyle/>
          <a:p>
            <a:pPr marL="285750" indent="-285750" defTabSz="420624">
              <a:spcAft>
                <a:spcPts val="600"/>
              </a:spcAft>
              <a:buFont typeface="Arial" panose="020B0604020202020204" pitchFamily="34" charset="0"/>
              <a:buChar char="•"/>
            </a:pPr>
            <a:r>
              <a:rPr lang="en-US" dirty="0"/>
              <a:t>Promote</a:t>
            </a:r>
            <a:br>
              <a:rPr lang="en-US" dirty="0"/>
            </a:br>
            <a:r>
              <a:rPr lang="en-US" dirty="0"/>
              <a:t>responsible</a:t>
            </a:r>
            <a:br>
              <a:rPr lang="en-US" dirty="0"/>
            </a:br>
            <a:r>
              <a:rPr lang="en-US" dirty="0"/>
              <a:t>use of tech</a:t>
            </a:r>
          </a:p>
          <a:p>
            <a:pPr marL="285750" indent="-285750" defTabSz="420624">
              <a:spcAft>
                <a:spcPts val="600"/>
              </a:spcAft>
              <a:buFont typeface="Arial" panose="020B0604020202020204" pitchFamily="34" charset="0"/>
              <a:buChar char="•"/>
            </a:pPr>
            <a:r>
              <a:rPr lang="en-US" dirty="0"/>
              <a:t>Ethical</a:t>
            </a:r>
          </a:p>
          <a:p>
            <a:pPr marL="285750" indent="-285750" defTabSz="420624">
              <a:spcAft>
                <a:spcPts val="600"/>
              </a:spcAft>
              <a:buFont typeface="Arial" panose="020B0604020202020204" pitchFamily="34" charset="0"/>
              <a:buChar char="•"/>
            </a:pPr>
            <a:r>
              <a:rPr lang="en-US" dirty="0"/>
              <a:t>Influential</a:t>
            </a:r>
          </a:p>
        </p:txBody>
      </p:sp>
    </p:spTree>
    <p:extLst>
      <p:ext uri="{BB962C8B-B14F-4D97-AF65-F5344CB8AC3E}">
        <p14:creationId xmlns:p14="http://schemas.microsoft.com/office/powerpoint/2010/main" val="29575919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2" presetClass="entr" presetSubtype="1"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ppt_x"/>
                                          </p:val>
                                        </p:tav>
                                        <p:tav tm="100000">
                                          <p:val>
                                            <p:strVal val="#ppt_x"/>
                                          </p:val>
                                        </p:tav>
                                      </p:tavLst>
                                    </p:anim>
                                    <p:anim calcmode="lin" valueType="num">
                                      <p:cBhvr additive="base">
                                        <p:cTn id="65" dur="500" fill="hold"/>
                                        <p:tgtEl>
                                          <p:spTgt spid="7"/>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ppt_x"/>
                                          </p:val>
                                        </p:tav>
                                        <p:tav tm="100000">
                                          <p:val>
                                            <p:strVal val="#ppt_x"/>
                                          </p:val>
                                        </p:tav>
                                      </p:tavLst>
                                    </p:anim>
                                    <p:anim calcmode="lin" valueType="num">
                                      <p:cBhvr additive="base">
                                        <p:cTn id="69" dur="500" fill="hold"/>
                                        <p:tgtEl>
                                          <p:spTgt spid="8"/>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ppt_x"/>
                                          </p:val>
                                        </p:tav>
                                        <p:tav tm="100000">
                                          <p:val>
                                            <p:strVal val="#ppt_x"/>
                                          </p:val>
                                        </p:tav>
                                      </p:tavLst>
                                    </p:anim>
                                    <p:anim calcmode="lin" valueType="num">
                                      <p:cBhvr additive="base">
                                        <p:cTn id="73" dur="500" fill="hold"/>
                                        <p:tgtEl>
                                          <p:spTgt spid="1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2" grpId="0" animBg="1"/>
      <p:bldP spid="17" grpId="0" animBg="1"/>
      <p:bldP spid="2" grpId="0"/>
      <p:bldP spid="13" grpId="0"/>
      <p:bldP spid="14" grpId="0"/>
      <p:bldP spid="15" grpId="0"/>
      <p:bldP spid="4" grpId="0"/>
      <p:bldP spid="6" grpId="0"/>
      <p:bldP spid="7" grpId="0"/>
      <p:bldP spid="8"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46848">
            <a:off x="-820236" y="2836597"/>
            <a:ext cx="12192000" cy="6827520"/>
          </a:xfrm>
          <a:prstGeom prst="rect">
            <a:avLst/>
          </a:prstGeom>
        </p:spPr>
      </p:pic>
      <p:pic>
        <p:nvPicPr>
          <p:cNvPr id="5" name="metal-pipe-clang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2345" y="3425536"/>
            <a:ext cx="609600" cy="609600"/>
          </a:xfrm>
          <a:prstGeom prst="rect">
            <a:avLst/>
          </a:prstGeom>
        </p:spPr>
      </p:pic>
      <p:sp>
        <p:nvSpPr>
          <p:cNvPr id="6" name="Rectangle 2">
            <a:extLst>
              <a:ext uri="{FF2B5EF4-FFF2-40B4-BE49-F238E27FC236}">
                <a16:creationId xmlns:a16="http://schemas.microsoft.com/office/drawing/2014/main" id="{5F75FD2F-DB5D-F664-3164-C35681545A95}"/>
              </a:ext>
            </a:extLst>
          </p:cNvPr>
          <p:cNvSpPr>
            <a:spLocks noChangeArrowheads="1"/>
          </p:cNvSpPr>
          <p:nvPr/>
        </p:nvSpPr>
        <p:spPr bwMode="auto">
          <a:xfrm>
            <a:off x="2576315" y="387987"/>
            <a:ext cx="676851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Cited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Sense Edu. “What Is Digital Citizenship?”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Sense Education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www.commonsense.org/education/digital-citizenship/what-is-digital-citizenship.</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Consumer Reports. “How to Manage Your Digital Footprint.”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Consumer Reports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www.consumerreports.org/digital-security/managing-your-digital-footprint-a7358432645/.</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FederalTradeCommision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“Online Security.”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Consumer Information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www.consumer.ftc.gov/topics/online-security.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Safe Online. “Get Safe Online.”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Www.getsafeonline.org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www.getsafeonline.org/protecting-yourself/.</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Kaspersky. “What Is Cyber Security?”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Kaspersky.com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usa.kaspersky.com/resource-center/definitions/what-is-cyber-security.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Mary Beth Hertz. “How to Teach Internet Safety to Younger Elementary Students.”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Edutopia</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George Lucas Educational Foundation, 4 June 2012,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www.edutopia.org/blog/internet-safety-younger-elementary-mary-beth-hertz.</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Norton. “The Importance of Cybersecurity.”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Norton 360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Norton, 2024,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us.norton.com/internetsecurity-how-to-the-importance-of-cyber-security.</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StaySafeOnline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“Understanding Your Digital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Footpint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StaySafeOnline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staysafeonline.org/blog/understanding-your-digital-footprint/.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36712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47"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362">
                                          <p:stCondLst>
                                            <p:cond delay="0"/>
                                          </p:stCondLst>
                                        </p:cTn>
                                        <p:tgtEl>
                                          <p:spTgt spid="4"/>
                                        </p:tgtEl>
                                      </p:cBhvr>
                                    </p:animEffect>
                                    <p:anim calcmode="lin" valueType="num">
                                      <p:cBhvr>
                                        <p:cTn id="12" dur="113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4"/>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4"/>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4"/>
                                        </p:tgtEl>
                                        <p:attrNameLst>
                                          <p:attrName>ppt_y</p:attrName>
                                        </p:attrNameLst>
                                      </p:cBhvr>
                                      <p:tavLst>
                                        <p:tav tm="0" fmla="#ppt_y-sin(pi*$)/81">
                                          <p:val>
                                            <p:fltVal val="0"/>
                                          </p:val>
                                        </p:tav>
                                        <p:tav tm="100000">
                                          <p:val>
                                            <p:fltVal val="1"/>
                                          </p:val>
                                        </p:tav>
                                      </p:tavLst>
                                    </p:anim>
                                    <p:animScale>
                                      <p:cBhvr>
                                        <p:cTn id="17" dur="16">
                                          <p:stCondLst>
                                            <p:cond delay="406"/>
                                          </p:stCondLst>
                                        </p:cTn>
                                        <p:tgtEl>
                                          <p:spTgt spid="4"/>
                                        </p:tgtEl>
                                      </p:cBhvr>
                                      <p:to x="100000" y="60000"/>
                                    </p:animScale>
                                    <p:animScale>
                                      <p:cBhvr>
                                        <p:cTn id="18" dur="104" decel="50000">
                                          <p:stCondLst>
                                            <p:cond delay="423"/>
                                          </p:stCondLst>
                                        </p:cTn>
                                        <p:tgtEl>
                                          <p:spTgt spid="4"/>
                                        </p:tgtEl>
                                      </p:cBhvr>
                                      <p:to x="100000" y="100000"/>
                                    </p:animScale>
                                    <p:animScale>
                                      <p:cBhvr>
                                        <p:cTn id="19" dur="16">
                                          <p:stCondLst>
                                            <p:cond delay="820"/>
                                          </p:stCondLst>
                                        </p:cTn>
                                        <p:tgtEl>
                                          <p:spTgt spid="4"/>
                                        </p:tgtEl>
                                      </p:cBhvr>
                                      <p:to x="100000" y="80000"/>
                                    </p:animScale>
                                    <p:animScale>
                                      <p:cBhvr>
                                        <p:cTn id="20" dur="104" decel="50000">
                                          <p:stCondLst>
                                            <p:cond delay="836"/>
                                          </p:stCondLst>
                                        </p:cTn>
                                        <p:tgtEl>
                                          <p:spTgt spid="4"/>
                                        </p:tgtEl>
                                      </p:cBhvr>
                                      <p:to x="100000" y="100000"/>
                                    </p:animScale>
                                    <p:animScale>
                                      <p:cBhvr>
                                        <p:cTn id="21" dur="16">
                                          <p:stCondLst>
                                            <p:cond delay="1026"/>
                                          </p:stCondLst>
                                        </p:cTn>
                                        <p:tgtEl>
                                          <p:spTgt spid="4"/>
                                        </p:tgtEl>
                                      </p:cBhvr>
                                      <p:to x="100000" y="90000"/>
                                    </p:animScale>
                                    <p:animScale>
                                      <p:cBhvr>
                                        <p:cTn id="22" dur="104" decel="50000">
                                          <p:stCondLst>
                                            <p:cond delay="1042"/>
                                          </p:stCondLst>
                                        </p:cTn>
                                        <p:tgtEl>
                                          <p:spTgt spid="4"/>
                                        </p:tgtEl>
                                      </p:cBhvr>
                                      <p:to x="100000" y="100000"/>
                                    </p:animScale>
                                    <p:animScale>
                                      <p:cBhvr>
                                        <p:cTn id="23" dur="16">
                                          <p:stCondLst>
                                            <p:cond delay="1130"/>
                                          </p:stCondLst>
                                        </p:cTn>
                                        <p:tgtEl>
                                          <p:spTgt spid="4"/>
                                        </p:tgtEl>
                                      </p:cBhvr>
                                      <p:to x="100000" y="95000"/>
                                    </p:animScale>
                                    <p:animScale>
                                      <p:cBhvr>
                                        <p:cTn id="24" dur="104" decel="50000">
                                          <p:stCondLst>
                                            <p:cond delay="1146"/>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xit" presetSubtype="0" fill="hold" nodeType="clickEffect">
                                  <p:stCondLst>
                                    <p:cond delay="0"/>
                                  </p:stCondLst>
                                  <p:childTnLst>
                                    <p:animEffect transition="out" filter="wipe(down)">
                                      <p:cBhvr>
                                        <p:cTn id="28" dur="113" accel="50000">
                                          <p:stCondLst>
                                            <p:cond delay="1137"/>
                                          </p:stCondLst>
                                        </p:cTn>
                                        <p:tgtEl>
                                          <p:spTgt spid="4"/>
                                        </p:tgtEl>
                                      </p:cBhvr>
                                    </p:animEffect>
                                    <p:anim calcmode="lin" valueType="num">
                                      <p:cBhvr>
                                        <p:cTn id="29" dur="1139"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30" dur="111">
                                          <p:stCondLst>
                                            <p:cond delay="1139"/>
                                          </p:stCondLst>
                                        </p:cTn>
                                        <p:tgtEl>
                                          <p:spTgt spid="4"/>
                                        </p:tgtEl>
                                        <p:attrNameLst>
                                          <p:attrName>ppt_x</p:attrName>
                                        </p:attrNameLst>
                                      </p:cBhvr>
                                      <p:tavLst>
                                        <p:tav tm="0">
                                          <p:val>
                                            <p:strVal val="ppt_x"/>
                                          </p:val>
                                        </p:tav>
                                        <p:tav tm="100000">
                                          <p:val>
                                            <p:strVal val="ppt_x"/>
                                          </p:val>
                                        </p:tav>
                                      </p:tavLst>
                                    </p:anim>
                                    <p:anim calcmode="lin" valueType="num">
                                      <p:cBhvr>
                                        <p:cTn id="31" dur="415"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2" dur="415" tmFilter="0, 0; 0.125,0.2665; 0.25,0.4; 0.375,0.465; 0.5,0.5;  0.625,0.535; 0.75,0.6; 0.875,0.7335; 1,1">
                                          <p:stCondLst>
                                            <p:cond delay="415"/>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3" dur="207" tmFilter="0, 0; 0.125,0.2665; 0.25,0.4; 0.375,0.465; 0.5,0.5;  0.625,0.535; 0.75,0.6; 0.875,0.7335; 1,1">
                                          <p:stCondLst>
                                            <p:cond delay="827"/>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4" dur="102" tmFilter="0, 0; 0.125,0.2665; 0.25,0.4; 0.375,0.465; 0.5,0.5;  0.625,0.535; 0.75,0.6; 0.875,0.7335; 1,1">
                                          <p:stCondLst>
                                            <p:cond delay="1035"/>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5" dur="113" accel="50000">
                                          <p:stCondLst>
                                            <p:cond delay="1137"/>
                                          </p:stCondLst>
                                        </p:cTn>
                                        <p:tgtEl>
                                          <p:spTgt spid="4"/>
                                        </p:tgtEl>
                                        <p:attrNameLst>
                                          <p:attrName>ppt_y</p:attrName>
                                        </p:attrNameLst>
                                      </p:cBhvr>
                                      <p:tavLst>
                                        <p:tav tm="0">
                                          <p:val>
                                            <p:strVal val="ppt_y"/>
                                          </p:val>
                                        </p:tav>
                                        <p:tav tm="100000">
                                          <p:val>
                                            <p:strVal val="ppt_y+ppt_h"/>
                                          </p:val>
                                        </p:tav>
                                      </p:tavLst>
                                    </p:anim>
                                    <p:animScale>
                                      <p:cBhvr>
                                        <p:cTn id="36" dur="16">
                                          <p:stCondLst>
                                            <p:cond delay="387"/>
                                          </p:stCondLst>
                                        </p:cTn>
                                        <p:tgtEl>
                                          <p:spTgt spid="4"/>
                                        </p:tgtEl>
                                      </p:cBhvr>
                                      <p:to x="100000" y="60000"/>
                                    </p:animScale>
                                    <p:animScale>
                                      <p:cBhvr>
                                        <p:cTn id="37" dur="104" decel="50000">
                                          <p:stCondLst>
                                            <p:cond delay="404"/>
                                          </p:stCondLst>
                                        </p:cTn>
                                        <p:tgtEl>
                                          <p:spTgt spid="4"/>
                                        </p:tgtEl>
                                      </p:cBhvr>
                                      <p:to x="100000" y="100000"/>
                                    </p:animScale>
                                    <p:animScale>
                                      <p:cBhvr>
                                        <p:cTn id="38" dur="16">
                                          <p:stCondLst>
                                            <p:cond delay="820"/>
                                          </p:stCondLst>
                                        </p:cTn>
                                        <p:tgtEl>
                                          <p:spTgt spid="4"/>
                                        </p:tgtEl>
                                      </p:cBhvr>
                                      <p:to x="100000" y="80000"/>
                                    </p:animScale>
                                    <p:animScale>
                                      <p:cBhvr>
                                        <p:cTn id="39" dur="104" decel="50000">
                                          <p:stCondLst>
                                            <p:cond delay="836"/>
                                          </p:stCondLst>
                                        </p:cTn>
                                        <p:tgtEl>
                                          <p:spTgt spid="4"/>
                                        </p:tgtEl>
                                      </p:cBhvr>
                                      <p:to x="100000" y="100000"/>
                                    </p:animScale>
                                    <p:animScale>
                                      <p:cBhvr>
                                        <p:cTn id="40" dur="16">
                                          <p:stCondLst>
                                            <p:cond delay="1026"/>
                                          </p:stCondLst>
                                        </p:cTn>
                                        <p:tgtEl>
                                          <p:spTgt spid="4"/>
                                        </p:tgtEl>
                                      </p:cBhvr>
                                      <p:to x="100000" y="90000"/>
                                    </p:animScale>
                                    <p:animScale>
                                      <p:cBhvr>
                                        <p:cTn id="41" dur="104" decel="50000">
                                          <p:stCondLst>
                                            <p:cond delay="1042"/>
                                          </p:stCondLst>
                                        </p:cTn>
                                        <p:tgtEl>
                                          <p:spTgt spid="4"/>
                                        </p:tgtEl>
                                      </p:cBhvr>
                                      <p:to x="100000" y="100000"/>
                                    </p:animScale>
                                    <p:animScale>
                                      <p:cBhvr>
                                        <p:cTn id="42" dur="16">
                                          <p:stCondLst>
                                            <p:cond delay="1130"/>
                                          </p:stCondLst>
                                        </p:cTn>
                                        <p:tgtEl>
                                          <p:spTgt spid="4"/>
                                        </p:tgtEl>
                                      </p:cBhvr>
                                      <p:to x="100000" y="95000"/>
                                    </p:animScale>
                                    <p:animScale>
                                      <p:cBhvr>
                                        <p:cTn id="43" dur="104" decel="50000">
                                          <p:stCondLst>
                                            <p:cond delay="1146"/>
                                          </p:stCondLst>
                                        </p:cTn>
                                        <p:tgtEl>
                                          <p:spTgt spid="4"/>
                                        </p:tgtEl>
                                      </p:cBhvr>
                                      <p:to x="100000" y="100000"/>
                                    </p:animScale>
                                    <p:set>
                                      <p:cBhvr>
                                        <p:cTn id="44"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45"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3" name="Content Placeholder 2"/>
          <p:cNvSpPr>
            <a:spLocks noGrp="1"/>
          </p:cNvSpPr>
          <p:nvPr>
            <p:ph idx="1"/>
          </p:nvPr>
        </p:nvSpPr>
        <p:spPr>
          <a:xfrm>
            <a:off x="810000" y="2249891"/>
            <a:ext cx="4256627" cy="3636511"/>
          </a:xfrm>
        </p:spPr>
        <p:txBody>
          <a:bodyPr>
            <a:normAutofit/>
          </a:bodyPr>
          <a:lstStyle/>
          <a:p>
            <a:pPr marL="0" indent="0">
              <a:buNone/>
            </a:pPr>
            <a:r>
              <a:rPr lang="en-US" sz="2000" dirty="0"/>
              <a:t>This Presentation covers the four parts of Digital Lineup, 	 			    			     		   																																															</a:t>
            </a:r>
          </a:p>
        </p:txBody>
      </p:sp>
      <p:sp>
        <p:nvSpPr>
          <p:cNvPr id="7" name="Content Placeholder 2"/>
          <p:cNvSpPr txBox="1">
            <a:spLocks/>
          </p:cNvSpPr>
          <p:nvPr/>
        </p:nvSpPr>
        <p:spPr>
          <a:xfrm>
            <a:off x="3601831" y="2850548"/>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Security,</a:t>
            </a:r>
          </a:p>
        </p:txBody>
      </p:sp>
      <p:sp>
        <p:nvSpPr>
          <p:cNvPr id="8" name="Content Placeholder 2"/>
          <p:cNvSpPr txBox="1">
            <a:spLocks/>
          </p:cNvSpPr>
          <p:nvPr/>
        </p:nvSpPr>
        <p:spPr>
          <a:xfrm>
            <a:off x="818712" y="3184094"/>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Footprint,</a:t>
            </a:r>
          </a:p>
        </p:txBody>
      </p:sp>
      <p:sp>
        <p:nvSpPr>
          <p:cNvPr id="9" name="Content Placeholder 2"/>
          <p:cNvSpPr txBox="1">
            <a:spLocks/>
          </p:cNvSpPr>
          <p:nvPr/>
        </p:nvSpPr>
        <p:spPr>
          <a:xfrm>
            <a:off x="2016141" y="3184094"/>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Citizenship,</a:t>
            </a:r>
          </a:p>
        </p:txBody>
      </p:sp>
      <p:sp>
        <p:nvSpPr>
          <p:cNvPr id="10" name="Content Placeholder 2"/>
          <p:cNvSpPr txBox="1">
            <a:spLocks/>
          </p:cNvSpPr>
          <p:nvPr/>
        </p:nvSpPr>
        <p:spPr>
          <a:xfrm>
            <a:off x="3489649" y="3184093"/>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and Safety.</a:t>
            </a:r>
          </a:p>
        </p:txBody>
      </p:sp>
      <p:sp>
        <p:nvSpPr>
          <p:cNvPr id="11" name="Content Placeholder 2"/>
          <p:cNvSpPr txBox="1">
            <a:spLocks/>
          </p:cNvSpPr>
          <p:nvPr/>
        </p:nvSpPr>
        <p:spPr>
          <a:xfrm>
            <a:off x="818711" y="2682597"/>
            <a:ext cx="4256627"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These four parts of the Digital Lineup are key in keeping you safe, private, secure, and responsible. The next two slides cover security, the two after cover footprint, and so on.</a:t>
            </a:r>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000"/>
                    </a14:imgEffect>
                    <a14:imgEffect>
                      <a14:brightnessContrast bright="20000" contrast="-15000"/>
                    </a14:imgEffect>
                  </a14:imgLayer>
                </a14:imgProps>
              </a:ext>
              <a:ext uri="{28A0092B-C50C-407E-A947-70E740481C1C}">
                <a14:useLocalDpi xmlns:a14="http://schemas.microsoft.com/office/drawing/2010/main" val="0"/>
              </a:ext>
            </a:extLst>
          </a:blip>
          <a:stretch>
            <a:fillRect/>
          </a:stretch>
        </p:blipFill>
        <p:spPr bwMode="auto">
          <a:xfrm>
            <a:off x="6167021" y="2220161"/>
            <a:ext cx="3986575" cy="3986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1000"/>
                    </a14:imgEffect>
                  </a14:imgLayer>
                </a14:imgProps>
              </a:ext>
              <a:ext uri="{28A0092B-C50C-407E-A947-70E740481C1C}">
                <a14:useLocalDpi xmlns:a14="http://schemas.microsoft.com/office/drawing/2010/main" val="0"/>
              </a:ext>
            </a:extLst>
          </a:blip>
          <a:stretch>
            <a:fillRect/>
          </a:stretch>
        </p:blipFill>
        <p:spPr bwMode="auto">
          <a:xfrm>
            <a:off x="6661028" y="2778581"/>
            <a:ext cx="2827714" cy="2827714"/>
          </a:xfrm>
          <a:prstGeom prst="rect">
            <a:avLst/>
          </a:prstGeom>
          <a:noFill/>
        </p:spPr>
      </p:pic>
      <p:pic>
        <p:nvPicPr>
          <p:cNvPr id="1040" name="Picture 16" descr="Sql Server Icon, Transparent Sql Server.PNG Images &amp; Vector - FreeIc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6521" y="2979392"/>
            <a:ext cx="1970430" cy="242609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6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bwMode="auto">
          <a:xfrm>
            <a:off x="6540135" y="2661584"/>
            <a:ext cx="3061705" cy="306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9058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 calcmode="lin" valueType="num">
                                      <p:cBhvr additive="base">
                                        <p:cTn id="25" dur="500" fill="hold"/>
                                        <p:tgtEl>
                                          <p:spTgt spid="1036"/>
                                        </p:tgtEl>
                                        <p:attrNameLst>
                                          <p:attrName>ppt_x</p:attrName>
                                        </p:attrNameLst>
                                      </p:cBhvr>
                                      <p:tavLst>
                                        <p:tav tm="0">
                                          <p:val>
                                            <p:strVal val="1+#ppt_w/2"/>
                                          </p:val>
                                        </p:tav>
                                        <p:tav tm="100000">
                                          <p:val>
                                            <p:strVal val="#ppt_x"/>
                                          </p:val>
                                        </p:tav>
                                      </p:tavLst>
                                    </p:anim>
                                    <p:anim calcmode="lin" valueType="num">
                                      <p:cBhvr additive="base">
                                        <p:cTn id="26"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nodeType="clickEffect">
                                  <p:stCondLst>
                                    <p:cond delay="0"/>
                                  </p:stCondLst>
                                  <p:childTnLst>
                                    <p:anim calcmode="lin" valueType="num">
                                      <p:cBhvr additive="base">
                                        <p:cTn id="30" dur="500"/>
                                        <p:tgtEl>
                                          <p:spTgt spid="1036"/>
                                        </p:tgtEl>
                                        <p:attrNameLst>
                                          <p:attrName>ppt_x</p:attrName>
                                        </p:attrNameLst>
                                      </p:cBhvr>
                                      <p:tavLst>
                                        <p:tav tm="0">
                                          <p:val>
                                            <p:strVal val="ppt_x"/>
                                          </p:val>
                                        </p:tav>
                                        <p:tav tm="100000">
                                          <p:val>
                                            <p:strVal val="0-ppt_w/2"/>
                                          </p:val>
                                        </p:tav>
                                      </p:tavLst>
                                    </p:anim>
                                    <p:anim calcmode="lin" valueType="num">
                                      <p:cBhvr additive="base">
                                        <p:cTn id="31" dur="500"/>
                                        <p:tgtEl>
                                          <p:spTgt spid="1036"/>
                                        </p:tgtEl>
                                        <p:attrNameLst>
                                          <p:attrName>ppt_y</p:attrName>
                                        </p:attrNameLst>
                                      </p:cBhvr>
                                      <p:tavLst>
                                        <p:tav tm="0">
                                          <p:val>
                                            <p:strVal val="ppt_y"/>
                                          </p:val>
                                        </p:tav>
                                        <p:tav tm="100000">
                                          <p:val>
                                            <p:strVal val="ppt_y"/>
                                          </p:val>
                                        </p:tav>
                                      </p:tavLst>
                                    </p:anim>
                                    <p:set>
                                      <p:cBhvr>
                                        <p:cTn id="32" dur="1" fill="hold">
                                          <p:stCondLst>
                                            <p:cond delay="499"/>
                                          </p:stCondLst>
                                        </p:cTn>
                                        <p:tgtEl>
                                          <p:spTgt spid="10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40"/>
                                        </p:tgtEl>
                                        <p:attrNameLst>
                                          <p:attrName>style.visibility</p:attrName>
                                        </p:attrNameLst>
                                      </p:cBhvr>
                                      <p:to>
                                        <p:strVal val="visible"/>
                                      </p:to>
                                    </p:set>
                                    <p:anim calcmode="lin" valueType="num">
                                      <p:cBhvr additive="base">
                                        <p:cTn id="43" dur="500" fill="hold"/>
                                        <p:tgtEl>
                                          <p:spTgt spid="1040"/>
                                        </p:tgtEl>
                                        <p:attrNameLst>
                                          <p:attrName>ppt_x</p:attrName>
                                        </p:attrNameLst>
                                      </p:cBhvr>
                                      <p:tavLst>
                                        <p:tav tm="0">
                                          <p:val>
                                            <p:strVal val="0-#ppt_w/2"/>
                                          </p:val>
                                        </p:tav>
                                        <p:tav tm="100000">
                                          <p:val>
                                            <p:strVal val="#ppt_x"/>
                                          </p:val>
                                        </p:tav>
                                      </p:tavLst>
                                    </p:anim>
                                    <p:anim calcmode="lin" valueType="num">
                                      <p:cBhvr additive="base">
                                        <p:cTn id="44" dur="500" fill="hold"/>
                                        <p:tgtEl>
                                          <p:spTgt spid="10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nodeType="clickEffect">
                                  <p:stCondLst>
                                    <p:cond delay="0"/>
                                  </p:stCondLst>
                                  <p:childTnLst>
                                    <p:anim calcmode="lin" valueType="num">
                                      <p:cBhvr additive="base">
                                        <p:cTn id="48" dur="500"/>
                                        <p:tgtEl>
                                          <p:spTgt spid="1040"/>
                                        </p:tgtEl>
                                        <p:attrNameLst>
                                          <p:attrName>ppt_x</p:attrName>
                                        </p:attrNameLst>
                                      </p:cBhvr>
                                      <p:tavLst>
                                        <p:tav tm="0">
                                          <p:val>
                                            <p:strVal val="ppt_x"/>
                                          </p:val>
                                        </p:tav>
                                        <p:tav tm="100000">
                                          <p:val>
                                            <p:strVal val="1+ppt_w/2"/>
                                          </p:val>
                                        </p:tav>
                                      </p:tavLst>
                                    </p:anim>
                                    <p:anim calcmode="lin" valueType="num">
                                      <p:cBhvr additive="base">
                                        <p:cTn id="49" dur="500"/>
                                        <p:tgtEl>
                                          <p:spTgt spid="1040"/>
                                        </p:tgtEl>
                                        <p:attrNameLst>
                                          <p:attrName>ppt_y</p:attrName>
                                        </p:attrNameLst>
                                      </p:cBhvr>
                                      <p:tavLst>
                                        <p:tav tm="0">
                                          <p:val>
                                            <p:strVal val="ppt_y"/>
                                          </p:val>
                                        </p:tav>
                                        <p:tav tm="100000">
                                          <p:val>
                                            <p:strVal val="ppt_y"/>
                                          </p:val>
                                        </p:tav>
                                      </p:tavLst>
                                    </p:anim>
                                    <p:set>
                                      <p:cBhvr>
                                        <p:cTn id="50" dur="1" fill="hold">
                                          <p:stCondLst>
                                            <p:cond delay="499"/>
                                          </p:stCondLst>
                                        </p:cTn>
                                        <p:tgtEl>
                                          <p:spTgt spid="10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1" fill="hold" nodeType="clickEffect">
                                  <p:stCondLst>
                                    <p:cond delay="0"/>
                                  </p:stCondLst>
                                  <p:childTnLst>
                                    <p:anim calcmode="lin" valueType="num">
                                      <p:cBhvr additive="base">
                                        <p:cTn id="66" dur="500"/>
                                        <p:tgtEl>
                                          <p:spTgt spid="1028"/>
                                        </p:tgtEl>
                                        <p:attrNameLst>
                                          <p:attrName>ppt_x</p:attrName>
                                        </p:attrNameLst>
                                      </p:cBhvr>
                                      <p:tavLst>
                                        <p:tav tm="0">
                                          <p:val>
                                            <p:strVal val="ppt_x"/>
                                          </p:val>
                                        </p:tav>
                                        <p:tav tm="100000">
                                          <p:val>
                                            <p:strVal val="ppt_x"/>
                                          </p:val>
                                        </p:tav>
                                      </p:tavLst>
                                    </p:anim>
                                    <p:anim calcmode="lin" valueType="num">
                                      <p:cBhvr additive="base">
                                        <p:cTn id="67" dur="500"/>
                                        <p:tgtEl>
                                          <p:spTgt spid="1028"/>
                                        </p:tgtEl>
                                        <p:attrNameLst>
                                          <p:attrName>ppt_y</p:attrName>
                                        </p:attrNameLst>
                                      </p:cBhvr>
                                      <p:tavLst>
                                        <p:tav tm="0">
                                          <p:val>
                                            <p:strVal val="ppt_y"/>
                                          </p:val>
                                        </p:tav>
                                        <p:tav tm="100000">
                                          <p:val>
                                            <p:strVal val="0-ppt_h/2"/>
                                          </p:val>
                                        </p:tav>
                                      </p:tavLst>
                                    </p:anim>
                                    <p:set>
                                      <p:cBhvr>
                                        <p:cTn id="68" dur="1" fill="hold">
                                          <p:stCondLst>
                                            <p:cond delay="499"/>
                                          </p:stCondLst>
                                        </p:cTn>
                                        <p:tgtEl>
                                          <p:spTgt spid="10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12" fill="hold" grpId="0" nodeType="clickEffect">
                                  <p:stCondLst>
                                    <p:cond delay="0"/>
                                  </p:stCondLst>
                                  <p:childTnLst>
                                    <p:set>
                                      <p:cBhvr>
                                        <p:cTn id="72" dur="1" fill="hold">
                                          <p:stCondLst>
                                            <p:cond delay="0"/>
                                          </p:stCondLst>
                                        </p:cTn>
                                        <p:tgtEl>
                                          <p:spTgt spid="10">
                                            <p:txEl>
                                              <p:pRg st="0" end="0"/>
                                            </p:txEl>
                                          </p:spTgt>
                                        </p:tgtEl>
                                        <p:attrNameLst>
                                          <p:attrName>style.visibility</p:attrName>
                                        </p:attrNameLst>
                                      </p:cBhvr>
                                      <p:to>
                                        <p:strVal val="visible"/>
                                      </p:to>
                                    </p:set>
                                    <p:anim calcmode="lin" valueType="num">
                                      <p:cBhvr additive="base">
                                        <p:cTn id="7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2" fill="hold" nodeType="clickEffect">
                                  <p:stCondLst>
                                    <p:cond delay="0"/>
                                  </p:stCondLst>
                                  <p:childTnLst>
                                    <p:set>
                                      <p:cBhvr>
                                        <p:cTn id="78" dur="1" fill="hold">
                                          <p:stCondLst>
                                            <p:cond delay="0"/>
                                          </p:stCondLst>
                                        </p:cTn>
                                        <p:tgtEl>
                                          <p:spTgt spid="1048"/>
                                        </p:tgtEl>
                                        <p:attrNameLst>
                                          <p:attrName>style.visibility</p:attrName>
                                        </p:attrNameLst>
                                      </p:cBhvr>
                                      <p:to>
                                        <p:strVal val="visible"/>
                                      </p:to>
                                    </p:set>
                                    <p:anim calcmode="lin" valueType="num">
                                      <p:cBhvr additive="base">
                                        <p:cTn id="79" dur="500" fill="hold"/>
                                        <p:tgtEl>
                                          <p:spTgt spid="1048"/>
                                        </p:tgtEl>
                                        <p:attrNameLst>
                                          <p:attrName>ppt_x</p:attrName>
                                        </p:attrNameLst>
                                      </p:cBhvr>
                                      <p:tavLst>
                                        <p:tav tm="0">
                                          <p:val>
                                            <p:strVal val="0-#ppt_w/2"/>
                                          </p:val>
                                        </p:tav>
                                        <p:tav tm="100000">
                                          <p:val>
                                            <p:strVal val="#ppt_x"/>
                                          </p:val>
                                        </p:tav>
                                      </p:tavLst>
                                    </p:anim>
                                    <p:anim calcmode="lin" valueType="num">
                                      <p:cBhvr additive="base">
                                        <p:cTn id="80" dur="500" fill="hold"/>
                                        <p:tgtEl>
                                          <p:spTgt spid="104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3" fill="hold" nodeType="clickEffect">
                                  <p:stCondLst>
                                    <p:cond delay="0"/>
                                  </p:stCondLst>
                                  <p:childTnLst>
                                    <p:anim calcmode="lin" valueType="num">
                                      <p:cBhvr additive="base">
                                        <p:cTn id="84" dur="500"/>
                                        <p:tgtEl>
                                          <p:spTgt spid="1048"/>
                                        </p:tgtEl>
                                        <p:attrNameLst>
                                          <p:attrName>ppt_x</p:attrName>
                                        </p:attrNameLst>
                                      </p:cBhvr>
                                      <p:tavLst>
                                        <p:tav tm="0">
                                          <p:val>
                                            <p:strVal val="ppt_x"/>
                                          </p:val>
                                        </p:tav>
                                        <p:tav tm="100000">
                                          <p:val>
                                            <p:strVal val="1+ppt_w/2"/>
                                          </p:val>
                                        </p:tav>
                                      </p:tavLst>
                                    </p:anim>
                                    <p:anim calcmode="lin" valueType="num">
                                      <p:cBhvr additive="base">
                                        <p:cTn id="85" dur="500"/>
                                        <p:tgtEl>
                                          <p:spTgt spid="1048"/>
                                        </p:tgtEl>
                                        <p:attrNameLst>
                                          <p:attrName>ppt_y</p:attrName>
                                        </p:attrNameLst>
                                      </p:cBhvr>
                                      <p:tavLst>
                                        <p:tav tm="0">
                                          <p:val>
                                            <p:strVal val="ppt_y"/>
                                          </p:val>
                                        </p:tav>
                                        <p:tav tm="100000">
                                          <p:val>
                                            <p:strVal val="0-ppt_h/2"/>
                                          </p:val>
                                        </p:tav>
                                      </p:tavLst>
                                    </p:anim>
                                    <p:set>
                                      <p:cBhvr>
                                        <p:cTn id="86" dur="1" fill="hold">
                                          <p:stCondLst>
                                            <p:cond delay="499"/>
                                          </p:stCondLst>
                                        </p:cTn>
                                        <p:tgtEl>
                                          <p:spTgt spid="104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left)">
                                      <p:cBhvr>
                                        <p:cTn id="9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P spid="8" grpId="0" build="p"/>
      <p:bldP spid="9" grpId="0" build="p"/>
      <p:bldP spid="10"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p>
        </p:txBody>
      </p:sp>
      <p:sp>
        <p:nvSpPr>
          <p:cNvPr id="3" name="Text Placeholder 2"/>
          <p:cNvSpPr>
            <a:spLocks noGrp="1"/>
          </p:cNvSpPr>
          <p:nvPr>
            <p:ph type="body" idx="1"/>
          </p:nvPr>
        </p:nvSpPr>
        <p:spPr>
          <a:xfrm>
            <a:off x="853189" y="4443680"/>
            <a:ext cx="6034171" cy="713241"/>
          </a:xfrm>
        </p:spPr>
        <p:txBody>
          <a:bodyPr/>
          <a:lstStyle/>
          <a:p>
            <a:r>
              <a:rPr lang="en-US" dirty="0"/>
              <a:t>The following slides cover securing your accounts, and the importance of security online.</a:t>
            </a:r>
          </a:p>
        </p:txBody>
      </p:sp>
      <p:sp>
        <p:nvSpPr>
          <p:cNvPr id="5" name="Title 1"/>
          <p:cNvSpPr txBox="1">
            <a:spLocks/>
          </p:cNvSpPr>
          <p:nvPr/>
        </p:nvSpPr>
        <p:spPr>
          <a:xfrm>
            <a:off x="2337234"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Security</a:t>
            </a:r>
          </a:p>
        </p:txBody>
      </p:sp>
      <p:pic>
        <p:nvPicPr>
          <p:cNvPr id="8" name="Picture 12">
            <a:extLst>
              <a:ext uri="{FF2B5EF4-FFF2-40B4-BE49-F238E27FC236}">
                <a16:creationId xmlns:a16="http://schemas.microsoft.com/office/drawing/2014/main" id="{B6DD4F83-560A-EAA1-E0BF-48FAE6FB83F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1000"/>
                    </a14:imgEffect>
                  </a14:imgLayer>
                </a14:imgProps>
              </a:ext>
              <a:ext uri="{28A0092B-C50C-407E-A947-70E740481C1C}">
                <a14:useLocalDpi xmlns:a14="http://schemas.microsoft.com/office/drawing/2010/main" val="0"/>
              </a:ext>
            </a:extLst>
          </a:blip>
          <a:stretch>
            <a:fillRect/>
          </a:stretch>
        </p:blipFill>
        <p:spPr bwMode="auto">
          <a:xfrm>
            <a:off x="7817029" y="1394054"/>
            <a:ext cx="3521782" cy="3521782"/>
          </a:xfrm>
          <a:prstGeom prst="rect">
            <a:avLst/>
          </a:prstGeom>
          <a:noFill/>
        </p:spPr>
      </p:pic>
    </p:spTree>
    <p:extLst>
      <p:ext uri="{BB962C8B-B14F-4D97-AF65-F5344CB8AC3E}">
        <p14:creationId xmlns:p14="http://schemas.microsoft.com/office/powerpoint/2010/main" val="23489726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8" fill="hold" nodeType="clickEffect">
                                  <p:stCondLst>
                                    <p:cond delay="0"/>
                                  </p:stCondLst>
                                  <p:childTnLst>
                                    <p:anim calcmode="lin" valueType="num">
                                      <p:cBhvr additive="base">
                                        <p:cTn id="22" dur="500"/>
                                        <p:tgtEl>
                                          <p:spTgt spid="8"/>
                                        </p:tgtEl>
                                        <p:attrNameLst>
                                          <p:attrName>ppt_x</p:attrName>
                                        </p:attrNameLst>
                                      </p:cBhvr>
                                      <p:tavLst>
                                        <p:tav tm="0">
                                          <p:val>
                                            <p:strVal val="ppt_x"/>
                                          </p:val>
                                        </p:tav>
                                        <p:tav tm="100000">
                                          <p:val>
                                            <p:strVal val="0-ppt_w/2"/>
                                          </p:val>
                                        </p:tav>
                                      </p:tavLst>
                                    </p:anim>
                                    <p:anim calcmode="lin" valueType="num">
                                      <p:cBhvr additive="base">
                                        <p:cTn id="23" dur="500"/>
                                        <p:tgtEl>
                                          <p:spTgt spid="8"/>
                                        </p:tgtEl>
                                        <p:attrNameLst>
                                          <p:attrName>ppt_y</p:attrName>
                                        </p:attrNameLst>
                                      </p:cBhvr>
                                      <p:tavLst>
                                        <p:tav tm="0">
                                          <p:val>
                                            <p:strVal val="ppt_y"/>
                                          </p:val>
                                        </p:tav>
                                        <p:tav tm="100000">
                                          <p:val>
                                            <p:strVal val="ppt_y"/>
                                          </p:val>
                                        </p:tav>
                                      </p:tavLst>
                                    </p:anim>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arn(inVertical)">
                                      <p:cBhvr>
                                        <p:cTn id="2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Security important?</a:t>
            </a:r>
          </a:p>
        </p:txBody>
      </p:sp>
      <p:sp>
        <p:nvSpPr>
          <p:cNvPr id="3" name="Content Placeholder 2"/>
          <p:cNvSpPr>
            <a:spLocks noGrp="1"/>
          </p:cNvSpPr>
          <p:nvPr>
            <p:ph idx="1"/>
          </p:nvPr>
        </p:nvSpPr>
        <p:spPr>
          <a:xfrm>
            <a:off x="818712" y="2222287"/>
            <a:ext cx="10554574" cy="4432513"/>
          </a:xfrm>
        </p:spPr>
        <p:txBody>
          <a:bodyPr>
            <a:normAutofit fontScale="92500"/>
          </a:bodyPr>
          <a:lstStyle/>
          <a:p>
            <a:pPr marL="0" indent="0">
              <a:buNone/>
            </a:pPr>
            <a:r>
              <a:rPr lang="en-US" dirty="0"/>
              <a:t>Security is important due to several reasons. Three important reasons are below.</a:t>
            </a:r>
          </a:p>
          <a:p>
            <a:r>
              <a:rPr lang="en-US" dirty="0"/>
              <a:t>Secure accounts keep your personal info private.</a:t>
            </a:r>
            <a:br>
              <a:rPr lang="en-US" dirty="0"/>
            </a:br>
            <a:r>
              <a:rPr lang="en-US" dirty="0"/>
              <a:t>	Lots of companies store your full name, date of birth, phone number, and sometimes more information. When people log into your accounts, they can usually see some of this 	information. </a:t>
            </a:r>
          </a:p>
          <a:p>
            <a:r>
              <a:rPr lang="en-US" dirty="0"/>
              <a:t>Bank accounts or similar.</a:t>
            </a:r>
            <a:br>
              <a:rPr lang="en-US" dirty="0"/>
            </a:br>
            <a:r>
              <a:rPr lang="en-US" dirty="0"/>
              <a:t>	Nowadays, lots of services such as Google, Samsung, or similar keep your payment 	methods saved on your account. This makes it simple for people to use your own money. Lots of these services save virtual cards used for real-life payments using NFC. This means people can use your money in real life too!</a:t>
            </a:r>
          </a:p>
          <a:p>
            <a:r>
              <a:rPr lang="en-US" dirty="0"/>
              <a:t>Access to a Google, Microsoft, Samsung account or similar grants other account passwords.</a:t>
            </a:r>
            <a:br>
              <a:rPr lang="en-US" dirty="0"/>
            </a:br>
            <a:r>
              <a:rPr lang="en-US" dirty="0"/>
              <a:t>	Many services such as Google, Microsoft, and Samsung. Store passwords for other services in 	the cloud. Some examples are Google’s password manager, Samsung Wallet Pay, and 	Microsoft’s password service. This is usually only vulnerable if they use these services though.</a:t>
            </a:r>
          </a:p>
        </p:txBody>
      </p:sp>
    </p:spTree>
    <p:extLst>
      <p:ext uri="{BB962C8B-B14F-4D97-AF65-F5344CB8AC3E}">
        <p14:creationId xmlns:p14="http://schemas.microsoft.com/office/powerpoint/2010/main" val="37720010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your accounts</a:t>
            </a:r>
          </a:p>
        </p:txBody>
      </p:sp>
      <p:sp>
        <p:nvSpPr>
          <p:cNvPr id="3" name="Content Placeholder 2"/>
          <p:cNvSpPr>
            <a:spLocks noGrp="1"/>
          </p:cNvSpPr>
          <p:nvPr>
            <p:ph idx="1"/>
          </p:nvPr>
        </p:nvSpPr>
        <p:spPr>
          <a:xfrm>
            <a:off x="818712" y="2222286"/>
            <a:ext cx="5871799" cy="4438817"/>
          </a:xfrm>
        </p:spPr>
        <p:txBody>
          <a:bodyPr>
            <a:normAutofit fontScale="92500" lnSpcReduction="20000"/>
          </a:bodyPr>
          <a:lstStyle/>
          <a:p>
            <a:pPr marL="0" indent="0">
              <a:buNone/>
            </a:pPr>
            <a:r>
              <a:rPr lang="en-US" dirty="0"/>
              <a:t>Securing your accounts is important, due to how common for people to hack accounts nowadays.</a:t>
            </a:r>
          </a:p>
          <a:p>
            <a:pPr marL="0" indent="0">
              <a:buNone/>
            </a:pPr>
            <a:r>
              <a:rPr lang="en-US" dirty="0"/>
              <a:t>To secure your accounts, some steps include</a:t>
            </a:r>
          </a:p>
          <a:p>
            <a:r>
              <a:rPr lang="en-US" dirty="0"/>
              <a:t>Use a strong, unique password: numbers, letters, or symbols. The harder to crack, the better.</a:t>
            </a:r>
          </a:p>
          <a:p>
            <a:r>
              <a:rPr lang="en-US" dirty="0"/>
              <a:t>Use 2FA or two factor authentication. 2FA keeps your account secure in case hackers have your login info. Some great apps include Google &amp; Microsoft authenticator.</a:t>
            </a:r>
          </a:p>
          <a:p>
            <a:r>
              <a:rPr lang="en-US" dirty="0"/>
              <a:t>Monitor your account. Many sites give you email notifications when others log in. Make sure these are on.</a:t>
            </a:r>
          </a:p>
          <a:p>
            <a:r>
              <a:rPr lang="en-US" dirty="0"/>
              <a:t>Be aware of attacks. Be aware of all attacks such as phishing, data breaches, and other common attacks. Understanding these attacks can help you secure your accounts better.</a:t>
            </a:r>
          </a:p>
        </p:txBody>
      </p:sp>
      <p:pic>
        <p:nvPicPr>
          <p:cNvPr id="1028" name="Picture 4" descr="Microsoft Authenticator Logo PNG Vector (SVG)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080" y="3090249"/>
            <a:ext cx="1929372" cy="17171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o vincular Microsoft Authenticator con tu cuenta empresa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021" y="2963500"/>
            <a:ext cx="1634361" cy="194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102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wipe(down)">
                                      <p:cBhvr>
                                        <p:cTn id="42" dur="500"/>
                                        <p:tgtEl>
                                          <p:spTgt spid="10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034"/>
                                        </p:tgtEl>
                                        <p:attrNameLst>
                                          <p:attrName>style.visibility</p:attrName>
                                        </p:attrNameLst>
                                      </p:cBhvr>
                                      <p:to>
                                        <p:strVal val="visible"/>
                                      </p:to>
                                    </p:set>
                                    <p:animEffect transition="in" filter="wipe(up)">
                                      <p:cBhvr>
                                        <p:cTn id="47"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p>
        </p:txBody>
      </p:sp>
      <p:sp>
        <p:nvSpPr>
          <p:cNvPr id="3" name="Text Placeholder 2"/>
          <p:cNvSpPr>
            <a:spLocks noGrp="1"/>
          </p:cNvSpPr>
          <p:nvPr>
            <p:ph type="body" idx="1"/>
          </p:nvPr>
        </p:nvSpPr>
        <p:spPr/>
        <p:txBody>
          <a:bodyPr/>
          <a:lstStyle/>
          <a:p>
            <a:r>
              <a:rPr lang="en-US" dirty="0"/>
              <a:t>The following slides cover how data is stored, and data breaches.</a:t>
            </a:r>
          </a:p>
        </p:txBody>
      </p:sp>
      <p:sp>
        <p:nvSpPr>
          <p:cNvPr id="5" name="Title 1"/>
          <p:cNvSpPr txBox="1">
            <a:spLocks/>
          </p:cNvSpPr>
          <p:nvPr/>
        </p:nvSpPr>
        <p:spPr>
          <a:xfrm>
            <a:off x="234422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Digital Footprint</a:t>
            </a:r>
          </a:p>
        </p:txBody>
      </p:sp>
      <p:pic>
        <p:nvPicPr>
          <p:cNvPr id="12" name="Picture 16" descr="Sql Server Icon, Transparent Sql Server.PNG Images &amp; Vector - FreeIconsPNG">
            <a:extLst>
              <a:ext uri="{FF2B5EF4-FFF2-40B4-BE49-F238E27FC236}">
                <a16:creationId xmlns:a16="http://schemas.microsoft.com/office/drawing/2014/main" id="{2436588F-4120-B315-3EA0-E25E78FB6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161" y="1234280"/>
            <a:ext cx="2896261" cy="356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135957"/>
      </p:ext>
    </p:extLst>
  </p:cSld>
  <p:clrMapOvr>
    <a:masterClrMapping/>
  </p:clrMapOvr>
  <p:transition spd="slow">
    <p:comb/>
    <p:sndAc>
      <p:stSnd>
        <p:snd r:embed="rId3"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12"/>
                                        </p:tgtEl>
                                        <p:attrNameLst>
                                          <p:attrName>ppt_x</p:attrName>
                                        </p:attrNameLst>
                                      </p:cBhvr>
                                      <p:tavLst>
                                        <p:tav tm="0">
                                          <p:val>
                                            <p:strVal val="ppt_x"/>
                                          </p:val>
                                        </p:tav>
                                        <p:tav tm="100000">
                                          <p:val>
                                            <p:strVal val="1+ppt_w/2"/>
                                          </p:val>
                                        </p:tav>
                                      </p:tavLst>
                                    </p:anim>
                                    <p:anim calcmode="lin" valueType="num">
                                      <p:cBhvr additive="base">
                                        <p:cTn id="23" dur="500"/>
                                        <p:tgtEl>
                                          <p:spTgt spid="12"/>
                                        </p:tgtEl>
                                        <p:attrNameLst>
                                          <p:attrName>ppt_y</p:attrName>
                                        </p:attrNameLst>
                                      </p:cBhvr>
                                      <p:tavLst>
                                        <p:tav tm="0">
                                          <p:val>
                                            <p:strVal val="ppt_y"/>
                                          </p:val>
                                        </p:tav>
                                        <p:tav tm="100000">
                                          <p:val>
                                            <p:strVal val="ppt_y"/>
                                          </p:val>
                                        </p:tav>
                                      </p:tavLst>
                                    </p:anim>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heel(1)">
                                      <p:cBhvr>
                                        <p:cTn id="29"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6" descr="Sql Server Icon, Transparent Sql Server.PNG Images &amp; Vector - Free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52" y="4134655"/>
            <a:ext cx="992075" cy="12214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How is your data stored?</a:t>
            </a:r>
          </a:p>
        </p:txBody>
      </p:sp>
      <p:sp>
        <p:nvSpPr>
          <p:cNvPr id="3" name="Content Placeholder 2"/>
          <p:cNvSpPr>
            <a:spLocks noGrp="1"/>
          </p:cNvSpPr>
          <p:nvPr>
            <p:ph idx="1"/>
          </p:nvPr>
        </p:nvSpPr>
        <p:spPr>
          <a:xfrm>
            <a:off x="818712" y="2222287"/>
            <a:ext cx="5705913" cy="4492212"/>
          </a:xfrm>
        </p:spPr>
        <p:txBody>
          <a:bodyPr>
            <a:normAutofit fontScale="85000" lnSpcReduction="20000"/>
          </a:bodyPr>
          <a:lstStyle/>
          <a:p>
            <a:pPr marL="0" indent="0">
              <a:buNone/>
            </a:pPr>
            <a:r>
              <a:rPr lang="en-US" dirty="0"/>
              <a:t>Data is stored in database. Databases are servers operating in companies’ building with lots of storage.</a:t>
            </a:r>
          </a:p>
          <a:p>
            <a:pPr marL="0" indent="0">
              <a:buNone/>
            </a:pPr>
            <a:r>
              <a:rPr lang="en-US" dirty="0"/>
              <a:t>When you save something in the cloud, the data gets sent to the companies’ servers, and is stored there.</a:t>
            </a:r>
          </a:p>
          <a:p>
            <a:pPr marL="0" indent="0">
              <a:buNone/>
            </a:pPr>
            <a:r>
              <a:rPr lang="en-US" dirty="0"/>
              <a:t>Lots of the time, these servers aren’t used for just cloud services such as Microsoft OneDrive or Google Drive but are also used to store other things such as chat history, images, all kinds of user data, and more.</a:t>
            </a:r>
          </a:p>
          <a:p>
            <a:pPr marL="0" indent="0">
              <a:buNone/>
            </a:pPr>
            <a:r>
              <a:rPr lang="en-US" dirty="0"/>
              <a:t>An important thing to keep in mind is that when you delete messages or anything online, you are usually deleting it locally, or in the frontend, what other users see. Deleted data is still stored by bots which log everything that happens online, or in the companies’ databases, except it’s not displayed on the frontend. This is due to several reasons including advertising, data collection, and more.</a:t>
            </a:r>
          </a:p>
          <a:p>
            <a:pPr marL="0" indent="0">
              <a:buNone/>
            </a:pPr>
            <a:r>
              <a:rPr lang="en-US" dirty="0"/>
              <a:t>You can delete your data by making a request to the company to. If third-party bots, or loggers have your data though, they’re probably going to keep it.</a:t>
            </a:r>
          </a:p>
          <a:p>
            <a:pPr marL="0" indent="0">
              <a:buNone/>
            </a:pPr>
            <a:r>
              <a:rPr lang="en-US" dirty="0"/>
              <a:t>Remember, what you do on the internet stays there.</a:t>
            </a:r>
          </a:p>
        </p:txBody>
      </p:sp>
      <p:pic>
        <p:nvPicPr>
          <p:cNvPr id="4" name="Picture 1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77387" y="3046743"/>
            <a:ext cx="2309404" cy="2309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4" descr="Key clipart grey key, Key grey key Transparent FREE for download on WebStockReview 202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33000"/>
                    </a14:imgEffect>
                    <a14:imgEffect>
                      <a14:colorTemperature colorTemp="4700"/>
                    </a14:imgEffect>
                    <a14:imgEffect>
                      <a14:saturation sat="400000"/>
                    </a14:imgEffect>
                    <a14:imgEffect>
                      <a14:brightnessContrast bright="2000" contrast="40000"/>
                    </a14:imgEffect>
                  </a14:imgLayer>
                </a14:imgProps>
              </a:ext>
              <a:ext uri="{28A0092B-C50C-407E-A947-70E740481C1C}">
                <a14:useLocalDpi xmlns:a14="http://schemas.microsoft.com/office/drawing/2010/main" val="0"/>
              </a:ext>
            </a:extLst>
          </a:blip>
          <a:srcRect/>
          <a:stretch>
            <a:fillRect/>
          </a:stretch>
        </p:blipFill>
        <p:spPr bwMode="auto">
          <a:xfrm rot="2545255">
            <a:off x="1137213" y="4442703"/>
            <a:ext cx="1873060" cy="15054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rot="19942479">
            <a:off x="-212316" y="3361899"/>
            <a:ext cx="3061020" cy="30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7221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randombar(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1000" fill="hold"/>
                                        <p:tgtEl>
                                          <p:spTgt spid="6"/>
                                        </p:tgtEl>
                                        <p:attrNameLst>
                                          <p:attrName>ppt_w</p:attrName>
                                        </p:attrNameLst>
                                      </p:cBhvr>
                                      <p:tavLst>
                                        <p:tav tm="0">
                                          <p:val>
                                            <p:fltVal val="0"/>
                                          </p:val>
                                        </p:tav>
                                        <p:tav tm="100000">
                                          <p:val>
                                            <p:strVal val="#ppt_w"/>
                                          </p:val>
                                        </p:tav>
                                      </p:tavLst>
                                    </p:anim>
                                    <p:anim calcmode="lin" valueType="num">
                                      <p:cBhvr>
                                        <p:cTn id="60" dur="1000" fill="hold"/>
                                        <p:tgtEl>
                                          <p:spTgt spid="6"/>
                                        </p:tgtEl>
                                        <p:attrNameLst>
                                          <p:attrName>ppt_h</p:attrName>
                                        </p:attrNameLst>
                                      </p:cBhvr>
                                      <p:tavLst>
                                        <p:tav tm="0">
                                          <p:val>
                                            <p:fltVal val="0"/>
                                          </p:val>
                                        </p:tav>
                                        <p:tav tm="100000">
                                          <p:val>
                                            <p:strVal val="#ppt_h"/>
                                          </p:val>
                                        </p:tav>
                                      </p:tavLst>
                                    </p:anim>
                                    <p:anim calcmode="lin" valueType="num">
                                      <p:cBhvr>
                                        <p:cTn id="61" dur="1000" fill="hold"/>
                                        <p:tgtEl>
                                          <p:spTgt spid="6"/>
                                        </p:tgtEl>
                                        <p:attrNameLst>
                                          <p:attrName>style.rotation</p:attrName>
                                        </p:attrNameLst>
                                      </p:cBhvr>
                                      <p:tavLst>
                                        <p:tav tm="0">
                                          <p:val>
                                            <p:fltVal val="90"/>
                                          </p:val>
                                        </p:tav>
                                        <p:tav tm="100000">
                                          <p:val>
                                            <p:fltVal val="0"/>
                                          </p:val>
                                        </p:tav>
                                      </p:tavLst>
                                    </p:anim>
                                    <p:animEffect transition="in" filter="fade">
                                      <p:cBhvr>
                                        <p:cTn id="62" dur="10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2.91667E-6 4.07407E-6 L 0.50131 -0.07153 " pathEditMode="relative" rAng="0" ptsTypes="AA">
                                      <p:cBhvr>
                                        <p:cTn id="66" dur="2000" fill="hold"/>
                                        <p:tgtEl>
                                          <p:spTgt spid="5"/>
                                        </p:tgtEl>
                                        <p:attrNameLst>
                                          <p:attrName>ppt_x</p:attrName>
                                          <p:attrName>ppt_y</p:attrName>
                                        </p:attrNameLst>
                                      </p:cBhvr>
                                      <p:rCtr x="25065" y="-3588"/>
                                    </p:animMotion>
                                  </p:childTnLst>
                                </p:cTn>
                              </p:par>
                              <p:par>
                                <p:cTn id="67" presetID="42" presetClass="path" presetSubtype="0" accel="50000" decel="50000" fill="hold" nodeType="withEffect">
                                  <p:stCondLst>
                                    <p:cond delay="0"/>
                                  </p:stCondLst>
                                  <p:childTnLst>
                                    <p:animMotion origin="layout" path="M -2.08333E-6 1.11111E-6 L 0.50274 -0.06667 " pathEditMode="relative" rAng="0" ptsTypes="AA">
                                      <p:cBhvr>
                                        <p:cTn id="68" dur="2000" fill="hold"/>
                                        <p:tgtEl>
                                          <p:spTgt spid="6"/>
                                        </p:tgtEl>
                                        <p:attrNameLst>
                                          <p:attrName>ppt_x</p:attrName>
                                          <p:attrName>ppt_y</p:attrName>
                                        </p:attrNameLst>
                                      </p:cBhvr>
                                      <p:rCtr x="25130" y="-3333"/>
                                    </p:animMotion>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5"/>
                                        </p:tgtEl>
                                        <p:attrNameLst>
                                          <p:attrName>ppt_x</p:attrName>
                                        </p:attrNameLst>
                                      </p:cBhvr>
                                      <p:tavLst>
                                        <p:tav tm="0">
                                          <p:val>
                                            <p:strVal val="ppt_x"/>
                                          </p:val>
                                        </p:tav>
                                        <p:tav tm="100000">
                                          <p:val>
                                            <p:strVal val="ppt_x"/>
                                          </p:val>
                                        </p:tav>
                                      </p:tavLst>
                                    </p:anim>
                                    <p:anim calcmode="lin" valueType="num">
                                      <p:cBhvr additive="base">
                                        <p:cTn id="77" dur="500"/>
                                        <p:tgtEl>
                                          <p:spTgt spid="5"/>
                                        </p:tgtEl>
                                        <p:attrNameLst>
                                          <p:attrName>ppt_y</p:attrName>
                                        </p:attrNameLst>
                                      </p:cBhvr>
                                      <p:tavLst>
                                        <p:tav tm="0">
                                          <p:val>
                                            <p:strVal val="ppt_y"/>
                                          </p:val>
                                        </p:tav>
                                        <p:tav tm="100000">
                                          <p:val>
                                            <p:strVal val="1+ppt_h/2"/>
                                          </p:val>
                                        </p:tav>
                                      </p:tavLst>
                                    </p:anim>
                                    <p:set>
                                      <p:cBhvr>
                                        <p:cTn id="78" dur="1" fill="hold">
                                          <p:stCondLst>
                                            <p:cond delay="499"/>
                                          </p:stCondLst>
                                        </p:cTn>
                                        <p:tgtEl>
                                          <p:spTgt spid="5"/>
                                        </p:tgtEl>
                                        <p:attrNameLst>
                                          <p:attrName>style.visibility</p:attrName>
                                        </p:attrNameLst>
                                      </p:cBhvr>
                                      <p:to>
                                        <p:strVal val="hidden"/>
                                      </p:to>
                                    </p:set>
                                  </p:childTnLst>
                                </p:cTn>
                              </p:par>
                              <p:par>
                                <p:cTn id="79" presetID="2" presetClass="exit" presetSubtype="4" fill="hold" nodeType="withEffect">
                                  <p:stCondLst>
                                    <p:cond delay="0"/>
                                  </p:stCondLst>
                                  <p:childTnLst>
                                    <p:anim calcmode="lin" valueType="num">
                                      <p:cBhvr additive="base">
                                        <p:cTn id="80" dur="500"/>
                                        <p:tgtEl>
                                          <p:spTgt spid="6"/>
                                        </p:tgtEl>
                                        <p:attrNameLst>
                                          <p:attrName>ppt_x</p:attrName>
                                        </p:attrNameLst>
                                      </p:cBhvr>
                                      <p:tavLst>
                                        <p:tav tm="0">
                                          <p:val>
                                            <p:strVal val="ppt_x"/>
                                          </p:val>
                                        </p:tav>
                                        <p:tav tm="100000">
                                          <p:val>
                                            <p:strVal val="ppt_x"/>
                                          </p:val>
                                        </p:tav>
                                      </p:tavLst>
                                    </p:anim>
                                    <p:anim calcmode="lin" valueType="num">
                                      <p:cBhvr additive="base">
                                        <p:cTn id="81" dur="500"/>
                                        <p:tgtEl>
                                          <p:spTgt spid="6"/>
                                        </p:tgtEl>
                                        <p:attrNameLst>
                                          <p:attrName>ppt_y</p:attrName>
                                        </p:attrNameLst>
                                      </p:cBhvr>
                                      <p:tavLst>
                                        <p:tav tm="0">
                                          <p:val>
                                            <p:strVal val="ppt_y"/>
                                          </p:val>
                                        </p:tav>
                                        <p:tav tm="100000">
                                          <p:val>
                                            <p:strVal val="1+ppt_h/2"/>
                                          </p:val>
                                        </p:tav>
                                      </p:tavLst>
                                    </p:anim>
                                    <p:set>
                                      <p:cBhvr>
                                        <p:cTn id="82" dur="1" fill="hold">
                                          <p:stCondLst>
                                            <p:cond delay="499"/>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6" presetClass="exit" presetSubtype="0" fill="hold" nodeType="clickEffect">
                                  <p:stCondLst>
                                    <p:cond delay="0"/>
                                  </p:stCondLst>
                                  <p:childTnLst>
                                    <p:animEffect transition="out" filter="wipe(down)">
                                      <p:cBhvr>
                                        <p:cTn id="86" dur="180" accel="50000">
                                          <p:stCondLst>
                                            <p:cond delay="1820"/>
                                          </p:stCondLst>
                                        </p:cTn>
                                        <p:tgtEl>
                                          <p:spTgt spid="4"/>
                                        </p:tgtEl>
                                      </p:cBhvr>
                                    </p:animEffect>
                                    <p:anim calcmode="lin" valueType="num">
                                      <p:cBhvr>
                                        <p:cTn id="8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8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94" dur="26">
                                          <p:stCondLst>
                                            <p:cond delay="620"/>
                                          </p:stCondLst>
                                        </p:cTn>
                                        <p:tgtEl>
                                          <p:spTgt spid="4"/>
                                        </p:tgtEl>
                                      </p:cBhvr>
                                      <p:to x="100000" y="60000"/>
                                    </p:animScale>
                                    <p:animScale>
                                      <p:cBhvr>
                                        <p:cTn id="95" dur="166" decel="50000">
                                          <p:stCondLst>
                                            <p:cond delay="646"/>
                                          </p:stCondLst>
                                        </p:cTn>
                                        <p:tgtEl>
                                          <p:spTgt spid="4"/>
                                        </p:tgtEl>
                                      </p:cBhvr>
                                      <p:to x="100000" y="100000"/>
                                    </p:animScale>
                                    <p:animScale>
                                      <p:cBhvr>
                                        <p:cTn id="96" dur="26">
                                          <p:stCondLst>
                                            <p:cond delay="1312"/>
                                          </p:stCondLst>
                                        </p:cTn>
                                        <p:tgtEl>
                                          <p:spTgt spid="4"/>
                                        </p:tgtEl>
                                      </p:cBhvr>
                                      <p:to x="100000" y="80000"/>
                                    </p:animScale>
                                    <p:animScale>
                                      <p:cBhvr>
                                        <p:cTn id="97" dur="166" decel="50000">
                                          <p:stCondLst>
                                            <p:cond delay="1338"/>
                                          </p:stCondLst>
                                        </p:cTn>
                                        <p:tgtEl>
                                          <p:spTgt spid="4"/>
                                        </p:tgtEl>
                                      </p:cBhvr>
                                      <p:to x="100000" y="100000"/>
                                    </p:animScale>
                                    <p:animScale>
                                      <p:cBhvr>
                                        <p:cTn id="98" dur="26">
                                          <p:stCondLst>
                                            <p:cond delay="1642"/>
                                          </p:stCondLst>
                                        </p:cTn>
                                        <p:tgtEl>
                                          <p:spTgt spid="4"/>
                                        </p:tgtEl>
                                      </p:cBhvr>
                                      <p:to x="100000" y="90000"/>
                                    </p:animScale>
                                    <p:animScale>
                                      <p:cBhvr>
                                        <p:cTn id="99" dur="166" decel="50000">
                                          <p:stCondLst>
                                            <p:cond delay="1668"/>
                                          </p:stCondLst>
                                        </p:cTn>
                                        <p:tgtEl>
                                          <p:spTgt spid="4"/>
                                        </p:tgtEl>
                                      </p:cBhvr>
                                      <p:to x="100000" y="100000"/>
                                    </p:animScale>
                                    <p:animScale>
                                      <p:cBhvr>
                                        <p:cTn id="100" dur="26">
                                          <p:stCondLst>
                                            <p:cond delay="1808"/>
                                          </p:stCondLst>
                                        </p:cTn>
                                        <p:tgtEl>
                                          <p:spTgt spid="4"/>
                                        </p:tgtEl>
                                      </p:cBhvr>
                                      <p:to x="100000" y="95000"/>
                                    </p:animScale>
                                    <p:animScale>
                                      <p:cBhvr>
                                        <p:cTn id="101" dur="166" decel="50000">
                                          <p:stCondLst>
                                            <p:cond delay="1834"/>
                                          </p:stCondLst>
                                        </p:cTn>
                                        <p:tgtEl>
                                          <p:spTgt spid="4"/>
                                        </p:tgtEl>
                                      </p:cBhvr>
                                      <p:to x="100000" y="100000"/>
                                    </p:animScale>
                                    <p:set>
                                      <p:cBhvr>
                                        <p:cTn id="10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292" y="446088"/>
            <a:ext cx="3471392" cy="1575659"/>
          </a:xfrm>
        </p:spPr>
        <p:txBody>
          <a:bodyPr/>
          <a:lstStyle/>
          <a:p>
            <a:r>
              <a:rPr lang="en-US" sz="4000" dirty="0"/>
              <a:t>Data Breaches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467023914"/>
              </p:ext>
            </p:extLst>
          </p:nvPr>
        </p:nvGraphicFramePr>
        <p:xfrm>
          <a:off x="4856163" y="446088"/>
          <a:ext cx="6251575" cy="541496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 Placeholder 3"/>
          <p:cNvSpPr>
            <a:spLocks noGrp="1"/>
          </p:cNvSpPr>
          <p:nvPr>
            <p:ph type="body" sz="half" idx="2"/>
          </p:nvPr>
        </p:nvSpPr>
        <p:spPr/>
        <p:txBody>
          <a:bodyPr>
            <a:normAutofit/>
          </a:bodyPr>
          <a:lstStyle/>
          <a:p>
            <a:r>
              <a:rPr lang="en-US" dirty="0"/>
              <a:t>Data breaches are when companies’ databases get breached and leaked to the hacker.</a:t>
            </a:r>
          </a:p>
          <a:p>
            <a:r>
              <a:rPr lang="en-US" dirty="0"/>
              <a:t>These are dangerous because databases hold everything that these companies know about you, including information you’ve given them. </a:t>
            </a:r>
          </a:p>
          <a:p>
            <a:r>
              <a:rPr lang="en-US" dirty="0"/>
              <a:t>Some companies choose to store different information in different databases and is becoming more common for them to have different encryptions. This is a step in the right direction to cut these breaches out.</a:t>
            </a:r>
          </a:p>
        </p:txBody>
      </p:sp>
      <p:cxnSp>
        <p:nvCxnSpPr>
          <p:cNvPr id="15" name="Straight Connector 14"/>
          <p:cNvCxnSpPr>
            <a:cxnSpLocks/>
          </p:cNvCxnSpPr>
          <p:nvPr/>
        </p:nvCxnSpPr>
        <p:spPr>
          <a:xfrm flipV="1">
            <a:off x="10290412" y="0"/>
            <a:ext cx="1496120" cy="2021747"/>
          </a:xfrm>
          <a:prstGeom prst="line">
            <a:avLst/>
          </a:prstGeom>
          <a:ln/>
        </p:spPr>
        <p:style>
          <a:lnRef idx="3">
            <a:schemeClr val="accent1"/>
          </a:lnRef>
          <a:fillRef idx="0">
            <a:schemeClr val="accent1"/>
          </a:fillRef>
          <a:effectRef idx="2">
            <a:schemeClr val="accent1"/>
          </a:effectRef>
          <a:fontRef idx="minor">
            <a:schemeClr val="tx1"/>
          </a:fontRef>
        </p:style>
      </p:cxnSp>
      <p:pic>
        <p:nvPicPr>
          <p:cNvPr id="17" name="Picture 16"/>
          <p:cNvPicPr>
            <a:picLocks noChangeAspect="1"/>
          </p:cNvPicPr>
          <p:nvPr/>
        </p:nvPicPr>
        <p:blipFill>
          <a:blip r:embed="rId6"/>
          <a:stretch>
            <a:fillRect/>
          </a:stretch>
        </p:blipFill>
        <p:spPr>
          <a:xfrm>
            <a:off x="5009006" y="1708871"/>
            <a:ext cx="6098732" cy="2889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0" descr="Broken Glass Shattered Cracked Window Pane - Screen Crack Transparent Background (2000x1333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628361">
            <a:off x="-1313334" y="-4270015"/>
            <a:ext cx="16602075" cy="12706350"/>
          </a:xfrm>
          <a:prstGeom prst="rect">
            <a:avLst/>
          </a:prstGeom>
          <a:noFill/>
          <a:extLst>
            <a:ext uri="{909E8E84-426E-40DD-AFC4-6F175D3DCCD1}">
              <a14:hiddenFill xmlns:a14="http://schemas.microsoft.com/office/drawing/2010/main">
                <a:solidFill>
                  <a:srgbClr val="FFFFFF"/>
                </a:solidFill>
              </a14:hiddenFill>
            </a:ext>
          </a:extLst>
        </p:spPr>
      </p:pic>
      <p:pic>
        <p:nvPicPr>
          <p:cNvPr id="5" name="glass-breaking-9380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368136" y="5358245"/>
            <a:ext cx="609600" cy="609600"/>
          </a:xfrm>
          <a:prstGeom prst="rect">
            <a:avLst/>
          </a:prstGeom>
        </p:spPr>
      </p:pic>
      <p:sp>
        <p:nvSpPr>
          <p:cNvPr id="12" name="Text Placeholder 3"/>
          <p:cNvSpPr txBox="1">
            <a:spLocks/>
          </p:cNvSpPr>
          <p:nvPr/>
        </p:nvSpPr>
        <p:spPr>
          <a:xfrm>
            <a:off x="1073151" y="2260738"/>
            <a:ext cx="3547533" cy="3600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dirty="0"/>
              <a:t>Most of the time, the most vulnerable information other than personal information, your account password.</a:t>
            </a:r>
          </a:p>
          <a:p>
            <a:r>
              <a:rPr lang="en-US" dirty="0"/>
              <a:t>Hackers can use the passwords they find in data breaches, match them to the username, and use them to decode passwords to other site logins. A way to counter this is to use different passwords for different sites.</a:t>
            </a:r>
          </a:p>
          <a:p>
            <a:r>
              <a:rPr lang="en-US" dirty="0"/>
              <a:t>If you would like to find out if you’ve been in a breach, you can go to haveibeenpwned.com.</a:t>
            </a:r>
          </a:p>
        </p:txBody>
      </p:sp>
      <p:sp>
        <p:nvSpPr>
          <p:cNvPr id="16" name="Text Placeholder 3"/>
          <p:cNvSpPr txBox="1">
            <a:spLocks/>
          </p:cNvSpPr>
          <p:nvPr/>
        </p:nvSpPr>
        <p:spPr>
          <a:xfrm>
            <a:off x="1073150" y="2153365"/>
            <a:ext cx="3547533" cy="3600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dirty="0"/>
              <a:t>These breaches are starting to become really common, represented by this graph.</a:t>
            </a:r>
          </a:p>
          <a:p>
            <a:pPr marL="285750" indent="-285750">
              <a:buFont typeface="Arial" panose="020B0604020202020204" pitchFamily="34" charset="0"/>
              <a:buChar char="•"/>
            </a:pPr>
            <a:r>
              <a:rPr lang="en-US" dirty="0"/>
              <a:t>2019: Breaches on the rise</a:t>
            </a:r>
          </a:p>
          <a:p>
            <a:pPr marL="285750" indent="-285750">
              <a:buFont typeface="Arial" panose="020B0604020202020204" pitchFamily="34" charset="0"/>
              <a:buChar char="•"/>
            </a:pPr>
            <a:r>
              <a:rPr lang="en-US" dirty="0"/>
              <a:t>2020: With the pandemic, people use computers more and more often. More information to steal.</a:t>
            </a:r>
          </a:p>
          <a:p>
            <a:pPr marL="285750" indent="-285750">
              <a:buFont typeface="Arial" panose="020B0604020202020204" pitchFamily="34" charset="0"/>
              <a:buChar char="•"/>
            </a:pPr>
            <a:r>
              <a:rPr lang="en-US" dirty="0"/>
              <a:t>2021 Even more people use computers on a daily basis, lots of information to steal.</a:t>
            </a:r>
          </a:p>
          <a:p>
            <a:pPr marL="285750" indent="-285750">
              <a:buFont typeface="Arial" panose="020B0604020202020204" pitchFamily="34" charset="0"/>
              <a:buChar char="•"/>
            </a:pPr>
            <a:r>
              <a:rPr lang="en-US" dirty="0"/>
              <a:t>2022 Even more info to steal. These are only going to rise.</a:t>
            </a:r>
          </a:p>
        </p:txBody>
      </p:sp>
    </p:spTree>
    <p:extLst>
      <p:ext uri="{BB962C8B-B14F-4D97-AF65-F5344CB8AC3E}">
        <p14:creationId xmlns:p14="http://schemas.microsoft.com/office/powerpoint/2010/main" val="216766324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4">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1" end="1"/>
                                            </p:txEl>
                                          </p:spTgt>
                                        </p:tgtEl>
                                        <p:attrNameLst>
                                          <p:attrName>style.visibility</p:attrName>
                                        </p:attrNameLst>
                                      </p:cBhvr>
                                      <p:to>
                                        <p:strVal val="visible"/>
                                      </p:to>
                                    </p:set>
                                    <p:anim calcmode="lin" valueType="num">
                                      <p:cBhvr additive="base">
                                        <p:cTn id="55"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anim calcmode="lin" valueType="num">
                                      <p:cBhvr additive="base">
                                        <p:cTn id="61"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7" dur="500"/>
                                        <p:tgtEl>
                                          <p:spTgt spid="12">
                                            <p:txEl>
                                              <p:pRg st="0" end="0"/>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73" dur="500"/>
                                        <p:tgtEl>
                                          <p:spTgt spid="12">
                                            <p:txEl>
                                              <p:pRg st="1" end="1"/>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12">
                                            <p:txEl>
                                              <p:pRg st="1" end="1"/>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79" dur="500"/>
                                        <p:tgtEl>
                                          <p:spTgt spid="12">
                                            <p:txEl>
                                              <p:pRg st="2" end="2"/>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12">
                                            <p:txEl>
                                              <p:pRg st="2" end="2"/>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nodeType="clickEffect">
                                  <p:stCondLst>
                                    <p:cond delay="0"/>
                                  </p:stCondLst>
                                  <p:childTnLst>
                                    <p:animEffect transition="out" filter="wipe(down)">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6">
                                            <p:txEl>
                                              <p:pRg st="0" end="0"/>
                                            </p:txEl>
                                          </p:spTgt>
                                        </p:tgtEl>
                                        <p:attrNameLst>
                                          <p:attrName>style.visibility</p:attrName>
                                        </p:attrNameLst>
                                      </p:cBhvr>
                                      <p:to>
                                        <p:strVal val="visible"/>
                                      </p:to>
                                    </p:set>
                                    <p:anim calcmode="lin" valueType="num">
                                      <p:cBhvr additive="base">
                                        <p:cTn id="9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6">
                                            <p:txEl>
                                              <p:pRg st="1" end="1"/>
                                            </p:txEl>
                                          </p:spTgt>
                                        </p:tgtEl>
                                        <p:attrNameLst>
                                          <p:attrName>style.visibility</p:attrName>
                                        </p:attrNameLst>
                                      </p:cBhvr>
                                      <p:to>
                                        <p:strVal val="visible"/>
                                      </p:to>
                                    </p:set>
                                    <p:anim calcmode="lin" valueType="num">
                                      <p:cBhvr additive="base">
                                        <p:cTn id="101"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16">
                                            <p:txEl>
                                              <p:pRg st="2" end="2"/>
                                            </p:txEl>
                                          </p:spTgt>
                                        </p:tgtEl>
                                        <p:attrNameLst>
                                          <p:attrName>style.visibility</p:attrName>
                                        </p:attrNameLst>
                                      </p:cBhvr>
                                      <p:to>
                                        <p:strVal val="visible"/>
                                      </p:to>
                                    </p:set>
                                    <p:anim calcmode="lin" valueType="num">
                                      <p:cBhvr additive="base">
                                        <p:cTn id="107"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08"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16">
                                            <p:txEl>
                                              <p:pRg st="3" end="3"/>
                                            </p:txEl>
                                          </p:spTgt>
                                        </p:tgtEl>
                                        <p:attrNameLst>
                                          <p:attrName>style.visibility</p:attrName>
                                        </p:attrNameLst>
                                      </p:cBhvr>
                                      <p:to>
                                        <p:strVal val="visible"/>
                                      </p:to>
                                    </p:set>
                                    <p:anim calcmode="lin" valueType="num">
                                      <p:cBhvr additive="base">
                                        <p:cTn id="113"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16">
                                            <p:txEl>
                                              <p:pRg st="4" end="4"/>
                                            </p:txEl>
                                          </p:spTgt>
                                        </p:tgtEl>
                                        <p:attrNameLst>
                                          <p:attrName>style.visibility</p:attrName>
                                        </p:attrNameLst>
                                      </p:cBhvr>
                                      <p:to>
                                        <p:strVal val="visible"/>
                                      </p:to>
                                    </p:set>
                                    <p:anim calcmode="lin" valueType="num">
                                      <p:cBhvr additive="base">
                                        <p:cTn id="119"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125" dur="500"/>
                                        <p:tgtEl>
                                          <p:spTgt spid="13">
                                            <p:graphicEl>
                                              <a:chart seriesIdx="-3" categoryIdx="-3" bldStep="gridLegend"/>
                                            </p:graphic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3">
                                            <p:graphicEl>
                                              <a:chart seriesIdx="-4" categoryIdx="0" bldStep="category"/>
                                            </p:graphicEl>
                                          </p:spTgt>
                                        </p:tgtEl>
                                        <p:attrNameLst>
                                          <p:attrName>style.visibility</p:attrName>
                                        </p:attrNameLst>
                                      </p:cBhvr>
                                      <p:to>
                                        <p:strVal val="visible"/>
                                      </p:to>
                                    </p:set>
                                    <p:animEffect transition="in" filter="wipe(left)">
                                      <p:cBhvr>
                                        <p:cTn id="130" dur="500"/>
                                        <p:tgtEl>
                                          <p:spTgt spid="13">
                                            <p:graphicEl>
                                              <a:chart seriesIdx="-4" categoryIdx="0" bldStep="category"/>
                                            </p:graphic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3">
                                            <p:graphicEl>
                                              <a:chart seriesIdx="-4" categoryIdx="1" bldStep="category"/>
                                            </p:graphicEl>
                                          </p:spTgt>
                                        </p:tgtEl>
                                        <p:attrNameLst>
                                          <p:attrName>style.visibility</p:attrName>
                                        </p:attrNameLst>
                                      </p:cBhvr>
                                      <p:to>
                                        <p:strVal val="visible"/>
                                      </p:to>
                                    </p:set>
                                    <p:animEffect transition="in" filter="wipe(left)">
                                      <p:cBhvr>
                                        <p:cTn id="135" dur="500"/>
                                        <p:tgtEl>
                                          <p:spTgt spid="13">
                                            <p:graphicEl>
                                              <a:chart seriesIdx="-4" categoryIdx="1" bldStep="category"/>
                                            </p:graphic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3">
                                            <p:graphicEl>
                                              <a:chart seriesIdx="-4" categoryIdx="2" bldStep="category"/>
                                            </p:graphicEl>
                                          </p:spTgt>
                                        </p:tgtEl>
                                        <p:attrNameLst>
                                          <p:attrName>style.visibility</p:attrName>
                                        </p:attrNameLst>
                                      </p:cBhvr>
                                      <p:to>
                                        <p:strVal val="visible"/>
                                      </p:to>
                                    </p:set>
                                    <p:animEffect transition="in" filter="wipe(left)">
                                      <p:cBhvr>
                                        <p:cTn id="140" dur="500"/>
                                        <p:tgtEl>
                                          <p:spTgt spid="13">
                                            <p:graphicEl>
                                              <a:chart seriesIdx="-4" categoryIdx="2" bldStep="category"/>
                                            </p:graphic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3">
                                            <p:graphicEl>
                                              <a:chart seriesIdx="-4" categoryIdx="3" bldStep="category"/>
                                            </p:graphicEl>
                                          </p:spTgt>
                                        </p:tgtEl>
                                        <p:attrNameLst>
                                          <p:attrName>style.visibility</p:attrName>
                                        </p:attrNameLst>
                                      </p:cBhvr>
                                      <p:to>
                                        <p:strVal val="visible"/>
                                      </p:to>
                                    </p:set>
                                    <p:animEffect transition="in" filter="wipe(left)">
                                      <p:cBhvr>
                                        <p:cTn id="145" dur="500"/>
                                        <p:tgtEl>
                                          <p:spTgt spid="13">
                                            <p:graphicEl>
                                              <a:chart seriesIdx="-4" categoryIdx="3" bldStep="category"/>
                                            </p:graphic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ipe(left)">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mediacall" presetSubtype="0" fill="hold" nodeType="clickEffect">
                                  <p:stCondLst>
                                    <p:cond delay="0"/>
                                  </p:stCondLst>
                                  <p:childTnLst>
                                    <p:cmd type="call" cmd="playFrom(0.0)">
                                      <p:cBhvr>
                                        <p:cTn id="154" dur="1750" fill="hold"/>
                                        <p:tgtEl>
                                          <p:spTgt spid="5"/>
                                        </p:tgtEl>
                                      </p:cBhvr>
                                    </p:cmd>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9" fill="hold" display="0">
                  <p:stCondLst>
                    <p:cond delay="indefinite"/>
                  </p:stCondLst>
                  <p:endCondLst>
                    <p:cond evt="onStopAudio" delay="0">
                      <p:tgtEl>
                        <p:sldTgt/>
                      </p:tgtEl>
                    </p:cond>
                  </p:endCondLst>
                </p:cTn>
                <p:tgtEl>
                  <p:spTgt spid="5"/>
                </p:tgtEl>
              </p:cMediaNode>
            </p:audio>
          </p:childTnLst>
        </p:cTn>
      </p:par>
    </p:tnLst>
    <p:bldLst>
      <p:bldP spid="2" grpId="0"/>
      <p:bldGraphic spid="13" grpId="0" uiExpand="1">
        <p:bldSub>
          <a:bldChart bld="category"/>
        </p:bldSub>
      </p:bldGraphic>
      <p:bldP spid="4" grpId="0" build="p"/>
      <p:bldP spid="4" grpId="1" build="p"/>
      <p:bldP spid="12" grpId="0" build="p"/>
      <p:bldP spid="12" grpId="1" build="p"/>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3</a:t>
            </a:r>
          </a:p>
        </p:txBody>
      </p:sp>
      <p:sp>
        <p:nvSpPr>
          <p:cNvPr id="3" name="Text Placeholder 2"/>
          <p:cNvSpPr>
            <a:spLocks noGrp="1"/>
          </p:cNvSpPr>
          <p:nvPr>
            <p:ph type="body" idx="1"/>
          </p:nvPr>
        </p:nvSpPr>
        <p:spPr/>
        <p:txBody>
          <a:bodyPr/>
          <a:lstStyle/>
          <a:p>
            <a:r>
              <a:rPr lang="en-US" dirty="0"/>
              <a:t>The following slides cover how to stay private, how to stay safe, and why safety is so important.</a:t>
            </a:r>
          </a:p>
        </p:txBody>
      </p:sp>
      <p:sp>
        <p:nvSpPr>
          <p:cNvPr id="5" name="Title 1"/>
          <p:cNvSpPr txBox="1">
            <a:spLocks/>
          </p:cNvSpPr>
          <p:nvPr/>
        </p:nvSpPr>
        <p:spPr>
          <a:xfrm>
            <a:off x="232884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Safety</a:t>
            </a: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446848">
            <a:off x="-200602" y="2816103"/>
            <a:ext cx="12192000" cy="6827520"/>
          </a:xfrm>
          <a:prstGeom prst="rect">
            <a:avLst/>
          </a:prstGeom>
        </p:spPr>
      </p:pic>
      <p:pic>
        <p:nvPicPr>
          <p:cNvPr id="7" name="creaking-old-iron-door-19324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719690" y="4443680"/>
            <a:ext cx="609600" cy="609600"/>
          </a:xfrm>
          <a:prstGeom prst="rect">
            <a:avLst/>
          </a:prstGeom>
        </p:spPr>
      </p:pic>
      <p:pic>
        <p:nvPicPr>
          <p:cNvPr id="8" name="metal-pipe-clang (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02345" y="3425536"/>
            <a:ext cx="609600" cy="609600"/>
          </a:xfrm>
          <a:prstGeom prst="rect">
            <a:avLst/>
          </a:prstGeom>
        </p:spPr>
      </p:pic>
      <p:pic>
        <p:nvPicPr>
          <p:cNvPr id="9" name="glass-breaking-9380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68136" y="5358245"/>
            <a:ext cx="609600" cy="609600"/>
          </a:xfrm>
          <a:prstGeom prst="rect">
            <a:avLst/>
          </a:prstGeom>
        </p:spPr>
      </p:pic>
      <p:pic>
        <p:nvPicPr>
          <p:cNvPr id="13" name="Picture 24">
            <a:extLst>
              <a:ext uri="{FF2B5EF4-FFF2-40B4-BE49-F238E27FC236}">
                <a16:creationId xmlns:a16="http://schemas.microsoft.com/office/drawing/2014/main" id="{6C61324E-8120-55B3-8CA7-59CEBD0EE771}"/>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6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bwMode="auto">
          <a:xfrm>
            <a:off x="8061860" y="1330927"/>
            <a:ext cx="3061705" cy="306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80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9" name="push.wav"/>
          </p:stSnd>
        </p:sndAc>
      </p:transition>
    </mc:Choice>
    <mc:Fallback xmlns="">
      <p:transition spd="slow">
        <p:fade/>
        <p:sndAc>
          <p:stSnd>
            <p:snd r:embed="rId14" name="pu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0"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616"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847"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362">
                                          <p:stCondLst>
                                            <p:cond delay="0"/>
                                          </p:stCondLst>
                                        </p:cTn>
                                        <p:tgtEl>
                                          <p:spTgt spid="6"/>
                                        </p:tgtEl>
                                      </p:cBhvr>
                                    </p:animEffect>
                                    <p:anim calcmode="lin" valueType="num">
                                      <p:cBhvr>
                                        <p:cTn id="20"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25" dur="16">
                                          <p:stCondLst>
                                            <p:cond delay="406"/>
                                          </p:stCondLst>
                                        </p:cTn>
                                        <p:tgtEl>
                                          <p:spTgt spid="6"/>
                                        </p:tgtEl>
                                      </p:cBhvr>
                                      <p:to x="100000" y="60000"/>
                                    </p:animScale>
                                    <p:animScale>
                                      <p:cBhvr>
                                        <p:cTn id="26" dur="104" decel="50000">
                                          <p:stCondLst>
                                            <p:cond delay="423"/>
                                          </p:stCondLst>
                                        </p:cTn>
                                        <p:tgtEl>
                                          <p:spTgt spid="6"/>
                                        </p:tgtEl>
                                      </p:cBhvr>
                                      <p:to x="100000" y="100000"/>
                                    </p:animScale>
                                    <p:animScale>
                                      <p:cBhvr>
                                        <p:cTn id="27" dur="16">
                                          <p:stCondLst>
                                            <p:cond delay="820"/>
                                          </p:stCondLst>
                                        </p:cTn>
                                        <p:tgtEl>
                                          <p:spTgt spid="6"/>
                                        </p:tgtEl>
                                      </p:cBhvr>
                                      <p:to x="100000" y="80000"/>
                                    </p:animScale>
                                    <p:animScale>
                                      <p:cBhvr>
                                        <p:cTn id="28" dur="104" decel="50000">
                                          <p:stCondLst>
                                            <p:cond delay="836"/>
                                          </p:stCondLst>
                                        </p:cTn>
                                        <p:tgtEl>
                                          <p:spTgt spid="6"/>
                                        </p:tgtEl>
                                      </p:cBhvr>
                                      <p:to x="100000" y="100000"/>
                                    </p:animScale>
                                    <p:animScale>
                                      <p:cBhvr>
                                        <p:cTn id="29" dur="16">
                                          <p:stCondLst>
                                            <p:cond delay="1026"/>
                                          </p:stCondLst>
                                        </p:cTn>
                                        <p:tgtEl>
                                          <p:spTgt spid="6"/>
                                        </p:tgtEl>
                                      </p:cBhvr>
                                      <p:to x="100000" y="90000"/>
                                    </p:animScale>
                                    <p:animScale>
                                      <p:cBhvr>
                                        <p:cTn id="30" dur="104" decel="50000">
                                          <p:stCondLst>
                                            <p:cond delay="1042"/>
                                          </p:stCondLst>
                                        </p:cTn>
                                        <p:tgtEl>
                                          <p:spTgt spid="6"/>
                                        </p:tgtEl>
                                      </p:cBhvr>
                                      <p:to x="100000" y="100000"/>
                                    </p:animScale>
                                    <p:animScale>
                                      <p:cBhvr>
                                        <p:cTn id="31" dur="16">
                                          <p:stCondLst>
                                            <p:cond delay="1130"/>
                                          </p:stCondLst>
                                        </p:cTn>
                                        <p:tgtEl>
                                          <p:spTgt spid="6"/>
                                        </p:tgtEl>
                                      </p:cBhvr>
                                      <p:to x="100000" y="95000"/>
                                    </p:animScale>
                                    <p:animScale>
                                      <p:cBhvr>
                                        <p:cTn id="32" dur="104" decel="50000">
                                          <p:stCondLst>
                                            <p:cond delay="1146"/>
                                          </p:stCondLst>
                                        </p:cTn>
                                        <p:tgtEl>
                                          <p:spTgt spid="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xit" presetSubtype="0" fill="hold" nodeType="clickEffect">
                                  <p:stCondLst>
                                    <p:cond delay="0"/>
                                  </p:stCondLst>
                                  <p:childTnLst>
                                    <p:animEffect transition="out" filter="wipe(down)">
                                      <p:cBhvr>
                                        <p:cTn id="36" dur="113" accel="50000">
                                          <p:stCondLst>
                                            <p:cond delay="1137"/>
                                          </p:stCondLst>
                                        </p:cTn>
                                        <p:tgtEl>
                                          <p:spTgt spid="6"/>
                                        </p:tgtEl>
                                      </p:cBhvr>
                                    </p:animEffect>
                                    <p:anim calcmode="lin" valueType="num">
                                      <p:cBhvr>
                                        <p:cTn id="37" dur="1139"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38" dur="111">
                                          <p:stCondLst>
                                            <p:cond delay="1139"/>
                                          </p:stCondLst>
                                        </p:cTn>
                                        <p:tgtEl>
                                          <p:spTgt spid="6"/>
                                        </p:tgtEl>
                                        <p:attrNameLst>
                                          <p:attrName>ppt_x</p:attrName>
                                        </p:attrNameLst>
                                      </p:cBhvr>
                                      <p:tavLst>
                                        <p:tav tm="0">
                                          <p:val>
                                            <p:strVal val="ppt_x"/>
                                          </p:val>
                                        </p:tav>
                                        <p:tav tm="100000">
                                          <p:val>
                                            <p:strVal val="ppt_x"/>
                                          </p:val>
                                        </p:tav>
                                      </p:tavLst>
                                    </p:anim>
                                    <p:anim calcmode="lin" valueType="num">
                                      <p:cBhvr>
                                        <p:cTn id="39" dur="415"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0" dur="415" tmFilter="0, 0; 0.125,0.2665; 0.25,0.4; 0.375,0.465; 0.5,0.5;  0.625,0.535; 0.75,0.6; 0.875,0.7335; 1,1">
                                          <p:stCondLst>
                                            <p:cond delay="415"/>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1" dur="207" tmFilter="0, 0; 0.125,0.2665; 0.25,0.4; 0.375,0.465; 0.5,0.5;  0.625,0.535; 0.75,0.6; 0.875,0.7335; 1,1">
                                          <p:stCondLst>
                                            <p:cond delay="827"/>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2" dur="102" tmFilter="0, 0; 0.125,0.2665; 0.25,0.4; 0.375,0.465; 0.5,0.5;  0.625,0.535; 0.75,0.6; 0.875,0.7335; 1,1">
                                          <p:stCondLst>
                                            <p:cond delay="1035"/>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3" dur="113" accel="50000">
                                          <p:stCondLst>
                                            <p:cond delay="1137"/>
                                          </p:stCondLst>
                                        </p:cTn>
                                        <p:tgtEl>
                                          <p:spTgt spid="6"/>
                                        </p:tgtEl>
                                        <p:attrNameLst>
                                          <p:attrName>ppt_y</p:attrName>
                                        </p:attrNameLst>
                                      </p:cBhvr>
                                      <p:tavLst>
                                        <p:tav tm="0">
                                          <p:val>
                                            <p:strVal val="ppt_y"/>
                                          </p:val>
                                        </p:tav>
                                        <p:tav tm="100000">
                                          <p:val>
                                            <p:strVal val="ppt_y+ppt_h"/>
                                          </p:val>
                                        </p:tav>
                                      </p:tavLst>
                                    </p:anim>
                                    <p:animScale>
                                      <p:cBhvr>
                                        <p:cTn id="44" dur="16">
                                          <p:stCondLst>
                                            <p:cond delay="387"/>
                                          </p:stCondLst>
                                        </p:cTn>
                                        <p:tgtEl>
                                          <p:spTgt spid="6"/>
                                        </p:tgtEl>
                                      </p:cBhvr>
                                      <p:to x="100000" y="60000"/>
                                    </p:animScale>
                                    <p:animScale>
                                      <p:cBhvr>
                                        <p:cTn id="45" dur="104" decel="50000">
                                          <p:stCondLst>
                                            <p:cond delay="404"/>
                                          </p:stCondLst>
                                        </p:cTn>
                                        <p:tgtEl>
                                          <p:spTgt spid="6"/>
                                        </p:tgtEl>
                                      </p:cBhvr>
                                      <p:to x="100000" y="100000"/>
                                    </p:animScale>
                                    <p:animScale>
                                      <p:cBhvr>
                                        <p:cTn id="46" dur="16">
                                          <p:stCondLst>
                                            <p:cond delay="820"/>
                                          </p:stCondLst>
                                        </p:cTn>
                                        <p:tgtEl>
                                          <p:spTgt spid="6"/>
                                        </p:tgtEl>
                                      </p:cBhvr>
                                      <p:to x="100000" y="80000"/>
                                    </p:animScale>
                                    <p:animScale>
                                      <p:cBhvr>
                                        <p:cTn id="47" dur="104" decel="50000">
                                          <p:stCondLst>
                                            <p:cond delay="836"/>
                                          </p:stCondLst>
                                        </p:cTn>
                                        <p:tgtEl>
                                          <p:spTgt spid="6"/>
                                        </p:tgtEl>
                                      </p:cBhvr>
                                      <p:to x="100000" y="100000"/>
                                    </p:animScale>
                                    <p:animScale>
                                      <p:cBhvr>
                                        <p:cTn id="48" dur="16">
                                          <p:stCondLst>
                                            <p:cond delay="1026"/>
                                          </p:stCondLst>
                                        </p:cTn>
                                        <p:tgtEl>
                                          <p:spTgt spid="6"/>
                                        </p:tgtEl>
                                      </p:cBhvr>
                                      <p:to x="100000" y="90000"/>
                                    </p:animScale>
                                    <p:animScale>
                                      <p:cBhvr>
                                        <p:cTn id="49" dur="104" decel="50000">
                                          <p:stCondLst>
                                            <p:cond delay="1042"/>
                                          </p:stCondLst>
                                        </p:cTn>
                                        <p:tgtEl>
                                          <p:spTgt spid="6"/>
                                        </p:tgtEl>
                                      </p:cBhvr>
                                      <p:to x="100000" y="100000"/>
                                    </p:animScale>
                                    <p:animScale>
                                      <p:cBhvr>
                                        <p:cTn id="50" dur="16">
                                          <p:stCondLst>
                                            <p:cond delay="1130"/>
                                          </p:stCondLst>
                                        </p:cTn>
                                        <p:tgtEl>
                                          <p:spTgt spid="6"/>
                                        </p:tgtEl>
                                      </p:cBhvr>
                                      <p:to x="100000" y="95000"/>
                                    </p:animScale>
                                    <p:animScale>
                                      <p:cBhvr>
                                        <p:cTn id="51" dur="104" decel="50000">
                                          <p:stCondLst>
                                            <p:cond delay="1146"/>
                                          </p:stCondLst>
                                        </p:cTn>
                                        <p:tgtEl>
                                          <p:spTgt spid="6"/>
                                        </p:tgtEl>
                                      </p:cBhvr>
                                      <p:to x="100000" y="100000"/>
                                    </p:animScale>
                                    <p:set>
                                      <p:cBhvr>
                                        <p:cTn id="52" dur="1" fill="hold">
                                          <p:stCondLst>
                                            <p:cond delay="124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circle(in)">
                                      <p:cBhvr>
                                        <p:cTn id="62" dur="20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wipe(down)">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2"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0-#ppt_w/2"/>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xit" presetSubtype="3" fill="hold" nodeType="clickEffect">
                                  <p:stCondLst>
                                    <p:cond delay="0"/>
                                  </p:stCondLst>
                                  <p:childTnLst>
                                    <p:anim calcmode="lin" valueType="num">
                                      <p:cBhvr additive="base">
                                        <p:cTn id="77" dur="500"/>
                                        <p:tgtEl>
                                          <p:spTgt spid="13"/>
                                        </p:tgtEl>
                                        <p:attrNameLst>
                                          <p:attrName>ppt_x</p:attrName>
                                        </p:attrNameLst>
                                      </p:cBhvr>
                                      <p:tavLst>
                                        <p:tav tm="0">
                                          <p:val>
                                            <p:strVal val="ppt_x"/>
                                          </p:val>
                                        </p:tav>
                                        <p:tav tm="100000">
                                          <p:val>
                                            <p:strVal val="1+ppt_w/2"/>
                                          </p:val>
                                        </p:tav>
                                      </p:tavLst>
                                    </p:anim>
                                    <p:anim calcmode="lin" valueType="num">
                                      <p:cBhvr additive="base">
                                        <p:cTn id="78" dur="500"/>
                                        <p:tgtEl>
                                          <p:spTgt spid="13"/>
                                        </p:tgtEl>
                                        <p:attrNameLst>
                                          <p:attrName>ppt_y</p:attrName>
                                        </p:attrNameLst>
                                      </p:cBhvr>
                                      <p:tavLst>
                                        <p:tav tm="0">
                                          <p:val>
                                            <p:strVal val="ppt_y"/>
                                          </p:val>
                                        </p:tav>
                                        <p:tav tm="100000">
                                          <p:val>
                                            <p:strVal val="0-ppt_h/2"/>
                                          </p:val>
                                        </p:tav>
                                      </p:tavLst>
                                    </p:anim>
                                    <p:set>
                                      <p:cBhvr>
                                        <p:cTn id="7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80" fill="hold" display="0">
                  <p:stCondLst>
                    <p:cond delay="indefinite"/>
                  </p:stCondLst>
                  <p:endCondLst>
                    <p:cond evt="onStopAudio" delay="0">
                      <p:tgtEl>
                        <p:sldTgt/>
                      </p:tgtEl>
                    </p:cond>
                  </p:endCondLst>
                </p:cTn>
                <p:tgtEl>
                  <p:spTgt spid="7"/>
                </p:tgtEl>
              </p:cMediaNode>
            </p:audio>
            <p:audio>
              <p:cMediaNode vol="80000">
                <p:cTn id="81" fill="hold" display="0">
                  <p:stCondLst>
                    <p:cond delay="indefinite"/>
                  </p:stCondLst>
                  <p:endCondLst>
                    <p:cond evt="onStopAudio" delay="0">
                      <p:tgtEl>
                        <p:sldTgt/>
                      </p:tgtEl>
                    </p:cond>
                  </p:endCondLst>
                </p:cTn>
                <p:tgtEl>
                  <p:spTgt spid="8"/>
                </p:tgtEl>
              </p:cMediaNode>
            </p:audio>
            <p:audio>
              <p:cMediaNode vol="80000">
                <p:cTn id="82" fill="hold" display="0">
                  <p:stCondLst>
                    <p:cond delay="indefinite"/>
                  </p:stCondLst>
                  <p:endCondLst>
                    <p:cond evt="onStopAudio" delay="0">
                      <p:tgtEl>
                        <p:sldTgt/>
                      </p:tgtEl>
                    </p:cond>
                  </p:endCondLst>
                </p:cTn>
                <p:tgtEl>
                  <p:spTgt spid="9"/>
                </p:tgtEl>
              </p:cMediaNode>
            </p:audio>
          </p:childTnLst>
        </p:cTn>
      </p:par>
    </p:tnLst>
    <p:bldLst>
      <p:bldP spid="2" grpId="0"/>
      <p:bldP spid="3" grpId="0" build="p"/>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4F92E3"/>
      </a:dk2>
      <a:lt2>
        <a:srgbClr val="EEECE1"/>
      </a:lt2>
      <a:accent1>
        <a:srgbClr val="4F92E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1771</TotalTime>
  <Words>2371</Words>
  <Application>Microsoft Office PowerPoint</Application>
  <PresentationFormat>Widescreen</PresentationFormat>
  <Paragraphs>157</Paragraphs>
  <Slides>18</Slides>
  <Notes>17</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2</vt:lpstr>
      <vt:lpstr>Quotable</vt:lpstr>
      <vt:lpstr>Digital</vt:lpstr>
      <vt:lpstr>Intro</vt:lpstr>
      <vt:lpstr>Ch. 1</vt:lpstr>
      <vt:lpstr>Why is Security important?</vt:lpstr>
      <vt:lpstr>Secure your accounts</vt:lpstr>
      <vt:lpstr>Ch. 2</vt:lpstr>
      <vt:lpstr>How is your data stored?</vt:lpstr>
      <vt:lpstr>Data Breaches</vt:lpstr>
      <vt:lpstr>Ch. 3</vt:lpstr>
      <vt:lpstr>Understanding Safety Online</vt:lpstr>
      <vt:lpstr>Best Practices for Privacy</vt:lpstr>
      <vt:lpstr>Browse Safely</vt:lpstr>
      <vt:lpstr>Ch. 4</vt:lpstr>
      <vt:lpstr>The Importance of Responsibility Online</vt:lpstr>
      <vt:lpstr>Be Responsible</vt:lpstr>
      <vt:lpstr>Ch. 5</vt:lpstr>
      <vt:lpstr>PowerPoint Presentation</vt:lpstr>
      <vt:lpstr>PowerPoint Presentation</vt:lpstr>
    </vt:vector>
  </TitlesOfParts>
  <Company>Fremont Unified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Lineup</dc:title>
  <dc:creator>Olav Sharma</dc:creator>
  <cp:lastModifiedBy>Olav Sharma</cp:lastModifiedBy>
  <cp:revision>58</cp:revision>
  <dcterms:created xsi:type="dcterms:W3CDTF">2024-04-12T18:40:39Z</dcterms:created>
  <dcterms:modified xsi:type="dcterms:W3CDTF">2024-04-30T05:24:23Z</dcterms:modified>
</cp:coreProperties>
</file>