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61" r:id="rId4"/>
    <p:sldId id="268" r:id="rId5"/>
    <p:sldId id="267" r:id="rId6"/>
    <p:sldId id="262" r:id="rId7"/>
    <p:sldId id="266" r:id="rId8"/>
    <p:sldId id="257" r:id="rId9"/>
    <p:sldId id="263" r:id="rId10"/>
    <p:sldId id="264"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88615" autoAdjust="0"/>
  </p:normalViewPr>
  <p:slideViewPr>
    <p:cSldViewPr snapToGrid="0">
      <p:cViewPr>
        <p:scale>
          <a:sx n="75" d="100"/>
          <a:sy n="75" d="100"/>
        </p:scale>
        <p:origin x="1896" y="6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Data Breaches</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472320975114271E-2"/>
          <c:y val="0.16466117398423108"/>
          <c:w val="0.95530726256983245"/>
          <c:h val="0.76863715756454065"/>
        </c:manualLayout>
      </c:layout>
      <c:lineChart>
        <c:grouping val="standard"/>
        <c:varyColors val="0"/>
        <c:ser>
          <c:idx val="0"/>
          <c:order val="0"/>
          <c:tx>
            <c:strRef>
              <c:f>Sheet1!$B$1</c:f>
              <c:strCache>
                <c:ptCount val="1"/>
                <c:pt idx="0">
                  <c:v>Data Breaches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Sheet1!$A$2:$A$5</c:f>
              <c:numCache>
                <c:formatCode>General</c:formatCode>
                <c:ptCount val="4"/>
                <c:pt idx="0">
                  <c:v>2019</c:v>
                </c:pt>
                <c:pt idx="1">
                  <c:v>2020</c:v>
                </c:pt>
                <c:pt idx="2">
                  <c:v>2021</c:v>
                </c:pt>
                <c:pt idx="3">
                  <c:v>2022</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605-4E09-9DA8-914242CE9991}"/>
            </c:ext>
          </c:extLst>
        </c:ser>
        <c:dLbls>
          <c:showLegendKey val="0"/>
          <c:showVal val="0"/>
          <c:showCatName val="0"/>
          <c:showSerName val="0"/>
          <c:showPercent val="0"/>
          <c:showBubbleSize val="0"/>
        </c:dLbls>
        <c:marker val="1"/>
        <c:smooth val="0"/>
        <c:axId val="241823935"/>
        <c:axId val="241831007"/>
      </c:lineChart>
      <c:catAx>
        <c:axId val="241823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41831007"/>
        <c:crosses val="autoZero"/>
        <c:auto val="1"/>
        <c:lblAlgn val="ctr"/>
        <c:lblOffset val="100"/>
        <c:noMultiLvlLbl val="0"/>
      </c:catAx>
      <c:valAx>
        <c:axId val="241831007"/>
        <c:scaling>
          <c:orientation val="minMax"/>
        </c:scaling>
        <c:delete val="1"/>
        <c:axPos val="l"/>
        <c:numFmt formatCode="General" sourceLinked="1"/>
        <c:majorTickMark val="none"/>
        <c:minorTickMark val="none"/>
        <c:tickLblPos val="nextTo"/>
        <c:crossAx val="241823935"/>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F77E8-2E7F-45D3-875B-5316AABD064F}"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D0B5A-C642-4227-995B-6A253013CF4D}" type="slidenum">
              <a:rPr lang="en-US" smtClean="0"/>
              <a:t>‹#›</a:t>
            </a:fld>
            <a:endParaRPr lang="en-US"/>
          </a:p>
        </p:txBody>
      </p:sp>
    </p:spTree>
    <p:extLst>
      <p:ext uri="{BB962C8B-B14F-4D97-AF65-F5344CB8AC3E}">
        <p14:creationId xmlns:p14="http://schemas.microsoft.com/office/powerpoint/2010/main" val="2876998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covers the</a:t>
            </a:r>
            <a:r>
              <a:rPr lang="en-US" baseline="0" dirty="0" smtClean="0"/>
              <a:t> four following parts of </a:t>
            </a:r>
            <a:r>
              <a:rPr lang="en-US" baseline="0" dirty="0" err="1" smtClean="0"/>
              <a:t>digitallineup</a:t>
            </a:r>
            <a:r>
              <a:rPr lang="en-US" baseline="0" dirty="0" smtClean="0"/>
              <a:t>. Security. Digital Footprint. Digital Citizenship. And Safety.</a:t>
            </a:r>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2</a:t>
            </a:fld>
            <a:endParaRPr lang="en-US"/>
          </a:p>
        </p:txBody>
      </p:sp>
    </p:spTree>
    <p:extLst>
      <p:ext uri="{BB962C8B-B14F-4D97-AF65-F5344CB8AC3E}">
        <p14:creationId xmlns:p14="http://schemas.microsoft.com/office/powerpoint/2010/main" val="151594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Security.</a:t>
            </a:r>
            <a:r>
              <a:rPr lang="en-US" baseline="0" dirty="0" smtClean="0"/>
              <a:t> Security is really important when online. Keeping your account secure is only </a:t>
            </a:r>
            <a:r>
              <a:rPr lang="en-US" baseline="0" dirty="0" err="1" smtClean="0"/>
              <a:t>gonna</a:t>
            </a:r>
            <a:r>
              <a:rPr lang="en-US" baseline="0" dirty="0" smtClean="0"/>
              <a:t> get harder. The following slides talk about securing your accounts and why securing them is important.</a:t>
            </a:r>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3</a:t>
            </a:fld>
            <a:endParaRPr lang="en-US"/>
          </a:p>
        </p:txBody>
      </p:sp>
    </p:spTree>
    <p:extLst>
      <p:ext uri="{BB962C8B-B14F-4D97-AF65-F5344CB8AC3E}">
        <p14:creationId xmlns:p14="http://schemas.microsoft.com/office/powerpoint/2010/main" val="1988000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5</a:t>
            </a:fld>
            <a:endParaRPr lang="en-US"/>
          </a:p>
        </p:txBody>
      </p:sp>
    </p:spTree>
    <p:extLst>
      <p:ext uri="{BB962C8B-B14F-4D97-AF65-F5344CB8AC3E}">
        <p14:creationId xmlns:p14="http://schemas.microsoft.com/office/powerpoint/2010/main" val="425706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How data is stored</a:t>
            </a:r>
          </a:p>
          <a:p>
            <a:pPr marL="228600" indent="-228600">
              <a:buAutoNum type="arabicPeriod"/>
            </a:pPr>
            <a:r>
              <a:rPr lang="en-US" dirty="0" smtClean="0"/>
              <a:t>For</a:t>
            </a:r>
            <a:r>
              <a:rPr lang="en-US" baseline="0" dirty="0" smtClean="0"/>
              <a:t> all you visual learners, I’ve created a diagram. Here’s a lock from the second slide. Here’s the hand. We put the key in the hand. The hand and the key work together to open the lock. And under those things is the database.</a:t>
            </a:r>
            <a:endParaRPr lang="en-US" dirty="0" smtClean="0"/>
          </a:p>
        </p:txBody>
      </p:sp>
      <p:sp>
        <p:nvSpPr>
          <p:cNvPr id="4" name="Slide Number Placeholder 3"/>
          <p:cNvSpPr>
            <a:spLocks noGrp="1"/>
          </p:cNvSpPr>
          <p:nvPr>
            <p:ph type="sldNum" sz="quarter" idx="10"/>
          </p:nvPr>
        </p:nvSpPr>
        <p:spPr/>
        <p:txBody>
          <a:bodyPr/>
          <a:lstStyle/>
          <a:p>
            <a:fld id="{7B1D0B5A-C642-4227-995B-6A253013CF4D}" type="slidenum">
              <a:rPr lang="en-US" smtClean="0"/>
              <a:t>7</a:t>
            </a:fld>
            <a:endParaRPr lang="en-US"/>
          </a:p>
        </p:txBody>
      </p:sp>
    </p:spTree>
    <p:extLst>
      <p:ext uri="{BB962C8B-B14F-4D97-AF65-F5344CB8AC3E}">
        <p14:creationId xmlns:p14="http://schemas.microsoft.com/office/powerpoint/2010/main" val="355077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p>
          <a:p>
            <a:r>
              <a:rPr lang="en-US" dirty="0" smtClean="0"/>
              <a:t>2. This</a:t>
            </a:r>
            <a:r>
              <a:rPr lang="en-US" baseline="0" dirty="0" smtClean="0"/>
              <a:t> graph represents the rise in data breaches from 2019 to 2022. You can see how it goes up during the pandemic, and keeps rising and oh, shoot. I broke the ceiling. Oh… There it goes</a:t>
            </a:r>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8</a:t>
            </a:fld>
            <a:endParaRPr lang="en-US"/>
          </a:p>
        </p:txBody>
      </p:sp>
    </p:spTree>
    <p:extLst>
      <p:ext uri="{BB962C8B-B14F-4D97-AF65-F5344CB8AC3E}">
        <p14:creationId xmlns:p14="http://schemas.microsoft.com/office/powerpoint/2010/main" val="196510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9</a:t>
            </a:fld>
            <a:endParaRPr lang="en-US"/>
          </a:p>
        </p:txBody>
      </p:sp>
    </p:spTree>
    <p:extLst>
      <p:ext uri="{BB962C8B-B14F-4D97-AF65-F5344CB8AC3E}">
        <p14:creationId xmlns:p14="http://schemas.microsoft.com/office/powerpoint/2010/main" val="163602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transition spd="slow">
    <p:comb/>
  </p:transition>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 Id="rId6"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a:t>
            </a:r>
            <a:endParaRPr lang="en-US" dirty="0"/>
          </a:p>
        </p:txBody>
      </p:sp>
      <p:sp>
        <p:nvSpPr>
          <p:cNvPr id="3" name="Subtitle 2"/>
          <p:cNvSpPr>
            <a:spLocks noGrp="1"/>
          </p:cNvSpPr>
          <p:nvPr>
            <p:ph type="subTitle" idx="1"/>
          </p:nvPr>
        </p:nvSpPr>
        <p:spPr/>
        <p:txBody>
          <a:bodyPr/>
          <a:lstStyle/>
          <a:p>
            <a:r>
              <a:rPr lang="en-US" dirty="0" smtClean="0"/>
              <a:t>By Olav Sharma – Tier 4</a:t>
            </a:r>
            <a:endParaRPr lang="en-US" dirty="0"/>
          </a:p>
        </p:txBody>
      </p:sp>
      <p:sp>
        <p:nvSpPr>
          <p:cNvPr id="5" name="Title 1"/>
          <p:cNvSpPr txBox="1">
            <a:spLocks/>
          </p:cNvSpPr>
          <p:nvPr/>
        </p:nvSpPr>
        <p:spPr>
          <a:xfrm>
            <a:off x="3086482" y="1449146"/>
            <a:ext cx="10572000" cy="297105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Lineup</a:t>
            </a:r>
            <a:endParaRPr lang="en-US" dirty="0"/>
          </a:p>
        </p:txBody>
      </p:sp>
      <p:pic>
        <p:nvPicPr>
          <p:cNvPr id="6" name="Picture 5"/>
          <p:cNvPicPr>
            <a:picLocks noChangeAspect="1"/>
          </p:cNvPicPr>
          <p:nvPr/>
        </p:nvPicPr>
        <p:blipFill>
          <a:blip r:embed="rId2">
            <a:grayscl/>
            <a:extLst>
              <a:ext uri="{BEBA8EAE-BF5A-486C-A8C5-ECC9F3942E4B}">
                <a14:imgProps xmlns:a14="http://schemas.microsoft.com/office/drawing/2010/main">
                  <a14:imgLayer r:embed="rId3">
                    <a14:imgEffect>
                      <a14:colorTemperature colorTemp="6400"/>
                    </a14:imgEffect>
                    <a14:imgEffect>
                      <a14:saturation sat="400000"/>
                    </a14:imgEffect>
                    <a14:imgEffect>
                      <a14:brightnessContrast bright="-96000" contrast="-40000"/>
                    </a14:imgEffect>
                  </a14:imgLayer>
                </a14:imgProps>
              </a:ext>
              <a:ext uri="{28A0092B-C50C-407E-A947-70E740481C1C}">
                <a14:useLocalDpi xmlns:a14="http://schemas.microsoft.com/office/drawing/2010/main" val="0"/>
              </a:ext>
            </a:extLst>
          </a:blip>
          <a:stretch>
            <a:fillRect/>
          </a:stretch>
        </p:blipFill>
        <p:spPr>
          <a:xfrm>
            <a:off x="5916011" y="0"/>
            <a:ext cx="4957894" cy="4909351"/>
          </a:xfrm>
          <a:prstGeom prst="rect">
            <a:avLst/>
          </a:prstGeom>
          <a:noFill/>
        </p:spPr>
      </p:pic>
    </p:spTree>
    <p:extLst>
      <p:ext uri="{BB962C8B-B14F-4D97-AF65-F5344CB8AC3E}">
        <p14:creationId xmlns:p14="http://schemas.microsoft.com/office/powerpoint/2010/main" val="224647559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Horizontal)">
                                      <p:cBhvr>
                                        <p:cTn id="24"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4</a:t>
            </a:r>
            <a:endParaRPr lang="en-US" dirty="0"/>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sz="quarter" idx="16"/>
          </p:nvPr>
        </p:nvSpPr>
        <p:spPr/>
        <p:txBody>
          <a:bodyPr/>
          <a:lstStyle/>
          <a:p>
            <a:endParaRPr lang="en-US" dirty="0"/>
          </a:p>
        </p:txBody>
      </p:sp>
      <p:sp>
        <p:nvSpPr>
          <p:cNvPr id="5" name="Title 1"/>
          <p:cNvSpPr txBox="1">
            <a:spLocks/>
          </p:cNvSpPr>
          <p:nvPr/>
        </p:nvSpPr>
        <p:spPr>
          <a:xfrm>
            <a:off x="2335037"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Responsibility</a:t>
            </a:r>
            <a:endParaRPr lang="en-US" dirty="0"/>
          </a:p>
        </p:txBody>
      </p:sp>
    </p:spTree>
    <p:extLst>
      <p:ext uri="{BB962C8B-B14F-4D97-AF65-F5344CB8AC3E}">
        <p14:creationId xmlns:p14="http://schemas.microsoft.com/office/powerpoint/2010/main" val="398162052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2124" y="197102"/>
            <a:ext cx="7454815" cy="2645912"/>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Similarities + Differences</a:t>
            </a:r>
            <a:endParaRPr lang="en-US" dirty="0"/>
          </a:p>
        </p:txBody>
      </p:sp>
      <p:sp>
        <p:nvSpPr>
          <p:cNvPr id="9" name="Teardrop 8"/>
          <p:cNvSpPr/>
          <p:nvPr/>
        </p:nvSpPr>
        <p:spPr>
          <a:xfrm>
            <a:off x="6088799" y="3459907"/>
            <a:ext cx="2896281" cy="2877395"/>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ardrop 9"/>
          <p:cNvSpPr/>
          <p:nvPr/>
        </p:nvSpPr>
        <p:spPr>
          <a:xfrm rot="16200000">
            <a:off x="9189817" y="3415453"/>
            <a:ext cx="2809474" cy="296630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ardrop 10"/>
          <p:cNvSpPr/>
          <p:nvPr/>
        </p:nvSpPr>
        <p:spPr>
          <a:xfrm rot="5400000">
            <a:off x="6097191" y="460353"/>
            <a:ext cx="2809476" cy="296630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rot="10800000">
            <a:off x="9111402" y="504805"/>
            <a:ext cx="2896281" cy="2877395"/>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031986" y="2415952"/>
            <a:ext cx="2032510" cy="1967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75919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671267"/>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a:xfrm>
            <a:off x="810000" y="2249891"/>
            <a:ext cx="4256627" cy="3636511"/>
          </a:xfrm>
        </p:spPr>
        <p:txBody>
          <a:bodyPr>
            <a:normAutofit/>
          </a:bodyPr>
          <a:lstStyle/>
          <a:p>
            <a:pPr marL="0" indent="0">
              <a:buNone/>
            </a:pPr>
            <a:r>
              <a:rPr lang="en-US" sz="2000" dirty="0"/>
              <a:t>This Presentation covers the four parts of Digital Lineup, 	</a:t>
            </a:r>
            <a:r>
              <a:rPr lang="en-US" sz="2000" dirty="0" smtClean="0"/>
              <a:t> </a:t>
            </a:r>
            <a:r>
              <a:rPr lang="en-US" sz="2000" dirty="0"/>
              <a:t>	</a:t>
            </a:r>
            <a:r>
              <a:rPr lang="en-US" sz="2000" dirty="0" smtClean="0"/>
              <a:t>		    			     		   																																															</a:t>
            </a:r>
            <a:endParaRPr lang="en-US" sz="2000" dirty="0"/>
          </a:p>
        </p:txBody>
      </p:sp>
      <p:sp>
        <p:nvSpPr>
          <p:cNvPr id="7" name="Content Placeholder 2"/>
          <p:cNvSpPr txBox="1">
            <a:spLocks/>
          </p:cNvSpPr>
          <p:nvPr/>
        </p:nvSpPr>
        <p:spPr>
          <a:xfrm>
            <a:off x="3601831" y="2850548"/>
            <a:ext cx="1473508"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smtClean="0"/>
              <a:t>Security,</a:t>
            </a:r>
            <a:endParaRPr lang="en-US" sz="2000" dirty="0"/>
          </a:p>
        </p:txBody>
      </p:sp>
      <p:sp>
        <p:nvSpPr>
          <p:cNvPr id="8" name="Content Placeholder 2"/>
          <p:cNvSpPr txBox="1">
            <a:spLocks/>
          </p:cNvSpPr>
          <p:nvPr/>
        </p:nvSpPr>
        <p:spPr>
          <a:xfrm>
            <a:off x="818712" y="3184094"/>
            <a:ext cx="1473508"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smtClean="0"/>
              <a:t>Footprint,</a:t>
            </a:r>
            <a:endParaRPr lang="en-US" sz="2000" dirty="0"/>
          </a:p>
        </p:txBody>
      </p:sp>
      <p:sp>
        <p:nvSpPr>
          <p:cNvPr id="9" name="Content Placeholder 2"/>
          <p:cNvSpPr txBox="1">
            <a:spLocks/>
          </p:cNvSpPr>
          <p:nvPr/>
        </p:nvSpPr>
        <p:spPr>
          <a:xfrm>
            <a:off x="2016141" y="3184094"/>
            <a:ext cx="2565190"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smtClean="0"/>
              <a:t>Citizenship,</a:t>
            </a:r>
            <a:endParaRPr lang="en-US" sz="2000" dirty="0"/>
          </a:p>
        </p:txBody>
      </p:sp>
      <p:sp>
        <p:nvSpPr>
          <p:cNvPr id="10" name="Content Placeholder 2"/>
          <p:cNvSpPr txBox="1">
            <a:spLocks/>
          </p:cNvSpPr>
          <p:nvPr/>
        </p:nvSpPr>
        <p:spPr>
          <a:xfrm>
            <a:off x="3489649" y="3184093"/>
            <a:ext cx="2565190"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smtClean="0"/>
              <a:t>and Safety.</a:t>
            </a:r>
            <a:endParaRPr lang="en-US" sz="2000" dirty="0"/>
          </a:p>
        </p:txBody>
      </p:sp>
      <p:sp>
        <p:nvSpPr>
          <p:cNvPr id="11" name="Content Placeholder 2"/>
          <p:cNvSpPr txBox="1">
            <a:spLocks/>
          </p:cNvSpPr>
          <p:nvPr/>
        </p:nvSpPr>
        <p:spPr>
          <a:xfrm>
            <a:off x="818711" y="2682597"/>
            <a:ext cx="4256627"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smtClean="0"/>
              <a:t>These four parts of the Digital Lineup are key in keeping you safe, private, secure, and responsible. The next two slides cover security, the two after cover footprint, and so on.</a:t>
            </a:r>
            <a:endParaRPr lang="en-US" sz="2000" dirty="0"/>
          </a:p>
        </p:txBody>
      </p:sp>
      <p:pic>
        <p:nvPicPr>
          <p:cNvPr id="1028" name="Picture 4" descr="Hand shake clipart transparent background 24029723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477" y="2346967"/>
            <a:ext cx="1524964" cy="15249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맹꽁이 자물쇠 잠금 · Pixabay의 무료 벡터 그래픽"/>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8846" y="2531002"/>
            <a:ext cx="1029404" cy="136968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ql Server Icon, Transparent Sql Server.PNG Images &amp; Vector - FreeIcon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6175" y="4048880"/>
            <a:ext cx="992075" cy="122149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Key clipart grey key, Key grey key Transparent FREE for download on WebStockReview 20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845658">
            <a:off x="8027800" y="4098627"/>
            <a:ext cx="1395953" cy="112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9058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Effect transition="in" filter="randombar(horizontal)">
                                      <p:cBhvr>
                                        <p:cTn id="25" dur="500"/>
                                        <p:tgtEl>
                                          <p:spTgt spid="103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40"/>
                                        </p:tgtEl>
                                        <p:attrNameLst>
                                          <p:attrName>style.visibility</p:attrName>
                                        </p:attrNameLst>
                                      </p:cBhvr>
                                      <p:to>
                                        <p:strVal val="visible"/>
                                      </p:to>
                                    </p:set>
                                    <p:animEffect transition="in" filter="fade">
                                      <p:cBhvr>
                                        <p:cTn id="36" dur="1000"/>
                                        <p:tgtEl>
                                          <p:spTgt spid="1040"/>
                                        </p:tgtEl>
                                      </p:cBhvr>
                                    </p:animEffect>
                                    <p:anim calcmode="lin" valueType="num">
                                      <p:cBhvr>
                                        <p:cTn id="37" dur="1000" fill="hold"/>
                                        <p:tgtEl>
                                          <p:spTgt spid="1040"/>
                                        </p:tgtEl>
                                        <p:attrNameLst>
                                          <p:attrName>ppt_x</p:attrName>
                                        </p:attrNameLst>
                                      </p:cBhvr>
                                      <p:tavLst>
                                        <p:tav tm="0">
                                          <p:val>
                                            <p:strVal val="#ppt_x"/>
                                          </p:val>
                                        </p:tav>
                                        <p:tav tm="100000">
                                          <p:val>
                                            <p:strVal val="#ppt_x"/>
                                          </p:val>
                                        </p:tav>
                                      </p:tavLst>
                                    </p:anim>
                                    <p:anim calcmode="lin" valueType="num">
                                      <p:cBhvr>
                                        <p:cTn id="38" dur="1000" fill="hold"/>
                                        <p:tgtEl>
                                          <p:spTgt spid="104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028"/>
                                        </p:tgtEl>
                                        <p:attrNameLst>
                                          <p:attrName>style.visibility</p:attrName>
                                        </p:attrNameLst>
                                      </p:cBhvr>
                                      <p:to>
                                        <p:strVal val="visible"/>
                                      </p:to>
                                    </p:set>
                                    <p:animEffect transition="in" filter="barn(inVertical)">
                                      <p:cBhvr>
                                        <p:cTn id="49" dur="500"/>
                                        <p:tgtEl>
                                          <p:spTgt spid="1028"/>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12" fill="hold" grpId="0" nodeType="clickEffect">
                                  <p:stCondLst>
                                    <p:cond delay="0"/>
                                  </p:stCondLst>
                                  <p:childTnLst>
                                    <p:set>
                                      <p:cBhvr>
                                        <p:cTn id="53" dur="1" fill="hold">
                                          <p:stCondLst>
                                            <p:cond delay="0"/>
                                          </p:stCondLst>
                                        </p:cTn>
                                        <p:tgtEl>
                                          <p:spTgt spid="10">
                                            <p:txEl>
                                              <p:pRg st="0" end="0"/>
                                            </p:txEl>
                                          </p:spTgt>
                                        </p:tgtEl>
                                        <p:attrNameLst>
                                          <p:attrName>style.visibility</p:attrName>
                                        </p:attrNameLst>
                                      </p:cBhvr>
                                      <p:to>
                                        <p:strVal val="visible"/>
                                      </p:to>
                                    </p:set>
                                    <p:anim calcmode="lin" valueType="num">
                                      <p:cBhvr additive="base">
                                        <p:cTn id="5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048"/>
                                        </p:tgtEl>
                                        <p:attrNameLst>
                                          <p:attrName>style.visibility</p:attrName>
                                        </p:attrNameLst>
                                      </p:cBhvr>
                                      <p:to>
                                        <p:strVal val="visible"/>
                                      </p:to>
                                    </p:set>
                                    <p:animEffect transition="in" filter="wipe(down)">
                                      <p:cBhvr>
                                        <p:cTn id="60" dur="500"/>
                                        <p:tgtEl>
                                          <p:spTgt spid="104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build="p"/>
      <p:bldP spid="8" grpId="0" build="p"/>
      <p:bldP spid="9" grpId="0" build="p"/>
      <p:bldP spid="10" grpId="0" build="p"/>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1</a:t>
            </a:r>
            <a:endParaRPr lang="en-US" dirty="0"/>
          </a:p>
        </p:txBody>
      </p:sp>
      <p:sp>
        <p:nvSpPr>
          <p:cNvPr id="3" name="Text Placeholder 2"/>
          <p:cNvSpPr>
            <a:spLocks noGrp="1"/>
          </p:cNvSpPr>
          <p:nvPr>
            <p:ph type="body" idx="1"/>
          </p:nvPr>
        </p:nvSpPr>
        <p:spPr>
          <a:xfrm>
            <a:off x="853189" y="4443680"/>
            <a:ext cx="6034171" cy="713241"/>
          </a:xfrm>
        </p:spPr>
        <p:txBody>
          <a:bodyPr/>
          <a:lstStyle/>
          <a:p>
            <a:r>
              <a:rPr lang="en-US" dirty="0" smtClean="0"/>
              <a:t>The following slides cover securing your accounts, </a:t>
            </a:r>
            <a:r>
              <a:rPr lang="en-US" dirty="0" smtClean="0"/>
              <a:t>and the </a:t>
            </a:r>
            <a:r>
              <a:rPr lang="en-US" dirty="0" smtClean="0"/>
              <a:t>importance </a:t>
            </a:r>
            <a:r>
              <a:rPr lang="en-US" dirty="0" smtClean="0"/>
              <a:t>of security online.</a:t>
            </a:r>
            <a:endParaRPr lang="en-US" dirty="0"/>
          </a:p>
        </p:txBody>
      </p:sp>
      <p:sp>
        <p:nvSpPr>
          <p:cNvPr id="4" name="Text Placeholder 3"/>
          <p:cNvSpPr>
            <a:spLocks noGrp="1"/>
          </p:cNvSpPr>
          <p:nvPr>
            <p:ph type="body" sz="quarter" idx="16"/>
          </p:nvPr>
        </p:nvSpPr>
        <p:spPr/>
        <p:txBody>
          <a:bodyPr>
            <a:normAutofit/>
          </a:bodyPr>
          <a:lstStyle/>
          <a:p>
            <a:r>
              <a:rPr lang="en-US" dirty="0"/>
              <a:t>Security is really important online.  Keeping your online accounts secure is extremely important </a:t>
            </a:r>
            <a:r>
              <a:rPr lang="en-US" dirty="0" smtClean="0"/>
              <a:t>now-a-days with hacked accounts databases, or really most other things being really common nowadays. Two things that are really important for staying secure when online are keeping accounts secure with 2FA, stronger passwords, etc. And understanding how these breaches work and how to protect yourself from them.</a:t>
            </a:r>
            <a:endParaRPr lang="en-US" dirty="0"/>
          </a:p>
        </p:txBody>
      </p:sp>
      <p:sp>
        <p:nvSpPr>
          <p:cNvPr id="5" name="Title 1"/>
          <p:cNvSpPr txBox="1">
            <a:spLocks/>
          </p:cNvSpPr>
          <p:nvPr/>
        </p:nvSpPr>
        <p:spPr>
          <a:xfrm>
            <a:off x="2337234"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Security</a:t>
            </a:r>
            <a:endParaRPr lang="en-US" dirty="0"/>
          </a:p>
        </p:txBody>
      </p:sp>
    </p:spTree>
    <p:extLst>
      <p:ext uri="{BB962C8B-B14F-4D97-AF65-F5344CB8AC3E}">
        <p14:creationId xmlns:p14="http://schemas.microsoft.com/office/powerpoint/2010/main" val="234897268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plus(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arn(inVertical)">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allAtOnce"/>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Security so important?</a:t>
            </a:r>
            <a:endParaRPr lang="en-US" dirty="0"/>
          </a:p>
        </p:txBody>
      </p:sp>
      <p:sp>
        <p:nvSpPr>
          <p:cNvPr id="3" name="Content Placeholder 2"/>
          <p:cNvSpPr>
            <a:spLocks noGrp="1"/>
          </p:cNvSpPr>
          <p:nvPr>
            <p:ph idx="1"/>
          </p:nvPr>
        </p:nvSpPr>
        <p:spPr>
          <a:xfrm>
            <a:off x="818712" y="2222287"/>
            <a:ext cx="10554574" cy="4432513"/>
          </a:xfrm>
        </p:spPr>
        <p:txBody>
          <a:bodyPr>
            <a:normAutofit fontScale="92500"/>
          </a:bodyPr>
          <a:lstStyle/>
          <a:p>
            <a:pPr marL="0" indent="0">
              <a:buNone/>
            </a:pPr>
            <a:r>
              <a:rPr lang="en-US" dirty="0" smtClean="0"/>
              <a:t>Security is really important for a number of reason. Three really important reasons are below.</a:t>
            </a:r>
          </a:p>
          <a:p>
            <a:r>
              <a:rPr lang="en-US" dirty="0" smtClean="0"/>
              <a:t>Secure accounts keep your personal info private.</a:t>
            </a:r>
            <a:br>
              <a:rPr lang="en-US" dirty="0" smtClean="0"/>
            </a:br>
            <a:r>
              <a:rPr lang="en-US" dirty="0" smtClean="0"/>
              <a:t>	Lots of companies store your full name, date of birth, phone number, and sometimes more information. When people log into your accounts, they can usually see some of this 	information. </a:t>
            </a:r>
          </a:p>
          <a:p>
            <a:r>
              <a:rPr lang="en-US" dirty="0" smtClean="0"/>
              <a:t>Having secure accounts is also important for bank accounts or similar.</a:t>
            </a:r>
            <a:br>
              <a:rPr lang="en-US" dirty="0" smtClean="0"/>
            </a:br>
            <a:r>
              <a:rPr lang="en-US" dirty="0" smtClean="0"/>
              <a:t>	Nowadays, lots of services such as Google, Samsung, or similar keep your payment 	methods saved on your account. This makes it really easy for people to use your own 	money. Lots of these services save virtual cards used for real-life payments using NFC. This 	means people can use your money in real life too!</a:t>
            </a:r>
          </a:p>
          <a:p>
            <a:r>
              <a:rPr lang="en-US" dirty="0" smtClean="0"/>
              <a:t>Access to a Google, Microsoft, Samsung account or similar grants other account passwords.</a:t>
            </a:r>
            <a:br>
              <a:rPr lang="en-US" dirty="0" smtClean="0"/>
            </a:br>
            <a:r>
              <a:rPr lang="en-US" dirty="0"/>
              <a:t>	</a:t>
            </a:r>
            <a:r>
              <a:rPr lang="en-US" dirty="0" smtClean="0"/>
              <a:t>Many services such as Google, Microsoft, and Samsung. Store passwords for other services in 	the cloud. Some examples are Google’s password manager, Samsung Wallet Pay, and 	Microsoft’s password service. This is usually only vulnerable if they use these services though.</a:t>
            </a:r>
            <a:endParaRPr lang="en-US" dirty="0"/>
          </a:p>
        </p:txBody>
      </p:sp>
    </p:spTree>
    <p:extLst>
      <p:ext uri="{BB962C8B-B14F-4D97-AF65-F5344CB8AC3E}">
        <p14:creationId xmlns:p14="http://schemas.microsoft.com/office/powerpoint/2010/main" val="3772001092"/>
      </p:ext>
    </p:extLst>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your accounts</a:t>
            </a:r>
            <a:endParaRPr lang="en-US" dirty="0"/>
          </a:p>
        </p:txBody>
      </p:sp>
      <p:sp>
        <p:nvSpPr>
          <p:cNvPr id="3" name="Content Placeholder 2"/>
          <p:cNvSpPr>
            <a:spLocks noGrp="1"/>
          </p:cNvSpPr>
          <p:nvPr>
            <p:ph idx="1"/>
          </p:nvPr>
        </p:nvSpPr>
        <p:spPr>
          <a:xfrm>
            <a:off x="818712" y="2222287"/>
            <a:ext cx="5871799" cy="3636511"/>
          </a:xfrm>
        </p:spPr>
        <p:txBody>
          <a:bodyPr>
            <a:normAutofit lnSpcReduction="10000"/>
          </a:bodyPr>
          <a:lstStyle/>
          <a:p>
            <a:pPr marL="0" indent="0">
              <a:buNone/>
            </a:pPr>
            <a:r>
              <a:rPr lang="en-US" dirty="0" smtClean="0"/>
              <a:t>Securing your accounts is really important, due to how common and easy it is to hack accounts nowadays. To secure your accounts, some general steps are to make a strong password, numbers, letters, symbols, anything! Just make sure you remember it. Next, if the service offers 2FA, enable it. Use your phone for authenticator codes, or use an email code for 2FA. Some great authenticator apps include Microsoft’s authenticator and Google’s authenticator. These are really helpful because they back up your codes between devices through the cloud, just be sure that you’ve enabled it if you were using the app before they started backing them up.</a:t>
            </a:r>
            <a:endParaRPr lang="en-US" dirty="0"/>
          </a:p>
        </p:txBody>
      </p:sp>
      <p:pic>
        <p:nvPicPr>
          <p:cNvPr id="1028" name="Picture 4" descr="Microsoft Authenticator Logo PNG Vector (SVG)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080" y="3090249"/>
            <a:ext cx="1929372" cy="17171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mo vincular Microsoft Authenticator con tu cuenta empresar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021" y="2963500"/>
            <a:ext cx="1634361" cy="194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1020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34"/>
                                        </p:tgtEl>
                                        <p:attrNameLst>
                                          <p:attrName>style.visibility</p:attrName>
                                        </p:attrNameLst>
                                      </p:cBhvr>
                                      <p:to>
                                        <p:strVal val="visible"/>
                                      </p:to>
                                    </p:set>
                                    <p:animEffect transition="in" filter="wipe(up)">
                                      <p:cBhvr>
                                        <p:cTn id="2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2</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quarter" idx="16"/>
          </p:nvPr>
        </p:nvSpPr>
        <p:spPr/>
        <p:txBody>
          <a:bodyPr/>
          <a:lstStyle/>
          <a:p>
            <a:endParaRPr lang="en-US"/>
          </a:p>
        </p:txBody>
      </p:sp>
      <p:sp>
        <p:nvSpPr>
          <p:cNvPr id="5" name="Title 1"/>
          <p:cNvSpPr txBox="1">
            <a:spLocks/>
          </p:cNvSpPr>
          <p:nvPr/>
        </p:nvSpPr>
        <p:spPr>
          <a:xfrm>
            <a:off x="2344225"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Digital Footprint</a:t>
            </a:r>
            <a:endParaRPr lang="en-US" dirty="0"/>
          </a:p>
        </p:txBody>
      </p:sp>
    </p:spTree>
    <p:extLst>
      <p:ext uri="{BB962C8B-B14F-4D97-AF65-F5344CB8AC3E}">
        <p14:creationId xmlns:p14="http://schemas.microsoft.com/office/powerpoint/2010/main" val="4045135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fracture"/>
        <p:sndAc>
          <p:stSnd>
            <p:snd r:embed="rId2" name="whoosh.wav"/>
          </p:stSnd>
        </p:sndAc>
      </p:transition>
    </mc:Choice>
    <mc:Fallback xmlns="">
      <p:transition spd="slow">
        <p:fade/>
        <p:sndAc>
          <p:stSnd>
            <p:snd r:embed="rId6"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plus(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6" descr="Sql Server Icon, Transparent Sql Server.PNG Images &amp; Vector - FreeIc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52" y="4134655"/>
            <a:ext cx="992075" cy="12214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How is your data stored?</a:t>
            </a:r>
            <a:endParaRPr lang="en-US" dirty="0"/>
          </a:p>
        </p:txBody>
      </p:sp>
      <p:sp>
        <p:nvSpPr>
          <p:cNvPr id="3" name="Content Placeholder 2"/>
          <p:cNvSpPr>
            <a:spLocks noGrp="1"/>
          </p:cNvSpPr>
          <p:nvPr>
            <p:ph idx="1"/>
          </p:nvPr>
        </p:nvSpPr>
        <p:spPr>
          <a:xfrm>
            <a:off x="818712" y="2222287"/>
            <a:ext cx="5705913" cy="3636511"/>
          </a:xfrm>
        </p:spPr>
        <p:txBody>
          <a:bodyPr/>
          <a:lstStyle/>
          <a:p>
            <a:pPr marL="0" indent="0">
              <a:buNone/>
            </a:pPr>
            <a:r>
              <a:rPr lang="en-US" dirty="0" err="1" smtClean="0"/>
              <a:t>balbasdiJASioufjsedifu</a:t>
            </a:r>
            <a:r>
              <a:rPr lang="en-US" dirty="0" smtClean="0"/>
              <a:t> </a:t>
            </a:r>
            <a:r>
              <a:rPr lang="en-US" dirty="0" err="1" smtClean="0"/>
              <a:t>ahsdiofay</a:t>
            </a:r>
            <a:r>
              <a:rPr lang="en-US" dirty="0" smtClean="0"/>
              <a:t> </a:t>
            </a:r>
            <a:r>
              <a:rPr lang="en-US" dirty="0" err="1" smtClean="0"/>
              <a:t>uhgsdfiuayshjdfiaysed</a:t>
            </a:r>
            <a:endParaRPr lang="en-US" dirty="0"/>
          </a:p>
        </p:txBody>
      </p:sp>
      <p:pic>
        <p:nvPicPr>
          <p:cNvPr id="4" name="Picture 12" descr="맹꽁이 자물쇠 잠금 · Pixabay의 무료 벡터 그래픽"/>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387" y="2598253"/>
            <a:ext cx="2309404" cy="30728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4" descr="Key clipart grey key, Key grey key Transparent FREE for download on WebStockReview 20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545255">
            <a:off x="1137213" y="4442703"/>
            <a:ext cx="1873060" cy="15054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and shake clipart transparent background 24029723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42479">
            <a:off x="22586" y="3742397"/>
            <a:ext cx="2205929" cy="220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72214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 calcmode="lin" valueType="num">
                                      <p:cBhvr>
                                        <p:cTn id="24" dur="1000" fill="hold"/>
                                        <p:tgtEl>
                                          <p:spTgt spid="6"/>
                                        </p:tgtEl>
                                        <p:attrNameLst>
                                          <p:attrName>style.rotation</p:attrName>
                                        </p:attrNameLst>
                                      </p:cBhvr>
                                      <p:tavLst>
                                        <p:tav tm="0">
                                          <p:val>
                                            <p:fltVal val="90"/>
                                          </p:val>
                                        </p:tav>
                                        <p:tav tm="100000">
                                          <p:val>
                                            <p:fltVal val="0"/>
                                          </p:val>
                                        </p:tav>
                                      </p:tavLst>
                                    </p:anim>
                                    <p:animEffect transition="in" filter="fade">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2.08333E-6 1.48148E-6 L 0.49739 -0.03842 " pathEditMode="relative" rAng="0" ptsTypes="AA">
                                      <p:cBhvr>
                                        <p:cTn id="29" dur="2000" fill="hold"/>
                                        <p:tgtEl>
                                          <p:spTgt spid="5"/>
                                        </p:tgtEl>
                                        <p:attrNameLst>
                                          <p:attrName>ppt_x</p:attrName>
                                          <p:attrName>ppt_y</p:attrName>
                                        </p:attrNameLst>
                                      </p:cBhvr>
                                      <p:rCtr x="24727" y="-1597"/>
                                    </p:animMotion>
                                  </p:childTnLst>
                                </p:cTn>
                              </p:par>
                              <p:par>
                                <p:cTn id="30" presetID="42" presetClass="path" presetSubtype="0" accel="50000" decel="50000" fill="hold" nodeType="withEffect">
                                  <p:stCondLst>
                                    <p:cond delay="0"/>
                                  </p:stCondLst>
                                  <p:childTnLst>
                                    <p:animMotion origin="layout" path="M -2.08333E-6 1.11111E-6 L 0.49375 -0.05278 " pathEditMode="relative" rAng="0" ptsTypes="AA">
                                      <p:cBhvr>
                                        <p:cTn id="31" dur="2000" fill="hold"/>
                                        <p:tgtEl>
                                          <p:spTgt spid="6"/>
                                        </p:tgtEl>
                                        <p:attrNameLst>
                                          <p:attrName>ppt_x</p:attrName>
                                          <p:attrName>ppt_y</p:attrName>
                                        </p:attrNameLst>
                                      </p:cBhvr>
                                      <p:rCtr x="24688" y="-2639"/>
                                    </p:animMotion>
                                  </p:childTnLst>
                                </p:cTn>
                              </p:par>
                            </p:childTnLst>
                          </p:cTn>
                        </p:par>
                      </p:childTnLst>
                    </p:cTn>
                  </p:par>
                  <p:par>
                    <p:cTn id="32" fill="hold">
                      <p:stCondLst>
                        <p:cond delay="indefinite"/>
                      </p:stCondLst>
                      <p:childTnLst>
                        <p:par>
                          <p:cTn id="33" fill="hold">
                            <p:stCondLst>
                              <p:cond delay="0"/>
                            </p:stCondLst>
                            <p:childTnLst>
                              <p:par>
                                <p:cTn id="34" presetID="26" presetClass="exit" presetSubtype="0" fill="hold" nodeType="clickEffect">
                                  <p:stCondLst>
                                    <p:cond delay="0"/>
                                  </p:stCondLst>
                                  <p:childTnLst>
                                    <p:animEffect transition="out" filter="wipe(down)">
                                      <p:cBhvr>
                                        <p:cTn id="35" dur="180" accel="50000">
                                          <p:stCondLst>
                                            <p:cond delay="1820"/>
                                          </p:stCondLst>
                                        </p:cTn>
                                        <p:tgtEl>
                                          <p:spTgt spid="4"/>
                                        </p:tgtEl>
                                      </p:cBhvr>
                                    </p:animEffect>
                                    <p:anim calcmode="lin" valueType="num">
                                      <p:cBhvr>
                                        <p:cTn id="36"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37"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38"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9"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0"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41"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42"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43" dur="26">
                                          <p:stCondLst>
                                            <p:cond delay="620"/>
                                          </p:stCondLst>
                                        </p:cTn>
                                        <p:tgtEl>
                                          <p:spTgt spid="4"/>
                                        </p:tgtEl>
                                      </p:cBhvr>
                                      <p:to x="100000" y="60000"/>
                                    </p:animScale>
                                    <p:animScale>
                                      <p:cBhvr>
                                        <p:cTn id="44" dur="166" decel="50000">
                                          <p:stCondLst>
                                            <p:cond delay="646"/>
                                          </p:stCondLst>
                                        </p:cTn>
                                        <p:tgtEl>
                                          <p:spTgt spid="4"/>
                                        </p:tgtEl>
                                      </p:cBhvr>
                                      <p:to x="100000" y="100000"/>
                                    </p:animScale>
                                    <p:animScale>
                                      <p:cBhvr>
                                        <p:cTn id="45" dur="26">
                                          <p:stCondLst>
                                            <p:cond delay="1312"/>
                                          </p:stCondLst>
                                        </p:cTn>
                                        <p:tgtEl>
                                          <p:spTgt spid="4"/>
                                        </p:tgtEl>
                                      </p:cBhvr>
                                      <p:to x="100000" y="80000"/>
                                    </p:animScale>
                                    <p:animScale>
                                      <p:cBhvr>
                                        <p:cTn id="46" dur="166" decel="50000">
                                          <p:stCondLst>
                                            <p:cond delay="1338"/>
                                          </p:stCondLst>
                                        </p:cTn>
                                        <p:tgtEl>
                                          <p:spTgt spid="4"/>
                                        </p:tgtEl>
                                      </p:cBhvr>
                                      <p:to x="100000" y="100000"/>
                                    </p:animScale>
                                    <p:animScale>
                                      <p:cBhvr>
                                        <p:cTn id="47" dur="26">
                                          <p:stCondLst>
                                            <p:cond delay="1642"/>
                                          </p:stCondLst>
                                        </p:cTn>
                                        <p:tgtEl>
                                          <p:spTgt spid="4"/>
                                        </p:tgtEl>
                                      </p:cBhvr>
                                      <p:to x="100000" y="90000"/>
                                    </p:animScale>
                                    <p:animScale>
                                      <p:cBhvr>
                                        <p:cTn id="48" dur="166" decel="50000">
                                          <p:stCondLst>
                                            <p:cond delay="1668"/>
                                          </p:stCondLst>
                                        </p:cTn>
                                        <p:tgtEl>
                                          <p:spTgt spid="4"/>
                                        </p:tgtEl>
                                      </p:cBhvr>
                                      <p:to x="100000" y="100000"/>
                                    </p:animScale>
                                    <p:animScale>
                                      <p:cBhvr>
                                        <p:cTn id="49" dur="26">
                                          <p:stCondLst>
                                            <p:cond delay="1808"/>
                                          </p:stCondLst>
                                        </p:cTn>
                                        <p:tgtEl>
                                          <p:spTgt spid="4"/>
                                        </p:tgtEl>
                                      </p:cBhvr>
                                      <p:to x="100000" y="95000"/>
                                    </p:animScale>
                                    <p:animScale>
                                      <p:cBhvr>
                                        <p:cTn id="50" dur="166" decel="50000">
                                          <p:stCondLst>
                                            <p:cond delay="1834"/>
                                          </p:stCondLst>
                                        </p:cTn>
                                        <p:tgtEl>
                                          <p:spTgt spid="4"/>
                                        </p:tgtEl>
                                      </p:cBhvr>
                                      <p:to x="100000" y="100000"/>
                                    </p:animScale>
                                    <p:set>
                                      <p:cBhvr>
                                        <p:cTn id="51" dur="1" fill="hold">
                                          <p:stCondLst>
                                            <p:cond delay="1999"/>
                                          </p:stCondLst>
                                        </p:cTn>
                                        <p:tgtEl>
                                          <p:spTgt spid="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nodeType="clickEffect">
                                  <p:stCondLst>
                                    <p:cond delay="0"/>
                                  </p:stCondLst>
                                  <p:childTnLst>
                                    <p:anim calcmode="lin" valueType="num">
                                      <p:cBhvr additive="base">
                                        <p:cTn id="55" dur="500"/>
                                        <p:tgtEl>
                                          <p:spTgt spid="5"/>
                                        </p:tgtEl>
                                        <p:attrNameLst>
                                          <p:attrName>ppt_x</p:attrName>
                                        </p:attrNameLst>
                                      </p:cBhvr>
                                      <p:tavLst>
                                        <p:tav tm="0">
                                          <p:val>
                                            <p:strVal val="ppt_x"/>
                                          </p:val>
                                        </p:tav>
                                        <p:tav tm="100000">
                                          <p:val>
                                            <p:strVal val="ppt_x"/>
                                          </p:val>
                                        </p:tav>
                                      </p:tavLst>
                                    </p:anim>
                                    <p:anim calcmode="lin" valueType="num">
                                      <p:cBhvr additive="base">
                                        <p:cTn id="56" dur="500"/>
                                        <p:tgtEl>
                                          <p:spTgt spid="5"/>
                                        </p:tgtEl>
                                        <p:attrNameLst>
                                          <p:attrName>ppt_y</p:attrName>
                                        </p:attrNameLst>
                                      </p:cBhvr>
                                      <p:tavLst>
                                        <p:tav tm="0">
                                          <p:val>
                                            <p:strVal val="ppt_y"/>
                                          </p:val>
                                        </p:tav>
                                        <p:tav tm="100000">
                                          <p:val>
                                            <p:strVal val="1+ppt_h/2"/>
                                          </p:val>
                                        </p:tav>
                                      </p:tavLst>
                                    </p:anim>
                                    <p:set>
                                      <p:cBhvr>
                                        <p:cTn id="57" dur="1" fill="hold">
                                          <p:stCondLst>
                                            <p:cond delay="499"/>
                                          </p:stCondLst>
                                        </p:cTn>
                                        <p:tgtEl>
                                          <p:spTgt spid="5"/>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6"/>
                                        </p:tgtEl>
                                        <p:attrNameLst>
                                          <p:attrName>ppt_x</p:attrName>
                                        </p:attrNameLst>
                                      </p:cBhvr>
                                      <p:tavLst>
                                        <p:tav tm="0">
                                          <p:val>
                                            <p:strVal val="ppt_x"/>
                                          </p:val>
                                        </p:tav>
                                        <p:tav tm="100000">
                                          <p:val>
                                            <p:strVal val="ppt_x"/>
                                          </p:val>
                                        </p:tav>
                                      </p:tavLst>
                                    </p:anim>
                                    <p:anim calcmode="lin" valueType="num">
                                      <p:cBhvr additive="base">
                                        <p:cTn id="60" dur="500"/>
                                        <p:tgtEl>
                                          <p:spTgt spid="6"/>
                                        </p:tgtEl>
                                        <p:attrNameLst>
                                          <p:attrName>ppt_y</p:attrName>
                                        </p:attrNameLst>
                                      </p:cBhvr>
                                      <p:tavLst>
                                        <p:tav tm="0">
                                          <p:val>
                                            <p:strVal val="ppt_y"/>
                                          </p:val>
                                        </p:tav>
                                        <p:tav tm="100000">
                                          <p:val>
                                            <p:strVal val="1+ppt_h/2"/>
                                          </p:val>
                                        </p:tav>
                                      </p:tavLst>
                                    </p:anim>
                                    <p:set>
                                      <p:cBhvr>
                                        <p:cTn id="6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292" y="446088"/>
            <a:ext cx="3471392" cy="1575659"/>
          </a:xfrm>
        </p:spPr>
        <p:txBody>
          <a:bodyPr/>
          <a:lstStyle/>
          <a:p>
            <a:r>
              <a:rPr lang="en-US" sz="4000" dirty="0" smtClean="0"/>
              <a:t>Data Breaches</a:t>
            </a:r>
            <a:endParaRPr lang="en-US" sz="4000"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078603873"/>
              </p:ext>
            </p:extLst>
          </p:nvPr>
        </p:nvGraphicFramePr>
        <p:xfrm>
          <a:off x="4856163" y="446088"/>
          <a:ext cx="6251575" cy="541496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half" idx="2"/>
          </p:nvPr>
        </p:nvSpPr>
        <p:spPr/>
        <p:txBody>
          <a:bodyPr>
            <a:normAutofit lnSpcReduction="10000"/>
          </a:bodyPr>
          <a:lstStyle/>
          <a:p>
            <a:r>
              <a:rPr lang="en-US" dirty="0" smtClean="0"/>
              <a:t>Data breaches are when companies’ databases get breached and leaked to the hacker. Data breaches are really dangerous because these database hold everything that these companies know about you, including sensitive information. This is less dangerous if companies have multiple databases with different tokens to store different information. This way, a hacker would need to breach all of these databases to find your information. But for smaller businesses, a giant data solution like this could be pretty expensive, and they may store all of your data on one server. This is how data breaches work. </a:t>
            </a:r>
          </a:p>
        </p:txBody>
      </p:sp>
      <p:cxnSp>
        <p:nvCxnSpPr>
          <p:cNvPr id="15" name="Straight Connector 14"/>
          <p:cNvCxnSpPr/>
          <p:nvPr/>
        </p:nvCxnSpPr>
        <p:spPr>
          <a:xfrm flipV="1">
            <a:off x="10276514" y="0"/>
            <a:ext cx="1510018" cy="1753300"/>
          </a:xfrm>
          <a:prstGeom prst="line">
            <a:avLst/>
          </a:prstGeom>
          <a:ln/>
        </p:spPr>
        <p:style>
          <a:lnRef idx="3">
            <a:schemeClr val="accent1"/>
          </a:lnRef>
          <a:fillRef idx="0">
            <a:schemeClr val="accent1"/>
          </a:fillRef>
          <a:effectRef idx="2">
            <a:schemeClr val="accent1"/>
          </a:effectRef>
          <a:fontRef idx="minor">
            <a:schemeClr val="tx1"/>
          </a:fontRef>
        </p:style>
      </p:cxnSp>
      <p:sp>
        <p:nvSpPr>
          <p:cNvPr id="25" name="Text Placeholder 3"/>
          <p:cNvSpPr txBox="1">
            <a:spLocks/>
          </p:cNvSpPr>
          <p:nvPr/>
        </p:nvSpPr>
        <p:spPr>
          <a:xfrm>
            <a:off x="5009006" y="355106"/>
            <a:ext cx="6098732" cy="258176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r>
              <a:rPr lang="en-US" dirty="0" smtClean="0"/>
              <a:t>However, there is something you can do to lessen the effect. Most of the time, the most vulnerable information other than personal information, your account password. This is really vulnerable because most people use very similar passwords or even the same password for different sites. Hackers can use the passwords they find in data breaches, match them to the username, and use them to decode passwords to other site logins. So, the best thing you can do to protect yourself is to use very different passwords. You can also check if you’ve been in a breach using haveibeenpwned.com You can also learn more about this there.</a:t>
            </a:r>
          </a:p>
        </p:txBody>
      </p:sp>
      <p:pic>
        <p:nvPicPr>
          <p:cNvPr id="17" name="Picture 16"/>
          <p:cNvPicPr>
            <a:picLocks noChangeAspect="1"/>
          </p:cNvPicPr>
          <p:nvPr/>
        </p:nvPicPr>
        <p:blipFill>
          <a:blip r:embed="rId4"/>
          <a:stretch>
            <a:fillRect/>
          </a:stretch>
        </p:blipFill>
        <p:spPr>
          <a:xfrm>
            <a:off x="5009006" y="2936870"/>
            <a:ext cx="6098732" cy="2841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0" descr="Broken Glass Shattered Cracked Window Pane - Screen Crack Transparent Background (2000x1333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628361">
            <a:off x="-760492" y="-4331428"/>
            <a:ext cx="16602075" cy="1270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66324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up)">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1" fill="hold" grpId="1" nodeType="clickEffect">
                                  <p:stCondLst>
                                    <p:cond delay="0"/>
                                  </p:stCondLst>
                                  <p:childTnLst>
                                    <p:animEffect transition="out" filter="wipe(up)">
                                      <p:cBhvr>
                                        <p:cTn id="28" dur="500"/>
                                        <p:tgtEl>
                                          <p:spTgt spid="25"/>
                                        </p:tgtEl>
                                      </p:cBhvr>
                                    </p:animEffect>
                                    <p:set>
                                      <p:cBhvr>
                                        <p:cTn id="29" dur="1" fill="hold">
                                          <p:stCondLst>
                                            <p:cond delay="499"/>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nodeType="clickEffect">
                                  <p:stCondLst>
                                    <p:cond delay="0"/>
                                  </p:stCondLst>
                                  <p:childTnLst>
                                    <p:animEffect transition="out" filter="wipe(down)">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39" dur="500"/>
                                        <p:tgtEl>
                                          <p:spTgt spid="13">
                                            <p:graphicEl>
                                              <a:chart seriesIdx="-3" categoryIdx="-3" bldStep="gridLegend"/>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graphicEl>
                                              <a:chart seriesIdx="-4" categoryIdx="0" bldStep="category"/>
                                            </p:graphicEl>
                                          </p:spTgt>
                                        </p:tgtEl>
                                        <p:attrNameLst>
                                          <p:attrName>style.visibility</p:attrName>
                                        </p:attrNameLst>
                                      </p:cBhvr>
                                      <p:to>
                                        <p:strVal val="visible"/>
                                      </p:to>
                                    </p:set>
                                    <p:animEffect transition="in" filter="wipe(left)">
                                      <p:cBhvr>
                                        <p:cTn id="44" dur="500"/>
                                        <p:tgtEl>
                                          <p:spTgt spid="13">
                                            <p:graphicEl>
                                              <a:chart seriesIdx="-4" categoryIdx="0" bldStep="category"/>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
                                            <p:graphicEl>
                                              <a:chart seriesIdx="-4" categoryIdx="1" bldStep="category"/>
                                            </p:graphicEl>
                                          </p:spTgt>
                                        </p:tgtEl>
                                        <p:attrNameLst>
                                          <p:attrName>style.visibility</p:attrName>
                                        </p:attrNameLst>
                                      </p:cBhvr>
                                      <p:to>
                                        <p:strVal val="visible"/>
                                      </p:to>
                                    </p:set>
                                    <p:animEffect transition="in" filter="wipe(left)">
                                      <p:cBhvr>
                                        <p:cTn id="49" dur="500"/>
                                        <p:tgtEl>
                                          <p:spTgt spid="13">
                                            <p:graphicEl>
                                              <a:chart seriesIdx="-4" categoryIdx="1" bldStep="category"/>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graphicEl>
                                              <a:chart seriesIdx="-4" categoryIdx="2" bldStep="category"/>
                                            </p:graphicEl>
                                          </p:spTgt>
                                        </p:tgtEl>
                                        <p:attrNameLst>
                                          <p:attrName>style.visibility</p:attrName>
                                        </p:attrNameLst>
                                      </p:cBhvr>
                                      <p:to>
                                        <p:strVal val="visible"/>
                                      </p:to>
                                    </p:set>
                                    <p:animEffect transition="in" filter="wipe(left)">
                                      <p:cBhvr>
                                        <p:cTn id="54" dur="500"/>
                                        <p:tgtEl>
                                          <p:spTgt spid="13">
                                            <p:graphicEl>
                                              <a:chart seriesIdx="-4" categoryIdx="2" bldStep="category"/>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3">
                                            <p:graphicEl>
                                              <a:chart seriesIdx="-4" categoryIdx="3" bldStep="category"/>
                                            </p:graphicEl>
                                          </p:spTgt>
                                        </p:tgtEl>
                                        <p:attrNameLst>
                                          <p:attrName>style.visibility</p:attrName>
                                        </p:attrNameLst>
                                      </p:cBhvr>
                                      <p:to>
                                        <p:strVal val="visible"/>
                                      </p:to>
                                    </p:set>
                                    <p:animEffect transition="in" filter="wipe(left)">
                                      <p:cBhvr>
                                        <p:cTn id="59" dur="500"/>
                                        <p:tgtEl>
                                          <p:spTgt spid="13">
                                            <p:graphicEl>
                                              <a:chart seriesIdx="-4" categoryIdx="3" bldStep="category"/>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3" grpId="0" uiExpand="1">
        <p:bldSub>
          <a:bldChart bld="category"/>
        </p:bldSub>
      </p:bldGraphic>
      <p:bldP spid="4" grpId="0" build="p"/>
      <p:bldP spid="25" grpId="0"/>
      <p:bldP spid="2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a:t>
            </a:r>
            <a:r>
              <a:rPr lang="en-US" dirty="0"/>
              <a:t>3</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quarter" idx="16"/>
          </p:nvPr>
        </p:nvSpPr>
        <p:spPr/>
        <p:txBody>
          <a:bodyPr/>
          <a:lstStyle/>
          <a:p>
            <a:endParaRPr lang="en-US" dirty="0"/>
          </a:p>
        </p:txBody>
      </p:sp>
      <p:sp>
        <p:nvSpPr>
          <p:cNvPr id="5" name="Title 1"/>
          <p:cNvSpPr txBox="1">
            <a:spLocks/>
          </p:cNvSpPr>
          <p:nvPr/>
        </p:nvSpPr>
        <p:spPr>
          <a:xfrm>
            <a:off x="2328845"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Safety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46848">
            <a:off x="-820236" y="2836597"/>
            <a:ext cx="12192000" cy="6827520"/>
          </a:xfrm>
          <a:prstGeom prst="rect">
            <a:avLst/>
          </a:prstGeom>
        </p:spPr>
      </p:pic>
    </p:spTree>
    <p:extLst>
      <p:ext uri="{BB962C8B-B14F-4D97-AF65-F5344CB8AC3E}">
        <p14:creationId xmlns:p14="http://schemas.microsoft.com/office/powerpoint/2010/main" val="4279780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362">
                                          <p:stCondLst>
                                            <p:cond delay="0"/>
                                          </p:stCondLst>
                                        </p:cTn>
                                        <p:tgtEl>
                                          <p:spTgt spid="6"/>
                                        </p:tgtEl>
                                      </p:cBhvr>
                                    </p:animEffect>
                                    <p:anim calcmode="lin" valueType="num">
                                      <p:cBhvr>
                                        <p:cTn id="8"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6"/>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13" dur="16">
                                          <p:stCondLst>
                                            <p:cond delay="406"/>
                                          </p:stCondLst>
                                        </p:cTn>
                                        <p:tgtEl>
                                          <p:spTgt spid="6"/>
                                        </p:tgtEl>
                                      </p:cBhvr>
                                      <p:to x="100000" y="60000"/>
                                    </p:animScale>
                                    <p:animScale>
                                      <p:cBhvr>
                                        <p:cTn id="14" dur="104" decel="50000">
                                          <p:stCondLst>
                                            <p:cond delay="423"/>
                                          </p:stCondLst>
                                        </p:cTn>
                                        <p:tgtEl>
                                          <p:spTgt spid="6"/>
                                        </p:tgtEl>
                                      </p:cBhvr>
                                      <p:to x="100000" y="100000"/>
                                    </p:animScale>
                                    <p:animScale>
                                      <p:cBhvr>
                                        <p:cTn id="15" dur="16">
                                          <p:stCondLst>
                                            <p:cond delay="820"/>
                                          </p:stCondLst>
                                        </p:cTn>
                                        <p:tgtEl>
                                          <p:spTgt spid="6"/>
                                        </p:tgtEl>
                                      </p:cBhvr>
                                      <p:to x="100000" y="80000"/>
                                    </p:animScale>
                                    <p:animScale>
                                      <p:cBhvr>
                                        <p:cTn id="16" dur="104" decel="50000">
                                          <p:stCondLst>
                                            <p:cond delay="836"/>
                                          </p:stCondLst>
                                        </p:cTn>
                                        <p:tgtEl>
                                          <p:spTgt spid="6"/>
                                        </p:tgtEl>
                                      </p:cBhvr>
                                      <p:to x="100000" y="100000"/>
                                    </p:animScale>
                                    <p:animScale>
                                      <p:cBhvr>
                                        <p:cTn id="17" dur="16">
                                          <p:stCondLst>
                                            <p:cond delay="1026"/>
                                          </p:stCondLst>
                                        </p:cTn>
                                        <p:tgtEl>
                                          <p:spTgt spid="6"/>
                                        </p:tgtEl>
                                      </p:cBhvr>
                                      <p:to x="100000" y="90000"/>
                                    </p:animScale>
                                    <p:animScale>
                                      <p:cBhvr>
                                        <p:cTn id="18" dur="104" decel="50000">
                                          <p:stCondLst>
                                            <p:cond delay="1042"/>
                                          </p:stCondLst>
                                        </p:cTn>
                                        <p:tgtEl>
                                          <p:spTgt spid="6"/>
                                        </p:tgtEl>
                                      </p:cBhvr>
                                      <p:to x="100000" y="100000"/>
                                    </p:animScale>
                                    <p:animScale>
                                      <p:cBhvr>
                                        <p:cTn id="19" dur="16">
                                          <p:stCondLst>
                                            <p:cond delay="1130"/>
                                          </p:stCondLst>
                                        </p:cTn>
                                        <p:tgtEl>
                                          <p:spTgt spid="6"/>
                                        </p:tgtEl>
                                      </p:cBhvr>
                                      <p:to x="100000" y="95000"/>
                                    </p:animScale>
                                    <p:animScale>
                                      <p:cBhvr>
                                        <p:cTn id="20" dur="104" decel="50000">
                                          <p:stCondLst>
                                            <p:cond delay="1146"/>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xit" presetSubtype="0" fill="hold" nodeType="clickEffect">
                                  <p:stCondLst>
                                    <p:cond delay="0"/>
                                  </p:stCondLst>
                                  <p:childTnLst>
                                    <p:animEffect transition="out" filter="wipe(down)">
                                      <p:cBhvr>
                                        <p:cTn id="24" dur="113" accel="50000">
                                          <p:stCondLst>
                                            <p:cond delay="1137"/>
                                          </p:stCondLst>
                                        </p:cTn>
                                        <p:tgtEl>
                                          <p:spTgt spid="6"/>
                                        </p:tgtEl>
                                      </p:cBhvr>
                                    </p:animEffect>
                                    <p:anim calcmode="lin" valueType="num">
                                      <p:cBhvr>
                                        <p:cTn id="25" dur="1139" tmFilter="0,0; 0.14,0.31; 0.43,0.73; 0.71,0.91; 1.0,1.0">
                                          <p:stCondLst>
                                            <p:cond delay="0"/>
                                          </p:stCondLst>
                                        </p:cTn>
                                        <p:tgtEl>
                                          <p:spTgt spid="6"/>
                                        </p:tgtEl>
                                        <p:attrNameLst>
                                          <p:attrName>ppt_x</p:attrName>
                                        </p:attrNameLst>
                                      </p:cBhvr>
                                      <p:tavLst>
                                        <p:tav tm="0">
                                          <p:val>
                                            <p:strVal val="ppt_x"/>
                                          </p:val>
                                        </p:tav>
                                        <p:tav tm="100000">
                                          <p:val>
                                            <p:strVal val="#ppt_x+0.25"/>
                                          </p:val>
                                        </p:tav>
                                      </p:tavLst>
                                    </p:anim>
                                    <p:anim calcmode="lin" valueType="num">
                                      <p:cBhvr>
                                        <p:cTn id="26" dur="111">
                                          <p:stCondLst>
                                            <p:cond delay="1139"/>
                                          </p:stCondLst>
                                        </p:cTn>
                                        <p:tgtEl>
                                          <p:spTgt spid="6"/>
                                        </p:tgtEl>
                                        <p:attrNameLst>
                                          <p:attrName>ppt_x</p:attrName>
                                        </p:attrNameLst>
                                      </p:cBhvr>
                                      <p:tavLst>
                                        <p:tav tm="0">
                                          <p:val>
                                            <p:strVal val="ppt_x"/>
                                          </p:val>
                                        </p:tav>
                                        <p:tav tm="100000">
                                          <p:val>
                                            <p:strVal val="ppt_x"/>
                                          </p:val>
                                        </p:tav>
                                      </p:tavLst>
                                    </p:anim>
                                    <p:anim calcmode="lin" valueType="num">
                                      <p:cBhvr>
                                        <p:cTn id="27" dur="415" tmFilter="0.0,0.0;0.25,0.07;0.50,0.2;0.75,0.467;1.0,1.0">
                                          <p:stCondLst>
                                            <p:cond delay="0"/>
                                          </p:stCondLst>
                                        </p:cTn>
                                        <p:tgtEl>
                                          <p:spTgt spid="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415" tmFilter="0, 0; 0.125,0.2665; 0.25,0.4; 0.375,0.465; 0.5,0.5;  0.625,0.535; 0.75,0.6; 0.875,0.7335; 1,1">
                                          <p:stCondLst>
                                            <p:cond delay="415"/>
                                          </p:stCondLst>
                                        </p:cTn>
                                        <p:tgtEl>
                                          <p:spTgt spid="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207" tmFilter="0, 0; 0.125,0.2665; 0.25,0.4; 0.375,0.465; 0.5,0.5;  0.625,0.535; 0.75,0.6; 0.875,0.7335; 1,1">
                                          <p:stCondLst>
                                            <p:cond delay="827"/>
                                          </p:stCondLst>
                                        </p:cTn>
                                        <p:tgtEl>
                                          <p:spTgt spid="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02" tmFilter="0, 0; 0.125,0.2665; 0.25,0.4; 0.375,0.465; 0.5,0.5;  0.625,0.535; 0.75,0.6; 0.875,0.7335; 1,1">
                                          <p:stCondLst>
                                            <p:cond delay="1035"/>
                                          </p:stCondLst>
                                        </p:cTn>
                                        <p:tgtEl>
                                          <p:spTgt spid="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13" accel="50000">
                                          <p:stCondLst>
                                            <p:cond delay="1137"/>
                                          </p:stCondLst>
                                        </p:cTn>
                                        <p:tgtEl>
                                          <p:spTgt spid="6"/>
                                        </p:tgtEl>
                                        <p:attrNameLst>
                                          <p:attrName>ppt_y</p:attrName>
                                        </p:attrNameLst>
                                      </p:cBhvr>
                                      <p:tavLst>
                                        <p:tav tm="0">
                                          <p:val>
                                            <p:strVal val="ppt_y"/>
                                          </p:val>
                                        </p:tav>
                                        <p:tav tm="100000">
                                          <p:val>
                                            <p:strVal val="ppt_y+ppt_h"/>
                                          </p:val>
                                        </p:tav>
                                      </p:tavLst>
                                    </p:anim>
                                    <p:animScale>
                                      <p:cBhvr>
                                        <p:cTn id="32" dur="16">
                                          <p:stCondLst>
                                            <p:cond delay="387"/>
                                          </p:stCondLst>
                                        </p:cTn>
                                        <p:tgtEl>
                                          <p:spTgt spid="6"/>
                                        </p:tgtEl>
                                      </p:cBhvr>
                                      <p:to x="100000" y="60000"/>
                                    </p:animScale>
                                    <p:animScale>
                                      <p:cBhvr>
                                        <p:cTn id="33" dur="104" decel="50000">
                                          <p:stCondLst>
                                            <p:cond delay="404"/>
                                          </p:stCondLst>
                                        </p:cTn>
                                        <p:tgtEl>
                                          <p:spTgt spid="6"/>
                                        </p:tgtEl>
                                      </p:cBhvr>
                                      <p:to x="100000" y="100000"/>
                                    </p:animScale>
                                    <p:animScale>
                                      <p:cBhvr>
                                        <p:cTn id="34" dur="16">
                                          <p:stCondLst>
                                            <p:cond delay="820"/>
                                          </p:stCondLst>
                                        </p:cTn>
                                        <p:tgtEl>
                                          <p:spTgt spid="6"/>
                                        </p:tgtEl>
                                      </p:cBhvr>
                                      <p:to x="100000" y="80000"/>
                                    </p:animScale>
                                    <p:animScale>
                                      <p:cBhvr>
                                        <p:cTn id="35" dur="104" decel="50000">
                                          <p:stCondLst>
                                            <p:cond delay="836"/>
                                          </p:stCondLst>
                                        </p:cTn>
                                        <p:tgtEl>
                                          <p:spTgt spid="6"/>
                                        </p:tgtEl>
                                      </p:cBhvr>
                                      <p:to x="100000" y="100000"/>
                                    </p:animScale>
                                    <p:animScale>
                                      <p:cBhvr>
                                        <p:cTn id="36" dur="16">
                                          <p:stCondLst>
                                            <p:cond delay="1026"/>
                                          </p:stCondLst>
                                        </p:cTn>
                                        <p:tgtEl>
                                          <p:spTgt spid="6"/>
                                        </p:tgtEl>
                                      </p:cBhvr>
                                      <p:to x="100000" y="90000"/>
                                    </p:animScale>
                                    <p:animScale>
                                      <p:cBhvr>
                                        <p:cTn id="37" dur="104" decel="50000">
                                          <p:stCondLst>
                                            <p:cond delay="1042"/>
                                          </p:stCondLst>
                                        </p:cTn>
                                        <p:tgtEl>
                                          <p:spTgt spid="6"/>
                                        </p:tgtEl>
                                      </p:cBhvr>
                                      <p:to x="100000" y="100000"/>
                                    </p:animScale>
                                    <p:animScale>
                                      <p:cBhvr>
                                        <p:cTn id="38" dur="16">
                                          <p:stCondLst>
                                            <p:cond delay="1130"/>
                                          </p:stCondLst>
                                        </p:cTn>
                                        <p:tgtEl>
                                          <p:spTgt spid="6"/>
                                        </p:tgtEl>
                                      </p:cBhvr>
                                      <p:to x="100000" y="95000"/>
                                    </p:animScale>
                                    <p:animScale>
                                      <p:cBhvr>
                                        <p:cTn id="39" dur="104" decel="50000">
                                          <p:stCondLst>
                                            <p:cond delay="1146"/>
                                          </p:stCondLst>
                                        </p:cTn>
                                        <p:tgtEl>
                                          <p:spTgt spid="6"/>
                                        </p:tgtEl>
                                      </p:cBhvr>
                                      <p:to x="100000" y="100000"/>
                                    </p:animScale>
                                    <p:set>
                                      <p:cBhvr>
                                        <p:cTn id="40" dur="1" fill="hold">
                                          <p:stCondLst>
                                            <p:cond delay="1249"/>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arn(inVertical)">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arn(outVertic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1593</TotalTime>
  <Words>969</Words>
  <Application>Microsoft Office PowerPoint</Application>
  <PresentationFormat>Widescreen</PresentationFormat>
  <Paragraphs>46</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2</vt:lpstr>
      <vt:lpstr>Quotable</vt:lpstr>
      <vt:lpstr>Digital</vt:lpstr>
      <vt:lpstr>Intro</vt:lpstr>
      <vt:lpstr>Ch. 1</vt:lpstr>
      <vt:lpstr>Why is Security so important?</vt:lpstr>
      <vt:lpstr>Secure your accounts</vt:lpstr>
      <vt:lpstr>Ch. 2</vt:lpstr>
      <vt:lpstr>How is your data stored?</vt:lpstr>
      <vt:lpstr>Data Breaches</vt:lpstr>
      <vt:lpstr>Ch. 3</vt:lpstr>
      <vt:lpstr>Ch. 4</vt:lpstr>
      <vt:lpstr>PowerPoint Presentation</vt:lpstr>
      <vt:lpstr>PowerPoint Presentation</vt:lpstr>
    </vt:vector>
  </TitlesOfParts>
  <Company>Fremont Unified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Lineup</dc:title>
  <dc:creator>Olav Sharma</dc:creator>
  <cp:lastModifiedBy>Olav Sharma</cp:lastModifiedBy>
  <cp:revision>38</cp:revision>
  <dcterms:created xsi:type="dcterms:W3CDTF">2024-04-12T18:40:39Z</dcterms:created>
  <dcterms:modified xsi:type="dcterms:W3CDTF">2024-04-23T18:58:32Z</dcterms:modified>
</cp:coreProperties>
</file>