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79" r:id="rId7"/>
    <p:sldId id="283" r:id="rId8"/>
    <p:sldId id="280" r:id="rId9"/>
    <p:sldId id="281" r:id="rId10"/>
    <p:sldId id="284" r:id="rId11"/>
    <p:sldId id="285" r:id="rId12"/>
    <p:sldId id="257" r:id="rId13"/>
    <p:sldId id="275"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3"/>
            <p14:sldId id="280"/>
            <p14:sldId id="281"/>
            <p14:sldId id="284"/>
            <p14:sldId id="285"/>
            <p14:sldId id="257"/>
            <p14:sldId id="275"/>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5" d="100"/>
          <a:sy n="115" d="100"/>
        </p:scale>
        <p:origin x="37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12/3/2019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12/3/2019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12/3/2019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Anomaly Based Network Intrusion Detection</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Olanrewaju Okunlola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Results from Prior Research</a:t>
            </a:r>
          </a:p>
        </p:txBody>
      </p:sp>
      <p:sp>
        <p:nvSpPr>
          <p:cNvPr id="38" name="Content Placeholder 17"/>
          <p:cNvSpPr txBox="1">
            <a:spLocks/>
          </p:cNvSpPr>
          <p:nvPr/>
        </p:nvSpPr>
        <p:spPr>
          <a:xfrm>
            <a:off x="541609" y="1296100"/>
            <a:ext cx="11245838" cy="13586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CA" dirty="0"/>
              <a:t>Our final evaluation will raise the traffic as being anomalous if 2 of the three features return a normalized entropy between two-time windows (as measures on a time series) of greater than some threshold defined by the network administrator.</a:t>
            </a:r>
          </a:p>
          <a:p>
            <a:r>
              <a:rPr lang="en-CA" dirty="0"/>
              <a:t>The accuracy of this model for detecting events was measured by a paper from </a:t>
            </a:r>
            <a:r>
              <a:rPr lang="en-CA" dirty="0" err="1"/>
              <a:t>Berezinski</a:t>
            </a:r>
            <a:r>
              <a:rPr lang="en-CA" dirty="0"/>
              <a:t> </a:t>
            </a:r>
            <a:r>
              <a:rPr lang="en-CA" dirty="0" err="1"/>
              <a:t>etc</a:t>
            </a:r>
            <a:r>
              <a:rPr lang="en-CA" dirty="0"/>
              <a:t> al.</a:t>
            </a:r>
          </a:p>
        </p:txBody>
      </p:sp>
      <p:sp>
        <p:nvSpPr>
          <p:cNvPr id="25" name="Text Box 16" descr="Select me"/>
          <p:cNvSpPr txBox="1"/>
          <p:nvPr/>
        </p:nvSpPr>
        <p:spPr>
          <a:xfrm rot="21077122">
            <a:off x="8114513" y="2184535"/>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Results</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12957058" flipH="1">
            <a:off x="7663287" y="1851334"/>
            <a:ext cx="851862" cy="939987"/>
          </a:xfrm>
          <a:prstGeom prst="rect">
            <a:avLst/>
          </a:prstGeom>
        </p:spPr>
      </p:pic>
      <p:pic>
        <p:nvPicPr>
          <p:cNvPr id="5" name="Picture 4" descr="Tell Me box"/>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26" name="Picture 25">
            <a:extLst>
              <a:ext uri="{FF2B5EF4-FFF2-40B4-BE49-F238E27FC236}">
                <a16:creationId xmlns:a16="http://schemas.microsoft.com/office/drawing/2014/main" id="{3C51FD41-2BCD-4A95-8102-866B0D508850}"/>
              </a:ext>
            </a:extLst>
          </p:cNvPr>
          <p:cNvPicPr/>
          <p:nvPr/>
        </p:nvPicPr>
        <p:blipFill>
          <a:blip r:embed="rId4"/>
          <a:stretch>
            <a:fillRect/>
          </a:stretch>
        </p:blipFill>
        <p:spPr>
          <a:xfrm>
            <a:off x="3100648" y="2352502"/>
            <a:ext cx="6176356" cy="4181302"/>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Questions?</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solidFill>
                  <a:srgbClr val="D24726"/>
                </a:solidFill>
                <a:latin typeface="Segoe UI Light" panose="020B0502040204020203" pitchFamily="34" charset="0"/>
                <a:cs typeface="Segoe UI Light" panose="020B0502040204020203" pitchFamily="34" charset="0"/>
              </a:rPr>
              <a:t>what you would like to know about this project</a:t>
            </a:r>
            <a:r>
              <a:rPr lang="en-US" sz="2000" dirty="0">
                <a:latin typeface="Segoe UI Light" panose="020B0502040204020203" pitchFamily="34" charset="0"/>
                <a:cs typeface="Segoe UI Light" panose="020B0502040204020203" pitchFamily="34" charset="0"/>
              </a:rPr>
              <a:t>.</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Increased security risks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CA" dirty="0"/>
              <a:t>Today, the number of Internet users is continuously increasing, along with new network services.  With each passing day, more and more confidential transactions are carried out via the Internet. As the internet grows, network security attack threats have become more serious. </a:t>
            </a:r>
          </a:p>
          <a:p>
            <a:pPr marL="0" lvl="0" indent="0">
              <a:spcAft>
                <a:spcPts val="600"/>
              </a:spcAft>
              <a:buNone/>
              <a:defRPr/>
            </a:pPr>
            <a:r>
              <a:rPr lang="en-CA" dirty="0"/>
              <a:t>One recent trend in network security attacks is an increasing number of indirect attacks which influence network traffic negatively, instead of directly entering a system and damaging it. </a:t>
            </a:r>
          </a:p>
          <a:p>
            <a:pPr marL="0" lvl="0" indent="0">
              <a:spcAft>
                <a:spcPts val="600"/>
              </a:spcAft>
              <a:buNone/>
              <a:defRPr/>
            </a:pPr>
            <a:r>
              <a:rPr lang="en-CA" dirty="0"/>
              <a:t>Even on highly over-provisioned links, malicious traffic causes an increase in the average DNS latency by 230% and an increase in the average web latency by 30% .</a:t>
            </a:r>
            <a:endParaRPr lang="en-US"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98C44062-C942-40A6-9B61-29E143115D9B}"/>
              </a:ext>
            </a:extLst>
          </p:cNvPr>
          <p:cNvPicPr/>
          <p:nvPr/>
        </p:nvPicPr>
        <p:blipFill>
          <a:blip r:embed="rId2"/>
          <a:stretch>
            <a:fillRect/>
          </a:stretch>
        </p:blipFill>
        <p:spPr>
          <a:xfrm>
            <a:off x="5410200" y="1162136"/>
            <a:ext cx="5943600" cy="4832985"/>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What are network anomalies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917997"/>
            <a:ext cx="7174083" cy="9025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CA" dirty="0">
                <a:ea typeface="Calibri" panose="020F0502020204030204" pitchFamily="34" charset="0"/>
                <a:cs typeface="Times New Roman" panose="02020603050405020304" pitchFamily="18" charset="0"/>
              </a:rPr>
              <a:t>The term anomaly-based intrusion detection in networks refers to the problem of finding exceptional patterns in network traffic that do not conform to the expected normal behavior</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13032" y="2723210"/>
            <a:ext cx="7250782" cy="14771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CA" dirty="0"/>
              <a:t>According to one of the research papers analyzed, Anomaly Detection works on two phases: learning phase and detection phase. In the learning phase, it builds a system profile for the normal system parameters and states. While in the detection phase, the system compares the current system parameters with ones in the stored normal system profile, if they deviate in some way, an alert of intrusion is reported to the administrator or an appropriate action could be taken</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454853" y="4606453"/>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936334" y="4455622"/>
            <a:ext cx="7294261" cy="188698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There are two broad categories of network anomalies: (a) performance related anomalies and (b) security related anomalies. Security related network anomalies may be due to malicious activity of intruder(s) who intentionally flood the network with unnecessary traffic to hijack the bandwidth so that legitimate users are unable to receive service(s). Some researchers have found three other categories of anomalous traffic: Network Operation Anomalies ( network device outages, configuration changes), Flash Crowd Anomalies ( new software release or new external interest in a website due to some publicity), Network Abuse Anomalies (due to DDoS, Flooding, Scanning attacks)</a:t>
            </a:r>
            <a:endParaRPr lang="en-US" dirty="0">
              <a:solidFill>
                <a:prstClr val="black">
                  <a:lumMod val="75000"/>
                  <a:lumOff val="25000"/>
                </a:prstClr>
              </a:solidFill>
              <a:cs typeface="Segoe UI"/>
            </a:endParaRPr>
          </a:p>
        </p:txBody>
      </p:sp>
      <p:pic>
        <p:nvPicPr>
          <p:cNvPr id="2" name="Picture 1">
            <a:extLst>
              <a:ext uri="{FF2B5EF4-FFF2-40B4-BE49-F238E27FC236}">
                <a16:creationId xmlns:a16="http://schemas.microsoft.com/office/drawing/2014/main" id="{3A5F78D6-BF40-477D-94DD-861906C20392}"/>
              </a:ext>
            </a:extLst>
          </p:cNvPr>
          <p:cNvPicPr>
            <a:picLocks noChangeAspect="1"/>
          </p:cNvPicPr>
          <p:nvPr/>
        </p:nvPicPr>
        <p:blipFill>
          <a:blip r:embed="rId2"/>
          <a:stretch>
            <a:fillRect/>
          </a:stretch>
        </p:blipFill>
        <p:spPr>
          <a:xfrm>
            <a:off x="8230595" y="1822911"/>
            <a:ext cx="3358210" cy="3574947"/>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What are network anomalies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773436"/>
            <a:ext cx="4880658" cy="437798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CA" dirty="0"/>
              <a:t>Different flow-based anomaly detection approaches have been  used in the industry to date, these range from:</a:t>
            </a:r>
          </a:p>
          <a:p>
            <a:pPr>
              <a:spcAft>
                <a:spcPts val="600"/>
              </a:spcAft>
              <a:defRPr/>
            </a:pPr>
            <a:r>
              <a:rPr lang="en-CA" dirty="0"/>
              <a:t>Threshold based detection (which rely on predefined thresholds for specific measures and are the simplest to use).</a:t>
            </a:r>
          </a:p>
          <a:p>
            <a:pPr>
              <a:spcAft>
                <a:spcPts val="600"/>
              </a:spcAft>
              <a:defRPr/>
            </a:pPr>
            <a:r>
              <a:rPr lang="en-CA" dirty="0"/>
              <a:t>Principal component classifiers that defects anomalies in multivariate time series.</a:t>
            </a:r>
          </a:p>
          <a:p>
            <a:pPr>
              <a:spcAft>
                <a:spcPts val="600"/>
              </a:spcAft>
              <a:defRPr/>
            </a:pPr>
            <a:r>
              <a:rPr lang="en-CA" dirty="0"/>
              <a:t> Outlier detection algorithms using a sample of normal behavior and calculating deviation from this.</a:t>
            </a:r>
          </a:p>
          <a:p>
            <a:pPr>
              <a:spcAft>
                <a:spcPts val="600"/>
              </a:spcAft>
              <a:defRPr/>
            </a:pPr>
            <a:r>
              <a:rPr lang="en-CA" dirty="0"/>
              <a:t> Rule learning algorithms which learn classification rules from training supervised training data. </a:t>
            </a:r>
          </a:p>
          <a:p>
            <a:pPr marL="0" indent="0">
              <a:spcAft>
                <a:spcPts val="600"/>
              </a:spcAft>
              <a:buNone/>
              <a:defRPr/>
            </a:pPr>
            <a:r>
              <a:rPr lang="en-CA" dirty="0"/>
              <a:t>Of these the hardest to implement are outlier and rule learning</a:t>
            </a:r>
            <a:endParaRPr lang="en-US" dirty="0">
              <a:solidFill>
                <a:prstClr val="black">
                  <a:lumMod val="75000"/>
                  <a:lumOff val="25000"/>
                </a:prstClr>
              </a:solidFill>
              <a:cs typeface="Segoe UI"/>
            </a:endParaRPr>
          </a:p>
        </p:txBody>
      </p:sp>
      <p:pic>
        <p:nvPicPr>
          <p:cNvPr id="2" name="Picture 1">
            <a:extLst>
              <a:ext uri="{FF2B5EF4-FFF2-40B4-BE49-F238E27FC236}">
                <a16:creationId xmlns:a16="http://schemas.microsoft.com/office/drawing/2014/main" id="{EFFF314E-081E-4B20-904E-2C5EB0886C7C}"/>
              </a:ext>
            </a:extLst>
          </p:cNvPr>
          <p:cNvPicPr>
            <a:picLocks noChangeAspect="1"/>
          </p:cNvPicPr>
          <p:nvPr/>
        </p:nvPicPr>
        <p:blipFill>
          <a:blip r:embed="rId2"/>
          <a:stretch>
            <a:fillRect/>
          </a:stretch>
        </p:blipFill>
        <p:spPr>
          <a:xfrm>
            <a:off x="5860472" y="1917997"/>
            <a:ext cx="6061396" cy="3794886"/>
          </a:xfrm>
          <a:prstGeom prst="rect">
            <a:avLst/>
          </a:prstGeom>
        </p:spPr>
      </p:pic>
    </p:spTree>
    <p:extLst>
      <p:ext uri="{BB962C8B-B14F-4D97-AF65-F5344CB8AC3E}">
        <p14:creationId xmlns:p14="http://schemas.microsoft.com/office/powerpoint/2010/main" val="1605953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 Research</a:t>
            </a:r>
            <a:endParaRPr lang="en-US" dirty="0">
              <a:latin typeface="Segoe UI Light" panose="020B0502040204020203" pitchFamily="34" charset="0"/>
              <a:cs typeface="Segoe UI Light" panose="020B0502040204020203" pitchFamily="34" charset="0"/>
            </a:endParaRPr>
          </a:p>
        </p:txBody>
      </p:sp>
      <p:sp>
        <p:nvSpPr>
          <p:cNvPr id="30" name="Content Placeholder 17"/>
          <p:cNvSpPr txBox="1">
            <a:spLocks/>
          </p:cNvSpPr>
          <p:nvPr/>
        </p:nvSpPr>
        <p:spPr>
          <a:xfrm>
            <a:off x="541609" y="1455491"/>
            <a:ext cx="660733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Over 14 papers were analyzed to determine a way to detect anomalous network patterns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39" y="1958189"/>
            <a:ext cx="796158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CA" dirty="0"/>
              <a:t>One researcher using a Neural Network to allocate a new computational unit whenever an unusual pattern is present in the network </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8" name="Group 17" descr="Small circle with number 2 inside  indicating step 2"/>
          <p:cNvGrpSpPr/>
          <p:nvPr/>
        </p:nvGrpSpPr>
        <p:grpSpPr bwMode="blackWhite">
          <a:xfrm>
            <a:off x="570888" y="2657508"/>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78202" y="2697700"/>
            <a:ext cx="8060107"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CA" dirty="0"/>
              <a:t>Another researcher proposed detecting network attacking using a traffic model with only two parameters: the load of the channel and the number of active flows in it. The researcher noted that these were the best measurements for the current network state.</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cxnSp>
        <p:nvCxnSpPr>
          <p:cNvPr id="20" name="Straight Connector 19" descr="Light grey line separating Morph text and images"/>
          <p:cNvCxnSpPr/>
          <p:nvPr/>
        </p:nvCxnSpPr>
        <p:spPr>
          <a:xfrm>
            <a:off x="9351818" y="145549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descr="Small circle with number 3 inside  indicating step 3">
            <a:extLst>
              <a:ext uri="{FF2B5EF4-FFF2-40B4-BE49-F238E27FC236}">
                <a16:creationId xmlns:a16="http://schemas.microsoft.com/office/drawing/2014/main" id="{2635DAE8-278A-4EDF-937D-E83A7985D63C}"/>
              </a:ext>
            </a:extLst>
          </p:cNvPr>
          <p:cNvGrpSpPr/>
          <p:nvPr/>
        </p:nvGrpSpPr>
        <p:grpSpPr bwMode="blackWhite">
          <a:xfrm>
            <a:off x="532890" y="3790568"/>
            <a:ext cx="558179" cy="409838"/>
            <a:chOff x="6953426" y="711274"/>
            <a:chExt cx="558179" cy="409838"/>
          </a:xfrm>
        </p:grpSpPr>
        <p:sp>
          <p:nvSpPr>
            <p:cNvPr id="32" name="Oval 31" descr="Small circle">
              <a:extLst>
                <a:ext uri="{FF2B5EF4-FFF2-40B4-BE49-F238E27FC236}">
                  <a16:creationId xmlns:a16="http://schemas.microsoft.com/office/drawing/2014/main" id="{4DDEB009-C6C2-48B5-966D-358E32BF73A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a:extLst>
                <a:ext uri="{FF2B5EF4-FFF2-40B4-BE49-F238E27FC236}">
                  <a16:creationId xmlns:a16="http://schemas.microsoft.com/office/drawing/2014/main" id="{AB176BA2-1DE7-4223-9177-A1B9D8C43CC6}"/>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a:extLst>
              <a:ext uri="{FF2B5EF4-FFF2-40B4-BE49-F238E27FC236}">
                <a16:creationId xmlns:a16="http://schemas.microsoft.com/office/drawing/2014/main" id="{4EF79685-77E0-456B-81A3-DCDBB840A02E}"/>
              </a:ext>
            </a:extLst>
          </p:cNvPr>
          <p:cNvSpPr txBox="1">
            <a:spLocks/>
          </p:cNvSpPr>
          <p:nvPr/>
        </p:nvSpPr>
        <p:spPr>
          <a:xfrm>
            <a:off x="1052369" y="3806857"/>
            <a:ext cx="829944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The work by Zhao </a:t>
            </a:r>
            <a:r>
              <a:rPr lang="en-CA" dirty="0" err="1"/>
              <a:t>etc</a:t>
            </a:r>
            <a:r>
              <a:rPr lang="en-CA" dirty="0"/>
              <a:t> al shows a data streaming algorithm used to filter traffic and identify IPs that show an abnormal number of connections. The researcher uses the scenario of a host having an abnormal number of outgoing connections (large fan out) and the case where a destination has a abnormally large number of incoming connections (large fan in). The first is useful to detect a scanning host while the second is a DDOS victim</a:t>
            </a:r>
            <a:r>
              <a:rPr lang="en-CA" b="1" dirty="0"/>
              <a:t>.</a:t>
            </a:r>
            <a:endParaRPr lang="en-CA" dirty="0"/>
          </a:p>
        </p:txBody>
      </p:sp>
      <p:grpSp>
        <p:nvGrpSpPr>
          <p:cNvPr id="35" name="Group 34" descr="Small circle with number 3 inside  indicating step 3">
            <a:extLst>
              <a:ext uri="{FF2B5EF4-FFF2-40B4-BE49-F238E27FC236}">
                <a16:creationId xmlns:a16="http://schemas.microsoft.com/office/drawing/2014/main" id="{5BD4D391-5D64-4665-9010-FDAC1D2BA4D2}"/>
              </a:ext>
            </a:extLst>
          </p:cNvPr>
          <p:cNvGrpSpPr/>
          <p:nvPr/>
        </p:nvGrpSpPr>
        <p:grpSpPr bwMode="blackWhite">
          <a:xfrm>
            <a:off x="494892" y="5109853"/>
            <a:ext cx="558179" cy="409838"/>
            <a:chOff x="6953426" y="711274"/>
            <a:chExt cx="558179" cy="409838"/>
          </a:xfrm>
        </p:grpSpPr>
        <p:sp>
          <p:nvSpPr>
            <p:cNvPr id="36" name="Oval 35" descr="Small circle">
              <a:extLst>
                <a:ext uri="{FF2B5EF4-FFF2-40B4-BE49-F238E27FC236}">
                  <a16:creationId xmlns:a16="http://schemas.microsoft.com/office/drawing/2014/main" id="{5C519823-5412-4BD7-A8AC-E251A9D9EE4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descr="Number 3">
              <a:extLst>
                <a:ext uri="{FF2B5EF4-FFF2-40B4-BE49-F238E27FC236}">
                  <a16:creationId xmlns:a16="http://schemas.microsoft.com/office/drawing/2014/main" id="{FA3E218A-A446-470C-9813-9FD4DBAA0A5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38" name="Content Placeholder 17">
            <a:extLst>
              <a:ext uri="{FF2B5EF4-FFF2-40B4-BE49-F238E27FC236}">
                <a16:creationId xmlns:a16="http://schemas.microsoft.com/office/drawing/2014/main" id="{AD86C715-F111-4813-9084-0E2649B8858E}"/>
              </a:ext>
            </a:extLst>
          </p:cNvPr>
          <p:cNvSpPr txBox="1">
            <a:spLocks/>
          </p:cNvSpPr>
          <p:nvPr/>
        </p:nvSpPr>
        <p:spPr>
          <a:xfrm>
            <a:off x="1014371" y="5126142"/>
            <a:ext cx="829944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The paper by Wang created a detection module called SYN-dog which compares the number of SYN and SYN/ACK packets that a host receives and returns. Under normal conditions the two should be equal but on a system under a SYN attack, many unanswered SYN packets will be sent from a spoofed IP the server cannot respond to, causing a change in the balance of the metric. </a:t>
            </a:r>
          </a:p>
        </p:txBody>
      </p:sp>
      <p:pic>
        <p:nvPicPr>
          <p:cNvPr id="1026" name="Picture 2" descr="doing research">
            <a:extLst>
              <a:ext uri="{FF2B5EF4-FFF2-40B4-BE49-F238E27FC236}">
                <a16:creationId xmlns:a16="http://schemas.microsoft.com/office/drawing/2014/main" id="{6CEE48F2-7E84-4D7B-845A-D2EF87D7A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8862939" y="2305834"/>
            <a:ext cx="3453988" cy="194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Design</a:t>
            </a:r>
          </a:p>
        </p:txBody>
      </p:sp>
      <p:sp>
        <p:nvSpPr>
          <p:cNvPr id="5" name="Content Placeholder 4"/>
          <p:cNvSpPr>
            <a:spLocks noGrp="1"/>
          </p:cNvSpPr>
          <p:nvPr>
            <p:ph sz="half" idx="4294967295"/>
          </p:nvPr>
        </p:nvSpPr>
        <p:spPr>
          <a:xfrm>
            <a:off x="541609" y="1431010"/>
            <a:ext cx="5019605" cy="4790886"/>
          </a:xfrm>
        </p:spPr>
        <p:txBody>
          <a:bodyPr vert="horz" lIns="91440" tIns="45720" rIns="91440" bIns="45720" rtlCol="0">
            <a:normAutofit/>
          </a:bodyPr>
          <a:lstStyle/>
          <a:p>
            <a:pPr>
              <a:lnSpc>
                <a:spcPts val="1800"/>
              </a:lnSpc>
              <a:spcAft>
                <a:spcPts val="600"/>
              </a:spcAft>
            </a:pPr>
            <a:r>
              <a:rPr lang="en-CA" dirty="0"/>
              <a:t>Another paper proposed a system called TOPAS (Traffic Flow and Packet Analysis System) to work as a collector for flow exported by Cisco Netflow or IPFix and provide a framework for user defined detection modules. </a:t>
            </a:r>
          </a:p>
          <a:p>
            <a:r>
              <a:rPr lang="en-CA" dirty="0"/>
              <a:t>We have designed an anomaly detection engine based on outlier and threshold-based algorithms and it represents a hybrid approach using a similar architecture proposed by TOPAS. The first step in this project was the capture network traffic passively at the IP flow level using </a:t>
            </a:r>
            <a:r>
              <a:rPr lang="en-CA" dirty="0" err="1"/>
              <a:t>pyshark</a:t>
            </a:r>
            <a:endParaRPr lang="en-CA" dirty="0"/>
          </a:p>
          <a:p>
            <a:r>
              <a:rPr lang="en-CA" dirty="0"/>
              <a:t>Flows represent a continuous network traffic session and the timestamps do not necessarily indicate the actual beginning and end of a packet stream. They rather depend on the flow expiration and export policy deployed by the monitoring device.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34550707-0BEC-458C-A949-E62320954C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52160" y="1261934"/>
            <a:ext cx="5476702" cy="4790886"/>
          </a:xfrm>
          <a:prstGeom prst="rect">
            <a:avLst/>
          </a:prstGeom>
          <a:noFill/>
          <a:ln>
            <a:noFill/>
          </a:ln>
        </p:spPr>
      </p:pic>
      <p:cxnSp>
        <p:nvCxnSpPr>
          <p:cNvPr id="10" name="Straight Connector 9" descr="Light grey line separating Morph text and images">
            <a:extLst>
              <a:ext uri="{FF2B5EF4-FFF2-40B4-BE49-F238E27FC236}">
                <a16:creationId xmlns:a16="http://schemas.microsoft.com/office/drawing/2014/main" id="{A612EE44-4057-4142-AC46-BD2D43B4C423}"/>
              </a:ext>
            </a:extLst>
          </p:cNvPr>
          <p:cNvCxnSpPr/>
          <p:nvPr/>
        </p:nvCxnSpPr>
        <p:spPr>
          <a:xfrm>
            <a:off x="5552899" y="1329262"/>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Design</a:t>
            </a:r>
          </a:p>
        </p:txBody>
      </p:sp>
      <p:sp>
        <p:nvSpPr>
          <p:cNvPr id="5" name="Content Placeholder 4"/>
          <p:cNvSpPr>
            <a:spLocks noGrp="1"/>
          </p:cNvSpPr>
          <p:nvPr>
            <p:ph sz="half" idx="4294967295"/>
          </p:nvPr>
        </p:nvSpPr>
        <p:spPr>
          <a:xfrm>
            <a:off x="541609" y="1431010"/>
            <a:ext cx="5019605" cy="4790886"/>
          </a:xfrm>
        </p:spPr>
        <p:txBody>
          <a:bodyPr vert="horz" lIns="91440" tIns="45720" rIns="91440" bIns="45720" rtlCol="0">
            <a:normAutofit/>
          </a:bodyPr>
          <a:lstStyle/>
          <a:p>
            <a:pPr marL="171450" lvl="0" indent="-171450">
              <a:buFont typeface="Arial" panose="020B0604020202020204" pitchFamily="34" charset="0"/>
              <a:buChar char="•"/>
            </a:pPr>
            <a:r>
              <a:rPr lang="en-CA" dirty="0"/>
              <a:t>Traffic capture collector which receives and analyzes the raw traffic on the packet and flow level.  The received data is stored in a memory buffer and passed to detection sensors. </a:t>
            </a:r>
          </a:p>
          <a:p>
            <a:pPr marL="171450" lvl="0" indent="-171450">
              <a:buFont typeface="Arial" panose="020B0604020202020204" pitchFamily="34" charset="0"/>
              <a:buChar char="•"/>
            </a:pPr>
            <a:r>
              <a:rPr lang="en-CA" dirty="0"/>
              <a:t>A set of detection sensors with a matching mechanism for entails looking for patterns of behaviors in the traffic. It listens for new packets from the module manager and process the new flow data from the memory buffer, normalized the data and preprocesses it as required. </a:t>
            </a:r>
          </a:p>
          <a:p>
            <a:pPr marL="171450" lvl="0" indent="-171450">
              <a:buFont typeface="Arial" panose="020B0604020202020204" pitchFamily="34" charset="0"/>
              <a:buChar char="•"/>
            </a:pPr>
            <a:r>
              <a:rPr lang="en-CA" dirty="0"/>
              <a:t>A reference data containing thresholds for normal behavior</a:t>
            </a:r>
          </a:p>
          <a:p>
            <a:pPr marL="171450" lvl="0" indent="-171450">
              <a:buFont typeface="Arial" panose="020B0604020202020204" pitchFamily="34" charset="0"/>
              <a:buChar char="•"/>
            </a:pPr>
            <a:r>
              <a:rPr lang="en-CA" dirty="0"/>
              <a:t>Alarm component for generating an alarm when a detection is detected </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cxnSp>
        <p:nvCxnSpPr>
          <p:cNvPr id="6" name="Straight Connector 5" descr="Light grey line separating Morph text and images">
            <a:extLst>
              <a:ext uri="{FF2B5EF4-FFF2-40B4-BE49-F238E27FC236}">
                <a16:creationId xmlns:a16="http://schemas.microsoft.com/office/drawing/2014/main" id="{D106F876-F5A0-4416-9261-0035D3B01BFE}"/>
              </a:ext>
            </a:extLst>
          </p:cNvPr>
          <p:cNvCxnSpPr/>
          <p:nvPr/>
        </p:nvCxnSpPr>
        <p:spPr>
          <a:xfrm>
            <a:off x="5577839" y="1329262"/>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86D4FEA-4C16-4612-98D2-99D3282C6D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77098" y="1431010"/>
            <a:ext cx="5357655" cy="5075531"/>
          </a:xfrm>
          <a:prstGeom prst="rect">
            <a:avLst/>
          </a:prstGeom>
          <a:noFill/>
          <a:ln>
            <a:noFill/>
          </a:ln>
        </p:spPr>
      </p:pic>
    </p:spTree>
    <p:extLst>
      <p:ext uri="{BB962C8B-B14F-4D97-AF65-F5344CB8AC3E}">
        <p14:creationId xmlns:p14="http://schemas.microsoft.com/office/powerpoint/2010/main" val="975744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Approach</a:t>
            </a:r>
            <a:endParaRPr lang="en-US" dirty="0">
              <a:latin typeface="Segoe UI Light" panose="020B0502040204020203" pitchFamily="34" charset="0"/>
              <a:cs typeface="Segoe UI Light" panose="020B0502040204020203" pitchFamily="34" charset="0"/>
            </a:endParaRP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38" y="1958189"/>
            <a:ext cx="9657379"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CA" dirty="0"/>
              <a:t>Perhaps the two most useful suggestions for this report were by Kim </a:t>
            </a:r>
            <a:r>
              <a:rPr lang="en-CA" dirty="0" err="1"/>
              <a:t>etc</a:t>
            </a:r>
            <a:r>
              <a:rPr lang="en-CA" dirty="0"/>
              <a:t> al who describes various attacks and traffic patterns as well as </a:t>
            </a:r>
            <a:r>
              <a:rPr lang="en-CA" dirty="0" err="1"/>
              <a:t>Navas</a:t>
            </a:r>
            <a:r>
              <a:rPr lang="en-CA" dirty="0"/>
              <a:t> </a:t>
            </a:r>
            <a:r>
              <a:rPr lang="en-CA" dirty="0" err="1"/>
              <a:t>etc</a:t>
            </a:r>
            <a:r>
              <a:rPr lang="en-CA" dirty="0"/>
              <a:t> al.  Kim describes the following features of packet attacks:</a:t>
            </a:r>
          </a:p>
        </p:txBody>
      </p:sp>
      <p:grpSp>
        <p:nvGrpSpPr>
          <p:cNvPr id="18" name="Group 17" descr="Small circle with number 2 inside  indicating step 2"/>
          <p:cNvGrpSpPr/>
          <p:nvPr/>
        </p:nvGrpSpPr>
        <p:grpSpPr bwMode="blackWhite">
          <a:xfrm>
            <a:off x="570888" y="2657508"/>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78202" y="2697700"/>
            <a:ext cx="972834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CA" dirty="0" err="1"/>
              <a:t>Navas</a:t>
            </a:r>
            <a:r>
              <a:rPr lang="en-CA" dirty="0"/>
              <a:t> realized that signature-based IDS perform poorly at capturing large volume and analysis and that network attack detection could be performed accurately using only statistical methods. They invoked entropy (or Shannon Winer index), which is a </a:t>
            </a:r>
            <a:r>
              <a:rPr lang="en-CA" dirty="0" err="1"/>
              <a:t>mesure</a:t>
            </a:r>
            <a:r>
              <a:rPr lang="en-CA" dirty="0"/>
              <a:t> of uncertainty or randomness associated with data coming from the network.  The more random the data is, the more entropy it contains, where he sample entropy lies between [0, </a:t>
            </a:r>
            <a:r>
              <a:rPr lang="en-CA" dirty="0" err="1"/>
              <a:t>logn</a:t>
            </a:r>
            <a:r>
              <a:rPr lang="en-CA" dirty="0"/>
              <a:t>]. The rate of entropy hence decreases when the class distribution is more homogenous and increases when it is more heterogenous. For a probability distribution p(X = xi) of a discrete random variable X, the Shannon entropy is defined as: </a:t>
            </a:r>
          </a:p>
        </p:txBody>
      </p:sp>
      <p:grpSp>
        <p:nvGrpSpPr>
          <p:cNvPr id="35" name="Group 34" descr="Small circle with number 3 inside  indicating step 3">
            <a:extLst>
              <a:ext uri="{FF2B5EF4-FFF2-40B4-BE49-F238E27FC236}">
                <a16:creationId xmlns:a16="http://schemas.microsoft.com/office/drawing/2014/main" id="{5BD4D391-5D64-4665-9010-FDAC1D2BA4D2}"/>
              </a:ext>
            </a:extLst>
          </p:cNvPr>
          <p:cNvGrpSpPr/>
          <p:nvPr/>
        </p:nvGrpSpPr>
        <p:grpSpPr bwMode="blackWhite">
          <a:xfrm>
            <a:off x="494892" y="5109853"/>
            <a:ext cx="558179" cy="409838"/>
            <a:chOff x="6953426" y="711274"/>
            <a:chExt cx="558179" cy="409838"/>
          </a:xfrm>
        </p:grpSpPr>
        <p:sp>
          <p:nvSpPr>
            <p:cNvPr id="36" name="Oval 35" descr="Small circle">
              <a:extLst>
                <a:ext uri="{FF2B5EF4-FFF2-40B4-BE49-F238E27FC236}">
                  <a16:creationId xmlns:a16="http://schemas.microsoft.com/office/drawing/2014/main" id="{5C519823-5412-4BD7-A8AC-E251A9D9EE4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descr="Number 3">
              <a:extLst>
                <a:ext uri="{FF2B5EF4-FFF2-40B4-BE49-F238E27FC236}">
                  <a16:creationId xmlns:a16="http://schemas.microsoft.com/office/drawing/2014/main" id="{FA3E218A-A446-470C-9813-9FD4DBAA0A5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38" name="Content Placeholder 17">
            <a:extLst>
              <a:ext uri="{FF2B5EF4-FFF2-40B4-BE49-F238E27FC236}">
                <a16:creationId xmlns:a16="http://schemas.microsoft.com/office/drawing/2014/main" id="{AD86C715-F111-4813-9084-0E2649B8858E}"/>
              </a:ext>
            </a:extLst>
          </p:cNvPr>
          <p:cNvSpPr txBox="1">
            <a:spLocks/>
          </p:cNvSpPr>
          <p:nvPr/>
        </p:nvSpPr>
        <p:spPr>
          <a:xfrm>
            <a:off x="1014371" y="5126142"/>
            <a:ext cx="9975054"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Hence comparing the rate of entropy of some sample of packet header fields to that of another sample of packet header fields provides a mechanism for detecting changes in the randomness. The entropy shows its minimum value 0 when all the items (IP address or port) are same and its maximum value </a:t>
            </a:r>
            <a:r>
              <a:rPr lang="en-CA" dirty="0" err="1"/>
              <a:t>logn</a:t>
            </a:r>
            <a:r>
              <a:rPr lang="en-CA" dirty="0"/>
              <a:t> when all the items are different. </a:t>
            </a:r>
          </a:p>
        </p:txBody>
      </p:sp>
      <p:pic>
        <p:nvPicPr>
          <p:cNvPr id="26" name="Picture 25">
            <a:extLst>
              <a:ext uri="{FF2B5EF4-FFF2-40B4-BE49-F238E27FC236}">
                <a16:creationId xmlns:a16="http://schemas.microsoft.com/office/drawing/2014/main" id="{D12CC2D8-8A51-405E-A737-FA0D4E62EEEC}"/>
              </a:ext>
            </a:extLst>
          </p:cNvPr>
          <p:cNvPicPr/>
          <p:nvPr/>
        </p:nvPicPr>
        <p:blipFill>
          <a:blip r:embed="rId2"/>
          <a:stretch>
            <a:fillRect/>
          </a:stretch>
        </p:blipFill>
        <p:spPr>
          <a:xfrm>
            <a:off x="3710948" y="4153801"/>
            <a:ext cx="2771775" cy="609600"/>
          </a:xfrm>
          <a:prstGeom prst="rect">
            <a:avLst/>
          </a:prstGeom>
        </p:spPr>
      </p:pic>
    </p:spTree>
    <p:extLst>
      <p:ext uri="{BB962C8B-B14F-4D97-AF65-F5344CB8AC3E}">
        <p14:creationId xmlns:p14="http://schemas.microsoft.com/office/powerpoint/2010/main" val="233660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Using Entropy to Measure Normal Behavior</a:t>
            </a:r>
          </a:p>
        </p:txBody>
      </p:sp>
      <p:sp>
        <p:nvSpPr>
          <p:cNvPr id="5" name="Content Placeholder 4"/>
          <p:cNvSpPr>
            <a:spLocks noGrp="1"/>
          </p:cNvSpPr>
          <p:nvPr>
            <p:ph sz="half" idx="4294967295"/>
          </p:nvPr>
        </p:nvSpPr>
        <p:spPr>
          <a:xfrm>
            <a:off x="541610" y="1431010"/>
            <a:ext cx="10888389" cy="817715"/>
          </a:xfrm>
        </p:spPr>
        <p:txBody>
          <a:bodyPr vert="horz" lIns="91440" tIns="45720" rIns="91440" bIns="45720" rtlCol="0">
            <a:normAutofit/>
          </a:bodyPr>
          <a:lstStyle/>
          <a:p>
            <a:r>
              <a:rPr lang="en-CA" dirty="0"/>
              <a:t>For the purpose of network anomaly detection the paper uses sampled probabilities estimated from a number of occurrences of xi in a time window t are. The following are the network traffic features to be estimated in a time interval. However from the table we will be using only three features</a:t>
            </a:r>
          </a:p>
        </p:txBody>
      </p:sp>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4571824"/>
            <a:ext cx="3106365"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CA" dirty="0"/>
              <a:t>The Source and destination address/port: this is the number of times we see in Time window T xi as a source(and destination) address(and port) divided by the total number of source( and destination) addresses (and ports) seen  in time window T</a:t>
            </a:r>
          </a:p>
        </p:txBody>
      </p:sp>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CA" dirty="0"/>
              <a:t>The number of packets/bytes with IP address xi as the source (and destination) address (and port) in time window T.</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3"/>
            <a:ext cx="3106367" cy="16211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CA" dirty="0"/>
              <a:t>The in/out degree for hosts in the flow record. For example, for a given host xi, the out-degree is the number of distinct IP addresses the xi contacts and the in-degree is the number of distinct Ip addresses that contacted X.</a:t>
            </a:r>
          </a:p>
        </p:txBody>
      </p:sp>
      <p:pic>
        <p:nvPicPr>
          <p:cNvPr id="19" name="Picture 18">
            <a:extLst>
              <a:ext uri="{FF2B5EF4-FFF2-40B4-BE49-F238E27FC236}">
                <a16:creationId xmlns:a16="http://schemas.microsoft.com/office/drawing/2014/main" id="{857B75DF-F99B-47D4-B54B-56FB03E0B861}"/>
              </a:ext>
            </a:extLst>
          </p:cNvPr>
          <p:cNvPicPr/>
          <p:nvPr/>
        </p:nvPicPr>
        <p:blipFill>
          <a:blip r:embed="rId2"/>
          <a:stretch>
            <a:fillRect/>
          </a:stretch>
        </p:blipFill>
        <p:spPr>
          <a:xfrm>
            <a:off x="700681" y="2115457"/>
            <a:ext cx="5067300" cy="2416175"/>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PowerPoint(2)</Template>
  <TotalTime>0</TotalTime>
  <Words>1434</Words>
  <Application>Microsoft Office PowerPoint</Application>
  <PresentationFormat>Widescreen</PresentationFormat>
  <Paragraphs>66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vt:lpstr>
      <vt:lpstr>Segoe UI Light</vt:lpstr>
      <vt:lpstr>Segoe UI Semibold</vt:lpstr>
      <vt:lpstr>WelcomeDoc</vt:lpstr>
      <vt:lpstr>Anomaly Based Network Intrusion Detection</vt:lpstr>
      <vt:lpstr>Increased security risks</vt:lpstr>
      <vt:lpstr>What are network anomalies</vt:lpstr>
      <vt:lpstr>What are network anomalies</vt:lpstr>
      <vt:lpstr>Background Research</vt:lpstr>
      <vt:lpstr>Design</vt:lpstr>
      <vt:lpstr>Design</vt:lpstr>
      <vt:lpstr>My Approach</vt:lpstr>
      <vt:lpstr>Using Entropy to Measure Normal Behavior</vt:lpstr>
      <vt:lpstr>Results from Prior Research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2019-12-03T07:27:38Z</dcterms:created>
  <dcterms:modified xsi:type="dcterms:W3CDTF">2019-12-03T15:52:39Z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