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sldIdLst>
    <p:sldId id="256" r:id="rId5"/>
    <p:sldId id="257" r:id="rId6"/>
    <p:sldId id="258" r:id="rId7"/>
    <p:sldId id="264" r:id="rId8"/>
    <p:sldId id="277" r:id="rId9"/>
    <p:sldId id="259" r:id="rId10"/>
    <p:sldId id="260" r:id="rId11"/>
    <p:sldId id="265" r:id="rId12"/>
    <p:sldId id="267" r:id="rId13"/>
    <p:sldId id="268" r:id="rId14"/>
    <p:sldId id="271" r:id="rId15"/>
    <p:sldId id="272" r:id="rId16"/>
    <p:sldId id="273" r:id="rId17"/>
    <p:sldId id="274" r:id="rId18"/>
    <p:sldId id="275" r:id="rId19"/>
    <p:sldId id="266" r:id="rId20"/>
    <p:sldId id="269" r:id="rId21"/>
    <p:sldId id="270" r:id="rId22"/>
    <p:sldId id="278" r:id="rId23"/>
    <p:sldId id="279" r:id="rId24"/>
    <p:sldId id="280" r:id="rId25"/>
    <p:sldId id="261" r:id="rId26"/>
    <p:sldId id="262" r:id="rId27"/>
    <p:sldId id="263"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6CD1B-D2D8-4BDE-8905-46E298E64749}" v="159" dt="2023-09-25T14:48:16.49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3" autoAdjust="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892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873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434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584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178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Olaoluwa J. Taiwo</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Brand Distribution</a:t>
            </a:r>
            <a:endParaRPr dirty="0"/>
          </a:p>
        </p:txBody>
      </p:sp>
      <p:sp>
        <p:nvSpPr>
          <p:cNvPr id="142" name="Shape 91"/>
          <p:cNvSpPr/>
          <p:nvPr/>
        </p:nvSpPr>
        <p:spPr>
          <a:xfrm>
            <a:off x="205025" y="2164724"/>
            <a:ext cx="4134600" cy="85808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200" dirty="0" err="1"/>
              <a:t>Solex</a:t>
            </a:r>
            <a:r>
              <a:rPr lang="en-US" sz="1200" dirty="0"/>
              <a:t> has the highest proportion compared to other brands </a:t>
            </a:r>
            <a:endParaRPr lang="en-US" dirty="0"/>
          </a:p>
          <a:p>
            <a:pPr marL="285750" indent="-285750">
              <a:buFont typeface="Arial" panose="020B0604020202020204" pitchFamily="34" charset="0"/>
              <a:buChar char="•"/>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122" name="Picture 2">
            <a:extLst>
              <a:ext uri="{FF2B5EF4-FFF2-40B4-BE49-F238E27FC236}">
                <a16:creationId xmlns:a16="http://schemas.microsoft.com/office/drawing/2014/main" id="{E95F461F-5276-AF1F-F1A0-EA894AC24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207" y="1514236"/>
            <a:ext cx="4537885" cy="275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1693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Product Line Distribution</a:t>
            </a:r>
            <a:endParaRPr dirty="0"/>
          </a:p>
        </p:txBody>
      </p:sp>
      <p:sp>
        <p:nvSpPr>
          <p:cNvPr id="142" name="Shape 91"/>
          <p:cNvSpPr/>
          <p:nvPr/>
        </p:nvSpPr>
        <p:spPr>
          <a:xfrm>
            <a:off x="205025" y="2164724"/>
            <a:ext cx="4134600" cy="102076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Standard product line has the significance number,  and this could be the most popular options, affordability or there is much focus on standard product line than other options by the company.</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146" name="Picture 2">
            <a:extLst>
              <a:ext uri="{FF2B5EF4-FFF2-40B4-BE49-F238E27FC236}">
                <a16:creationId xmlns:a16="http://schemas.microsoft.com/office/drawing/2014/main" id="{2D43C130-5980-F22E-E5A4-5C9FA5EF8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731" y="1862400"/>
            <a:ext cx="4428894" cy="2950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0037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Product Line Distribution</a:t>
            </a:r>
            <a:endParaRPr dirty="0"/>
          </a:p>
        </p:txBody>
      </p:sp>
      <p:sp>
        <p:nvSpPr>
          <p:cNvPr id="142" name="Shape 91"/>
          <p:cNvSpPr/>
          <p:nvPr/>
        </p:nvSpPr>
        <p:spPr>
          <a:xfrm>
            <a:off x="205025" y="2164724"/>
            <a:ext cx="3929953" cy="12331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Customers appear to prefer purchasing medium-class bicycles compared to other classes. </a:t>
            </a:r>
            <a:r>
              <a:rPr lang="en-US" sz="1200" dirty="0">
                <a:latin typeface="Open Sans" panose="020B0606030504020204" pitchFamily="34" charset="0"/>
                <a:ea typeface="Open Sans" panose="020B0606030504020204" pitchFamily="34" charset="0"/>
                <a:cs typeface="Open Sans" panose="020B0606030504020204" pitchFamily="34" charset="0"/>
              </a:rPr>
              <a:t>This could be because of price balance and features which make medium-class bikes more appealing to a broader range of customers. </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171" name="Picture 3">
            <a:extLst>
              <a:ext uri="{FF2B5EF4-FFF2-40B4-BE49-F238E27FC236}">
                <a16:creationId xmlns:a16="http://schemas.microsoft.com/office/drawing/2014/main" id="{046A2E82-DD4D-FC49-4A4C-1D1DC9A2F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625" y="1599626"/>
            <a:ext cx="4226353" cy="284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11867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a:t>
            </a:r>
            <a:endParaRPr dirty="0"/>
          </a:p>
        </p:txBody>
      </p:sp>
      <p:sp>
        <p:nvSpPr>
          <p:cNvPr id="142" name="Shape 91"/>
          <p:cNvSpPr/>
          <p:nvPr/>
        </p:nvSpPr>
        <p:spPr>
          <a:xfrm>
            <a:off x="967026" y="2310043"/>
            <a:ext cx="2552030" cy="123383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latin typeface="Calibri" panose="020F0502020204030204" pitchFamily="34" charset="0"/>
              </a:rPr>
              <a:t>The data indicates that most customers fall into the "Mass Customer" category, with similar proportions for both "Affluent" and "High Net Worth" segments. </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196" name="Picture 4">
            <a:extLst>
              <a:ext uri="{FF2B5EF4-FFF2-40B4-BE49-F238E27FC236}">
                <a16:creationId xmlns:a16="http://schemas.microsoft.com/office/drawing/2014/main" id="{B2DF58CC-384C-1B4B-F624-02C5ABE9B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937" y="1624446"/>
            <a:ext cx="4576688" cy="262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497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Profits Distribution</a:t>
            </a:r>
            <a:endParaRPr dirty="0"/>
          </a:p>
        </p:txBody>
      </p:sp>
      <p:sp>
        <p:nvSpPr>
          <p:cNvPr id="142" name="Shape 91"/>
          <p:cNvSpPr/>
          <p:nvPr/>
        </p:nvSpPr>
        <p:spPr>
          <a:xfrm>
            <a:off x="74552" y="1738471"/>
            <a:ext cx="2938811" cy="29320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Manufacturing and financial industry generated more profits</a:t>
            </a:r>
          </a:p>
          <a:p>
            <a:pPr marL="171450" indent="-1714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 customers between the age of 30 to 60  most especially 40s, have the highest revenue for the company.</a:t>
            </a:r>
          </a:p>
          <a:p>
            <a:pPr marL="171450" indent="-1714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Customer generate more revenue from medium class bicycles.</a:t>
            </a:r>
          </a:p>
          <a:p>
            <a:pPr marL="171450" indent="-1714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Mass customer should be target for more revenue's generation.</a:t>
            </a:r>
          </a:p>
          <a:p>
            <a:pPr marL="171450" indent="-1714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Health industry also need more attention.</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9218" name="Picture 2">
            <a:extLst>
              <a:ext uri="{FF2B5EF4-FFF2-40B4-BE49-F238E27FC236}">
                <a16:creationId xmlns:a16="http://schemas.microsoft.com/office/drawing/2014/main" id="{90328651-A3A7-3699-EDC0-B708ADB28C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036" y="1264413"/>
            <a:ext cx="5834411" cy="350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0066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Car Owner ships</a:t>
            </a:r>
            <a:endParaRPr dirty="0"/>
          </a:p>
        </p:txBody>
      </p:sp>
      <p:sp>
        <p:nvSpPr>
          <p:cNvPr id="142" name="Shape 91"/>
          <p:cNvSpPr/>
          <p:nvPr/>
        </p:nvSpPr>
        <p:spPr>
          <a:xfrm>
            <a:off x="967026" y="2310043"/>
            <a:ext cx="2552030" cy="102146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latin typeface="Open Sans" panose="020B0606030504020204" pitchFamily="34" charset="0"/>
                <a:ea typeface="Open Sans" panose="020B0606030504020204" pitchFamily="34" charset="0"/>
                <a:cs typeface="Open Sans" panose="020B0606030504020204" pitchFamily="34" charset="0"/>
              </a:rPr>
              <a:t>The customers that own generated more revenue compared to those without a car for both male and Female.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44" name="Picture 4">
            <a:extLst>
              <a:ext uri="{FF2B5EF4-FFF2-40B4-BE49-F238E27FC236}">
                <a16:creationId xmlns:a16="http://schemas.microsoft.com/office/drawing/2014/main" id="{EC958209-4115-81FF-832C-F0B1B9AB6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043" y="1606568"/>
            <a:ext cx="4339503" cy="269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641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RFM Analysis for Recency, Frequency and Monetary</a:t>
            </a:r>
            <a:endParaRPr dirty="0"/>
          </a:p>
        </p:txBody>
      </p:sp>
      <p:sp>
        <p:nvSpPr>
          <p:cNvPr id="142" name="Shape 91"/>
          <p:cNvSpPr/>
          <p:nvPr/>
        </p:nvSpPr>
        <p:spPr>
          <a:xfrm>
            <a:off x="1903603" y="1633211"/>
            <a:ext cx="5336794" cy="12297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RFM analysis suggest low recency customer</a:t>
            </a:r>
          </a:p>
          <a:p>
            <a:pPr marL="285750" indent="-285750">
              <a:buFont typeface="Arial" panose="020B0604020202020204" pitchFamily="34" charset="0"/>
              <a:buChar char="•"/>
            </a:pPr>
            <a:r>
              <a:rPr lang="en-US" dirty="0"/>
              <a:t>Constant frequency indicate there are only one-off customers</a:t>
            </a:r>
          </a:p>
          <a:p>
            <a:pPr marL="285750" indent="-285750">
              <a:buFont typeface="Arial" panose="020B0604020202020204" pitchFamily="34" charset="0"/>
              <a:buChar char="•"/>
            </a:pPr>
            <a:r>
              <a:rPr lang="en-US" dirty="0"/>
              <a:t>Customers share different monetary values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1266" name="Picture 2">
            <a:extLst>
              <a:ext uri="{FF2B5EF4-FFF2-40B4-BE49-F238E27FC236}">
                <a16:creationId xmlns:a16="http://schemas.microsoft.com/office/drawing/2014/main" id="{F3A72FA9-ED79-BDA2-A96D-6DCA3316B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130" y="2988204"/>
            <a:ext cx="6513390" cy="214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5379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1672220" y="838389"/>
            <a:ext cx="5689036" cy="66457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1400" dirty="0"/>
              <a:t>RFM Analysis of Low, Medium and High Values Customers Based on their numbers and Monetary </a:t>
            </a:r>
            <a:endParaRPr sz="1400" dirty="0"/>
          </a:p>
        </p:txBody>
      </p:sp>
      <p:sp>
        <p:nvSpPr>
          <p:cNvPr id="142" name="Shape 91"/>
          <p:cNvSpPr/>
          <p:nvPr/>
        </p:nvSpPr>
        <p:spPr>
          <a:xfrm>
            <a:off x="288153" y="3915255"/>
            <a:ext cx="8482472" cy="12331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The analysis shows a high number of low value customers.</a:t>
            </a:r>
          </a:p>
          <a:p>
            <a:pPr marL="285750" indent="-285750">
              <a:buFont typeface="Arial" panose="020B0604020202020204" pitchFamily="34" charset="0"/>
              <a:buChar char="•"/>
            </a:pPr>
            <a:r>
              <a:rPr lang="en-US" sz="1200" dirty="0"/>
              <a:t>Based on the customers monetary values, there is high proportion of high and medium values customers.</a:t>
            </a:r>
          </a:p>
          <a:p>
            <a:endParaRPr lang="en-US" sz="1200" dirty="0"/>
          </a:p>
          <a:p>
            <a:r>
              <a:rPr lang="en-US" sz="1200" dirty="0"/>
              <a:t>This indicates that while there may be a large number of low-value customers, the revenue generated by those in the high and medium categories significantly contributes to the company's overall financial performance.</a:t>
            </a:r>
            <a:endParaRPr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290" name="Picture 2">
            <a:extLst>
              <a:ext uri="{FF2B5EF4-FFF2-40B4-BE49-F238E27FC236}">
                <a16:creationId xmlns:a16="http://schemas.microsoft.com/office/drawing/2014/main" id="{D78CD829-C0FB-9442-6A98-622464CE8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90" y="1514058"/>
            <a:ext cx="2999999" cy="232258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1A31A89A-766C-8A63-8A3B-4AB172F5D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738" y="1514058"/>
            <a:ext cx="2999999" cy="232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29187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Monetary VS Recency Based on the RFM Analysis</a:t>
            </a:r>
            <a:endParaRPr dirty="0"/>
          </a:p>
        </p:txBody>
      </p:sp>
      <p:sp>
        <p:nvSpPr>
          <p:cNvPr id="142" name="Shape 91"/>
          <p:cNvSpPr/>
          <p:nvPr/>
        </p:nvSpPr>
        <p:spPr>
          <a:xfrm>
            <a:off x="699023" y="2182455"/>
            <a:ext cx="2806177" cy="213228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The results suggest;</a:t>
            </a:r>
          </a:p>
          <a:p>
            <a:pPr marL="171450" indent="-171450">
              <a:buFont typeface="Arial" panose="020B0604020202020204" pitchFamily="34" charset="0"/>
              <a:buChar char="•"/>
            </a:pPr>
            <a:r>
              <a:rPr lang="en-US" sz="1200" dirty="0"/>
              <a:t>High recency and low-value customers.</a:t>
            </a:r>
          </a:p>
          <a:p>
            <a:pPr marL="171450" indent="-171450">
              <a:buFont typeface="Arial" panose="020B0604020202020204" pitchFamily="34" charset="0"/>
              <a:buChar char="•"/>
            </a:pPr>
            <a:r>
              <a:rPr lang="en-US" sz="1200" dirty="0"/>
              <a:t>Loyal, high-value customers.</a:t>
            </a:r>
          </a:p>
          <a:p>
            <a:pPr marL="171450" indent="-171450">
              <a:buFont typeface="Arial" panose="020B0604020202020204" pitchFamily="34" charset="0"/>
              <a:buChar char="•"/>
            </a:pPr>
            <a:r>
              <a:rPr lang="en-US" sz="1200" dirty="0"/>
              <a:t>High recency, high-value customers.</a:t>
            </a:r>
          </a:p>
          <a:p>
            <a:pPr marL="171450" indent="-171450">
              <a:buFont typeface="Arial" panose="020B0604020202020204" pitchFamily="34" charset="0"/>
              <a:buChar char="•"/>
            </a:pPr>
            <a:r>
              <a:rPr lang="en-US" sz="1200" dirty="0"/>
              <a:t>Inactive, low-value customers.</a:t>
            </a:r>
          </a:p>
          <a:p>
            <a:pPr marL="171450" indent="-171450">
              <a:buFont typeface="Arial" panose="020B0604020202020204" pitchFamily="34" charset="0"/>
              <a:buChar char="•"/>
            </a:pPr>
            <a:r>
              <a:rPr lang="en-US" sz="1200" dirty="0"/>
              <a:t>Balanced customer segment.</a:t>
            </a:r>
          </a:p>
          <a:p>
            <a:r>
              <a:rPr lang="en-US" dirty="0"/>
              <a:t>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3318" name="Picture 6">
            <a:extLst>
              <a:ext uri="{FF2B5EF4-FFF2-40B4-BE49-F238E27FC236}">
                <a16:creationId xmlns:a16="http://schemas.microsoft.com/office/drawing/2014/main" id="{E18E67DA-76CC-6F1B-C147-2DFB1E93D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108" y="2109697"/>
            <a:ext cx="3590347" cy="22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5282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Recency VS Segment Based on the RFM Analysis</a:t>
            </a:r>
            <a:endParaRPr dirty="0"/>
          </a:p>
        </p:txBody>
      </p:sp>
      <p:sp>
        <p:nvSpPr>
          <p:cNvPr id="142" name="Shape 91"/>
          <p:cNvSpPr/>
          <p:nvPr/>
        </p:nvSpPr>
        <p:spPr>
          <a:xfrm>
            <a:off x="525775" y="2738216"/>
            <a:ext cx="3022448" cy="10207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Assessing the recency by segments shows high and low values customers still shows some engagement with the business.</a:t>
            </a:r>
            <a:endParaRPr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4338" name="Picture 2">
            <a:extLst>
              <a:ext uri="{FF2B5EF4-FFF2-40B4-BE49-F238E27FC236}">
                <a16:creationId xmlns:a16="http://schemas.microsoft.com/office/drawing/2014/main" id="{400606C0-05E5-4529-A2E8-B078200AA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753" y="1950021"/>
            <a:ext cx="4708471" cy="249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0807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Customer Segmentation by Gender Based on the RFM Analysis</a:t>
            </a:r>
            <a:endParaRPr dirty="0"/>
          </a:p>
        </p:txBody>
      </p:sp>
      <p:sp>
        <p:nvSpPr>
          <p:cNvPr id="142" name="Shape 91"/>
          <p:cNvSpPr/>
          <p:nvPr/>
        </p:nvSpPr>
        <p:spPr>
          <a:xfrm>
            <a:off x="525775" y="2738216"/>
            <a:ext cx="2750825" cy="5960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It shows that female has the highest proportion.</a:t>
            </a:r>
            <a:endParaRPr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5364" name="Picture 4">
            <a:extLst>
              <a:ext uri="{FF2B5EF4-FFF2-40B4-BE49-F238E27FC236}">
                <a16:creationId xmlns:a16="http://schemas.microsoft.com/office/drawing/2014/main" id="{0A6FAEAD-5864-4D9D-695C-BCA40A73A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580" y="1744901"/>
            <a:ext cx="4883294" cy="300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01939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Customer Segmentation by state Based on the RFM Analysis</a:t>
            </a:r>
            <a:endParaRPr dirty="0"/>
          </a:p>
        </p:txBody>
      </p:sp>
      <p:sp>
        <p:nvSpPr>
          <p:cNvPr id="142" name="Shape 91"/>
          <p:cNvSpPr/>
          <p:nvPr/>
        </p:nvSpPr>
        <p:spPr>
          <a:xfrm>
            <a:off x="525775" y="2738216"/>
            <a:ext cx="2750825" cy="5960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Majority of high value customer comes from the New South Wales.</a:t>
            </a:r>
            <a:endParaRPr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6386" name="Picture 2">
            <a:extLst>
              <a:ext uri="{FF2B5EF4-FFF2-40B4-BE49-F238E27FC236}">
                <a16:creationId xmlns:a16="http://schemas.microsoft.com/office/drawing/2014/main" id="{07D93090-F635-7058-55A8-55CCAFAD3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367" y="1659976"/>
            <a:ext cx="4814258" cy="296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66139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Strategic goals: Targeting High Values Customers </a:t>
            </a:r>
            <a:endParaRPr dirty="0"/>
          </a:p>
        </p:txBody>
      </p:sp>
      <p:sp>
        <p:nvSpPr>
          <p:cNvPr id="151" name="Shape 100"/>
          <p:cNvSpPr/>
          <p:nvPr/>
        </p:nvSpPr>
        <p:spPr>
          <a:xfrm>
            <a:off x="205025" y="2251646"/>
            <a:ext cx="4134600" cy="114573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100" dirty="0"/>
              <a:t>The company should target Male and females' customers </a:t>
            </a:r>
          </a:p>
          <a:p>
            <a:pPr marL="285750" indent="-285750">
              <a:buFont typeface="Arial" panose="020B0604020202020204" pitchFamily="34" charset="0"/>
              <a:buChar char="•"/>
            </a:pPr>
            <a:r>
              <a:rPr lang="en-US" sz="1100" dirty="0"/>
              <a:t>Between 35 to 55 years of age </a:t>
            </a:r>
          </a:p>
          <a:p>
            <a:pPr marL="285750" indent="-285750">
              <a:buFont typeface="Arial" panose="020B0604020202020204" pitchFamily="34" charset="0"/>
              <a:buChar char="•"/>
            </a:pPr>
            <a:r>
              <a:rPr lang="en-US" sz="1100" dirty="0"/>
              <a:t>Living in New South Wales </a:t>
            </a:r>
          </a:p>
          <a:p>
            <a:pPr marL="285750" indent="-285750">
              <a:buFont typeface="Arial" panose="020B0604020202020204" pitchFamily="34" charset="0"/>
              <a:buChar char="•"/>
            </a:pPr>
            <a:r>
              <a:rPr lang="en-US" sz="1100" dirty="0"/>
              <a:t>Manufacturing and financial industry</a:t>
            </a:r>
            <a:endParaRPr sz="11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100">
            <a:extLst>
              <a:ext uri="{FF2B5EF4-FFF2-40B4-BE49-F238E27FC236}">
                <a16:creationId xmlns:a16="http://schemas.microsoft.com/office/drawing/2014/main" id="{031542F1-588B-22AB-6A49-4DA465110BE5}"/>
              </a:ext>
            </a:extLst>
          </p:cNvPr>
          <p:cNvSpPr/>
          <p:nvPr/>
        </p:nvSpPr>
        <p:spPr>
          <a:xfrm>
            <a:off x="4264407" y="2251646"/>
            <a:ext cx="4134600" cy="15118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 Focusing on medium and high-class bicycles </a:t>
            </a:r>
          </a:p>
          <a:p>
            <a:pPr marL="171450" indent="-171450">
              <a:buFont typeface="Arial" panose="020B0604020202020204" pitchFamily="34" charset="0"/>
              <a:buChar char="•"/>
            </a:pPr>
            <a:r>
              <a:rPr lang="en-US" sz="1200" dirty="0"/>
              <a:t>Marketing standard product line more often</a:t>
            </a:r>
          </a:p>
          <a:p>
            <a:pPr marL="171450" indent="-171450">
              <a:buFont typeface="Arial" panose="020B0604020202020204" pitchFamily="34" charset="0"/>
              <a:buChar char="•"/>
            </a:pPr>
            <a:r>
              <a:rPr lang="en-US" sz="1200" dirty="0"/>
              <a:t>Implementing customer retention strategies because of too much one-off customers</a:t>
            </a:r>
          </a:p>
          <a:p>
            <a:pPr marL="171450" indent="-171450">
              <a:buFont typeface="Arial" panose="020B0604020202020204" pitchFamily="34" charset="0"/>
              <a:buChar char="•"/>
            </a:pPr>
            <a:endParaRPr lang="en-US" sz="1200" dirty="0"/>
          </a:p>
          <a:p>
            <a:endParaRPr lang="en-US" sz="1600" b="1"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Introduction</a:t>
            </a:r>
            <a:endParaRPr dirty="0"/>
          </a:p>
        </p:txBody>
      </p:sp>
      <p:sp>
        <p:nvSpPr>
          <p:cNvPr id="123" name="Shape 72"/>
          <p:cNvSpPr/>
          <p:nvPr/>
        </p:nvSpPr>
        <p:spPr>
          <a:xfrm>
            <a:off x="205025" y="1083299"/>
            <a:ext cx="2184884"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Background</a:t>
            </a:r>
            <a:endParaRPr dirty="0"/>
          </a:p>
        </p:txBody>
      </p:sp>
      <p:sp>
        <p:nvSpPr>
          <p:cNvPr id="124" name="Shape 73"/>
          <p:cNvSpPr/>
          <p:nvPr/>
        </p:nvSpPr>
        <p:spPr>
          <a:xfrm>
            <a:off x="205025" y="1879668"/>
            <a:ext cx="4134600" cy="21497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Calibri" panose="020F0502020204030204" pitchFamily="34" charset="0"/>
              </a:rPr>
              <a:t>Sprocket Central Pty Ltd, a renowned provider of high-quality bicycles and cycling accessories, seeks to expand its market presence. To achieve this, it's imperative to understand customer behavior and preferences, targeting the most valuable prospects among 1000 new customers.</a:t>
            </a:r>
            <a:endParaRPr sz="16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72">
            <a:extLst>
              <a:ext uri="{FF2B5EF4-FFF2-40B4-BE49-F238E27FC236}">
                <a16:creationId xmlns:a16="http://schemas.microsoft.com/office/drawing/2014/main" id="{F99ED194-E896-33A0-1A95-DDE076EA7A9D}"/>
              </a:ext>
            </a:extLst>
          </p:cNvPr>
          <p:cNvSpPr/>
          <p:nvPr/>
        </p:nvSpPr>
        <p:spPr>
          <a:xfrm>
            <a:off x="4969973" y="1083299"/>
            <a:ext cx="3969002" cy="51748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latin typeface="Calibri" panose="020F0502020204030204" pitchFamily="34" charset="0"/>
              </a:rPr>
              <a:t>Objective</a:t>
            </a:r>
            <a:endParaRPr lang="en-US" dirty="0"/>
          </a:p>
        </p:txBody>
      </p:sp>
      <p:sp>
        <p:nvSpPr>
          <p:cNvPr id="3" name="Shape 73">
            <a:extLst>
              <a:ext uri="{FF2B5EF4-FFF2-40B4-BE49-F238E27FC236}">
                <a16:creationId xmlns:a16="http://schemas.microsoft.com/office/drawing/2014/main" id="{2C4B05BA-2882-1931-7069-E8466F485885}"/>
              </a:ext>
            </a:extLst>
          </p:cNvPr>
          <p:cNvSpPr/>
          <p:nvPr/>
        </p:nvSpPr>
        <p:spPr>
          <a:xfrm>
            <a:off x="4905561" y="1882045"/>
            <a:ext cx="4097826" cy="214978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Calibri" panose="020F0502020204030204" pitchFamily="34" charset="0"/>
              </a:rPr>
              <a:t>The primary objective is to develop a data-driven customer segmentation and targeting strategy. This involves analyzing existing customer data, creating meaningful segments, and recommending which of the 1000 new customers should be prioritized to maximize business value.</a:t>
            </a:r>
            <a:endParaRPr sz="16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Challenges</a:t>
            </a:r>
            <a:endParaRPr dirty="0"/>
          </a:p>
        </p:txBody>
      </p:sp>
      <p:sp>
        <p:nvSpPr>
          <p:cNvPr id="124" name="Shape 73"/>
          <p:cNvSpPr/>
          <p:nvPr/>
        </p:nvSpPr>
        <p:spPr>
          <a:xfrm>
            <a:off x="205025" y="1862400"/>
            <a:ext cx="8970876" cy="130058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dirty="0">
                <a:latin typeface="Calibri" panose="020F0502020204030204" pitchFamily="34" charset="0"/>
              </a:rPr>
              <a:t>Data Complexity: The data consists of multiple datasets, requiring integration and thorough cleansing.</a:t>
            </a:r>
          </a:p>
          <a:p>
            <a:pPr marL="285750" indent="-285750">
              <a:buFont typeface="Arial" panose="020B0604020202020204" pitchFamily="34" charset="0"/>
              <a:buChar char="•"/>
            </a:pPr>
            <a:r>
              <a:rPr lang="en-US" sz="1600" dirty="0">
                <a:latin typeface="Calibri" panose="020F0502020204030204" pitchFamily="34" charset="0"/>
              </a:rPr>
              <a:t>Segmentation: Identifying distinct customer segments to tailor marketing efforts effectively.</a:t>
            </a:r>
          </a:p>
          <a:p>
            <a:pPr marL="285750" indent="-285750">
              <a:buFont typeface="Arial" panose="020B0604020202020204" pitchFamily="34" charset="0"/>
              <a:buChar char="•"/>
            </a:pPr>
            <a:r>
              <a:rPr lang="en-US" sz="1600" dirty="0">
                <a:latin typeface="Calibri" panose="020F0502020204030204" pitchFamily="34" charset="0"/>
              </a:rPr>
              <a:t>Modeling: Developing models to predict customer behavior and guide targeting.</a:t>
            </a:r>
          </a:p>
          <a:p>
            <a:pPr marL="285750" indent="-285750">
              <a:buFont typeface="Arial" panose="020B0604020202020204" pitchFamily="34" charset="0"/>
              <a:buChar char="•"/>
            </a:pPr>
            <a:r>
              <a:rPr lang="en-US" sz="1600" dirty="0">
                <a:latin typeface="Calibri" panose="020F0502020204030204" pitchFamily="34" charset="0"/>
              </a:rPr>
              <a:t>Interpretation: Extracting actionable insights from complex data to inform strategic decisions.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2" name="Shape 73">
            <a:extLst>
              <a:ext uri="{FF2B5EF4-FFF2-40B4-BE49-F238E27FC236}">
                <a16:creationId xmlns:a16="http://schemas.microsoft.com/office/drawing/2014/main" id="{21B9F875-8D7A-1604-6C00-94E7DFC06203}"/>
              </a:ext>
            </a:extLst>
          </p:cNvPr>
          <p:cNvSpPr/>
          <p:nvPr/>
        </p:nvSpPr>
        <p:spPr>
          <a:xfrm>
            <a:off x="232865" y="3757969"/>
            <a:ext cx="8694670" cy="10174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b="1" dirty="0">
                <a:latin typeface="Open Sans" panose="020B0606030504020204" pitchFamily="34" charset="0"/>
                <a:ea typeface="Open Sans" panose="020B0606030504020204" pitchFamily="34" charset="0"/>
                <a:cs typeface="Open Sans" panose="020B0606030504020204" pitchFamily="34" charset="0"/>
              </a:rPr>
              <a:t>The aim of the project is to empower Sprocket Central Pty Ltd to optimize marketing efforts, allocate resources efficiently, and ultimately drive business growth by targeting the most promising customers.</a:t>
            </a:r>
          </a:p>
        </p:txBody>
      </p:sp>
    </p:spTree>
    <p:extLst>
      <p:ext uri="{BB962C8B-B14F-4D97-AF65-F5344CB8AC3E}">
        <p14:creationId xmlns:p14="http://schemas.microsoft.com/office/powerpoint/2010/main" val="23317445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Techniques</a:t>
            </a:r>
            <a:endParaRPr dirty="0"/>
          </a:p>
        </p:txBody>
      </p:sp>
      <p:sp>
        <p:nvSpPr>
          <p:cNvPr id="124" name="Shape 73"/>
          <p:cNvSpPr/>
          <p:nvPr/>
        </p:nvSpPr>
        <p:spPr>
          <a:xfrm>
            <a:off x="205025" y="1862400"/>
            <a:ext cx="8970876" cy="303490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latin typeface="Open Sans" panose="020B0606030504020204" pitchFamily="34" charset="0"/>
                <a:ea typeface="Open Sans" panose="020B0606030504020204" pitchFamily="34" charset="0"/>
                <a:cs typeface="Open Sans" panose="020B0606030504020204" pitchFamily="34" charset="0"/>
              </a:rPr>
              <a:t>Phase 1: Data Exploration</a:t>
            </a:r>
          </a:p>
          <a:p>
            <a:r>
              <a:rPr lang="en-US" sz="1200" dirty="0">
                <a:latin typeface="Open Sans" panose="020B0606030504020204" pitchFamily="34" charset="0"/>
                <a:ea typeface="Open Sans" panose="020B0606030504020204" pitchFamily="34" charset="0"/>
                <a:cs typeface="Open Sans" panose="020B0606030504020204" pitchFamily="34" charset="0"/>
              </a:rPr>
              <a:t>A meticulous examination of existing datasets is conducted, emphasizing data quality. </a:t>
            </a:r>
          </a:p>
          <a:p>
            <a:r>
              <a:rPr lang="en-US" sz="1200" dirty="0">
                <a:latin typeface="Open Sans" panose="020B0606030504020204" pitchFamily="34" charset="0"/>
                <a:ea typeface="Open Sans" panose="020B0606030504020204" pitchFamily="34" charset="0"/>
                <a:cs typeface="Open Sans" panose="020B0606030504020204" pitchFamily="34" charset="0"/>
              </a:rPr>
              <a:t>Critical feature engineering is performed to prepare the data for subsequent analysis.</a:t>
            </a:r>
          </a:p>
          <a:p>
            <a:endParaRPr lang="en-US" sz="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Phase 2:  Model Development</a:t>
            </a:r>
          </a:p>
          <a:p>
            <a:r>
              <a:rPr lang="en-US" sz="1200" dirty="0">
                <a:latin typeface="Open Sans" panose="020B0606030504020204" pitchFamily="34" charset="0"/>
                <a:ea typeface="Open Sans" panose="020B0606030504020204" pitchFamily="34" charset="0"/>
                <a:cs typeface="Open Sans" panose="020B0606030504020204" pitchFamily="34" charset="0"/>
              </a:rPr>
              <a:t>The RFM (Recency, Frequency, Monetary) analysis is implemented using Python. </a:t>
            </a:r>
          </a:p>
          <a:p>
            <a:r>
              <a:rPr lang="en-US" sz="1200" dirty="0">
                <a:latin typeface="Open Sans" panose="020B0606030504020204" pitchFamily="34" charset="0"/>
                <a:ea typeface="Open Sans" panose="020B0606030504020204" pitchFamily="34" charset="0"/>
                <a:cs typeface="Open Sans" panose="020B0606030504020204" pitchFamily="34" charset="0"/>
              </a:rPr>
              <a:t>Customer segmentation into low, medium, and high-value categories is executed.</a:t>
            </a:r>
          </a:p>
          <a:p>
            <a:endParaRPr lang="en-US" sz="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Phase 3: Interpretation</a:t>
            </a:r>
          </a:p>
          <a:p>
            <a:r>
              <a:rPr lang="en-US" sz="1200" dirty="0">
                <a:latin typeface="Open Sans" panose="020B0606030504020204" pitchFamily="34" charset="0"/>
                <a:ea typeface="Open Sans" panose="020B0606030504020204" pitchFamily="34" charset="0"/>
                <a:cs typeface="Open Sans" panose="020B0606030504020204" pitchFamily="34" charset="0"/>
              </a:rPr>
              <a:t>Extensive exploratory data analysis (EDA) is undertaken. </a:t>
            </a:r>
          </a:p>
          <a:p>
            <a:r>
              <a:rPr lang="en-US" sz="1200" dirty="0">
                <a:latin typeface="Open Sans" panose="020B0606030504020204" pitchFamily="34" charset="0"/>
                <a:ea typeface="Open Sans" panose="020B0606030504020204" pitchFamily="34" charset="0"/>
                <a:cs typeface="Open Sans" panose="020B0606030504020204" pitchFamily="34" charset="0"/>
              </a:rPr>
              <a:t>Model development results are unveiled and utilized to drive strategic decisions for Sprocket Central Pty Ltd.</a:t>
            </a:r>
          </a:p>
          <a:p>
            <a:pPr marL="285750" indent="-285750">
              <a:buFont typeface="Arial" panose="020B0604020202020204" pitchFamily="34" charset="0"/>
              <a:buChar char="•"/>
            </a:pPr>
            <a:endParaRPr lang="en-US" sz="1600" dirty="0">
              <a:latin typeface="Calibri" panose="020F0502020204030204" pitchFamily="34"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5292315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Gender Distribution of the Customers</a:t>
            </a:r>
            <a:endParaRPr dirty="0"/>
          </a:p>
        </p:txBody>
      </p:sp>
      <p:sp>
        <p:nvSpPr>
          <p:cNvPr id="133" name="Shape 82"/>
          <p:cNvSpPr/>
          <p:nvPr/>
        </p:nvSpPr>
        <p:spPr>
          <a:xfrm>
            <a:off x="205025" y="2164724"/>
            <a:ext cx="4134600" cy="129949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t>Female customers are 51.1% </a:t>
            </a:r>
          </a:p>
          <a:p>
            <a:r>
              <a:rPr lang="en-US" sz="1600" dirty="0"/>
              <a:t>Male customers are 48.9% </a:t>
            </a:r>
          </a:p>
          <a:p>
            <a:r>
              <a:rPr lang="en-US" sz="1600" dirty="0"/>
              <a:t>This indicate the higher proportion of female customers using the company.</a:t>
            </a:r>
            <a:endParaRPr sz="16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8" name="Picture 4">
            <a:extLst>
              <a:ext uri="{FF2B5EF4-FFF2-40B4-BE49-F238E27FC236}">
                <a16:creationId xmlns:a16="http://schemas.microsoft.com/office/drawing/2014/main" id="{63313151-E1DA-2310-AD75-491F8DA2F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252" y="1675743"/>
            <a:ext cx="3248457" cy="3203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Distribution of The Customers</a:t>
            </a:r>
            <a:endParaRPr dirty="0"/>
          </a:p>
        </p:txBody>
      </p:sp>
      <p:sp>
        <p:nvSpPr>
          <p:cNvPr id="142" name="Shape 91"/>
          <p:cNvSpPr/>
          <p:nvPr/>
        </p:nvSpPr>
        <p:spPr>
          <a:xfrm>
            <a:off x="205025" y="2164724"/>
            <a:ext cx="4134600" cy="12331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The data shows there is highest number of customers between 40 to 50 years of age.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is a need for considering age grouping for further analysis</a:t>
            </a:r>
            <a:endParaRPr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0" name="Picture 2">
            <a:extLst>
              <a:ext uri="{FF2B5EF4-FFF2-40B4-BE49-F238E27FC236}">
                <a16:creationId xmlns:a16="http://schemas.microsoft.com/office/drawing/2014/main" id="{A9A3BA28-DAF8-FCC1-022D-35B60E0CB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60441"/>
            <a:ext cx="4276782" cy="2742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Grouping Distribution of The Customers</a:t>
            </a:r>
            <a:endParaRPr dirty="0"/>
          </a:p>
        </p:txBody>
      </p:sp>
      <p:sp>
        <p:nvSpPr>
          <p:cNvPr id="142" name="Shape 91"/>
          <p:cNvSpPr/>
          <p:nvPr/>
        </p:nvSpPr>
        <p:spPr>
          <a:xfrm>
            <a:off x="205025" y="2164724"/>
            <a:ext cx="4134600" cy="197300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The data shows further shows that there is highest proportion of customers between 40 to 50 years of age.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Customers of 30s and 50s also show a great proportions.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4" name="Picture 2">
            <a:extLst>
              <a:ext uri="{FF2B5EF4-FFF2-40B4-BE49-F238E27FC236}">
                <a16:creationId xmlns:a16="http://schemas.microsoft.com/office/drawing/2014/main" id="{B0616445-4908-5892-14D8-DCF5A06AD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573" y="1912562"/>
            <a:ext cx="4194024" cy="271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3488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820525"/>
            <a:ext cx="7962230" cy="870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Proportion Of Customers Purchase Bike For The Past 3 Years By Their Gender</a:t>
            </a:r>
          </a:p>
        </p:txBody>
      </p:sp>
      <p:sp>
        <p:nvSpPr>
          <p:cNvPr id="142" name="Shape 91"/>
          <p:cNvSpPr/>
          <p:nvPr/>
        </p:nvSpPr>
        <p:spPr>
          <a:xfrm>
            <a:off x="205025" y="1978602"/>
            <a:ext cx="4134600" cy="239774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The Financial and Manufacturing industries show a highest proportion of customer that purchase bike for the past 3 years.</a:t>
            </a:r>
          </a:p>
          <a:p>
            <a:endParaRPr lang="en-US" sz="1200" dirty="0"/>
          </a:p>
          <a:p>
            <a:pPr marL="285750" indent="-285750">
              <a:buFont typeface="Arial" panose="020B0604020202020204" pitchFamily="34" charset="0"/>
              <a:buChar char="•"/>
            </a:pPr>
            <a:r>
              <a:rPr lang="en-US" sz="1200" dirty="0"/>
              <a:t>Male and Female Share the same proportion  in the Manufacturing industries</a:t>
            </a:r>
          </a:p>
          <a:p>
            <a:endParaRPr lang="en-US" sz="1200" dirty="0"/>
          </a:p>
          <a:p>
            <a:pPr marL="285750" indent="-285750">
              <a:buFont typeface="Arial" panose="020B0604020202020204" pitchFamily="34" charset="0"/>
              <a:buChar char="•"/>
            </a:pPr>
            <a:r>
              <a:rPr lang="en-US" sz="1200" dirty="0"/>
              <a:t>Male purchase more bike in the Financial industries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106" name="Picture 10">
            <a:extLst>
              <a:ext uri="{FF2B5EF4-FFF2-40B4-BE49-F238E27FC236}">
                <a16:creationId xmlns:a16="http://schemas.microsoft.com/office/drawing/2014/main" id="{CD38AB6C-FA7D-6BC3-AB11-FE1BD10B7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85212"/>
            <a:ext cx="4240509" cy="268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75873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2099D8ABE71E4F80B79B25FE73AF4A" ma:contentTypeVersion="7" ma:contentTypeDescription="Create a new document." ma:contentTypeScope="" ma:versionID="351f433d5b65a688636500399409f174">
  <xsd:schema xmlns:xsd="http://www.w3.org/2001/XMLSchema" xmlns:xs="http://www.w3.org/2001/XMLSchema" xmlns:p="http://schemas.microsoft.com/office/2006/metadata/properties" xmlns:ns3="e662ecc2-f55c-41f8-8089-81925bcf2088" xmlns:ns4="d735eaa6-a19d-4afa-8ab2-7aa5665f396f" targetNamespace="http://schemas.microsoft.com/office/2006/metadata/properties" ma:root="true" ma:fieldsID="09da333511427d294f6b192f46805e08" ns3:_="" ns4:_="">
    <xsd:import namespace="e662ecc2-f55c-41f8-8089-81925bcf2088"/>
    <xsd:import namespace="d735eaa6-a19d-4afa-8ab2-7aa5665f396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62ecc2-f55c-41f8-8089-81925bcf20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35eaa6-a19d-4afa-8ab2-7aa5665f396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662ecc2-f55c-41f8-8089-81925bcf2088" xsi:nil="true"/>
  </documentManagement>
</p:properties>
</file>

<file path=customXml/itemProps1.xml><?xml version="1.0" encoding="utf-8"?>
<ds:datastoreItem xmlns:ds="http://schemas.openxmlformats.org/officeDocument/2006/customXml" ds:itemID="{87EBDB58-3434-4674-82F6-734875595A9D}">
  <ds:schemaRefs>
    <ds:schemaRef ds:uri="http://schemas.microsoft.com/sharepoint/v3/contenttype/forms"/>
  </ds:schemaRefs>
</ds:datastoreItem>
</file>

<file path=customXml/itemProps2.xml><?xml version="1.0" encoding="utf-8"?>
<ds:datastoreItem xmlns:ds="http://schemas.openxmlformats.org/officeDocument/2006/customXml" ds:itemID="{7ADC66AB-F004-448B-A090-B1BA72EE31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62ecc2-f55c-41f8-8089-81925bcf2088"/>
    <ds:schemaRef ds:uri="d735eaa6-a19d-4afa-8ab2-7aa5665f39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61A7FD-0104-442F-B49C-9C4C1B98D58B}">
  <ds:schemaRefs>
    <ds:schemaRef ds:uri="http://schemas.openxmlformats.org/package/2006/metadata/core-properties"/>
    <ds:schemaRef ds:uri="http://purl.org/dc/elements/1.1/"/>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d735eaa6-a19d-4afa-8ab2-7aa5665f396f"/>
    <ds:schemaRef ds:uri="e662ecc2-f55c-41f8-8089-81925bcf208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212</TotalTime>
  <Words>1708</Words>
  <Application>Microsoft Office PowerPoint</Application>
  <PresentationFormat>On-screen Show (16:9)</PresentationFormat>
  <Paragraphs>141</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TOJMARK LTD</dc:creator>
  <cp:lastModifiedBy>Olaoluwa Johnson Taiwo (Student)</cp:lastModifiedBy>
  <cp:revision>4</cp:revision>
  <dcterms:modified xsi:type="dcterms:W3CDTF">2023-10-02T10:09:18Z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0x0101005A2099D8ABE71E4F80B79B25FE73AF4A</vt:lpwstr>
  </property>
</Properties>
</file>