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77879328283bd949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7879328283bd949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77879328283bd94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7879328283bd94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73efc17064ff4c9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73efc17064ff4c9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73efc17064ff4c9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73efc17064ff4c9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7879328283bd949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7879328283bd949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6fc9d545f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6fc9d545f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01422ed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01422ed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70093651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70093651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700936518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700936518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700936518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700936518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700936518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700936518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700936518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700936518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4a8604b5190ad56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a8604b5190ad56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7879328283bd949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7879328283bd949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kaggle.com/datasets/shivamb/netflix-shows" TargetMode="External"/><Relationship Id="rId4" Type="http://schemas.openxmlformats.org/officeDocument/2006/relationships/hyperlink" Target="https://www.color-hex.com/color-palette/2294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lin ang="5400012" scaled="0"/>
        </a:gra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0" y="58775"/>
            <a:ext cx="9144000" cy="30027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0"/>
              </a:spcAft>
              <a:buNone/>
            </a:pPr>
            <a:r>
              <a:rPr b="1" lang="en-GB" sz="2800"/>
              <a:t>ANALYSIS OF MOVIES AND TV SHOWS ON NETFLIX</a:t>
            </a:r>
            <a:endParaRPr b="1" sz="2800"/>
          </a:p>
          <a:p>
            <a:pPr indent="0" lvl="0" marL="0" rtl="0" algn="ctr">
              <a:lnSpc>
                <a:spcPct val="115000"/>
              </a:lnSpc>
              <a:spcBef>
                <a:spcPts val="0"/>
              </a:spcBef>
              <a:spcAft>
                <a:spcPts val="0"/>
              </a:spcAft>
              <a:buNone/>
            </a:pPr>
            <a:r>
              <a:rPr b="1" lang="en-GB" sz="2800"/>
              <a:t>(2008 - 2021)</a:t>
            </a:r>
            <a:endParaRPr b="1" sz="2800"/>
          </a:p>
          <a:p>
            <a:pPr indent="0" lvl="0" marL="0" rtl="0" algn="ctr">
              <a:lnSpc>
                <a:spcPct val="115000"/>
              </a:lnSpc>
              <a:spcBef>
                <a:spcPts val="0"/>
              </a:spcBef>
              <a:spcAft>
                <a:spcPts val="0"/>
              </a:spcAft>
              <a:buClr>
                <a:schemeClr val="dk1"/>
              </a:buClr>
              <a:buSzPts val="1100"/>
              <a:buFont typeface="Arial"/>
              <a:buNone/>
            </a:pPr>
            <a:r>
              <a:t/>
            </a:r>
            <a:endParaRPr b="1" sz="1200"/>
          </a:p>
        </p:txBody>
      </p:sp>
      <p:sp>
        <p:nvSpPr>
          <p:cNvPr id="55" name="Google Shape;55;p13"/>
          <p:cNvSpPr txBox="1"/>
          <p:nvPr>
            <p:ph idx="1" type="subTitle"/>
          </p:nvPr>
        </p:nvSpPr>
        <p:spPr>
          <a:xfrm>
            <a:off x="311700" y="3429000"/>
            <a:ext cx="8520600" cy="1324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2600">
                <a:solidFill>
                  <a:schemeClr val="dk1"/>
                </a:solidFill>
              </a:rPr>
              <a:t>b</a:t>
            </a:r>
            <a:r>
              <a:rPr b="1" lang="en-GB" sz="2600">
                <a:solidFill>
                  <a:schemeClr val="dk1"/>
                </a:solidFill>
              </a:rPr>
              <a:t>y </a:t>
            </a:r>
            <a:endParaRPr b="1" sz="2600">
              <a:solidFill>
                <a:schemeClr val="dk1"/>
              </a:solidFill>
            </a:endParaRPr>
          </a:p>
          <a:p>
            <a:pPr indent="0" lvl="0" marL="0" rtl="0" algn="ctr">
              <a:spcBef>
                <a:spcPts val="0"/>
              </a:spcBef>
              <a:spcAft>
                <a:spcPts val="0"/>
              </a:spcAft>
              <a:buNone/>
            </a:pPr>
            <a:r>
              <a:rPr b="1" lang="en-GB" sz="2600">
                <a:solidFill>
                  <a:schemeClr val="dk1"/>
                </a:solidFill>
              </a:rPr>
              <a:t>Olarewaju Adeyemo</a:t>
            </a:r>
            <a:endParaRPr b="1" sz="2600">
              <a:solidFill>
                <a:schemeClr val="dk1"/>
              </a:solidFill>
            </a:endParaRPr>
          </a:p>
        </p:txBody>
      </p:sp>
      <p:pic>
        <p:nvPicPr>
          <p:cNvPr id="56" name="Google Shape;56;p13"/>
          <p:cNvPicPr preferRelativeResize="0"/>
          <p:nvPr/>
        </p:nvPicPr>
        <p:blipFill>
          <a:blip r:embed="rId3">
            <a:alphaModFix/>
          </a:blip>
          <a:stretch>
            <a:fillRect/>
          </a:stretch>
        </p:blipFill>
        <p:spPr>
          <a:xfrm>
            <a:off x="3260174" y="58775"/>
            <a:ext cx="2404500" cy="1607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lin ang="5400012" scaled="0"/>
        </a:gradFill>
      </p:bgPr>
    </p:bg>
    <p:spTree>
      <p:nvGrpSpPr>
        <p:cNvPr id="113" name="Shape 113"/>
        <p:cNvGrpSpPr/>
        <p:nvPr/>
      </p:nvGrpSpPr>
      <p:grpSpPr>
        <a:xfrm>
          <a:off x="0" y="0"/>
          <a:ext cx="0" cy="0"/>
          <a:chOff x="0" y="0"/>
          <a:chExt cx="0" cy="0"/>
        </a:xfrm>
      </p:grpSpPr>
      <p:pic>
        <p:nvPicPr>
          <p:cNvPr id="114" name="Google Shape;114;p22"/>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lin ang="5400012" scaled="0"/>
        </a:gradFill>
      </p:bgPr>
    </p:bg>
    <p:spTree>
      <p:nvGrpSpPr>
        <p:cNvPr id="118" name="Shape 118"/>
        <p:cNvGrpSpPr/>
        <p:nvPr/>
      </p:nvGrpSpPr>
      <p:grpSpPr>
        <a:xfrm>
          <a:off x="0" y="0"/>
          <a:ext cx="0" cy="0"/>
          <a:chOff x="0" y="0"/>
          <a:chExt cx="0" cy="0"/>
        </a:xfrm>
      </p:grpSpPr>
      <p:pic>
        <p:nvPicPr>
          <p:cNvPr id="119" name="Google Shape;119;p23"/>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lin ang="5400012" scaled="0"/>
        </a:gradFill>
      </p:bgPr>
    </p:bg>
    <p:spTree>
      <p:nvGrpSpPr>
        <p:cNvPr id="123" name="Shape 123"/>
        <p:cNvGrpSpPr/>
        <p:nvPr/>
      </p:nvGrpSpPr>
      <p:grpSpPr>
        <a:xfrm>
          <a:off x="0" y="0"/>
          <a:ext cx="0" cy="0"/>
          <a:chOff x="0" y="0"/>
          <a:chExt cx="0" cy="0"/>
        </a:xfrm>
      </p:grpSpPr>
      <p:sp>
        <p:nvSpPr>
          <p:cNvPr id="124" name="Google Shape;124;p24"/>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020"/>
              <a:t>CONCLUSIONS</a:t>
            </a:r>
            <a:endParaRPr b="1" sz="3220"/>
          </a:p>
        </p:txBody>
      </p:sp>
      <p:sp>
        <p:nvSpPr>
          <p:cNvPr id="125" name="Google Shape;125;p24"/>
          <p:cNvSpPr txBox="1"/>
          <p:nvPr>
            <p:ph idx="1" type="body"/>
          </p:nvPr>
        </p:nvSpPr>
        <p:spPr>
          <a:xfrm>
            <a:off x="96400" y="572700"/>
            <a:ext cx="8882400" cy="44814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Clr>
                <a:schemeClr val="dk1"/>
              </a:buClr>
              <a:buSzPts val="2000"/>
              <a:buChar char="●"/>
            </a:pPr>
            <a:r>
              <a:rPr lang="en-GB" sz="2000">
                <a:solidFill>
                  <a:schemeClr val="dk1"/>
                </a:solidFill>
              </a:rPr>
              <a:t>A</a:t>
            </a:r>
            <a:r>
              <a:rPr lang="en-GB" sz="2000">
                <a:solidFill>
                  <a:schemeClr val="dk1"/>
                </a:solidFill>
              </a:rPr>
              <a:t>fter 2017 there is a great increase in movie upload compared to tv shows which concludes that viewers watch more of movies than tv shows</a:t>
            </a:r>
            <a:endParaRPr sz="2000">
              <a:solidFill>
                <a:schemeClr val="dk1"/>
              </a:solidFill>
            </a:endParaRPr>
          </a:p>
          <a:p>
            <a:pPr indent="-355600" lvl="0" marL="457200" rtl="0" algn="just">
              <a:lnSpc>
                <a:spcPct val="100000"/>
              </a:lnSpc>
              <a:spcBef>
                <a:spcPts val="0"/>
              </a:spcBef>
              <a:spcAft>
                <a:spcPts val="0"/>
              </a:spcAft>
              <a:buClr>
                <a:schemeClr val="dk1"/>
              </a:buClr>
              <a:buSzPts val="2000"/>
              <a:buChar char="●"/>
            </a:pPr>
            <a:r>
              <a:rPr lang="en-GB" sz="2000">
                <a:solidFill>
                  <a:schemeClr val="dk1"/>
                </a:solidFill>
              </a:rPr>
              <a:t>Drama have the highest upload in terms of content genres followed by comedy and documentary resp</a:t>
            </a:r>
            <a:r>
              <a:rPr lang="en-GB" sz="2000">
                <a:solidFill>
                  <a:schemeClr val="dk1"/>
                </a:solidFill>
              </a:rPr>
              <a:t>ectively.</a:t>
            </a:r>
            <a:r>
              <a:rPr lang="en-GB" sz="2000">
                <a:solidFill>
                  <a:schemeClr val="dk1"/>
                </a:solidFill>
              </a:rPr>
              <a:t> </a:t>
            </a:r>
            <a:endParaRPr sz="2000">
              <a:solidFill>
                <a:schemeClr val="dk1"/>
              </a:solidFill>
            </a:endParaRPr>
          </a:p>
          <a:p>
            <a:pPr indent="-355600" lvl="0" marL="457200" rtl="0" algn="l">
              <a:lnSpc>
                <a:spcPct val="100000"/>
              </a:lnSpc>
              <a:spcBef>
                <a:spcPts val="0"/>
              </a:spcBef>
              <a:spcAft>
                <a:spcPts val="0"/>
              </a:spcAft>
              <a:buClr>
                <a:schemeClr val="dk1"/>
              </a:buClr>
              <a:buSzPts val="2000"/>
              <a:buChar char="●"/>
            </a:pPr>
            <a:r>
              <a:rPr lang="en-GB" sz="2000">
                <a:solidFill>
                  <a:schemeClr val="dk1"/>
                </a:solidFill>
              </a:rPr>
              <a:t>As expected, the United State of America is the country with highest contents on netflix due to the USA being it origin and have the most subscribers.  </a:t>
            </a:r>
            <a:endParaRPr sz="2000">
              <a:solidFill>
                <a:schemeClr val="dk1"/>
              </a:solidFill>
            </a:endParaRPr>
          </a:p>
          <a:p>
            <a:pPr indent="0" lvl="0" marL="457200" rtl="0" algn="just">
              <a:spcBef>
                <a:spcPts val="0"/>
              </a:spcBef>
              <a:spcAft>
                <a:spcPts val="1200"/>
              </a:spcAft>
              <a:buNone/>
            </a:pPr>
            <a:r>
              <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lin ang="5400012" scaled="0"/>
        </a:gradFill>
      </p:bgPr>
    </p:bg>
    <p:spTree>
      <p:nvGrpSpPr>
        <p:cNvPr id="129" name="Shape 129"/>
        <p:cNvGrpSpPr/>
        <p:nvPr/>
      </p:nvGrpSpPr>
      <p:grpSpPr>
        <a:xfrm>
          <a:off x="0" y="0"/>
          <a:ext cx="0" cy="0"/>
          <a:chOff x="0" y="0"/>
          <a:chExt cx="0" cy="0"/>
        </a:xfrm>
      </p:grpSpPr>
      <p:sp>
        <p:nvSpPr>
          <p:cNvPr id="130" name="Google Shape;130;p25"/>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020"/>
              <a:t>CONCLUSIONS</a:t>
            </a:r>
            <a:endParaRPr b="1" sz="3020"/>
          </a:p>
        </p:txBody>
      </p:sp>
      <p:sp>
        <p:nvSpPr>
          <p:cNvPr id="131" name="Google Shape;131;p25"/>
          <p:cNvSpPr txBox="1"/>
          <p:nvPr>
            <p:ph idx="1" type="body"/>
          </p:nvPr>
        </p:nvSpPr>
        <p:spPr>
          <a:xfrm>
            <a:off x="103500" y="572700"/>
            <a:ext cx="8922000" cy="4411500"/>
          </a:xfrm>
          <a:prstGeom prst="rect">
            <a:avLst/>
          </a:prstGeom>
        </p:spPr>
        <p:txBody>
          <a:bodyPr anchorCtr="0" anchor="t" bIns="91425" lIns="91425" spcFirstLastPara="1" rIns="91425" wrap="square" tIns="91425">
            <a:normAutofit/>
          </a:bodyPr>
          <a:lstStyle/>
          <a:p>
            <a:pPr indent="-355600" lvl="0" marL="457200" rtl="0" algn="l">
              <a:lnSpc>
                <a:spcPct val="100000"/>
              </a:lnSpc>
              <a:spcBef>
                <a:spcPts val="0"/>
              </a:spcBef>
              <a:spcAft>
                <a:spcPts val="0"/>
              </a:spcAft>
              <a:buClr>
                <a:schemeClr val="dk1"/>
              </a:buClr>
              <a:buSzPts val="2000"/>
              <a:buChar char="●"/>
            </a:pPr>
            <a:r>
              <a:rPr lang="en-GB" sz="2000">
                <a:solidFill>
                  <a:schemeClr val="dk1"/>
                </a:solidFill>
              </a:rPr>
              <a:t>Most of the contents uploaded on Netflix has been made towards the end of the week most especially on Fridays. This is due to the fact that it’s the weekend and subscribers are more likely to be able to view movies and tv shows during the weekend.</a:t>
            </a:r>
            <a:endParaRPr sz="2000">
              <a:solidFill>
                <a:schemeClr val="dk1"/>
              </a:solidFill>
            </a:endParaRPr>
          </a:p>
          <a:p>
            <a:pPr indent="-355600" lvl="0" marL="457200" rtl="0" algn="l">
              <a:lnSpc>
                <a:spcPct val="100000"/>
              </a:lnSpc>
              <a:spcBef>
                <a:spcPts val="0"/>
              </a:spcBef>
              <a:spcAft>
                <a:spcPts val="0"/>
              </a:spcAft>
              <a:buClr>
                <a:schemeClr val="dk1"/>
              </a:buClr>
              <a:buSzPts val="2000"/>
              <a:buChar char="●"/>
            </a:pPr>
            <a:r>
              <a:rPr lang="en-GB" sz="2000">
                <a:solidFill>
                  <a:schemeClr val="dk1"/>
                </a:solidFill>
              </a:rPr>
              <a:t>The oldest content uploaded on Netflix is a tv show titled Pioneers:First Female Filmmakers released in 1925.</a:t>
            </a:r>
            <a:endParaRPr sz="2000">
              <a:solidFill>
                <a:schemeClr val="dk1"/>
              </a:solidFill>
            </a:endParaRPr>
          </a:p>
          <a:p>
            <a:pPr indent="-355600" lvl="0" marL="457200" rtl="0" algn="l">
              <a:lnSpc>
                <a:spcPct val="100000"/>
              </a:lnSpc>
              <a:spcBef>
                <a:spcPts val="0"/>
              </a:spcBef>
              <a:spcAft>
                <a:spcPts val="0"/>
              </a:spcAft>
              <a:buClr>
                <a:schemeClr val="dk1"/>
              </a:buClr>
              <a:buSzPts val="2000"/>
              <a:buChar char="●"/>
            </a:pPr>
            <a:r>
              <a:rPr lang="en-GB" sz="2000">
                <a:solidFill>
                  <a:schemeClr val="dk1"/>
                </a:solidFill>
              </a:rPr>
              <a:t>TV-MA and TV-14 are the most contents uploaded on netflix in terms of age rating. This shows Netflix have pushed their contents more to the matured subscribers.</a:t>
            </a:r>
            <a:endParaRPr sz="2000">
              <a:solidFill>
                <a:schemeClr val="dk1"/>
              </a:solidFill>
            </a:endParaRPr>
          </a:p>
          <a:p>
            <a:pPr indent="0" lvl="0" marL="457200" rtl="0" algn="l">
              <a:lnSpc>
                <a:spcPct val="100000"/>
              </a:lnSpc>
              <a:spcBef>
                <a:spcPts val="0"/>
              </a:spcBef>
              <a:spcAft>
                <a:spcPts val="0"/>
              </a:spcAft>
              <a:buNone/>
            </a:pPr>
            <a:r>
              <a:t/>
            </a:r>
            <a:endParaRPr sz="20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lin ang="5400012" scaled="0"/>
        </a:gradFill>
      </p:bgPr>
    </p:bg>
    <p:spTree>
      <p:nvGrpSpPr>
        <p:cNvPr id="135" name="Shape 135"/>
        <p:cNvGrpSpPr/>
        <p:nvPr/>
      </p:nvGrpSpPr>
      <p:grpSpPr>
        <a:xfrm>
          <a:off x="0" y="0"/>
          <a:ext cx="0" cy="0"/>
          <a:chOff x="0" y="0"/>
          <a:chExt cx="0" cy="0"/>
        </a:xfrm>
      </p:grpSpPr>
      <p:sp>
        <p:nvSpPr>
          <p:cNvPr id="136" name="Google Shape;136;p26"/>
          <p:cNvSpPr txBox="1"/>
          <p:nvPr>
            <p:ph type="title"/>
          </p:nvPr>
        </p:nvSpPr>
        <p:spPr>
          <a:xfrm>
            <a:off x="0" y="59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020"/>
              <a:t>RECOMMENDATION</a:t>
            </a:r>
            <a:endParaRPr b="1" sz="3020"/>
          </a:p>
        </p:txBody>
      </p:sp>
      <p:sp>
        <p:nvSpPr>
          <p:cNvPr id="137" name="Google Shape;137;p26"/>
          <p:cNvSpPr txBox="1"/>
          <p:nvPr>
            <p:ph idx="1" type="body"/>
          </p:nvPr>
        </p:nvSpPr>
        <p:spPr>
          <a:xfrm>
            <a:off x="146450" y="632125"/>
            <a:ext cx="8520600" cy="4093800"/>
          </a:xfrm>
          <a:prstGeom prst="rect">
            <a:avLst/>
          </a:prstGeom>
        </p:spPr>
        <p:txBody>
          <a:bodyPr anchorCtr="0" anchor="t" bIns="91425" lIns="91425" spcFirstLastPara="1" rIns="91425" wrap="square" tIns="91425">
            <a:noAutofit/>
          </a:bodyPr>
          <a:lstStyle/>
          <a:p>
            <a:pPr indent="-347027" lvl="0" marL="457200" rtl="0" algn="l">
              <a:lnSpc>
                <a:spcPct val="105000"/>
              </a:lnSpc>
              <a:spcBef>
                <a:spcPts val="0"/>
              </a:spcBef>
              <a:spcAft>
                <a:spcPts val="0"/>
              </a:spcAft>
              <a:buClr>
                <a:schemeClr val="dk1"/>
              </a:buClr>
              <a:buSzPts val="1865"/>
              <a:buChar char="●"/>
            </a:pPr>
            <a:r>
              <a:rPr lang="en-GB" sz="1865">
                <a:solidFill>
                  <a:schemeClr val="dk1"/>
                </a:solidFill>
              </a:rPr>
              <a:t>Focus should be placed on movies as the main investment as it what has been uploaded the most overtime and what </a:t>
            </a:r>
            <a:r>
              <a:rPr lang="en-GB" sz="1865">
                <a:solidFill>
                  <a:schemeClr val="dk1"/>
                </a:solidFill>
              </a:rPr>
              <a:t>subscribers</a:t>
            </a:r>
            <a:r>
              <a:rPr lang="en-GB" sz="1865">
                <a:solidFill>
                  <a:schemeClr val="dk1"/>
                </a:solidFill>
              </a:rPr>
              <a:t> have enjoyed the most. </a:t>
            </a:r>
            <a:endParaRPr sz="1865">
              <a:solidFill>
                <a:schemeClr val="dk1"/>
              </a:solidFill>
            </a:endParaRPr>
          </a:p>
          <a:p>
            <a:pPr indent="-347027" lvl="0" marL="457200" rtl="0" algn="l">
              <a:lnSpc>
                <a:spcPct val="105000"/>
              </a:lnSpc>
              <a:spcBef>
                <a:spcPts val="0"/>
              </a:spcBef>
              <a:spcAft>
                <a:spcPts val="0"/>
              </a:spcAft>
              <a:buClr>
                <a:schemeClr val="dk1"/>
              </a:buClr>
              <a:buSzPts val="1865"/>
              <a:buChar char="●"/>
            </a:pPr>
            <a:r>
              <a:rPr lang="en-GB" sz="1865">
                <a:solidFill>
                  <a:schemeClr val="dk1"/>
                </a:solidFill>
              </a:rPr>
              <a:t>Drama is the movie genre to be invested in as it has proven to be what </a:t>
            </a:r>
            <a:r>
              <a:rPr lang="en-GB" sz="1865">
                <a:solidFill>
                  <a:schemeClr val="dk1"/>
                </a:solidFill>
              </a:rPr>
              <a:t>subscriber</a:t>
            </a:r>
            <a:r>
              <a:rPr lang="en-GB" sz="1865">
                <a:solidFill>
                  <a:schemeClr val="dk1"/>
                </a:solidFill>
              </a:rPr>
              <a:t> view the most by 22%.</a:t>
            </a:r>
            <a:endParaRPr sz="1865">
              <a:solidFill>
                <a:schemeClr val="dk1"/>
              </a:solidFill>
            </a:endParaRPr>
          </a:p>
          <a:p>
            <a:pPr indent="-347027" lvl="0" marL="457200" rtl="0" algn="l">
              <a:lnSpc>
                <a:spcPct val="105000"/>
              </a:lnSpc>
              <a:spcBef>
                <a:spcPts val="0"/>
              </a:spcBef>
              <a:spcAft>
                <a:spcPts val="0"/>
              </a:spcAft>
              <a:buClr>
                <a:schemeClr val="dk1"/>
              </a:buClr>
              <a:buSzPts val="1865"/>
              <a:buChar char="●"/>
            </a:pPr>
            <a:r>
              <a:rPr lang="en-GB" sz="1865">
                <a:solidFill>
                  <a:schemeClr val="dk1"/>
                </a:solidFill>
              </a:rPr>
              <a:t>Netflix should upload more contents from other countries by producing in or getting more good movies from this other countries to reduce the massive gap with USA and gain more </a:t>
            </a:r>
            <a:r>
              <a:rPr lang="en-GB" sz="1865">
                <a:solidFill>
                  <a:schemeClr val="dk1"/>
                </a:solidFill>
              </a:rPr>
              <a:t>subscribers</a:t>
            </a:r>
            <a:r>
              <a:rPr lang="en-GB" sz="1865">
                <a:solidFill>
                  <a:schemeClr val="dk1"/>
                </a:solidFill>
              </a:rPr>
              <a:t> from other countries.</a:t>
            </a:r>
            <a:endParaRPr sz="1865">
              <a:solidFill>
                <a:schemeClr val="dk1"/>
              </a:solidFill>
            </a:endParaRPr>
          </a:p>
          <a:p>
            <a:pPr indent="-347027" lvl="0" marL="457200" rtl="0" algn="l">
              <a:lnSpc>
                <a:spcPct val="105000"/>
              </a:lnSpc>
              <a:spcBef>
                <a:spcPts val="0"/>
              </a:spcBef>
              <a:spcAft>
                <a:spcPts val="0"/>
              </a:spcAft>
              <a:buClr>
                <a:schemeClr val="dk1"/>
              </a:buClr>
              <a:buSzPts val="1865"/>
              <a:buChar char="●"/>
            </a:pPr>
            <a:r>
              <a:rPr lang="en-GB" sz="1865">
                <a:solidFill>
                  <a:schemeClr val="dk1"/>
                </a:solidFill>
              </a:rPr>
              <a:t>Contents uploads on fridays should continue and saturdays should be considered  because it is the weekend and most subscribers are less busy on weekend.</a:t>
            </a:r>
            <a:endParaRPr sz="1865">
              <a:solidFill>
                <a:schemeClr val="dk1"/>
              </a:solidFill>
            </a:endParaRPr>
          </a:p>
          <a:p>
            <a:pPr indent="-347027" lvl="0" marL="457200" rtl="0" algn="l">
              <a:lnSpc>
                <a:spcPct val="105000"/>
              </a:lnSpc>
              <a:spcBef>
                <a:spcPts val="0"/>
              </a:spcBef>
              <a:spcAft>
                <a:spcPts val="0"/>
              </a:spcAft>
              <a:buClr>
                <a:schemeClr val="dk1"/>
              </a:buClr>
              <a:buSzPts val="1865"/>
              <a:buChar char="●"/>
            </a:pPr>
            <a:r>
              <a:rPr lang="en-GB" sz="1865">
                <a:solidFill>
                  <a:schemeClr val="dk1"/>
                </a:solidFill>
              </a:rPr>
              <a:t>TV-MA and TV-14 rated movies should continue however producing more movies that suites other age groups should be focused on.</a:t>
            </a:r>
            <a:endParaRPr sz="1865">
              <a:solidFill>
                <a:schemeClr val="dk1"/>
              </a:solidFill>
            </a:endParaRPr>
          </a:p>
          <a:p>
            <a:pPr indent="0" lvl="0" marL="457200" rtl="0" algn="l">
              <a:lnSpc>
                <a:spcPct val="105000"/>
              </a:lnSpc>
              <a:spcBef>
                <a:spcPts val="1200"/>
              </a:spcBef>
              <a:spcAft>
                <a:spcPts val="1200"/>
              </a:spcAft>
              <a:buSzPts val="1018"/>
              <a:buNone/>
            </a:pPr>
            <a:r>
              <a:t/>
            </a:r>
            <a:endParaRPr sz="1665">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lin ang="5400012" scaled="0"/>
        </a:gradFill>
      </p:bgPr>
    </p:bg>
    <p:spTree>
      <p:nvGrpSpPr>
        <p:cNvPr id="141" name="Shape 141"/>
        <p:cNvGrpSpPr/>
        <p:nvPr/>
      </p:nvGrpSpPr>
      <p:grpSpPr>
        <a:xfrm>
          <a:off x="0" y="0"/>
          <a:ext cx="0" cy="0"/>
          <a:chOff x="0" y="0"/>
          <a:chExt cx="0" cy="0"/>
        </a:xfrm>
      </p:grpSpPr>
      <p:sp>
        <p:nvSpPr>
          <p:cNvPr id="142" name="Google Shape;142;p27"/>
          <p:cNvSpPr txBox="1"/>
          <p:nvPr>
            <p:ph type="title"/>
          </p:nvPr>
        </p:nvSpPr>
        <p:spPr>
          <a:xfrm>
            <a:off x="91250" y="89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020"/>
              <a:t>REFERENCE</a:t>
            </a:r>
            <a:endParaRPr b="1" sz="3020"/>
          </a:p>
        </p:txBody>
      </p:sp>
      <p:sp>
        <p:nvSpPr>
          <p:cNvPr id="143" name="Google Shape;14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u="sng">
                <a:solidFill>
                  <a:schemeClr val="hlink"/>
                </a:solidFill>
                <a:hlinkClick r:id="rId3"/>
              </a:rPr>
              <a:t>https://www.kaggle.com/datasets/shivamb/netflix-shows</a:t>
            </a:r>
            <a:endParaRPr>
              <a:solidFill>
                <a:schemeClr val="dk1"/>
              </a:solidFill>
            </a:endParaRPr>
          </a:p>
          <a:p>
            <a:pPr indent="-342900" lvl="0" marL="457200" rtl="0" algn="l">
              <a:spcBef>
                <a:spcPts val="0"/>
              </a:spcBef>
              <a:spcAft>
                <a:spcPts val="0"/>
              </a:spcAft>
              <a:buClr>
                <a:schemeClr val="dk1"/>
              </a:buClr>
              <a:buSzPts val="1800"/>
              <a:buChar char="●"/>
            </a:pPr>
            <a:r>
              <a:rPr lang="en-GB" u="sng">
                <a:solidFill>
                  <a:schemeClr val="hlink"/>
                </a:solidFill>
                <a:hlinkClick r:id="rId4"/>
              </a:rPr>
              <a:t>https://www.color-hex.com/color-palette/22942</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457200" rtl="0" algn="l">
              <a:spcBef>
                <a:spcPts val="1200"/>
              </a:spcBef>
              <a:spcAft>
                <a:spcPts val="1200"/>
              </a:spcAft>
              <a:buNone/>
            </a:pPr>
            <a:r>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lin ang="5400012" scaled="0"/>
        </a:gra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020"/>
              <a:t>INTRODUCTION</a:t>
            </a:r>
            <a:endParaRPr b="1" sz="3020"/>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solidFill>
                  <a:schemeClr val="dk1"/>
                </a:solidFill>
              </a:rPr>
              <a:t>Netflix is a </a:t>
            </a:r>
            <a:r>
              <a:rPr lang="en-GB" sz="2000">
                <a:solidFill>
                  <a:schemeClr val="dk1"/>
                </a:solidFill>
              </a:rPr>
              <a:t>subscription</a:t>
            </a:r>
            <a:r>
              <a:rPr lang="en-GB" sz="2000">
                <a:solidFill>
                  <a:schemeClr val="dk1"/>
                </a:solidFill>
              </a:rPr>
              <a:t> streaming service and production company in the United States of America. It was founded in 1997 but started streaming operations in 2007 by offering movies and tv shows library through distribution deals and it’s own production.</a:t>
            </a:r>
            <a:endParaRPr sz="2000">
              <a:solidFill>
                <a:schemeClr val="dk1"/>
              </a:solidFill>
            </a:endParaRPr>
          </a:p>
          <a:p>
            <a:pPr indent="0" lvl="0" marL="0" rtl="0" algn="l">
              <a:spcBef>
                <a:spcPts val="1200"/>
              </a:spcBef>
              <a:spcAft>
                <a:spcPts val="1200"/>
              </a:spcAft>
              <a:buNone/>
            </a:pPr>
            <a:r>
              <a:rPr lang="en-GB" sz="2000">
                <a:solidFill>
                  <a:schemeClr val="dk1"/>
                </a:solidFill>
              </a:rPr>
              <a:t>Netflix is one of the world’s leading entertainment services with 223 million paid membership in over 190 countries. </a:t>
            </a:r>
            <a:endParaRPr sz="2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lin ang="5400012" scaled="0"/>
        </a:gra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020"/>
              <a:t>PROBLEM STATEMENT</a:t>
            </a:r>
            <a:endParaRPr b="1" sz="3020"/>
          </a:p>
        </p:txBody>
      </p:sp>
      <p:sp>
        <p:nvSpPr>
          <p:cNvPr id="68" name="Google Shape;68;p15"/>
          <p:cNvSpPr txBox="1"/>
          <p:nvPr>
            <p:ph idx="1" type="body"/>
          </p:nvPr>
        </p:nvSpPr>
        <p:spPr>
          <a:xfrm>
            <a:off x="311700" y="1190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050">
                <a:solidFill>
                  <a:schemeClr val="dk1"/>
                </a:solidFill>
                <a:latin typeface="Roboto"/>
                <a:ea typeface="Roboto"/>
                <a:cs typeface="Roboto"/>
                <a:sym typeface="Roboto"/>
              </a:rPr>
              <a:t>Netflix is considering expanding the upload of contents between movies or tv shows and which genre to focus on. The board is having difficulties on the content and genre to choose from so the task was given to the data analyst to look into previous uploads from 2008 to 2021 and recommend a content and genre to invest in.</a:t>
            </a:r>
            <a:endParaRPr sz="3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lin ang="5400012" scaled="0"/>
        </a:grad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66775" y="53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000"/>
              <a:t>PROJECT OVERVIEW</a:t>
            </a:r>
            <a:endParaRPr b="1" sz="3000"/>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000">
                <a:solidFill>
                  <a:schemeClr val="dk1"/>
                </a:solidFill>
              </a:rPr>
              <a:t>To analyse the contents uploaded on Netflix and draw an understanding about how movies and tv shows have been </a:t>
            </a:r>
            <a:r>
              <a:rPr lang="en-GB" sz="2000">
                <a:solidFill>
                  <a:schemeClr val="dk1"/>
                </a:solidFill>
              </a:rPr>
              <a:t>uploaded from 2008 to 2021 to the decision making.</a:t>
            </a:r>
            <a:endParaRPr sz="2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lin ang="5400012" scaled="0"/>
        </a:gradFill>
      </p:bgPr>
    </p:bg>
    <p:spTree>
      <p:nvGrpSpPr>
        <p:cNvPr id="78" name="Shape 78"/>
        <p:cNvGrpSpPr/>
        <p:nvPr/>
      </p:nvGrpSpPr>
      <p:grpSpPr>
        <a:xfrm>
          <a:off x="0" y="0"/>
          <a:ext cx="0" cy="0"/>
          <a:chOff x="0" y="0"/>
          <a:chExt cx="0" cy="0"/>
        </a:xfrm>
      </p:grpSpPr>
      <p:sp>
        <p:nvSpPr>
          <p:cNvPr id="79" name="Google Shape;79;p17"/>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020"/>
              <a:t>RESEARCH QUESTIONS</a:t>
            </a:r>
            <a:endParaRPr b="1" sz="3020"/>
          </a:p>
          <a:p>
            <a:pPr indent="0" lvl="0" marL="0" rtl="0" algn="l">
              <a:spcBef>
                <a:spcPts val="0"/>
              </a:spcBef>
              <a:spcAft>
                <a:spcPts val="0"/>
              </a:spcAft>
              <a:buSzPts val="990"/>
              <a:buNone/>
            </a:pPr>
            <a:r>
              <a:t/>
            </a:r>
            <a:endParaRPr b="1" sz="3020"/>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352613" lvl="0" marL="457200" rtl="0" algn="l">
              <a:spcBef>
                <a:spcPts val="0"/>
              </a:spcBef>
              <a:spcAft>
                <a:spcPts val="0"/>
              </a:spcAft>
              <a:buClr>
                <a:schemeClr val="dk1"/>
              </a:buClr>
              <a:buSzPct val="100000"/>
              <a:buChar char="●"/>
            </a:pPr>
            <a:r>
              <a:rPr lang="en-GB" sz="3124">
                <a:solidFill>
                  <a:schemeClr val="dk1"/>
                </a:solidFill>
              </a:rPr>
              <a:t>How has the trend been between movies and tv shows been over </a:t>
            </a:r>
            <a:r>
              <a:rPr lang="en-GB" sz="3124">
                <a:solidFill>
                  <a:schemeClr val="dk1"/>
                </a:solidFill>
              </a:rPr>
              <a:t>the</a:t>
            </a:r>
            <a:r>
              <a:rPr lang="en-GB" sz="3124">
                <a:solidFill>
                  <a:schemeClr val="dk1"/>
                </a:solidFill>
              </a:rPr>
              <a:t> years?</a:t>
            </a:r>
            <a:endParaRPr sz="3124">
              <a:solidFill>
                <a:schemeClr val="dk1"/>
              </a:solidFill>
            </a:endParaRPr>
          </a:p>
          <a:p>
            <a:pPr indent="-352613" lvl="0" marL="457200" rtl="0" algn="l">
              <a:spcBef>
                <a:spcPts val="0"/>
              </a:spcBef>
              <a:spcAft>
                <a:spcPts val="0"/>
              </a:spcAft>
              <a:buClr>
                <a:schemeClr val="dk1"/>
              </a:buClr>
              <a:buSzPct val="100000"/>
              <a:buChar char="●"/>
            </a:pPr>
            <a:r>
              <a:rPr lang="en-GB" sz="3124">
                <a:solidFill>
                  <a:schemeClr val="dk1"/>
                </a:solidFill>
              </a:rPr>
              <a:t>What are the most popular genres to be uploaded on netflix?</a:t>
            </a:r>
            <a:endParaRPr sz="3124">
              <a:solidFill>
                <a:schemeClr val="dk1"/>
              </a:solidFill>
            </a:endParaRPr>
          </a:p>
          <a:p>
            <a:pPr indent="-352613" lvl="0" marL="457200" rtl="0" algn="l">
              <a:spcBef>
                <a:spcPts val="0"/>
              </a:spcBef>
              <a:spcAft>
                <a:spcPts val="0"/>
              </a:spcAft>
              <a:buClr>
                <a:schemeClr val="dk1"/>
              </a:buClr>
              <a:buSzPct val="100000"/>
              <a:buChar char="●"/>
            </a:pPr>
            <a:r>
              <a:rPr lang="en-GB" sz="3124">
                <a:solidFill>
                  <a:schemeClr val="dk1"/>
                </a:solidFill>
              </a:rPr>
              <a:t>How have various countries contributed to the contents on netflix?</a:t>
            </a:r>
            <a:endParaRPr sz="3124">
              <a:solidFill>
                <a:schemeClr val="dk1"/>
              </a:solidFill>
            </a:endParaRPr>
          </a:p>
          <a:p>
            <a:pPr indent="-352613" lvl="0" marL="457200" rtl="0" algn="l">
              <a:spcBef>
                <a:spcPts val="0"/>
              </a:spcBef>
              <a:spcAft>
                <a:spcPts val="0"/>
              </a:spcAft>
              <a:buClr>
                <a:schemeClr val="dk1"/>
              </a:buClr>
              <a:buSzPct val="100000"/>
              <a:buChar char="●"/>
            </a:pPr>
            <a:r>
              <a:rPr lang="en-GB" sz="3124">
                <a:solidFill>
                  <a:schemeClr val="dk1"/>
                </a:solidFill>
              </a:rPr>
              <a:t>How is the rate of upload of both contents with regards to age ratings?</a:t>
            </a:r>
            <a:endParaRPr sz="3124">
              <a:solidFill>
                <a:schemeClr val="dk1"/>
              </a:solidFill>
            </a:endParaRPr>
          </a:p>
          <a:p>
            <a:pPr indent="-352613" lvl="0" marL="457200" rtl="0" algn="l">
              <a:spcBef>
                <a:spcPts val="0"/>
              </a:spcBef>
              <a:spcAft>
                <a:spcPts val="0"/>
              </a:spcAft>
              <a:buClr>
                <a:schemeClr val="dk1"/>
              </a:buClr>
              <a:buSzPct val="100000"/>
              <a:buChar char="●"/>
            </a:pPr>
            <a:r>
              <a:rPr lang="en-GB" sz="3124">
                <a:solidFill>
                  <a:schemeClr val="dk1"/>
                </a:solidFill>
              </a:rPr>
              <a:t>How frequent has contents been uploaded during the weeks?</a:t>
            </a:r>
            <a:endParaRPr sz="3124">
              <a:solidFill>
                <a:schemeClr val="dk1"/>
              </a:solidFill>
            </a:endParaRPr>
          </a:p>
          <a:p>
            <a:pPr indent="-352613" lvl="0" marL="457200" rtl="0" algn="l">
              <a:spcBef>
                <a:spcPts val="0"/>
              </a:spcBef>
              <a:spcAft>
                <a:spcPts val="0"/>
              </a:spcAft>
              <a:buClr>
                <a:schemeClr val="dk1"/>
              </a:buClr>
              <a:buSzPct val="100000"/>
              <a:buChar char="●"/>
            </a:pPr>
            <a:r>
              <a:rPr lang="en-GB" sz="3124">
                <a:solidFill>
                  <a:schemeClr val="dk1"/>
                </a:solidFill>
              </a:rPr>
              <a:t>Which content on netflix has the oldest release date?</a:t>
            </a:r>
            <a:endParaRPr sz="3124">
              <a:solidFill>
                <a:schemeClr val="dk1"/>
              </a:solidFill>
            </a:endParaRPr>
          </a:p>
          <a:p>
            <a:pPr indent="0" lvl="0" marL="45720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lin ang="5400012" scaled="0"/>
        </a:gradFill>
      </p:bgPr>
    </p:bg>
    <p:spTree>
      <p:nvGrpSpPr>
        <p:cNvPr id="84" name="Shape 84"/>
        <p:cNvGrpSpPr/>
        <p:nvPr/>
      </p:nvGrpSpPr>
      <p:grpSpPr>
        <a:xfrm>
          <a:off x="0" y="0"/>
          <a:ext cx="0" cy="0"/>
          <a:chOff x="0" y="0"/>
          <a:chExt cx="0" cy="0"/>
        </a:xfrm>
      </p:grpSpPr>
      <p:sp>
        <p:nvSpPr>
          <p:cNvPr id="85" name="Google Shape;85;p18"/>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020"/>
              <a:t>METHODOLOGY</a:t>
            </a:r>
            <a:endParaRPr b="1" sz="3020"/>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chemeClr val="dk1"/>
              </a:solidFill>
            </a:endParaRPr>
          </a:p>
        </p:txBody>
      </p:sp>
      <p:sp>
        <p:nvSpPr>
          <p:cNvPr id="87" name="Google Shape;87;p18"/>
          <p:cNvSpPr/>
          <p:nvPr/>
        </p:nvSpPr>
        <p:spPr>
          <a:xfrm>
            <a:off x="380075" y="1178988"/>
            <a:ext cx="2343600" cy="658800"/>
          </a:xfrm>
          <a:prstGeom prst="rect">
            <a:avLst/>
          </a:prstGeom>
          <a:gradFill>
            <a:gsLst>
              <a:gs pos="0">
                <a:srgbClr val="F5D0D0"/>
              </a:gs>
              <a:gs pos="100000">
                <a:srgbClr val="D96868"/>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dk1"/>
                </a:solidFill>
              </a:rPr>
              <a:t>Data Source</a:t>
            </a:r>
            <a:endParaRPr>
              <a:solidFill>
                <a:schemeClr val="dk1"/>
              </a:solidFill>
            </a:endParaRPr>
          </a:p>
        </p:txBody>
      </p:sp>
      <p:sp>
        <p:nvSpPr>
          <p:cNvPr id="88" name="Google Shape;88;p18"/>
          <p:cNvSpPr txBox="1"/>
          <p:nvPr/>
        </p:nvSpPr>
        <p:spPr>
          <a:xfrm>
            <a:off x="2876175" y="2293400"/>
            <a:ext cx="301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9" name="Google Shape;89;p18"/>
          <p:cNvSpPr/>
          <p:nvPr/>
        </p:nvSpPr>
        <p:spPr>
          <a:xfrm>
            <a:off x="2179100" y="1925763"/>
            <a:ext cx="2305800" cy="572700"/>
          </a:xfrm>
          <a:prstGeom prst="rect">
            <a:avLst/>
          </a:prstGeom>
          <a:gradFill>
            <a:gsLst>
              <a:gs pos="0">
                <a:srgbClr val="F5D0D0"/>
              </a:gs>
              <a:gs pos="100000">
                <a:srgbClr val="D96868"/>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dk1"/>
                </a:solidFill>
              </a:rPr>
              <a:t>Data Preparation </a:t>
            </a:r>
            <a:endParaRPr>
              <a:solidFill>
                <a:schemeClr val="dk1"/>
              </a:solidFill>
            </a:endParaRPr>
          </a:p>
        </p:txBody>
      </p:sp>
      <p:sp>
        <p:nvSpPr>
          <p:cNvPr id="90" name="Google Shape;90;p18"/>
          <p:cNvSpPr/>
          <p:nvPr/>
        </p:nvSpPr>
        <p:spPr>
          <a:xfrm>
            <a:off x="3585075" y="2586425"/>
            <a:ext cx="2305800" cy="572700"/>
          </a:xfrm>
          <a:prstGeom prst="rect">
            <a:avLst/>
          </a:prstGeom>
          <a:gradFill>
            <a:gsLst>
              <a:gs pos="0">
                <a:srgbClr val="F5D0D0"/>
              </a:gs>
              <a:gs pos="100000">
                <a:srgbClr val="D96868"/>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Data Transformation</a:t>
            </a:r>
            <a:endParaRPr/>
          </a:p>
        </p:txBody>
      </p:sp>
      <p:sp>
        <p:nvSpPr>
          <p:cNvPr id="91" name="Google Shape;91;p18"/>
          <p:cNvSpPr/>
          <p:nvPr/>
        </p:nvSpPr>
        <p:spPr>
          <a:xfrm>
            <a:off x="4852950" y="3253175"/>
            <a:ext cx="2305800" cy="572700"/>
          </a:xfrm>
          <a:prstGeom prst="rect">
            <a:avLst/>
          </a:prstGeom>
          <a:gradFill>
            <a:gsLst>
              <a:gs pos="0">
                <a:srgbClr val="F5D0D0"/>
              </a:gs>
              <a:gs pos="100000">
                <a:srgbClr val="D96868"/>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Visualization</a:t>
            </a:r>
            <a:endParaRPr/>
          </a:p>
        </p:txBody>
      </p:sp>
      <p:sp>
        <p:nvSpPr>
          <p:cNvPr id="92" name="Google Shape;92;p18"/>
          <p:cNvSpPr/>
          <p:nvPr/>
        </p:nvSpPr>
        <p:spPr>
          <a:xfrm>
            <a:off x="6462300" y="3925825"/>
            <a:ext cx="2305800" cy="572700"/>
          </a:xfrm>
          <a:prstGeom prst="rect">
            <a:avLst/>
          </a:prstGeom>
          <a:gradFill>
            <a:gsLst>
              <a:gs pos="0">
                <a:srgbClr val="F5D0D0"/>
              </a:gs>
              <a:gs pos="100000">
                <a:srgbClr val="D96868"/>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Report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lin ang="5400012" scaled="0"/>
        </a:gradFill>
      </p:bgPr>
    </p:bg>
    <p:spTree>
      <p:nvGrpSpPr>
        <p:cNvPr id="96" name="Shape 96"/>
        <p:cNvGrpSpPr/>
        <p:nvPr/>
      </p:nvGrpSpPr>
      <p:grpSpPr>
        <a:xfrm>
          <a:off x="0" y="0"/>
          <a:ext cx="0" cy="0"/>
          <a:chOff x="0" y="0"/>
          <a:chExt cx="0" cy="0"/>
        </a:xfrm>
      </p:grpSpPr>
      <p:sp>
        <p:nvSpPr>
          <p:cNvPr id="97" name="Google Shape;97;p19"/>
          <p:cNvSpPr txBox="1"/>
          <p:nvPr>
            <p:ph type="title"/>
          </p:nvPr>
        </p:nvSpPr>
        <p:spPr>
          <a:xfrm>
            <a:off x="202475" y="-104800"/>
            <a:ext cx="8520600" cy="47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020"/>
              <a:t>VISUALIZATION</a:t>
            </a:r>
            <a:endParaRPr b="1" sz="3020"/>
          </a:p>
        </p:txBody>
      </p:sp>
      <p:sp>
        <p:nvSpPr>
          <p:cNvPr id="98" name="Google Shape;98;p19"/>
          <p:cNvSpPr txBox="1"/>
          <p:nvPr>
            <p:ph idx="1" type="body"/>
          </p:nvPr>
        </p:nvSpPr>
        <p:spPr>
          <a:xfrm>
            <a:off x="0" y="451850"/>
            <a:ext cx="8832300" cy="411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9" name="Google Shape;99;p19"/>
          <p:cNvPicPr preferRelativeResize="0"/>
          <p:nvPr/>
        </p:nvPicPr>
        <p:blipFill>
          <a:blip r:embed="rId3">
            <a:alphaModFix/>
          </a:blip>
          <a:stretch>
            <a:fillRect/>
          </a:stretch>
        </p:blipFill>
        <p:spPr>
          <a:xfrm>
            <a:off x="0" y="367400"/>
            <a:ext cx="9144001" cy="4776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0"/>
          <p:cNvPicPr preferRelativeResize="0"/>
          <p:nvPr/>
        </p:nvPicPr>
        <p:blipFill>
          <a:blip r:embed="rId3">
            <a:alphaModFix/>
          </a:blip>
          <a:stretch>
            <a:fillRect/>
          </a:stretch>
        </p:blipFill>
        <p:spPr>
          <a:xfrm>
            <a:off x="0" y="0"/>
            <a:ext cx="9144000" cy="5216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lin ang="5400012" scaled="0"/>
        </a:gradFill>
      </p:bgPr>
    </p:bg>
    <p:spTree>
      <p:nvGrpSpPr>
        <p:cNvPr id="108" name="Shape 108"/>
        <p:cNvGrpSpPr/>
        <p:nvPr/>
      </p:nvGrpSpPr>
      <p:grpSpPr>
        <a:xfrm>
          <a:off x="0" y="0"/>
          <a:ext cx="0" cy="0"/>
          <a:chOff x="0" y="0"/>
          <a:chExt cx="0" cy="0"/>
        </a:xfrm>
      </p:grpSpPr>
      <p:pic>
        <p:nvPicPr>
          <p:cNvPr id="109" name="Google Shape;109;p21"/>
          <p:cNvPicPr preferRelativeResize="0"/>
          <p:nvPr/>
        </p:nvPicPr>
        <p:blipFill>
          <a:blip r:embed="rId3">
            <a:alphaModFix/>
          </a:blip>
          <a:stretch>
            <a:fillRect/>
          </a:stretch>
        </p:blipFill>
        <p:spPr>
          <a:xfrm>
            <a:off x="0" y="0"/>
            <a:ext cx="9144001"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