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2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les%20R.%20MacDonald\Documents\NSS\Projects\app_trader-disk-o-tech\Pricing%20and%20Revenu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yles%20R.%20MacDonald\Documents\NSS\Projects\app_trader-disk-o-tech\Pricing%20and%20Revenu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Profit and Costs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'Pricing and Revenue'!$B$1</c:f>
              <c:strCache>
                <c:ptCount val="1"/>
                <c:pt idx="0">
                  <c:v> Net Profit 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'Pricing and Revenue'!$A$2:$A$11</c:f>
              <c:strCache>
                <c:ptCount val="10"/>
                <c:pt idx="0">
                  <c:v>PewDiePie's Tuber Simulator</c:v>
                </c:pt>
                <c:pt idx="1">
                  <c:v>Geometry Dash Lite</c:v>
                </c:pt>
                <c:pt idx="2">
                  <c:v>Domino's Pizza USA</c:v>
                </c:pt>
                <c:pt idx="3">
                  <c:v>Egg, Inc.</c:v>
                </c:pt>
                <c:pt idx="4">
                  <c:v>Fernanfloo</c:v>
                </c:pt>
                <c:pt idx="5">
                  <c:v>The Guardian</c:v>
                </c:pt>
                <c:pt idx="6">
                  <c:v>ASOS</c:v>
                </c:pt>
                <c:pt idx="7">
                  <c:v>Cytus</c:v>
                </c:pt>
                <c:pt idx="8">
                  <c:v>WhatsApp Messenger</c:v>
                </c:pt>
                <c:pt idx="9">
                  <c:v>Instagram</c:v>
                </c:pt>
              </c:strCache>
            </c:strRef>
          </c:cat>
          <c:val>
            <c:numRef>
              <c:f>'Pricing and Revenue'!$B$2:$B$11</c:f>
              <c:numCache>
                <c:formatCode>_("$"* #,##0_);_("$"* \(#,##0\);_("$"* "-"??_);_(@_)</c:formatCode>
                <c:ptCount val="10"/>
                <c:pt idx="0">
                  <c:v>518000</c:v>
                </c:pt>
                <c:pt idx="1">
                  <c:v>494000</c:v>
                </c:pt>
                <c:pt idx="2">
                  <c:v>494000</c:v>
                </c:pt>
                <c:pt idx="3">
                  <c:v>494000</c:v>
                </c:pt>
                <c:pt idx="4">
                  <c:v>494000</c:v>
                </c:pt>
                <c:pt idx="5">
                  <c:v>494000</c:v>
                </c:pt>
                <c:pt idx="6">
                  <c:v>494000</c:v>
                </c:pt>
                <c:pt idx="7">
                  <c:v>484100</c:v>
                </c:pt>
                <c:pt idx="8">
                  <c:v>470000</c:v>
                </c:pt>
                <c:pt idx="9">
                  <c:v>470000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8-4FDB-B973-0D94B11333FA}"/>
            </c:ext>
          </c:extLst>
        </c:ser>
        <c:ser>
          <c:idx val="1"/>
          <c:order val="1"/>
          <c:tx>
            <c:strRef>
              <c:f>'Pricing and Revenue'!$D$1</c:f>
              <c:strCache>
                <c:ptCount val="1"/>
                <c:pt idx="0">
                  <c:v> Marketing Cost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'Pricing and Revenue'!$A$2:$A$11</c:f>
              <c:strCache>
                <c:ptCount val="10"/>
                <c:pt idx="0">
                  <c:v>PewDiePie's Tuber Simulator</c:v>
                </c:pt>
                <c:pt idx="1">
                  <c:v>Geometry Dash Lite</c:v>
                </c:pt>
                <c:pt idx="2">
                  <c:v>Domino's Pizza USA</c:v>
                </c:pt>
                <c:pt idx="3">
                  <c:v>Egg, Inc.</c:v>
                </c:pt>
                <c:pt idx="4">
                  <c:v>Fernanfloo</c:v>
                </c:pt>
                <c:pt idx="5">
                  <c:v>The Guardian</c:v>
                </c:pt>
                <c:pt idx="6">
                  <c:v>ASOS</c:v>
                </c:pt>
                <c:pt idx="7">
                  <c:v>Cytus</c:v>
                </c:pt>
                <c:pt idx="8">
                  <c:v>WhatsApp Messenger</c:v>
                </c:pt>
                <c:pt idx="9">
                  <c:v>Instagram</c:v>
                </c:pt>
              </c:strCache>
            </c:strRef>
          </c:cat>
          <c:val>
            <c:numRef>
              <c:f>'Pricing and Revenue'!$D$2:$D$11</c:f>
              <c:numCache>
                <c:formatCode>_("$"* #,##0_);_("$"* \(#,##0\);_("$"* "-"??_);_(@_)</c:formatCode>
                <c:ptCount val="10"/>
                <c:pt idx="0">
                  <c:v>132000</c:v>
                </c:pt>
                <c:pt idx="1">
                  <c:v>126000</c:v>
                </c:pt>
                <c:pt idx="2">
                  <c:v>126000</c:v>
                </c:pt>
                <c:pt idx="3">
                  <c:v>126000</c:v>
                </c:pt>
                <c:pt idx="4">
                  <c:v>126000</c:v>
                </c:pt>
                <c:pt idx="5">
                  <c:v>126000</c:v>
                </c:pt>
                <c:pt idx="6">
                  <c:v>126000</c:v>
                </c:pt>
                <c:pt idx="7">
                  <c:v>126000</c:v>
                </c:pt>
                <c:pt idx="8">
                  <c:v>120000</c:v>
                </c:pt>
                <c:pt idx="9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D8-4FDB-B973-0D94B11333FA}"/>
            </c:ext>
          </c:extLst>
        </c:ser>
        <c:ser>
          <c:idx val="2"/>
          <c:order val="2"/>
          <c:tx>
            <c:strRef>
              <c:f>'Pricing and Revenue'!$E$1</c:f>
              <c:strCache>
                <c:ptCount val="1"/>
                <c:pt idx="0">
                  <c:v> Purchase Price 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'Pricing and Revenue'!$A$2:$A$11</c:f>
              <c:strCache>
                <c:ptCount val="10"/>
                <c:pt idx="0">
                  <c:v>PewDiePie's Tuber Simulator</c:v>
                </c:pt>
                <c:pt idx="1">
                  <c:v>Geometry Dash Lite</c:v>
                </c:pt>
                <c:pt idx="2">
                  <c:v>Domino's Pizza USA</c:v>
                </c:pt>
                <c:pt idx="3">
                  <c:v>Egg, Inc.</c:v>
                </c:pt>
                <c:pt idx="4">
                  <c:v>Fernanfloo</c:v>
                </c:pt>
                <c:pt idx="5">
                  <c:v>The Guardian</c:v>
                </c:pt>
                <c:pt idx="6">
                  <c:v>ASOS</c:v>
                </c:pt>
                <c:pt idx="7">
                  <c:v>Cytus</c:v>
                </c:pt>
                <c:pt idx="8">
                  <c:v>WhatsApp Messenger</c:v>
                </c:pt>
                <c:pt idx="9">
                  <c:v>Instagram</c:v>
                </c:pt>
              </c:strCache>
            </c:strRef>
          </c:cat>
          <c:val>
            <c:numRef>
              <c:f>'Pricing and Revenue'!$E$2:$E$11</c:f>
              <c:numCache>
                <c:formatCode>_("$"* #,##0_);_("$"* \(#,##0\);_("$"* "-"??_);_(@_)</c:formatCode>
                <c:ptCount val="10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  <c:pt idx="5">
                  <c:v>10000</c:v>
                </c:pt>
                <c:pt idx="6">
                  <c:v>10000</c:v>
                </c:pt>
                <c:pt idx="7">
                  <c:v>19900</c:v>
                </c:pt>
                <c:pt idx="8">
                  <c:v>10000</c:v>
                </c:pt>
                <c:pt idx="9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D8-4FDB-B973-0D94B1133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1477864"/>
        <c:axId val="741478848"/>
      </c:barChart>
      <c:catAx>
        <c:axId val="7414778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78848"/>
        <c:crosses val="autoZero"/>
        <c:auto val="1"/>
        <c:lblAlgn val="ctr"/>
        <c:lblOffset val="100"/>
        <c:noMultiLvlLbl val="0"/>
      </c:catAx>
      <c:valAx>
        <c:axId val="74147884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77864"/>
        <c:crosses val="autoZero"/>
        <c:crossBetween val="between"/>
        <c:majorUnit val="200000"/>
        <c:dispUnits>
          <c:builtInUnit val="thousands"/>
          <c:dispUnitsLbl>
            <c:layout>
              <c:manualLayout>
                <c:xMode val="edge"/>
                <c:yMode val="edge"/>
                <c:x val="0.13203558999146431"/>
                <c:y val="0.1638771366265783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7113616428396849"/>
          <c:y val="0.84746476874752563"/>
          <c:w val="0.62328499562554684"/>
          <c:h val="0.152199620880723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'Pricing and Revenue'!$A$2:$A$11</cx:f>
        <cx:lvl ptCount="10">
          <cx:pt idx="0">PewDiePie's Tuber Simulator</cx:pt>
          <cx:pt idx="1">Geometry Dash Lite</cx:pt>
          <cx:pt idx="2">Domino's Pizza USA</cx:pt>
          <cx:pt idx="3">Egg, Inc.</cx:pt>
          <cx:pt idx="4">Fernanfloo</cx:pt>
          <cx:pt idx="5">The Guardian</cx:pt>
          <cx:pt idx="6">ASOS</cx:pt>
          <cx:pt idx="7">Cytus</cx:pt>
          <cx:pt idx="8">WhatsApp Messenger</cx:pt>
          <cx:pt idx="9">Instagram</cx:pt>
        </cx:lvl>
      </cx:strDim>
      <cx:numDim type="val">
        <cx:f>'Pricing and Revenue'!$B$2:$B$11</cx:f>
        <cx:lvl ptCount="10" formatCode="_(&quot;$&quot;* #,##0_);_(&quot;$&quot;* \(#,##0\);_(&quot;$&quot;* &quot;-&quot;??_);_(@_)">
          <cx:pt idx="0">518000</cx:pt>
          <cx:pt idx="1">494000</cx:pt>
          <cx:pt idx="2">494000</cx:pt>
          <cx:pt idx="3">494000</cx:pt>
          <cx:pt idx="4">494000</cx:pt>
          <cx:pt idx="5">494000</cx:pt>
          <cx:pt idx="6">494000</cx:pt>
          <cx:pt idx="7">484100</cx:pt>
          <cx:pt idx="8">470000</cx:pt>
          <cx:pt idx="9">470000</cx:pt>
        </cx:lvl>
      </cx:numDim>
    </cx:data>
  </cx:chartData>
  <cx:chart>
    <cx:title pos="t" align="ctr" overlay="0">
      <cx:tx>
        <cx:txData>
          <cx:v>AppTrader's Expected Net Profit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AppTrader's Expected Net Profit</a:t>
          </a:r>
        </a:p>
      </cx:txPr>
    </cx:title>
    <cx:plotArea>
      <cx:plotAreaRegion>
        <cx:series layoutId="funnel" uniqueId="{9B5600D7-1FB2-4BC0-BE41-135AF95CE992}">
          <cx:tx>
            <cx:txData>
              <cx:f>'Pricing and Revenue'!$B$1</cx:f>
              <cx:v> Net Profit </cx:v>
            </cx:txData>
          </cx:tx>
          <cx:spPr>
            <a:solidFill>
              <a:srgbClr val="00B050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/>
            </a:pPr>
            <a:endParaRPr lang="en-US" sz="1100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CD13-4E4E-49C6-AC90-A287FCC0D47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409362-61F0-4FCA-97A9-D33F9BB78C38}">
      <dgm:prSet/>
      <dgm:spPr/>
      <dgm:t>
        <a:bodyPr/>
        <a:lstStyle/>
        <a:p>
          <a:r>
            <a:rPr lang="en-US" dirty="0"/>
            <a:t>Apps earn $5,000 per month per store from in-app purchasing and advertising</a:t>
          </a:r>
        </a:p>
      </dgm:t>
    </dgm:pt>
    <dgm:pt modelId="{279D7DB2-5816-4163-B181-FD1CD1AD96DF}" type="parTrans" cxnId="{B0BA0B1C-D6D6-42D2-BBC2-DCB238C0807A}">
      <dgm:prSet/>
      <dgm:spPr/>
      <dgm:t>
        <a:bodyPr/>
        <a:lstStyle/>
        <a:p>
          <a:endParaRPr lang="en-US"/>
        </a:p>
      </dgm:t>
    </dgm:pt>
    <dgm:pt modelId="{0B096180-9C36-42F2-9050-3B0DF5B1C662}" type="sibTrans" cxnId="{B0BA0B1C-D6D6-42D2-BBC2-DCB238C0807A}">
      <dgm:prSet/>
      <dgm:spPr/>
      <dgm:t>
        <a:bodyPr/>
        <a:lstStyle/>
        <a:p>
          <a:endParaRPr lang="en-US"/>
        </a:p>
      </dgm:t>
    </dgm:pt>
    <dgm:pt modelId="{C75053FE-78E4-4ACF-B2EE-E95617680AAC}">
      <dgm:prSet/>
      <dgm:spPr/>
      <dgm:t>
        <a:bodyPr/>
        <a:lstStyle/>
        <a:p>
          <a:r>
            <a:rPr lang="en-US" dirty="0"/>
            <a:t>App Trader’s revenue is 50% of that ($2,500 per month per store)</a:t>
          </a:r>
        </a:p>
      </dgm:t>
    </dgm:pt>
    <dgm:pt modelId="{A7EECC21-DD92-459E-AC00-3F22DA21CDF7}" type="parTrans" cxnId="{184C5F9E-2C18-43FF-9FEA-72BF3025DE69}">
      <dgm:prSet/>
      <dgm:spPr/>
      <dgm:t>
        <a:bodyPr/>
        <a:lstStyle/>
        <a:p>
          <a:endParaRPr lang="en-US"/>
        </a:p>
      </dgm:t>
    </dgm:pt>
    <dgm:pt modelId="{BE4F2CA6-20E9-4D7B-BC93-6A08F57DBB84}" type="sibTrans" cxnId="{184C5F9E-2C18-43FF-9FEA-72BF3025DE69}">
      <dgm:prSet/>
      <dgm:spPr/>
      <dgm:t>
        <a:bodyPr/>
        <a:lstStyle/>
        <a:p>
          <a:endParaRPr lang="en-US"/>
        </a:p>
      </dgm:t>
    </dgm:pt>
    <dgm:pt modelId="{C699CA7F-ABD6-4AD6-98BA-0974993717D0}">
      <dgm:prSet/>
      <dgm:spPr/>
      <dgm:t>
        <a:bodyPr/>
        <a:lstStyle/>
        <a:p>
          <a:r>
            <a:rPr lang="en-US" dirty="0"/>
            <a:t>App Trader spends $1,000 per month on marketing costs (even when the app is in both stores)</a:t>
          </a:r>
        </a:p>
      </dgm:t>
    </dgm:pt>
    <dgm:pt modelId="{B2E21341-480F-4A1B-A763-9A32894AF388}" type="parTrans" cxnId="{A4D06BA7-F53F-41E6-932C-53DEC7E156E6}">
      <dgm:prSet/>
      <dgm:spPr/>
      <dgm:t>
        <a:bodyPr/>
        <a:lstStyle/>
        <a:p>
          <a:endParaRPr lang="en-US"/>
        </a:p>
      </dgm:t>
    </dgm:pt>
    <dgm:pt modelId="{8AD63118-74E3-429D-8F67-947793FD1735}" type="sibTrans" cxnId="{A4D06BA7-F53F-41E6-932C-53DEC7E156E6}">
      <dgm:prSet/>
      <dgm:spPr/>
      <dgm:t>
        <a:bodyPr/>
        <a:lstStyle/>
        <a:p>
          <a:endParaRPr lang="en-US"/>
        </a:p>
      </dgm:t>
    </dgm:pt>
    <dgm:pt modelId="{D2D3C23F-AFD5-4CD8-B887-04304923FEAE}">
      <dgm:prSet/>
      <dgm:spPr/>
      <dgm:t>
        <a:bodyPr/>
        <a:lstStyle/>
        <a:p>
          <a:r>
            <a:rPr lang="en-US" dirty="0"/>
            <a:t>Therefore, Net Revenue = (Lifespan in months) * $2,500 per store</a:t>
          </a:r>
        </a:p>
      </dgm:t>
    </dgm:pt>
    <dgm:pt modelId="{B64A88FA-1335-4A53-9C6E-DBE95CCCB1CA}" type="parTrans" cxnId="{C44DD41E-CD4C-4756-9FDE-B52E7D3D0099}">
      <dgm:prSet/>
      <dgm:spPr/>
      <dgm:t>
        <a:bodyPr/>
        <a:lstStyle/>
        <a:p>
          <a:endParaRPr lang="en-US"/>
        </a:p>
      </dgm:t>
    </dgm:pt>
    <dgm:pt modelId="{57B801A1-AD19-46A4-A463-422715E8F9B5}" type="sibTrans" cxnId="{C44DD41E-CD4C-4756-9FDE-B52E7D3D0099}">
      <dgm:prSet/>
      <dgm:spPr/>
      <dgm:t>
        <a:bodyPr/>
        <a:lstStyle/>
        <a:p>
          <a:endParaRPr lang="en-US"/>
        </a:p>
      </dgm:t>
    </dgm:pt>
    <dgm:pt modelId="{2BD283BE-B2F5-4E18-9742-39FFE9A4893E}" type="pres">
      <dgm:prSet presAssocID="{CC16CD13-4E4E-49C6-AC90-A287FCC0D474}" presName="diagram" presStyleCnt="0">
        <dgm:presLayoutVars>
          <dgm:dir/>
          <dgm:resizeHandles val="exact"/>
        </dgm:presLayoutVars>
      </dgm:prSet>
      <dgm:spPr/>
    </dgm:pt>
    <dgm:pt modelId="{3144736C-6C4C-4110-8E29-F63295E3D5CD}" type="pres">
      <dgm:prSet presAssocID="{B5409362-61F0-4FCA-97A9-D33F9BB78C38}" presName="node" presStyleLbl="node1" presStyleIdx="0" presStyleCnt="4">
        <dgm:presLayoutVars>
          <dgm:bulletEnabled val="1"/>
        </dgm:presLayoutVars>
      </dgm:prSet>
      <dgm:spPr/>
    </dgm:pt>
    <dgm:pt modelId="{F9128DB7-A0D1-4142-A990-927F93D4EA95}" type="pres">
      <dgm:prSet presAssocID="{0B096180-9C36-42F2-9050-3B0DF5B1C662}" presName="sibTrans" presStyleCnt="0"/>
      <dgm:spPr/>
    </dgm:pt>
    <dgm:pt modelId="{747B3747-2836-4FA7-A5C5-063F79BB98A7}" type="pres">
      <dgm:prSet presAssocID="{C75053FE-78E4-4ACF-B2EE-E95617680AAC}" presName="node" presStyleLbl="node1" presStyleIdx="1" presStyleCnt="4">
        <dgm:presLayoutVars>
          <dgm:bulletEnabled val="1"/>
        </dgm:presLayoutVars>
      </dgm:prSet>
      <dgm:spPr/>
    </dgm:pt>
    <dgm:pt modelId="{5DF24D5A-86F4-4D81-A464-11BF19206390}" type="pres">
      <dgm:prSet presAssocID="{BE4F2CA6-20E9-4D7B-BC93-6A08F57DBB84}" presName="sibTrans" presStyleCnt="0"/>
      <dgm:spPr/>
    </dgm:pt>
    <dgm:pt modelId="{C78A0EC4-62E2-4ED3-B379-4019678EA1DB}" type="pres">
      <dgm:prSet presAssocID="{C699CA7F-ABD6-4AD6-98BA-0974993717D0}" presName="node" presStyleLbl="node1" presStyleIdx="2" presStyleCnt="4">
        <dgm:presLayoutVars>
          <dgm:bulletEnabled val="1"/>
        </dgm:presLayoutVars>
      </dgm:prSet>
      <dgm:spPr/>
    </dgm:pt>
    <dgm:pt modelId="{56CC76D6-B06C-4653-B8A5-665581894405}" type="pres">
      <dgm:prSet presAssocID="{8AD63118-74E3-429D-8F67-947793FD1735}" presName="sibTrans" presStyleCnt="0"/>
      <dgm:spPr/>
    </dgm:pt>
    <dgm:pt modelId="{EB35498B-9579-4678-BEAA-223F0A3E9708}" type="pres">
      <dgm:prSet presAssocID="{D2D3C23F-AFD5-4CD8-B887-04304923FEAE}" presName="node" presStyleLbl="node1" presStyleIdx="3" presStyleCnt="4">
        <dgm:presLayoutVars>
          <dgm:bulletEnabled val="1"/>
        </dgm:presLayoutVars>
      </dgm:prSet>
      <dgm:spPr/>
    </dgm:pt>
  </dgm:ptLst>
  <dgm:cxnLst>
    <dgm:cxn modelId="{B0BA0B1C-D6D6-42D2-BBC2-DCB238C0807A}" srcId="{CC16CD13-4E4E-49C6-AC90-A287FCC0D474}" destId="{B5409362-61F0-4FCA-97A9-D33F9BB78C38}" srcOrd="0" destOrd="0" parTransId="{279D7DB2-5816-4163-B181-FD1CD1AD96DF}" sibTransId="{0B096180-9C36-42F2-9050-3B0DF5B1C662}"/>
    <dgm:cxn modelId="{C44DD41E-CD4C-4756-9FDE-B52E7D3D0099}" srcId="{CC16CD13-4E4E-49C6-AC90-A287FCC0D474}" destId="{D2D3C23F-AFD5-4CD8-B887-04304923FEAE}" srcOrd="3" destOrd="0" parTransId="{B64A88FA-1335-4A53-9C6E-DBE95CCCB1CA}" sibTransId="{57B801A1-AD19-46A4-A463-422715E8F9B5}"/>
    <dgm:cxn modelId="{3F66272C-B541-4AA0-927F-90EABA642D80}" type="presOf" srcId="{C75053FE-78E4-4ACF-B2EE-E95617680AAC}" destId="{747B3747-2836-4FA7-A5C5-063F79BB98A7}" srcOrd="0" destOrd="0" presId="urn:microsoft.com/office/officeart/2005/8/layout/default"/>
    <dgm:cxn modelId="{81D74148-7C55-4A70-A553-AFAE10A90141}" type="presOf" srcId="{C699CA7F-ABD6-4AD6-98BA-0974993717D0}" destId="{C78A0EC4-62E2-4ED3-B379-4019678EA1DB}" srcOrd="0" destOrd="0" presId="urn:microsoft.com/office/officeart/2005/8/layout/default"/>
    <dgm:cxn modelId="{8E1A8573-6A59-4664-ACA9-E562CA5C05E8}" type="presOf" srcId="{D2D3C23F-AFD5-4CD8-B887-04304923FEAE}" destId="{EB35498B-9579-4678-BEAA-223F0A3E9708}" srcOrd="0" destOrd="0" presId="urn:microsoft.com/office/officeart/2005/8/layout/default"/>
    <dgm:cxn modelId="{184C5F9E-2C18-43FF-9FEA-72BF3025DE69}" srcId="{CC16CD13-4E4E-49C6-AC90-A287FCC0D474}" destId="{C75053FE-78E4-4ACF-B2EE-E95617680AAC}" srcOrd="1" destOrd="0" parTransId="{A7EECC21-DD92-459E-AC00-3F22DA21CDF7}" sibTransId="{BE4F2CA6-20E9-4D7B-BC93-6A08F57DBB84}"/>
    <dgm:cxn modelId="{A4D06BA7-F53F-41E6-932C-53DEC7E156E6}" srcId="{CC16CD13-4E4E-49C6-AC90-A287FCC0D474}" destId="{C699CA7F-ABD6-4AD6-98BA-0974993717D0}" srcOrd="2" destOrd="0" parTransId="{B2E21341-480F-4A1B-A763-9A32894AF388}" sibTransId="{8AD63118-74E3-429D-8F67-947793FD1735}"/>
    <dgm:cxn modelId="{CEDC1AAA-5859-4166-8B17-6DEA91661A41}" type="presOf" srcId="{CC16CD13-4E4E-49C6-AC90-A287FCC0D474}" destId="{2BD283BE-B2F5-4E18-9742-39FFE9A4893E}" srcOrd="0" destOrd="0" presId="urn:microsoft.com/office/officeart/2005/8/layout/default"/>
    <dgm:cxn modelId="{FF5C5CE9-32A5-498B-8EE9-1DBDECEC627D}" type="presOf" srcId="{B5409362-61F0-4FCA-97A9-D33F9BB78C38}" destId="{3144736C-6C4C-4110-8E29-F63295E3D5CD}" srcOrd="0" destOrd="0" presId="urn:microsoft.com/office/officeart/2005/8/layout/default"/>
    <dgm:cxn modelId="{D9382920-C737-419B-8A85-CD37A7D04836}" type="presParOf" srcId="{2BD283BE-B2F5-4E18-9742-39FFE9A4893E}" destId="{3144736C-6C4C-4110-8E29-F63295E3D5CD}" srcOrd="0" destOrd="0" presId="urn:microsoft.com/office/officeart/2005/8/layout/default"/>
    <dgm:cxn modelId="{6EE6DB2C-CD41-4C2C-8B54-ED92616AA594}" type="presParOf" srcId="{2BD283BE-B2F5-4E18-9742-39FFE9A4893E}" destId="{F9128DB7-A0D1-4142-A990-927F93D4EA95}" srcOrd="1" destOrd="0" presId="urn:microsoft.com/office/officeart/2005/8/layout/default"/>
    <dgm:cxn modelId="{0B2C1503-0142-4BE5-9341-45F367181D9C}" type="presParOf" srcId="{2BD283BE-B2F5-4E18-9742-39FFE9A4893E}" destId="{747B3747-2836-4FA7-A5C5-063F79BB98A7}" srcOrd="2" destOrd="0" presId="urn:microsoft.com/office/officeart/2005/8/layout/default"/>
    <dgm:cxn modelId="{C1CA3355-3CDF-42AE-9F4D-0563BC299095}" type="presParOf" srcId="{2BD283BE-B2F5-4E18-9742-39FFE9A4893E}" destId="{5DF24D5A-86F4-4D81-A464-11BF19206390}" srcOrd="3" destOrd="0" presId="urn:microsoft.com/office/officeart/2005/8/layout/default"/>
    <dgm:cxn modelId="{D464C7F6-E1D0-4A71-AE68-8D8525E12AB2}" type="presParOf" srcId="{2BD283BE-B2F5-4E18-9742-39FFE9A4893E}" destId="{C78A0EC4-62E2-4ED3-B379-4019678EA1DB}" srcOrd="4" destOrd="0" presId="urn:microsoft.com/office/officeart/2005/8/layout/default"/>
    <dgm:cxn modelId="{BFD2EAD8-F904-49EB-BBCC-FF2B7D728230}" type="presParOf" srcId="{2BD283BE-B2F5-4E18-9742-39FFE9A4893E}" destId="{56CC76D6-B06C-4653-B8A5-665581894405}" srcOrd="5" destOrd="0" presId="urn:microsoft.com/office/officeart/2005/8/layout/default"/>
    <dgm:cxn modelId="{5837FA76-C983-4595-82F3-AB3A739C7E4F}" type="presParOf" srcId="{2BD283BE-B2F5-4E18-9742-39FFE9A4893E}" destId="{EB35498B-9579-4678-BEAA-223F0A3E97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736C-6C4C-4110-8E29-F63295E3D5CD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Apps earn $5,000 per month per store from in-app purchasing and advertising</a:t>
          </a:r>
        </a:p>
      </dsp:txBody>
      <dsp:txXfrm>
        <a:off x="930572" y="3032"/>
        <a:ext cx="2833338" cy="1700003"/>
      </dsp:txXfrm>
    </dsp:sp>
    <dsp:sp modelId="{747B3747-2836-4FA7-A5C5-063F79BB98A7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 Trader’s revenue is 50% of that ($2,500 per month per store)</a:t>
          </a:r>
        </a:p>
      </dsp:txBody>
      <dsp:txXfrm>
        <a:off x="4047245" y="3032"/>
        <a:ext cx="2833338" cy="1700003"/>
      </dsp:txXfrm>
    </dsp:sp>
    <dsp:sp modelId="{C78A0EC4-62E2-4ED3-B379-4019678EA1DB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App Trader spends $1,000 per month on marketing costs (even when the app is in both stores)</a:t>
          </a:r>
        </a:p>
      </dsp:txBody>
      <dsp:txXfrm>
        <a:off x="7163917" y="3032"/>
        <a:ext cx="2833338" cy="1700003"/>
      </dsp:txXfrm>
    </dsp:sp>
    <dsp:sp modelId="{EB35498B-9579-4678-BEAA-223F0A3E9708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Therefore, Net Revenue = (Lifespan in months) * $2,500 per store</a:t>
          </a:r>
        </a:p>
      </dsp:txBody>
      <dsp:txXfrm>
        <a:off x="4047245" y="1986369"/>
        <a:ext cx="2833338" cy="170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3AC2-AFA8-43D2-B554-FBF68564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14631-84F0-4ADC-B49B-F649BE49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3A9C-863F-46D4-9787-0A82871B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BD4B6-87B5-43EE-8E2D-13AC378B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D3E4-252A-400F-A616-CDAF4C05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AA44-C8EA-489B-B775-D924F01F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AA368-D020-402E-A660-630621C2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FEEA-9533-4C6C-8C8C-84F7DCB1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ABE1-F69A-421F-9DC3-D5A3F7AB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3DEC-52FF-46C6-892C-2F7A1F6D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4749A-8A97-4CCE-A4DE-902A1C3FE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53A43-7135-4116-A5C2-96536CD75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716D-0354-4DAE-8310-CDACE7CF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6159-9CB3-44FD-8D77-ADAEAB34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4B8B-7CE9-4BC6-BE73-75E08076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2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3B61-B996-44DD-8D96-6D59C02D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70C5-BBA4-4B15-92F8-E36EFD1D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5756-C25C-4E28-A636-91B2E976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7636-2621-476C-9CB8-51104958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82F5-38D3-43B6-8F57-5291508B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4AA3-3710-46AC-8B36-F30A107C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58062-95F2-4F54-B76D-A3EBCE285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EEF8C-C3C5-4B87-9AFF-916AC23D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A9E3-860A-4BB5-A6B1-6CAB64D6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132D-2FF5-4E26-91A5-8CB02485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DDF5-4B64-425E-A1E6-846E3225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749F-19AA-4DF9-83BE-6DB0C0933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43CA-6792-4D16-8B1B-084D9208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1715-6318-4EA2-8482-A43E87A5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AAD09-36B0-413C-8B3A-0431CA42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A51BC-4A7A-4B67-8BD2-7A380B30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E790-ABFD-4D68-9CAC-DE6F6CF4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7EB8B-7851-44AF-85EF-0A9483BCA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341D-DFF6-475D-97E1-81397055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60653-EC5A-437E-961E-9FB737998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9B1BF-15C4-4313-9A95-1C784E58B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A305C-D0B6-49DD-9AF5-11AC8363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D0EC1-AA33-4B92-A967-0B504383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679A8-EBA5-4FE8-B86C-D5536E21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FA70-D6E1-42C4-B8A9-15174A2B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920FB-9D05-4815-BC8E-82120F15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D09C-FFAF-4719-AC94-442B890E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915A5-F369-47B1-AF69-DBEC5C12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E712B-1D60-42AE-8565-AE821C39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A9743-28D6-4553-8540-AED10D18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F7A11-EE2C-40B1-9E41-1F15F20B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EB2-1D71-43FA-9F55-1F5828DA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EC23-E8E2-43E1-8E0D-91479351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41B2-42B3-44BB-B7D3-6FC2FECD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E1BA4-10CA-4E69-A82B-36D9DCD6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DC6F9-71EB-40B0-89AF-0F7C1AA9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F9F0-0C1C-40FE-A5B7-53DCF9C7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28B7-9BB8-4E0E-8E25-115EB34F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00E9C-4CEA-495B-BB23-5D0D37E4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50730-3ABC-4869-9AAE-6567D31A7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514FA-0F75-40D8-B555-E1F7B0F5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F1E04-5BAD-41FE-ACB9-6636305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6A8FC-699D-4EE9-A198-2447886F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C20A8-B1FF-4F1B-88DF-E72D187B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C52AF-6A08-4690-A316-B3B1872E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CC88-BAE3-4BAB-8AB2-A0E95C44F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64CF-03DE-4D5D-81BD-983F3A5770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2211-9628-43E2-BC30-A65CA73B5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8922-5FEB-4F9D-B7C0-568FF9AA8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9443-2F17-48DC-BB5E-569C61A0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E206-FB63-4419-B3B7-A4EE569DB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85BDC-E60C-4DB9-BB38-FC848F242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1B94E-75CD-4862-A48A-DB1325B8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Calculating App Trader’s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Expected Profit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040862-BEB9-4567-8F9F-668EBA82D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83697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CB91345-35ED-44BE-BBCE-D64C8ADF2C0B}"/>
              </a:ext>
            </a:extLst>
          </p:cNvPr>
          <p:cNvSpPr/>
          <p:nvPr/>
        </p:nvSpPr>
        <p:spPr>
          <a:xfrm>
            <a:off x="1607480" y="4599092"/>
            <a:ext cx="2781639" cy="170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App Trader purchases apps for 10,000  * the price of the app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D6CA-1262-48BC-9A09-A76785E982BB}"/>
              </a:ext>
            </a:extLst>
          </p:cNvPr>
          <p:cNvSpPr/>
          <p:nvPr/>
        </p:nvSpPr>
        <p:spPr>
          <a:xfrm>
            <a:off x="7798609" y="4599092"/>
            <a:ext cx="2830564" cy="170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Net Profit = </a:t>
            </a:r>
          </a:p>
          <a:p>
            <a:pPr algn="ctr"/>
            <a:r>
              <a:rPr lang="en-US" sz="2100" dirty="0"/>
              <a:t>Net Revenue – (Lifespan in months * $1,000) – App Purchase Price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3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E6B44E-61AC-4778-9454-0A5AF56C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Net Profit and Costs: Top 10 Apps</a:t>
            </a: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8961EBC7-1AA1-4222-8442-68BE6B24A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668447"/>
              </p:ext>
            </p:extLst>
          </p:nvPr>
        </p:nvGraphicFramePr>
        <p:xfrm>
          <a:off x="1422492" y="2499836"/>
          <a:ext cx="9672228" cy="4165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730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588A9-FB0B-43A8-9C00-40F62224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Expected Net Profit: Top 10 Apps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5F0041C-A33F-495D-8725-7E7DAFF2B2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68786784"/>
                  </p:ext>
                </p:extLst>
              </p:nvPr>
            </p:nvGraphicFramePr>
            <p:xfrm>
              <a:off x="644056" y="1782207"/>
              <a:ext cx="10927829" cy="45231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5F0041C-A33F-495D-8725-7E7DAFF2B2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056" y="1782207"/>
                <a:ext cx="10927829" cy="45231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97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Calculating App Trader’s Expected Profit </vt:lpstr>
      <vt:lpstr>Net Profit and Costs: Top 10 Apps</vt:lpstr>
      <vt:lpstr>Expected Net Profit: Top 10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Myles MacDonald</dc:creator>
  <cp:lastModifiedBy>Myles MacDonald</cp:lastModifiedBy>
  <cp:revision>3</cp:revision>
  <dcterms:created xsi:type="dcterms:W3CDTF">2021-10-04T19:31:02Z</dcterms:created>
  <dcterms:modified xsi:type="dcterms:W3CDTF">2021-10-04T20:05:15Z</dcterms:modified>
</cp:coreProperties>
</file>