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E06F5D-8EC6-4AE9-AE2C-0713159A3BF5}">
  <a:tblStyle styleId="{63E06F5D-8EC6-4AE9-AE2C-0713159A3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c16cf9d3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c16cf9d3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c16cf9d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c16cf9d3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vs small influence on model - distance from origin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correlation = angle between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PC1 vs PC2 …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for regression modelling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2990fca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2990fca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vs small influence on model - distance from origin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correlation = angle between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PC1 vs PC2 …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for regression modelling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090752f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090752f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990fca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2990fca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090752f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090752f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2990fca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2990fca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090752f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090752f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2990fca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c2990fca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090752f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090752f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2990fca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c2990fca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09075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09075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090752f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c090752f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090752f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090752f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PLSR region specific, NIPALS, equal weighting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c090752f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c090752f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(residuals are random) and better fit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c090752f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c090752f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converge for 1/std weighting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02af27c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302af27c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16cf9d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c16cf9d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c16cf9d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5c16cf9d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c16cf9d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c16cf9d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c16cf9d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5c16cf9d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c16cf9d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c16cf9d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rate on scale 6 characteristics 1-10, calculated to 0-1.85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missing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c16cf9d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c16cf9d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happiness is dependent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090752f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090752f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Aka ordinary least squares, Total least squares minimizes distance to fit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2990fca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2990fca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biased?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2990fca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2990fca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t-value is ratio between (deviation from the mean accounted for by the variable represented by the coefficient / standard error of the mean)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c16cf9d3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c16cf9d3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2990fca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2990fca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#2015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A86E8"/>
                </a:solidFill>
              </a:rPr>
              <a:t>TK8117:</a:t>
            </a:r>
            <a:r>
              <a:rPr lang="en" sz="4800"/>
              <a:t> World Happiness Index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E.F. Prentice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06375" y="4602075"/>
            <a:ext cx="3219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12 December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13" y="1204874"/>
            <a:ext cx="6861174" cy="35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X-var Correlation?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675" y="130300"/>
            <a:ext cx="4049050" cy="2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0" y="1267750"/>
            <a:ext cx="748665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X-var Correlation?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6865025" y="1924225"/>
            <a:ext cx="368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AA84F"/>
                </a:solidFill>
              </a:rPr>
              <a:t>$</a:t>
            </a:r>
            <a:endParaRPr sz="2400" b="1">
              <a:solidFill>
                <a:srgbClr val="6AA84F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600" y="2571750"/>
            <a:ext cx="256901" cy="3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647" y="3631110"/>
            <a:ext cx="368700" cy="3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1100" y="3156167"/>
            <a:ext cx="408142" cy="37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5147" y="3805263"/>
            <a:ext cx="368701" cy="36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300" y="3588000"/>
            <a:ext cx="32057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352350" y="2734550"/>
            <a:ext cx="8520600" cy="18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Regression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82975" y="1360525"/>
            <a:ext cx="3302700" cy="3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Do PCA first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Regress on PCA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624650" y="2734550"/>
            <a:ext cx="4068600" cy="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PCR</a:t>
            </a:r>
            <a:endParaRPr sz="1800" b="1">
              <a:solidFill>
                <a:schemeClr val="accent1"/>
              </a:solidFill>
              <a:highlight>
                <a:schemeClr val="lt2"/>
              </a:highlight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02750" y="2734550"/>
            <a:ext cx="2822400" cy="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MLR</a:t>
            </a:r>
            <a:endParaRPr sz="1800" b="1">
              <a:solidFill>
                <a:schemeClr val="accent1"/>
              </a:solidFill>
              <a:highlight>
                <a:schemeClr val="lt2"/>
              </a:highlight>
            </a:endParaRPr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50" y="3329506"/>
            <a:ext cx="4479325" cy="12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75" y="3438488"/>
            <a:ext cx="2567800" cy="10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111350" y="4593625"/>
            <a:ext cx="17685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[from Lecture 5]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104" y="841649"/>
            <a:ext cx="1651171" cy="16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6646775" y="378450"/>
            <a:ext cx="17685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NIPALS for PCR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747" y="2916325"/>
            <a:ext cx="3793100" cy="21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Regression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870250" y="1795750"/>
            <a:ext cx="3302700" cy="26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All 6 x-variables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Mean-centered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1/STD weighted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Validate w/ 2018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NIPALS (missing data)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43452" y="2934284"/>
            <a:ext cx="42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6577059" y="3089790"/>
            <a:ext cx="92700" cy="10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750" y="919325"/>
            <a:ext cx="3793100" cy="18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 rot="-5400000">
            <a:off x="4596875" y="1670088"/>
            <a:ext cx="648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Bias?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 rot="-5400000">
            <a:off x="4403825" y="3782725"/>
            <a:ext cx="10347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Variance?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Regression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767750"/>
            <a:ext cx="4416950" cy="24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75" y="1767753"/>
            <a:ext cx="4111699" cy="24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Regression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25" y="1214175"/>
            <a:ext cx="6689151" cy="37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Regression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582975" y="1360525"/>
            <a:ext cx="51537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Use PCs to predict response and vice versa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Then regress on final PC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352350" y="2734550"/>
            <a:ext cx="8520600" cy="18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4921225" y="2864275"/>
            <a:ext cx="3735000" cy="42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PLSR</a:t>
            </a:r>
            <a:endParaRPr sz="1800" b="1">
              <a:solidFill>
                <a:schemeClr val="accent1"/>
              </a:solidFill>
              <a:highlight>
                <a:schemeClr val="lt2"/>
              </a:highlight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582975" y="2905225"/>
            <a:ext cx="3735000" cy="46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PCR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11350" y="4593625"/>
            <a:ext cx="17685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[from Lecture 5]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5" y="3287814"/>
            <a:ext cx="3660701" cy="1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375" y="3287826"/>
            <a:ext cx="3660701" cy="10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/>
          <p:nvPr/>
        </p:nvSpPr>
        <p:spPr>
          <a:xfrm>
            <a:off x="7562525" y="3641327"/>
            <a:ext cx="602400" cy="344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7690200" y="3668525"/>
            <a:ext cx="5487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MLR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100" y="1147863"/>
            <a:ext cx="2892850" cy="14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7104450" y="679625"/>
            <a:ext cx="17685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NIPALS for PLSR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Regression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888800" y="1860950"/>
            <a:ext cx="3302700" cy="2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All 6 x-variables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Mean-centered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1/STD weighted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Validate w/ 2018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NIPALS (missing data)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900" y="2952798"/>
            <a:ext cx="3449400" cy="20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>
            <a:off x="5772842" y="3005875"/>
            <a:ext cx="42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6177524" y="3126860"/>
            <a:ext cx="92700" cy="10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 txBox="1"/>
          <p:nvPr/>
        </p:nvSpPr>
        <p:spPr>
          <a:xfrm rot="-5400000">
            <a:off x="4817550" y="1678100"/>
            <a:ext cx="648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Bias?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 rot="-5400000">
            <a:off x="4624500" y="3782737"/>
            <a:ext cx="10347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Variance?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900" y="1017725"/>
            <a:ext cx="3449400" cy="1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Regression</a:t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297" y="1667503"/>
            <a:ext cx="4565800" cy="2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" y="1667500"/>
            <a:ext cx="4500282" cy="2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Regression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175" y="1176500"/>
            <a:ext cx="6153674" cy="3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628775"/>
            <a:ext cx="8520600" cy="499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Can we predict human </a:t>
            </a:r>
            <a:r>
              <a:rPr lang="en" sz="2400">
                <a:solidFill>
                  <a:schemeClr val="accent1"/>
                </a:solidFill>
              </a:rPr>
              <a:t>happiness</a:t>
            </a:r>
            <a:r>
              <a:rPr lang="en" sz="2400">
                <a:solidFill>
                  <a:srgbClr val="FFFFFF"/>
                </a:solidFill>
              </a:rPr>
              <a:t> based on societal factors?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79025" y="2674125"/>
            <a:ext cx="66420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Which factors affect happiness?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Do these factors contribute linearly to a happiness model?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If the model can predict happiness, how certain is it?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lt2"/>
                </a:solidFill>
              </a:rPr>
              <a:t>How can this be validated?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Happiness</a:t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75" y="1017725"/>
            <a:ext cx="7581351" cy="40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Happiness</a:t>
            </a:r>
            <a:endParaRPr/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l="8224" t="3210" r="6012" b="5839"/>
          <a:stretch/>
        </p:blipFill>
        <p:spPr>
          <a:xfrm>
            <a:off x="797725" y="1017725"/>
            <a:ext cx="7548547" cy="401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288" name="Google Shape;288;p34"/>
          <p:cNvGraphicFramePr/>
          <p:nvPr>
            <p:extLst>
              <p:ext uri="{D42A27DB-BD31-4B8C-83A1-F6EECF244321}">
                <p14:modId xmlns:p14="http://schemas.microsoft.com/office/powerpoint/2010/main" val="3272970002"/>
              </p:ext>
            </p:extLst>
          </p:nvPr>
        </p:nvGraphicFramePr>
        <p:xfrm>
          <a:off x="251588" y="1161975"/>
          <a:ext cx="5598100" cy="1859220"/>
        </p:xfrm>
        <a:graphic>
          <a:graphicData uri="http://schemas.openxmlformats.org/drawingml/2006/table">
            <a:tbl>
              <a:tblPr>
                <a:noFill/>
                <a:tableStyleId>{63E06F5D-8EC6-4AE9-AE2C-0713159A3BF5}</a:tableStyleId>
              </a:tblPr>
              <a:tblGrid>
                <a:gridCol w="65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Bias?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Ex. Var.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RMSE Cal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RMSE Val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Important factor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Comp. Time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MLR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no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78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0.534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0.511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social support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0.1406318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PCR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no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78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0.528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0.528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GDP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0.0937265</a:t>
                      </a:r>
                      <a:endParaRPr sz="120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PLSR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no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78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0.525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0.523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GDP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2"/>
                          </a:solidFill>
                        </a:rPr>
                        <a:t>0.1093833</a:t>
                      </a:r>
                      <a:endParaRPr sz="120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Google Shape;289;p34"/>
          <p:cNvSpPr txBox="1"/>
          <p:nvPr/>
        </p:nvSpPr>
        <p:spPr>
          <a:xfrm>
            <a:off x="500450" y="3262800"/>
            <a:ext cx="78591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Which factors affect happiness? </a:t>
            </a:r>
            <a:r>
              <a:rPr lang="en" sz="1800">
                <a:solidFill>
                  <a:schemeClr val="accent1"/>
                </a:solidFill>
              </a:rPr>
              <a:t>GDP, longevity, social support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Do these factors contribute linearly to a happiness model? </a:t>
            </a:r>
            <a:r>
              <a:rPr lang="en" sz="1800">
                <a:solidFill>
                  <a:schemeClr val="accent1"/>
                </a:solidFill>
              </a:rPr>
              <a:t>3 do at least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If the model can predict happiness, how certain is it? </a:t>
            </a:r>
            <a:r>
              <a:rPr lang="en" sz="1800">
                <a:solidFill>
                  <a:schemeClr val="accent1"/>
                </a:solidFill>
              </a:rPr>
              <a:t>see above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can this be validated? </a:t>
            </a:r>
            <a:r>
              <a:rPr lang="en" sz="1800">
                <a:solidFill>
                  <a:schemeClr val="accent1"/>
                </a:solidFill>
              </a:rPr>
              <a:t>last years data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Can we predict happiness? </a:t>
            </a:r>
            <a:r>
              <a:rPr lang="en" sz="1800">
                <a:solidFill>
                  <a:schemeClr val="accent1"/>
                </a:solidFill>
              </a:rPr>
              <a:t>see above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634" y="1243875"/>
            <a:ext cx="2841016" cy="16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582975" y="1360525"/>
            <a:ext cx="7146300" cy="3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Larger dataset (states, cities, etc.)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Regional variations on the questionnaire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Would asking different questions help the model?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Try nonlinear model, Deep Neural Network, for example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6839650" y="3086700"/>
            <a:ext cx="1427100" cy="14088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you, questions?</a:t>
            </a:r>
            <a:endParaRPr sz="480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Linear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Least Squares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Linear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PARAFAC</a:t>
            </a:r>
            <a:endParaRPr/>
          </a:p>
        </p:txBody>
      </p:sp>
      <p:grpSp>
        <p:nvGrpSpPr>
          <p:cNvPr id="312" name="Google Shape;312;p37"/>
          <p:cNvGrpSpPr/>
          <p:nvPr/>
        </p:nvGrpSpPr>
        <p:grpSpPr>
          <a:xfrm>
            <a:off x="7159550" y="1733550"/>
            <a:ext cx="1514475" cy="1676400"/>
            <a:chOff x="7159550" y="1733550"/>
            <a:chExt cx="1514475" cy="1676400"/>
          </a:xfrm>
        </p:grpSpPr>
        <p:pic>
          <p:nvPicPr>
            <p:cNvPr id="313" name="Google Shape;31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9550" y="1733550"/>
              <a:ext cx="151447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37"/>
            <p:cNvSpPr txBox="1"/>
            <p:nvPr/>
          </p:nvSpPr>
          <p:spPr>
            <a:xfrm>
              <a:off x="7635088" y="1733550"/>
              <a:ext cx="563400" cy="41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MLR</a:t>
              </a:r>
              <a:endParaRPr/>
            </a:p>
          </p:txBody>
        </p:sp>
      </p:grpSp>
      <p:pic>
        <p:nvPicPr>
          <p:cNvPr id="315" name="Google Shape;3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44" y="3889600"/>
            <a:ext cx="3811301" cy="10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774" y="194525"/>
            <a:ext cx="1573901" cy="14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Linear</a:t>
            </a:r>
            <a:endParaRPr/>
          </a:p>
        </p:txBody>
      </p:sp>
      <p:graphicFrame>
        <p:nvGraphicFramePr>
          <p:cNvPr id="323" name="Google Shape;323;p38"/>
          <p:cNvGraphicFramePr/>
          <p:nvPr>
            <p:extLst>
              <p:ext uri="{D42A27DB-BD31-4B8C-83A1-F6EECF244321}">
                <p14:modId xmlns:p14="http://schemas.microsoft.com/office/powerpoint/2010/main" val="3583341072"/>
              </p:ext>
            </p:extLst>
          </p:nvPr>
        </p:nvGraphicFramePr>
        <p:xfrm>
          <a:off x="694858" y="1088170"/>
          <a:ext cx="7777600" cy="3855600"/>
        </p:xfrm>
        <a:graphic>
          <a:graphicData uri="http://schemas.openxmlformats.org/drawingml/2006/table">
            <a:tbl>
              <a:tblPr>
                <a:noFill/>
                <a:tableStyleId>{63E06F5D-8EC6-4AE9-AE2C-0713159A3BF5}</a:tableStyleId>
              </a:tblPr>
              <a:tblGrid>
                <a:gridCol w="126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2"/>
                          </a:solidFill>
                        </a:rPr>
                        <a:t>Linear Method</a:t>
                      </a:r>
                      <a:endParaRPr sz="10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2"/>
                          </a:solidFill>
                        </a:rPr>
                        <a:t>Advantages</a:t>
                      </a:r>
                      <a:endParaRPr sz="10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2"/>
                          </a:solidFill>
                        </a:rPr>
                        <a:t>Disadvantages</a:t>
                      </a:r>
                      <a:endParaRPr sz="10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PCA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Objects: can be correlated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Applications: dimensionality reduction, outlier detection, variable correlation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Variables: not considered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Other: Original data lost after projection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PCR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Objects: can be correlated, good for &gt;&gt; 30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Variables: can be correlated, &gt; 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Other: Missing data is ok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Objects: &gt; # scores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Other: PCs that explain objects don’t necessarily predict variables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PLSR (NIPALS)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Objects: can be correlated, good for &gt;&gt; 30</a:t>
                      </a:r>
                      <a:endParaRPr sz="1000" b="1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Variables: &gt; 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Other: Missing data is ok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Can be slow, better than pcr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MLR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Objects: &lt; 30 objects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Variables: 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Other: simple, interpretable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Objects: noise free and complete, &gt; # variables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Variables: noise free, complete, uncorrelated, independent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Other: Sensitive to outliers, linear data only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IDLE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PARAFAC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4" name="Google Shape;324;p38"/>
          <p:cNvSpPr txBox="1"/>
          <p:nvPr/>
        </p:nvSpPr>
        <p:spPr>
          <a:xfrm>
            <a:off x="5273269" y="515470"/>
            <a:ext cx="3473539" cy="39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X: rows = object, columns = variable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9" name="Google Shape;3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Non-Linear</a:t>
            </a:r>
            <a:endParaRPr/>
          </a:p>
        </p:txBody>
      </p:sp>
      <p:sp>
        <p:nvSpPr>
          <p:cNvPr id="335" name="Google Shape;3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Tree: graphical, used for probability and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Forest: regression / classification using averaging DTs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Neural Network</a:t>
            </a:r>
            <a:endParaRPr/>
          </a:p>
        </p:txBody>
      </p:sp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Non-Linear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2" name="Google Shape;342;p40"/>
          <p:cNvGraphicFramePr/>
          <p:nvPr/>
        </p:nvGraphicFramePr>
        <p:xfrm>
          <a:off x="952500" y="1936225"/>
          <a:ext cx="7239000" cy="2224950"/>
        </p:xfrm>
        <a:graphic>
          <a:graphicData uri="http://schemas.openxmlformats.org/drawingml/2006/table">
            <a:tbl>
              <a:tblPr>
                <a:noFill/>
                <a:tableStyleId>{63E06F5D-8EC6-4AE9-AE2C-0713159A3BF5}</a:tableStyleId>
              </a:tblPr>
              <a:tblGrid>
                <a:gridCol w="126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2"/>
                          </a:solidFill>
                        </a:rPr>
                        <a:t>Non-Linear Method</a:t>
                      </a:r>
                      <a:endParaRPr sz="10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2"/>
                          </a:solidFill>
                        </a:rPr>
                        <a:t>Advantages</a:t>
                      </a:r>
                      <a:endParaRPr sz="10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2"/>
                          </a:solidFill>
                        </a:rPr>
                        <a:t>Disadvantages</a:t>
                      </a:r>
                      <a:endParaRPr sz="10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DT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Interpretable, req little preprocessing, automatic feature detection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Overfitting (high variance), small variation in data means different tree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RF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Higher bias but smaller variance, less interpretable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SVM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Text categorizing, image classification, handwriting ID, categorizing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DNN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3" name="Google Shape;34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245150" y="1908275"/>
          <a:ext cx="6477325" cy="2453610"/>
        </p:xfrm>
        <a:graphic>
          <a:graphicData uri="http://schemas.openxmlformats.org/drawingml/2006/table">
            <a:tbl>
              <a:tblPr>
                <a:noFill/>
                <a:tableStyleId>{63E06F5D-8EC6-4AE9-AE2C-0713159A3BF5}</a:tableStyleId>
              </a:tblPr>
              <a:tblGrid>
                <a:gridCol w="94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GDP per capita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Social Support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Longevity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Freedom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Generosity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Perceived Corruption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1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3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...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245150" y="1401175"/>
            <a:ext cx="5170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X: 156 x 6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6974125" y="1908275"/>
          <a:ext cx="1942975" cy="2453610"/>
        </p:xfrm>
        <a:graphic>
          <a:graphicData uri="http://schemas.openxmlformats.org/drawingml/2006/table">
            <a:tbl>
              <a:tblPr>
                <a:noFill/>
                <a:tableStyleId>{63E06F5D-8EC6-4AE9-AE2C-0713159A3BF5}</a:tableStyleId>
              </a:tblPr>
              <a:tblGrid>
                <a:gridCol w="9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Happiness factor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1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0-10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3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Country 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</a:rPr>
                        <a:t>...</a:t>
                      </a:r>
                      <a:endParaRPr sz="12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6974125" y="1401175"/>
            <a:ext cx="1880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Y: 156 x 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80850" y="3215075"/>
            <a:ext cx="2661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Agreement score (1-10)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8416775" y="2788200"/>
            <a:ext cx="0" cy="130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4865350" y="3408200"/>
            <a:ext cx="1052400" cy="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flipH="1">
            <a:off x="1937250" y="3408200"/>
            <a:ext cx="997200" cy="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3645525" y="3682125"/>
            <a:ext cx="1800" cy="58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3641925" y="2581225"/>
            <a:ext cx="9000" cy="51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245150" y="952375"/>
            <a:ext cx="5960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Calibration set: 2019, Validation set: 2018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23100" y="4612900"/>
            <a:ext cx="41892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/>
              </a:rPr>
              <a:t>https://www.kaggle.com/unsdsn/world-happiness#2015.csv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or nonlinear?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11" y="1493370"/>
            <a:ext cx="2971562" cy="1432286"/>
            <a:chOff x="-224800" y="1339077"/>
            <a:chExt cx="3141850" cy="1619500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4800" y="1339077"/>
              <a:ext cx="3141850" cy="161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1415250" y="2414375"/>
              <a:ext cx="15018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0.794</a:t>
              </a:r>
              <a:endParaRPr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GDP per capita</a:t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3086156" y="1493368"/>
            <a:ext cx="2971562" cy="1432275"/>
            <a:chOff x="3038200" y="1339075"/>
            <a:chExt cx="3141850" cy="1619488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38200" y="1339075"/>
              <a:ext cx="3141850" cy="1619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6"/>
            <p:cNvSpPr txBox="1"/>
            <p:nvPr/>
          </p:nvSpPr>
          <p:spPr>
            <a:xfrm>
              <a:off x="4678250" y="2414375"/>
              <a:ext cx="15018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0.777</a:t>
              </a:r>
              <a:endParaRPr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Social Support</a:t>
              </a:r>
              <a:endParaRPr/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6172301" y="1493368"/>
            <a:ext cx="2971709" cy="1432273"/>
            <a:chOff x="6301200" y="1339075"/>
            <a:chExt cx="3142005" cy="161948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1200" y="1339075"/>
              <a:ext cx="3141850" cy="1619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6706305" y="2338070"/>
              <a:ext cx="2736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0.386</a:t>
              </a:r>
              <a:endParaRPr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Perceived Corruption</a:t>
              </a:r>
              <a:endParaRPr/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11" y="3019400"/>
            <a:ext cx="2971562" cy="1432275"/>
            <a:chOff x="-224800" y="3064575"/>
            <a:chExt cx="3141850" cy="1619488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224800" y="3064575"/>
              <a:ext cx="3141850" cy="1619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165124" y="4125775"/>
              <a:ext cx="27519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0.780</a:t>
              </a:r>
              <a:endParaRPr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Longevity</a:t>
              </a:r>
              <a:endParaRPr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3086156" y="3019400"/>
            <a:ext cx="2971562" cy="1432275"/>
            <a:chOff x="3038200" y="3064575"/>
            <a:chExt cx="3141850" cy="1619488"/>
          </a:xfrm>
        </p:grpSpPr>
        <p:pic>
          <p:nvPicPr>
            <p:cNvPr id="101" name="Google Shape;101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38200" y="3064575"/>
              <a:ext cx="3141850" cy="1619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6"/>
            <p:cNvSpPr txBox="1"/>
            <p:nvPr/>
          </p:nvSpPr>
          <p:spPr>
            <a:xfrm>
              <a:off x="4020650" y="4125775"/>
              <a:ext cx="21594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0.567</a:t>
              </a:r>
              <a:endParaRPr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Life Choices Freedom</a:t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6172301" y="3019378"/>
            <a:ext cx="2971562" cy="1432273"/>
            <a:chOff x="6301200" y="3064550"/>
            <a:chExt cx="3141850" cy="1619486"/>
          </a:xfrm>
        </p:grpSpPr>
        <p:pic>
          <p:nvPicPr>
            <p:cNvPr id="104" name="Google Shape;104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01200" y="3064550"/>
              <a:ext cx="3141850" cy="1619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6"/>
            <p:cNvSpPr txBox="1"/>
            <p:nvPr/>
          </p:nvSpPr>
          <p:spPr>
            <a:xfrm>
              <a:off x="7283650" y="4125775"/>
              <a:ext cx="21594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0.076</a:t>
              </a:r>
              <a:endParaRPr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Generosity</a:t>
              </a:r>
              <a:endParaRPr/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5661725" y="420575"/>
            <a:ext cx="31707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Correlation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X-variable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693525" y="4620775"/>
            <a:ext cx="3721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Assumption: happiness is dependent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747246" y="1531359"/>
            <a:ext cx="2154795" cy="2548631"/>
            <a:chOff x="7159550" y="1733550"/>
            <a:chExt cx="1514475" cy="1676400"/>
          </a:xfrm>
        </p:grpSpPr>
        <p:pic>
          <p:nvPicPr>
            <p:cNvPr id="115" name="Google Shape;11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9550" y="1733550"/>
              <a:ext cx="151447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7"/>
            <p:cNvSpPr txBox="1"/>
            <p:nvPr/>
          </p:nvSpPr>
          <p:spPr>
            <a:xfrm>
              <a:off x="7635088" y="1733550"/>
              <a:ext cx="563400" cy="41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MLR</a:t>
              </a:r>
              <a:endParaRPr/>
            </a:p>
          </p:txBody>
        </p:sp>
      </p:grp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0624" y="3055550"/>
            <a:ext cx="3948625" cy="15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11350" y="4593625"/>
            <a:ext cx="17685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[from Lecture 5]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6466" y="1568625"/>
            <a:ext cx="15049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466" y="2075275"/>
            <a:ext cx="7429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7">
            <a:alphaModFix/>
          </a:blip>
          <a:srcRect t="11347" r="17156" b="36933"/>
          <a:stretch/>
        </p:blipFill>
        <p:spPr>
          <a:xfrm>
            <a:off x="5694425" y="1568625"/>
            <a:ext cx="2588250" cy="9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027025" y="1175500"/>
            <a:ext cx="72897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Bias?</a:t>
            </a:r>
            <a:r>
              <a:rPr lang="en" sz="1800">
                <a:solidFill>
                  <a:schemeClr val="lt2"/>
                </a:solidFill>
              </a:rPr>
              <a:t> doesn’t seem like it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25" y="1736350"/>
            <a:ext cx="5319359" cy="30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027025" y="1175500"/>
            <a:ext cx="72897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Fit?</a:t>
            </a:r>
            <a:r>
              <a:rPr lang="en" sz="1800">
                <a:solidFill>
                  <a:schemeClr val="lt2"/>
                </a:solidFill>
              </a:rPr>
              <a:t> P-value of model = 0.0000, linear model is valid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50" y="1980638"/>
            <a:ext cx="4724349" cy="248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0725"/>
            <a:ext cx="4419646" cy="23228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99550" y="1156650"/>
            <a:ext cx="4143600" cy="3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Simplification, variable selection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Compression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Outlier detection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Clustering / classification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Regression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Axis of largest variance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Linearly uncorrelated variables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75" y="979350"/>
            <a:ext cx="2784626" cy="25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3567375"/>
            <a:ext cx="8348251" cy="14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7822000" y="3200975"/>
            <a:ext cx="17685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[from Lecture 5]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75" y="1684701"/>
            <a:ext cx="5407475" cy="29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499550" y="1904388"/>
            <a:ext cx="33027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All 6 x-variables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Mean-centered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Equal weighting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Full x-validation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NIPALS (missing data)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690590" y="2069340"/>
            <a:ext cx="42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928462" y="2327790"/>
            <a:ext cx="92700" cy="10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969</Words>
  <Application>Microsoft Office PowerPoint</Application>
  <PresentationFormat>On-screen Show (16:9)</PresentationFormat>
  <Paragraphs>261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Dark</vt:lpstr>
      <vt:lpstr>TK8117: World Happiness Index</vt:lpstr>
      <vt:lpstr>Problem</vt:lpstr>
      <vt:lpstr>The Dataset</vt:lpstr>
      <vt:lpstr>Linear or nonlinear?</vt:lpstr>
      <vt:lpstr>Multiple Linear Regression</vt:lpstr>
      <vt:lpstr>Multiple Linear Regression</vt:lpstr>
      <vt:lpstr>Multiple Linear Regression</vt:lpstr>
      <vt:lpstr>Principal Component Analysis</vt:lpstr>
      <vt:lpstr>Principal Component Analysis</vt:lpstr>
      <vt:lpstr>X-var Correlation?</vt:lpstr>
      <vt:lpstr>X-var Correlation?</vt:lpstr>
      <vt:lpstr>Principal Component Regression</vt:lpstr>
      <vt:lpstr>Principal Component Regression</vt:lpstr>
      <vt:lpstr>Principal Component Regression</vt:lpstr>
      <vt:lpstr>Principal Component Regression</vt:lpstr>
      <vt:lpstr>Partial Least Squares Regression</vt:lpstr>
      <vt:lpstr>Partial Least Squares Regression</vt:lpstr>
      <vt:lpstr>Partial Least Squares Regression</vt:lpstr>
      <vt:lpstr>Partial Least Squares Regression</vt:lpstr>
      <vt:lpstr>Regional Happiness</vt:lpstr>
      <vt:lpstr>Regional Happiness</vt:lpstr>
      <vt:lpstr>Summary</vt:lpstr>
      <vt:lpstr>Improvements</vt:lpstr>
      <vt:lpstr>Thank you, questions?</vt:lpstr>
      <vt:lpstr>Methods: Linear</vt:lpstr>
      <vt:lpstr>Methods: Linear</vt:lpstr>
      <vt:lpstr>Methods: Non-Linear</vt:lpstr>
      <vt:lpstr>Methods: Non-Linear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TK8117: World Happiness Index</dc:title>
  <cp:lastModifiedBy>Damiano Varagnolo</cp:lastModifiedBy>
  <cp:revision>3</cp:revision>
  <dcterms:modified xsi:type="dcterms:W3CDTF">2020-01-08T12:03:55Z</dcterms:modified>
</cp:coreProperties>
</file>