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F971-64F7-4AC8-B127-A27D6AA4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2CC43-C7CA-4DD6-9AEB-5403A2CC7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D9F6-4AE3-4CA1-9E8E-DECBAE2D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8FEC-B87D-47B4-8FCF-469BABFB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3B15-B647-470B-98B0-84AAA278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EA48-A710-4573-AC1A-EE7C2B7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B610-899F-4E0E-BDAC-A4B8EBB8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AFF9-1C69-4857-A694-7A56832C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B9D4-E2F9-4060-86DA-2E8AE528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EBBF-EAA1-4432-A510-4869517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A6D-BD1E-4311-8A35-6EF380C6C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8C2EB-7759-4BFA-B589-1C24A9351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3E89-DD82-4261-B354-F82FDE9E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8030-1912-47A6-B82E-7975AFA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04883-55B8-4053-8A79-5726296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7A8C-C7FB-45AC-A7DA-A8E8B80F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4A32-685E-4111-8BCB-AA805505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7DB5-36E0-4110-8819-D7A0208B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C805-70D2-4884-B90D-8383A59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9D60-0B5A-47AB-BB5C-9DA5B096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4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CC98-15A1-4A0F-A8B4-FD53A695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F16D-77CF-4330-9519-496415E8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2FFD-7D0F-4CEE-8FDB-EA37A1DC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560E-064E-4379-BC7B-A9B80628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B5F7-F6D6-4A64-B782-0F0764B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2C17-5BB0-4D3E-97FF-E1AE2434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519A-51B8-4BF7-8658-56D41438C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039B-E89E-462D-A387-80C4F41A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E0722-2086-4FD5-9C38-C6852855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E14E4-95E6-4388-87E9-550CBBF8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8F272-8F5C-4893-AC25-ECD0753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FBD-7D06-4266-A08C-F8F2E16C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DF06-71E8-4FA2-9944-01538C763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8273-32FC-4804-9758-4B821A858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9249E-51E0-45F7-B76F-5840F0BFB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7AD09-3385-45C4-9493-05C468DE2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951D3-CC99-4CB1-BC54-301F45FE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C5691-6D3F-4CC0-902B-C7990F2B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1C8D8-BFD9-4B3F-9190-F2DDD582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EC95-4A40-42D8-A857-1A9E857D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988CD-C503-4CA7-A779-CAB4538E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CD4B9-68A8-4840-8FC5-C2378C6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99AAA-095E-4582-8350-BBD5507A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AB286-473D-49C0-B435-053109A6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96DFA-2C17-4965-8349-C6ADD238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5A8B1-AA9F-4987-837A-F5F7AB76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143A-F929-41CC-B1F4-0851C1F6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E5C4-BDCC-4752-9FF8-CC8FCA3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CB71-69F9-4313-8FFD-C39977688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681CC-ACDC-4580-A839-A27C2FC4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3C241-4C60-4620-91A2-C4263E49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603A1-FADF-409B-9451-C512D3AD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B949-D04E-47F8-BB69-CBC74A71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B7857-91F3-4343-9039-9ED49C7FA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AE7A9-909B-4351-88A0-94D7FBBAF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2D0D4-4CA1-45A8-A186-FF7DFD18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4CF80-69F6-4D94-8CF1-0DB385CE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5A56-7F18-4AFC-854F-94FBF41F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827D3-26C5-454D-A823-F1B63D6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450C0-FED9-4D1F-9829-FC43925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3D22-28FE-4606-9958-44C5AAA1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600E-CB53-4B94-94CC-27D66FDE0F58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34C2-0A47-485E-8A8A-5B8D647D3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C09A-1018-47AF-9746-9993ED1B4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480B-CD29-49BD-BAB0-9A542860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Real+estate+valuation+data+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9C30-06FD-4602-B086-408C144D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936" y="593889"/>
            <a:ext cx="9649905" cy="2689831"/>
          </a:xfrm>
        </p:spPr>
        <p:txBody>
          <a:bodyPr/>
          <a:lstStyle/>
          <a:p>
            <a:r>
              <a:rPr lang="en-US" dirty="0"/>
              <a:t>House Sales in the </a:t>
            </a:r>
            <a:r>
              <a:rPr lang="en-US" dirty="0" err="1"/>
              <a:t>Xindian</a:t>
            </a:r>
            <a:r>
              <a:rPr lang="en-US" dirty="0"/>
              <a:t> Dist., New Taipei City, Taiwan</a:t>
            </a:r>
          </a:p>
        </p:txBody>
      </p:sp>
    </p:spTree>
    <p:extLst>
      <p:ext uri="{BB962C8B-B14F-4D97-AF65-F5344CB8AC3E}">
        <p14:creationId xmlns:p14="http://schemas.microsoft.com/office/powerpoint/2010/main" val="372289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4ABB-074F-4298-A953-40E082DD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 in Determine Selling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7155-EEFF-44C6-8735-C9D473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4"/>
            <a:ext cx="10901313" cy="4622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House prices depend on a few variables and factors</a:t>
            </a:r>
          </a:p>
          <a:p>
            <a:endParaRPr lang="en-US" dirty="0"/>
          </a:p>
          <a:p>
            <a:r>
              <a:rPr lang="en-US" dirty="0"/>
              <a:t>Data analysis was conducted on housing sales in the </a:t>
            </a:r>
            <a:r>
              <a:rPr lang="en-US" dirty="0" err="1"/>
              <a:t>Xindian</a:t>
            </a:r>
            <a:r>
              <a:rPr lang="en-US" dirty="0"/>
              <a:t> District, New Taipei City, Taiwan from 2012 and 2013</a:t>
            </a:r>
          </a:p>
          <a:p>
            <a:pPr lvl="1"/>
            <a:r>
              <a:rPr lang="en-US" dirty="0"/>
              <a:t>The analysis was done for just one district in New Taipei</a:t>
            </a:r>
          </a:p>
          <a:p>
            <a:pPr lvl="1"/>
            <a:r>
              <a:rPr lang="en-US" dirty="0"/>
              <a:t>This reduced the number of factors and variables</a:t>
            </a:r>
          </a:p>
          <a:p>
            <a:endParaRPr lang="en-US" dirty="0"/>
          </a:p>
          <a:p>
            <a:r>
              <a:rPr lang="en-US" dirty="0"/>
              <a:t>Factors examined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House 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convenience stores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Distance to MRT Station (public transport)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5D40-A91E-4C90-BF00-D86E98B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CB84-3B67-4E2B-8518-3EFCF1A2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1628775"/>
            <a:ext cx="4493132" cy="4548188"/>
          </a:xfrm>
        </p:spPr>
        <p:txBody>
          <a:bodyPr>
            <a:normAutofit/>
          </a:bodyPr>
          <a:lstStyle/>
          <a:p>
            <a:r>
              <a:rPr lang="en-US" sz="1700" dirty="0"/>
              <a:t>Data was acquired from UCI repository</a:t>
            </a:r>
          </a:p>
          <a:p>
            <a:pPr lvl="1"/>
            <a:r>
              <a:rPr lang="en-US" sz="1700" dirty="0">
                <a:hlinkClick r:id="rId2"/>
              </a:rPr>
              <a:t>https://archive.ics.uci.edu/ml/datasets/Real+estate+valuation+data+set#</a:t>
            </a:r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The data was developed by Prof. I-Cheng </a:t>
            </a:r>
            <a:r>
              <a:rPr lang="en-US" sz="1700" dirty="0" err="1"/>
              <a:t>Yeh</a:t>
            </a:r>
            <a:r>
              <a:rPr lang="en-US" sz="1700" dirty="0"/>
              <a:t> of Department of Civil Engineering, </a:t>
            </a:r>
            <a:r>
              <a:rPr lang="en-US" sz="1700" dirty="0" err="1"/>
              <a:t>Tamkang</a:t>
            </a:r>
            <a:r>
              <a:rPr lang="en-US" sz="1700" dirty="0"/>
              <a:t> University, Taiwan</a:t>
            </a:r>
          </a:p>
          <a:p>
            <a:endParaRPr lang="en-US" sz="1700" dirty="0"/>
          </a:p>
          <a:p>
            <a:r>
              <a:rPr lang="en-US" sz="1700" dirty="0"/>
              <a:t>Taiwan experienced a growth in GDP during this period after a downturn in the last 2 quarters of 2011</a:t>
            </a:r>
          </a:p>
          <a:p>
            <a:endParaRPr lang="en-US" sz="1700" dirty="0"/>
          </a:p>
          <a:p>
            <a:r>
              <a:rPr lang="en-US" sz="1700" dirty="0"/>
              <a:t>Surprisingly house sales went down during this period</a:t>
            </a:r>
          </a:p>
          <a:p>
            <a:endParaRPr lang="en-US" sz="1700" dirty="0"/>
          </a:p>
        </p:txBody>
      </p:sp>
      <p:pic>
        <p:nvPicPr>
          <p:cNvPr id="1026" name="Picture 2" descr="Taiwan GDP Growth Rate">
            <a:extLst>
              <a:ext uri="{FF2B5EF4-FFF2-40B4-BE49-F238E27FC236}">
                <a16:creationId xmlns:a16="http://schemas.microsoft.com/office/drawing/2014/main" id="{B2E699BC-5C0A-4502-BABE-AE08BF9C3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5" r="17250" b="2"/>
          <a:stretch/>
        </p:blipFill>
        <p:spPr bwMode="auto">
          <a:xfrm>
            <a:off x="5209849" y="1224056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3A42B-F1B0-42A4-A5FD-15DA6E9F4F16}"/>
              </a:ext>
            </a:extLst>
          </p:cNvPr>
          <p:cNvSpPr txBox="1"/>
          <p:nvPr/>
        </p:nvSpPr>
        <p:spPr>
          <a:xfrm>
            <a:off x="6701883" y="1433513"/>
            <a:ext cx="250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Taiwan GDP Growth from 2010 Q2 – 2018 Q1</a:t>
            </a:r>
          </a:p>
        </p:txBody>
      </p:sp>
    </p:spTree>
    <p:extLst>
      <p:ext uri="{BB962C8B-B14F-4D97-AF65-F5344CB8AC3E}">
        <p14:creationId xmlns:p14="http://schemas.microsoft.com/office/powerpoint/2010/main" val="22041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F32C-D772-4F65-BB34-6BF07EB5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Is your old House Preventing a Higher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7E0B-CB1B-4B98-8338-A484FD0F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48" y="2010899"/>
            <a:ext cx="4962292" cy="4742443"/>
          </a:xfrm>
        </p:spPr>
        <p:txBody>
          <a:bodyPr>
            <a:normAutofit/>
          </a:bodyPr>
          <a:lstStyle/>
          <a:p>
            <a:r>
              <a:rPr lang="en-US" sz="2000" dirty="0"/>
              <a:t>This scatter plot shows the age of the house as minimal effect on the value</a:t>
            </a:r>
          </a:p>
          <a:p>
            <a:endParaRPr lang="en-US" sz="2000" dirty="0"/>
          </a:p>
          <a:p>
            <a:r>
              <a:rPr lang="en-US" sz="2000" dirty="0"/>
              <a:t>This may be due to perpetual renovations of older houses to keep up with the latest technology and aesthetics</a:t>
            </a:r>
          </a:p>
          <a:p>
            <a:pPr lvl="1"/>
            <a:r>
              <a:rPr lang="en-US" sz="2000" dirty="0"/>
              <a:t>Therefore, older houses can sell for a high price </a:t>
            </a:r>
          </a:p>
          <a:p>
            <a:endParaRPr lang="en-US" sz="2000" dirty="0"/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E7EBF94-3421-4888-A7C4-9644FF87E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78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A366-644E-4E31-A56C-BEA87975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Impact of Convenience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942C-B90D-446B-BED4-F1FB09F5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825625"/>
            <a:ext cx="422166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number of convenience stores does not have an impact on house values</a:t>
            </a:r>
          </a:p>
          <a:p>
            <a:endParaRPr lang="en-US" sz="2000" dirty="0"/>
          </a:p>
          <a:p>
            <a:r>
              <a:rPr lang="en-US" sz="2000" dirty="0"/>
              <a:t>This may be due to the advent of e-commerce or ease of movement</a:t>
            </a:r>
          </a:p>
          <a:p>
            <a:pPr lvl="1"/>
            <a:r>
              <a:rPr lang="en-US" sz="1800" dirty="0"/>
              <a:t>Residents do not regard grocery shopping as a factor in determining where to buy a house or live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5F2E4-A8B6-4775-9E62-C7C2612F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" r="7846" b="3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0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6402-39B7-4863-92C4-A5CB1D7A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Important is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FD74-C278-46A5-8B11-9FD69510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82838"/>
            <a:ext cx="564356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data analysis shows that distance to MRT stations impact housing values</a:t>
            </a:r>
          </a:p>
          <a:p>
            <a:pPr lvl="1"/>
            <a:r>
              <a:rPr lang="en-US" sz="2000" dirty="0"/>
              <a:t>The closer a house is to a MRT station, the higher the value of sold houses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47377-6D23-4447-902A-E9DCEDAC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70" b="-2"/>
          <a:stretch/>
        </p:blipFill>
        <p:spPr>
          <a:xfrm>
            <a:off x="5643562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6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6C90-8071-4F47-B651-C28D64E5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672C-CD38-44D2-B7A7-30308301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8" y="1895707"/>
            <a:ext cx="11008112" cy="4281256"/>
          </a:xfrm>
        </p:spPr>
        <p:txBody>
          <a:bodyPr/>
          <a:lstStyle/>
          <a:p>
            <a:r>
              <a:rPr lang="en-US" dirty="0"/>
              <a:t>Real estate investors should purchase houses closer to the MRT transportation</a:t>
            </a:r>
          </a:p>
          <a:p>
            <a:r>
              <a:rPr lang="en-US" dirty="0"/>
              <a:t>This analysis show “Upper-fixers” may </a:t>
            </a:r>
            <a:r>
              <a:rPr lang="en-US" dirty="0" err="1"/>
              <a:t>ave</a:t>
            </a:r>
            <a:r>
              <a:rPr lang="en-US" dirty="0"/>
              <a:t> success in this market as older houses aren’t drawbacks for customers</a:t>
            </a:r>
          </a:p>
        </p:txBody>
      </p:sp>
    </p:spTree>
    <p:extLst>
      <p:ext uri="{BB962C8B-B14F-4D97-AF65-F5344CB8AC3E}">
        <p14:creationId xmlns:p14="http://schemas.microsoft.com/office/powerpoint/2010/main" val="237950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1728-7E26-400E-B78D-A6B7A84A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85FD-50DD-40F5-9DF6-BE8D5F54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15" y="1929161"/>
            <a:ext cx="11219985" cy="4247802"/>
          </a:xfrm>
        </p:spPr>
        <p:txBody>
          <a:bodyPr/>
          <a:lstStyle/>
          <a:p>
            <a:r>
              <a:rPr lang="en-US" dirty="0"/>
              <a:t>Examine neighboring districts to determine if the trends seen in </a:t>
            </a:r>
            <a:r>
              <a:rPr lang="en-US" dirty="0" err="1"/>
              <a:t>Xindian</a:t>
            </a:r>
            <a:r>
              <a:rPr lang="en-US" dirty="0"/>
              <a:t> District are similar</a:t>
            </a:r>
          </a:p>
          <a:p>
            <a:endParaRPr lang="en-US" dirty="0"/>
          </a:p>
          <a:p>
            <a:r>
              <a:rPr lang="en-US" dirty="0"/>
              <a:t>Determine how many cars are driven and sold in </a:t>
            </a:r>
            <a:r>
              <a:rPr lang="en-US" dirty="0" err="1"/>
              <a:t>Xindian</a:t>
            </a:r>
            <a:endParaRPr lang="en-US" dirty="0"/>
          </a:p>
          <a:p>
            <a:pPr lvl="1"/>
            <a:r>
              <a:rPr lang="en-US" dirty="0"/>
              <a:t>This may help understand why is proximity closely correlates with house values</a:t>
            </a:r>
          </a:p>
          <a:p>
            <a:endParaRPr lang="en-US" dirty="0"/>
          </a:p>
          <a:p>
            <a:r>
              <a:rPr lang="en-US" dirty="0"/>
              <a:t>Look at data from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69597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House Sales in the Xindian Dist., New Taipei City, Taiwan</vt:lpstr>
      <vt:lpstr>Key Factors in Determine Selling Price</vt:lpstr>
      <vt:lpstr>Data Acquisition </vt:lpstr>
      <vt:lpstr>Is your old House Preventing a Higher Value?</vt:lpstr>
      <vt:lpstr>Impact of Convenience Stores</vt:lpstr>
      <vt:lpstr>How Important is Transportation</vt:lpstr>
      <vt:lpstr>Conclusion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Sales in the Xindian Dist., New Taipei City, Taiwan</dc:title>
  <dc:creator>Olaseeni Olayinka</dc:creator>
  <cp:lastModifiedBy>Olaseeni Olayinka</cp:lastModifiedBy>
  <cp:revision>6</cp:revision>
  <dcterms:created xsi:type="dcterms:W3CDTF">2019-06-22T23:00:45Z</dcterms:created>
  <dcterms:modified xsi:type="dcterms:W3CDTF">2019-06-22T23:30:31Z</dcterms:modified>
</cp:coreProperties>
</file>