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y="6858000" cx="12192000"/>
  <p:notesSz cx="6858000" cy="9144000"/>
  <p:embeddedFontLst>
    <p:embeddedFont>
      <p:font typeface="Roboto"/>
      <p:regular r:id="rId32"/>
      <p:bold r:id="rId33"/>
      <p:italic r:id="rId34"/>
      <p:boldItalic r:id="rId35"/>
    </p:embeddedFont>
    <p:embeddedFont>
      <p:font typeface="Montserrat"/>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11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Jericho Pantony"/>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6B93EE9-859E-4942-BFB7-FF1AB07F04CB}">
  <a:tblStyle styleId="{76B93EE9-859E-4942-BFB7-FF1AB07F04C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11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Roboto-bold.fntdata"/><Relationship Id="rId10" Type="http://schemas.openxmlformats.org/officeDocument/2006/relationships/slide" Target="slides/slide3.xml"/><Relationship Id="rId32" Type="http://schemas.openxmlformats.org/officeDocument/2006/relationships/font" Target="fonts/Roboto-regular.fntdata"/><Relationship Id="rId13" Type="http://schemas.openxmlformats.org/officeDocument/2006/relationships/slide" Target="slides/slide6.xml"/><Relationship Id="rId35" Type="http://schemas.openxmlformats.org/officeDocument/2006/relationships/font" Target="fonts/Roboto-boldItalic.fntdata"/><Relationship Id="rId12" Type="http://schemas.openxmlformats.org/officeDocument/2006/relationships/slide" Target="slides/slide5.xml"/><Relationship Id="rId34" Type="http://schemas.openxmlformats.org/officeDocument/2006/relationships/font" Target="fonts/Roboto-italic.fntdata"/><Relationship Id="rId15" Type="http://schemas.openxmlformats.org/officeDocument/2006/relationships/slide" Target="slides/slide8.xml"/><Relationship Id="rId37" Type="http://schemas.openxmlformats.org/officeDocument/2006/relationships/font" Target="fonts/Montserrat-bold.fntdata"/><Relationship Id="rId14" Type="http://schemas.openxmlformats.org/officeDocument/2006/relationships/slide" Target="slides/slide7.xml"/><Relationship Id="rId36" Type="http://schemas.openxmlformats.org/officeDocument/2006/relationships/font" Target="fonts/Montserrat-regular.fntdata"/><Relationship Id="rId17" Type="http://schemas.openxmlformats.org/officeDocument/2006/relationships/slide" Target="slides/slide10.xml"/><Relationship Id="rId39" Type="http://schemas.openxmlformats.org/officeDocument/2006/relationships/font" Target="fonts/Montserrat-boldItalic.fntdata"/><Relationship Id="rId16" Type="http://schemas.openxmlformats.org/officeDocument/2006/relationships/slide" Target="slides/slide9.xml"/><Relationship Id="rId38" Type="http://schemas.openxmlformats.org/officeDocument/2006/relationships/font" Target="fonts/Montserrat-italic.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0-06T20:12:47.418">
    <p:pos x="354" y="1116"/>
    <p:text>Go back to reference</p:text>
  </p:cm>
  <p:cm authorId="0" idx="2" dt="2023-10-06T20:12:47.418">
    <p:pos x="354" y="1116"/>
    <p:text>same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 name="Google Shape;4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88efa39808_3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88efa39808_3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g288efa39808_3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88efa39808_3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88efa39808_3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a:t>what was excluded</a:t>
            </a:r>
            <a:endParaRPr/>
          </a:p>
          <a:p>
            <a:pPr indent="-317500" lvl="0" marL="457200" rtl="0" algn="l">
              <a:spcBef>
                <a:spcPts val="0"/>
              </a:spcBef>
              <a:spcAft>
                <a:spcPts val="0"/>
              </a:spcAft>
              <a:buSzPts val="1400"/>
              <a:buChar char="-"/>
            </a:pPr>
            <a:r>
              <a:rPr lang="en-US"/>
              <a:t>distribution</a:t>
            </a:r>
            <a:endParaRPr/>
          </a:p>
          <a:p>
            <a:pPr indent="-317500" lvl="0" marL="457200" rtl="0" algn="l">
              <a:spcBef>
                <a:spcPts val="0"/>
              </a:spcBef>
              <a:spcAft>
                <a:spcPts val="0"/>
              </a:spcAft>
              <a:buSzPts val="1400"/>
              <a:buChar char="-"/>
            </a:pPr>
            <a:r>
              <a:rPr lang="en-US"/>
              <a:t>central tendency, spreadness, skewness</a:t>
            </a:r>
            <a:endParaRPr/>
          </a:p>
        </p:txBody>
      </p:sp>
      <p:sp>
        <p:nvSpPr>
          <p:cNvPr id="111" name="Google Shape;111;g288efa39808_3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88efa39808_3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88efa39808_3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a:t>similar shape across all</a:t>
            </a:r>
            <a:endParaRPr/>
          </a:p>
          <a:p>
            <a:pPr indent="-317500" lvl="0" marL="457200" rtl="0" algn="l">
              <a:spcBef>
                <a:spcPts val="0"/>
              </a:spcBef>
              <a:spcAft>
                <a:spcPts val="0"/>
              </a:spcAft>
              <a:buSzPts val="1400"/>
              <a:buChar char="-"/>
            </a:pPr>
            <a:r>
              <a:rPr lang="en-US"/>
              <a:t>compare y-axis</a:t>
            </a:r>
            <a:endParaRPr/>
          </a:p>
        </p:txBody>
      </p:sp>
      <p:sp>
        <p:nvSpPr>
          <p:cNvPr id="117" name="Google Shape;117;g288efa39808_3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88efa39808_3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88efa39808_3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a:t>compare y-axis</a:t>
            </a:r>
            <a:endParaRPr/>
          </a:p>
          <a:p>
            <a:pPr indent="-317500" lvl="0" marL="457200" rtl="0" algn="l">
              <a:spcBef>
                <a:spcPts val="0"/>
              </a:spcBef>
              <a:spcAft>
                <a:spcPts val="0"/>
              </a:spcAft>
              <a:buSzPts val="1400"/>
              <a:buChar char="-"/>
            </a:pPr>
            <a:r>
              <a:rPr lang="en-US"/>
              <a:t>variability?</a:t>
            </a:r>
            <a:endParaRPr/>
          </a:p>
        </p:txBody>
      </p:sp>
      <p:sp>
        <p:nvSpPr>
          <p:cNvPr id="123" name="Google Shape;123;g288efa39808_3_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88efa39808_3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88efa39808_3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a:t>definitely variability -&gt; sampling bias</a:t>
            </a:r>
            <a:endParaRPr/>
          </a:p>
          <a:p>
            <a:pPr indent="-317500" lvl="0" marL="457200" rtl="0" algn="l">
              <a:spcBef>
                <a:spcPts val="0"/>
              </a:spcBef>
              <a:spcAft>
                <a:spcPts val="0"/>
              </a:spcAft>
              <a:buSzPts val="1400"/>
              <a:buChar char="-"/>
            </a:pPr>
            <a:r>
              <a:rPr lang="en-US"/>
              <a:t>y- axis</a:t>
            </a:r>
            <a:endParaRPr/>
          </a:p>
        </p:txBody>
      </p:sp>
      <p:sp>
        <p:nvSpPr>
          <p:cNvPr id="129" name="Google Shape;129;g288efa39808_3_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88efa39808_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88efa39808_1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Our third guiding question is “How safe do Calgarians feels and what areas report higher safety levels? Does safety correlate with satisfaction levels?”. As s</a:t>
            </a:r>
            <a:r>
              <a:rPr lang="en-US">
                <a:latin typeface="Arial"/>
                <a:ea typeface="Arial"/>
                <a:cs typeface="Arial"/>
                <a:sym typeface="Arial"/>
              </a:rPr>
              <a:t>afety is of utmost concern, particularly for newcomers seeking secure and welcoming environments for themselves and/or their families, our analysis aims to understand the safety disparities among different wards in Calgary and how these perceptions correlate with residents' overall satisfaction. </a:t>
            </a:r>
            <a:endParaRPr>
              <a:latin typeface="Arial"/>
              <a:ea typeface="Arial"/>
              <a:cs typeface="Arial"/>
              <a:sym typeface="Arial"/>
            </a:endParaRPr>
          </a:p>
        </p:txBody>
      </p:sp>
      <p:sp>
        <p:nvSpPr>
          <p:cNvPr id="135" name="Google Shape;135;g288efa39808_1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88efa39808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88efa39808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To assess Calgarians’ perception on safety and to find out which area has the highest safety level, we have created heatmaps that show the proportions of Calgarians who feel that Calgary as a whole and walking alone in their neighbourhood after dark is not safe based on their respective wards. Looking at both graphs, we can see that for Wards 2,3 and 12, people feel more safe and for Wards 5, 9, and 10, people feel less safe. It is also interesting to see that for Ward 13, there’s some inconsistency here where they feel their neighbourhood is pretty safe but doesn’t feel the same for Calgary as a whole</a:t>
            </a:r>
            <a:endParaRPr/>
          </a:p>
        </p:txBody>
      </p:sp>
      <p:sp>
        <p:nvSpPr>
          <p:cNvPr id="141" name="Google Shape;141;g288efa39808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88efa39808_1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88efa39808_1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We also did a heatmap to find if there’s a correlation between </a:t>
            </a:r>
            <a:r>
              <a:rPr lang="en-US"/>
              <a:t>safety</a:t>
            </a:r>
            <a:r>
              <a:rPr lang="en-US"/>
              <a:t> and the satisfaction levels where the darker shades represent a higher count. We first look at for the overall safety in Calgary and we can see that as one’s perception of safety increases, their view on quality of life also increases.</a:t>
            </a:r>
            <a:endParaRPr/>
          </a:p>
        </p:txBody>
      </p:sp>
      <p:sp>
        <p:nvSpPr>
          <p:cNvPr id="149" name="Google Shape;149;g288efa39808_1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88efa39808_1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88efa39808_1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Similarly, for walking alone in their neighbourhood after dark, we can see the same. Therefore, as a whole, safety seems to correlate with satisfaction levels.</a:t>
            </a:r>
            <a:endParaRPr/>
          </a:p>
        </p:txBody>
      </p:sp>
      <p:sp>
        <p:nvSpPr>
          <p:cNvPr id="156" name="Google Shape;156;g288efa39808_1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88efa39808_1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88efa39808_1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300">
                <a:solidFill>
                  <a:srgbClr val="000000"/>
                </a:solidFill>
                <a:latin typeface="Montserrat"/>
                <a:ea typeface="Montserrat"/>
                <a:cs typeface="Montserrat"/>
                <a:sym typeface="Montserrat"/>
              </a:rPr>
              <a:t>here we come our forth guiding question, </a:t>
            </a:r>
            <a:r>
              <a:rPr lang="en-US" sz="1300">
                <a:solidFill>
                  <a:srgbClr val="000000"/>
                </a:solidFill>
                <a:latin typeface="Montserrat"/>
                <a:ea typeface="Montserrat"/>
                <a:cs typeface="Montserrat"/>
                <a:sym typeface="Montserrat"/>
              </a:rPr>
              <a:t>“Can we </a:t>
            </a:r>
            <a:r>
              <a:rPr lang="en-US" sz="1300">
                <a:solidFill>
                  <a:srgbClr val="000000"/>
                </a:solidFill>
                <a:latin typeface="Montserrat"/>
                <a:ea typeface="Montserrat"/>
                <a:cs typeface="Montserrat"/>
                <a:sym typeface="Montserrat"/>
              </a:rPr>
              <a:t>find relationships between community crime statistics and reported levels of satisfaction on safety?” We have further analyzed the community crime dataset for year 2022 to see if there’s any relationship between the actual crime counts and the reported levels of satisfaction on safety in the survey.</a:t>
            </a:r>
            <a:endParaRPr sz="1300">
              <a:solidFill>
                <a:srgbClr val="000000"/>
              </a:solidFill>
              <a:latin typeface="Montserrat"/>
              <a:ea typeface="Montserrat"/>
              <a:cs typeface="Montserrat"/>
              <a:sym typeface="Montserrat"/>
            </a:endParaRPr>
          </a:p>
          <a:p>
            <a:pPr indent="0" lvl="0" marL="0" rtl="0" algn="just">
              <a:spcBef>
                <a:spcPts val="900"/>
              </a:spcBef>
              <a:spcAft>
                <a:spcPts val="900"/>
              </a:spcAft>
              <a:buClr>
                <a:schemeClr val="dk1"/>
              </a:buClr>
              <a:buSzPts val="1100"/>
              <a:buFont typeface="Arial"/>
              <a:buNone/>
            </a:pPr>
            <a:r>
              <a:t/>
            </a:r>
            <a:endParaRPr>
              <a:latin typeface="Times New Roman"/>
              <a:ea typeface="Times New Roman"/>
              <a:cs typeface="Times New Roman"/>
              <a:sym typeface="Times New Roman"/>
            </a:endParaRPr>
          </a:p>
        </p:txBody>
      </p:sp>
      <p:sp>
        <p:nvSpPr>
          <p:cNvPr id="163" name="Google Shape;163;g288efa39808_1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g288efa39808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 name="Google Shape;48;g288efa39808_0_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When I first arrived in Calgary, I vividly recall my landlord handing me the keys to my basement suite with a simple wish of 'Good Luck.' At that moment, I thought it was merely a friendly gesture, considering it was my first significant move since starting my undergraduate journey. However, as the first night unfolded, I quickly realized that the road ahead was filled with unexpected challenges.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city seemed alive with sirens, ambulances, boisterous neighbors, and even unsolicited knocks at my door well past midnight during my initial week. It became evident that as a newcomer, my perception of 'home' depended on numerous factors far beyond the assurances of my landlord.</a:t>
            </a:r>
            <a:endParaRPr/>
          </a:p>
          <a:p>
            <a:pPr indent="0" lvl="0" marL="0" rtl="0" algn="l">
              <a:spcBef>
                <a:spcPts val="0"/>
              </a:spcBef>
              <a:spcAft>
                <a:spcPts val="0"/>
              </a:spcAft>
              <a:buNone/>
            </a:pPr>
            <a:r>
              <a:t/>
            </a:r>
            <a:endParaRPr/>
          </a:p>
        </p:txBody>
      </p:sp>
      <p:sp>
        <p:nvSpPr>
          <p:cNvPr id="49" name="Google Shape;49;g288efa39808_0_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88efa39808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88efa39808_0_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300">
                <a:latin typeface="Montserrat"/>
                <a:ea typeface="Montserrat"/>
                <a:cs typeface="Montserrat"/>
                <a:sym typeface="Montserrat"/>
              </a:rPr>
              <a:t>For this analysis, we’ve looked into the crime count for 2022 in 14 wards by narrowing down to only 4 crime </a:t>
            </a:r>
            <a:r>
              <a:rPr lang="en-US" sz="1300">
                <a:latin typeface="Montserrat"/>
                <a:ea typeface="Montserrat"/>
                <a:cs typeface="Montserrat"/>
                <a:sym typeface="Montserrat"/>
              </a:rPr>
              <a:t>categories, which we believed to be more relevant in this context. This bar graph shows the crime count by category in each ward.</a:t>
            </a:r>
            <a:r>
              <a:rPr lang="en-US" sz="1300">
                <a:latin typeface="Montserrat"/>
                <a:ea typeface="Montserrat"/>
                <a:cs typeface="Montserrat"/>
                <a:sym typeface="Montserrat"/>
              </a:rPr>
              <a:t> We can tell that wards 1, 5 and 6 are the places with the lowest crime counts, while 7,9,10 are the most unsafe wards. (In addition, it’s quite interesting to see that the proportion of street robbery is higher in some wards than the others, like 7,9,12)</a:t>
            </a:r>
            <a:endParaRPr sz="1300">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US" sz="1300">
                <a:latin typeface="Montserrat"/>
                <a:ea typeface="Montserrat"/>
                <a:cs typeface="Montserrat"/>
                <a:sym typeface="Montserrat"/>
              </a:rPr>
              <a:t>The 4 categories are Theft from vehicle, Theft of vehicle, break &amp; enter - dwelling and street robbery.</a:t>
            </a:r>
            <a:endParaRPr sz="1300">
              <a:latin typeface="Montserrat"/>
              <a:ea typeface="Montserrat"/>
              <a:cs typeface="Montserrat"/>
              <a:sym typeface="Montserrat"/>
            </a:endParaRPr>
          </a:p>
          <a:p>
            <a:pPr indent="0" lvl="0" marL="0" rtl="0" algn="l">
              <a:spcBef>
                <a:spcPts val="0"/>
              </a:spcBef>
              <a:spcAft>
                <a:spcPts val="0"/>
              </a:spcAft>
              <a:buNone/>
            </a:pPr>
            <a:r>
              <a:t/>
            </a:r>
            <a:endParaRPr/>
          </a:p>
        </p:txBody>
      </p:sp>
      <p:sp>
        <p:nvSpPr>
          <p:cNvPr id="169" name="Google Shape;169;g288efa39808_0_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88efa39808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88efa39808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300">
                <a:latin typeface="Montserrat"/>
                <a:ea typeface="Montserrat"/>
                <a:cs typeface="Montserrat"/>
                <a:sym typeface="Montserrat"/>
              </a:rPr>
              <a:t>Furthermore, we have created a heatmap to show the intensity of crime counts in Calgary geographically. The dark the color , the higher the crime counts are in the wards. Again, </a:t>
            </a:r>
            <a:r>
              <a:rPr lang="en-US" sz="1300">
                <a:latin typeface="Montserrat"/>
                <a:ea typeface="Montserrat"/>
                <a:cs typeface="Montserrat"/>
                <a:sym typeface="Montserrat"/>
              </a:rPr>
              <a:t>wards 1 and 5 are the most safe, while 10 is the most unsafe in terms of the crime statistics. We then compared it with the survey result of “how safe respondents feel in their neighborhood” that we created for guiding question no. 3. By comparing these maps, we would like to see if residents in a ward with higher crime rates would feel more “unsafe” in their neighborhood. Here we can find the consistency between the 2 dataset for the most unsafe wards like 9,10. As well as for the most safe wards like 1,2,6. However, it’s interesting to find that wards like 12 and 14 have higher crime rates but the residents feel safe, and for ward 5, there’s a low crime rate but they don’t feel as safe.</a:t>
            </a:r>
            <a:endParaRPr/>
          </a:p>
        </p:txBody>
      </p:sp>
      <p:sp>
        <p:nvSpPr>
          <p:cNvPr id="178" name="Google Shape;178;g288efa39808_0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88efa39808_0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88efa39808_0_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There were three main roadblocks throughout our analysis:</a:t>
            </a:r>
            <a:endParaRPr/>
          </a:p>
          <a:p>
            <a:pPr indent="0" lvl="0" marL="0" rtl="0" algn="l">
              <a:spcBef>
                <a:spcPts val="0"/>
              </a:spcBef>
              <a:spcAft>
                <a:spcPts val="0"/>
              </a:spcAft>
              <a:buNone/>
            </a:pPr>
            <a:r>
              <a:rPr lang="en-US"/>
              <a:t>Firstly, we encountered a couple of technical difficulties. Our primary challenge was finding a tool that would enable all of our group members to collaborate effectively on code. Additionally, we faced issues in locating a program that offered real-time collaboration capabilities. Furthermore, at the outset of our project, we discovered disparities in version control practices and naming conventions for variables and datasets. To mitigate this, we reached a consensus to standardize our variables, and this allowed us to work on our individual code components independently and later merge them seamlessly.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second roadblock is related to our main dataset. With numerous variables to consider, we experienced scope creep and had to narrow our research focus. This also ties into our third roadblock, as we faced time constraints that prevented us from analyzing more of the dataset. [elaborate more? less]</a:t>
            </a:r>
            <a:endParaRPr/>
          </a:p>
        </p:txBody>
      </p:sp>
      <p:sp>
        <p:nvSpPr>
          <p:cNvPr id="186" name="Google Shape;186;g288efa39808_0_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88efa39808_2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88efa39808_2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288efa39808_2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88efa39808_2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88efa39808_2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That concludes the end of our presentation and we thank you for listening to our video…</a:t>
            </a:r>
            <a:endParaRPr/>
          </a:p>
        </p:txBody>
      </p:sp>
      <p:sp>
        <p:nvSpPr>
          <p:cNvPr id="202" name="Google Shape;202;g288efa39808_2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288efa39808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 name="Google Shape;54;g288efa39808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My experience </a:t>
            </a:r>
            <a:r>
              <a:rPr lang="en-US"/>
              <a:t>highlighted the challenges that newcomers may face, and this is not unique: </a:t>
            </a:r>
            <a:r>
              <a:rPr lang="en-US"/>
              <a:t>as calgary continues to face a population surge, </a:t>
            </a:r>
            <a:r>
              <a:rPr lang="en-US"/>
              <a:t>newcomers often grapple with the same uncertainties I faced. Our objective is to streamline this process. In this project, we aim to delve into the levels of satisfaction among Calgary residents and uncover the multifaceted factors that contribute to their overall contentment."</a:t>
            </a:r>
            <a:endParaRPr/>
          </a:p>
          <a:p>
            <a:pPr indent="0" lvl="0" marL="0" rtl="0" algn="l">
              <a:spcBef>
                <a:spcPts val="0"/>
              </a:spcBef>
              <a:spcAft>
                <a:spcPts val="0"/>
              </a:spcAft>
              <a:buNone/>
            </a:pPr>
            <a:r>
              <a:t/>
            </a:r>
            <a:endParaRPr/>
          </a:p>
        </p:txBody>
      </p:sp>
      <p:sp>
        <p:nvSpPr>
          <p:cNvPr id="55" name="Google Shape;55;g288efa39808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88efa39808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"To achieve this goal, we utilized several datasets, including the Fall Survey of Calgarians. This survey captures satisfaction rates across various services along with safety in Calgary. This survey is performed annually by telephone and is randomly sampled for ages 18+. Additionally, there is a metadata spreadsheet that describes the dataset and it’s variables. Our variables of interest include demographics, geographical data, safety and satisfaction levels.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also supplemented a Community Crime Statistics dataset which includes crime rates by neighbouhood from 2017 to present. We filtered the data to only include 2022 for consistency, and linked this dataset based on geographical data.</a:t>
            </a:r>
            <a:endParaRPr/>
          </a:p>
        </p:txBody>
      </p:sp>
      <p:sp>
        <p:nvSpPr>
          <p:cNvPr id="62" name="Google Shape;62;g288efa39808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457200" rtl="0" algn="l">
              <a:lnSpc>
                <a:spcPct val="115000"/>
              </a:lnSpc>
              <a:spcBef>
                <a:spcPts val="1200"/>
              </a:spcBef>
              <a:spcAft>
                <a:spcPts val="0"/>
              </a:spcAft>
              <a:buNone/>
            </a:pPr>
            <a:r>
              <a:rPr lang="en-US" sz="1100">
                <a:latin typeface="Arial"/>
                <a:ea typeface="Arial"/>
                <a:cs typeface="Arial"/>
                <a:sym typeface="Arial"/>
              </a:rPr>
              <a:t>I will continue with the guiding questions:</a:t>
            </a:r>
            <a:endParaRPr sz="1100">
              <a:latin typeface="Arial"/>
              <a:ea typeface="Arial"/>
              <a:cs typeface="Arial"/>
              <a:sym typeface="Arial"/>
            </a:endParaRPr>
          </a:p>
          <a:p>
            <a:pPr indent="0" lvl="0" marL="457200" rtl="0" algn="l">
              <a:lnSpc>
                <a:spcPct val="115000"/>
              </a:lnSpc>
              <a:spcBef>
                <a:spcPts val="1200"/>
              </a:spcBef>
              <a:spcAft>
                <a:spcPts val="0"/>
              </a:spcAft>
              <a:buNone/>
            </a:pPr>
            <a:r>
              <a:rPr lang="en-US" sz="1100">
                <a:latin typeface="Arial"/>
                <a:ea typeface="Arial"/>
                <a:cs typeface="Arial"/>
                <a:sym typeface="Arial"/>
              </a:rPr>
              <a:t>1.</a:t>
            </a:r>
            <a:r>
              <a:rPr lang="en-US" sz="700">
                <a:latin typeface="Arial"/>
                <a:ea typeface="Arial"/>
                <a:cs typeface="Arial"/>
                <a:sym typeface="Arial"/>
              </a:rPr>
              <a:t>      </a:t>
            </a:r>
            <a:r>
              <a:rPr lang="en-US" sz="1100">
                <a:latin typeface="Arial"/>
                <a:ea typeface="Arial"/>
                <a:cs typeface="Arial"/>
                <a:sym typeface="Arial"/>
              </a:rPr>
              <a:t>Our project aims to identify the areas in Calgary with the highest satisfaction levels and why.</a:t>
            </a:r>
            <a:endParaRPr sz="1100">
              <a:latin typeface="Arial"/>
              <a:ea typeface="Arial"/>
              <a:cs typeface="Arial"/>
              <a:sym typeface="Arial"/>
            </a:endParaRPr>
          </a:p>
          <a:p>
            <a:pPr indent="0" lvl="0" marL="457200" rtl="0" algn="l">
              <a:lnSpc>
                <a:spcPct val="115000"/>
              </a:lnSpc>
              <a:spcBef>
                <a:spcPts val="1200"/>
              </a:spcBef>
              <a:spcAft>
                <a:spcPts val="0"/>
              </a:spcAft>
              <a:buNone/>
            </a:pPr>
            <a:r>
              <a:rPr lang="en-US" sz="1100">
                <a:latin typeface="Arial"/>
                <a:ea typeface="Arial"/>
                <a:cs typeface="Arial"/>
                <a:sym typeface="Arial"/>
              </a:rPr>
              <a:t>2.</a:t>
            </a:r>
            <a:r>
              <a:rPr lang="en-US" sz="700">
                <a:latin typeface="Arial"/>
                <a:ea typeface="Arial"/>
                <a:cs typeface="Arial"/>
                <a:sym typeface="Arial"/>
              </a:rPr>
              <a:t>      </a:t>
            </a:r>
            <a:r>
              <a:rPr lang="en-US" sz="1100">
                <a:latin typeface="Arial"/>
                <a:ea typeface="Arial"/>
                <a:cs typeface="Arial"/>
                <a:sym typeface="Arial"/>
              </a:rPr>
              <a:t>We'll also explore how satisfaction varies among demographics like age, gender, income, and education.</a:t>
            </a:r>
            <a:endParaRPr sz="1100">
              <a:latin typeface="Arial"/>
              <a:ea typeface="Arial"/>
              <a:cs typeface="Arial"/>
              <a:sym typeface="Arial"/>
            </a:endParaRPr>
          </a:p>
          <a:p>
            <a:pPr indent="0" lvl="0" marL="457200" rtl="0" algn="l">
              <a:lnSpc>
                <a:spcPct val="115000"/>
              </a:lnSpc>
              <a:spcBef>
                <a:spcPts val="1200"/>
              </a:spcBef>
              <a:spcAft>
                <a:spcPts val="0"/>
              </a:spcAft>
              <a:buNone/>
            </a:pPr>
            <a:r>
              <a:rPr lang="en-US" sz="1100">
                <a:latin typeface="Arial"/>
                <a:ea typeface="Arial"/>
                <a:cs typeface="Arial"/>
                <a:sym typeface="Arial"/>
              </a:rPr>
              <a:t>3.</a:t>
            </a:r>
            <a:r>
              <a:rPr lang="en-US" sz="700">
                <a:latin typeface="Arial"/>
                <a:ea typeface="Arial"/>
                <a:cs typeface="Arial"/>
                <a:sym typeface="Arial"/>
              </a:rPr>
              <a:t>      </a:t>
            </a:r>
            <a:r>
              <a:rPr lang="en-US" sz="1100">
                <a:latin typeface="Arial"/>
                <a:ea typeface="Arial"/>
                <a:cs typeface="Arial"/>
                <a:sym typeface="Arial"/>
              </a:rPr>
              <a:t>Examining perceived safety and its correlation with satisfaction across neighborhoods is another focal point.</a:t>
            </a:r>
            <a:endParaRPr sz="1100">
              <a:latin typeface="Arial"/>
              <a:ea typeface="Arial"/>
              <a:cs typeface="Arial"/>
              <a:sym typeface="Arial"/>
            </a:endParaRPr>
          </a:p>
          <a:p>
            <a:pPr indent="0" lvl="0" marL="457200" rtl="0" algn="l">
              <a:lnSpc>
                <a:spcPct val="115000"/>
              </a:lnSpc>
              <a:spcBef>
                <a:spcPts val="1200"/>
              </a:spcBef>
              <a:spcAft>
                <a:spcPts val="0"/>
              </a:spcAft>
              <a:buNone/>
            </a:pPr>
            <a:r>
              <a:rPr lang="en-US" sz="1100">
                <a:latin typeface="Arial"/>
                <a:ea typeface="Arial"/>
                <a:cs typeface="Arial"/>
                <a:sym typeface="Arial"/>
              </a:rPr>
              <a:t>4.</a:t>
            </a:r>
            <a:r>
              <a:rPr lang="en-US" sz="700">
                <a:latin typeface="Arial"/>
                <a:ea typeface="Arial"/>
                <a:cs typeface="Arial"/>
                <a:sym typeface="Arial"/>
              </a:rPr>
              <a:t>      </a:t>
            </a:r>
            <a:r>
              <a:rPr lang="en-US" sz="1100">
                <a:latin typeface="Arial"/>
                <a:ea typeface="Arial"/>
                <a:cs typeface="Arial"/>
                <a:sym typeface="Arial"/>
              </a:rPr>
              <a:t>Lastly, we'll analyze community crime statistics to find potential relationships with reported levels of safety satisfaction.</a:t>
            </a:r>
            <a:endParaRPr sz="1100">
              <a:latin typeface="Arial"/>
              <a:ea typeface="Arial"/>
              <a:cs typeface="Arial"/>
              <a:sym typeface="Arial"/>
            </a:endParaRPr>
          </a:p>
          <a:p>
            <a:pPr indent="0" lvl="0" marL="457200" rtl="0" algn="l">
              <a:lnSpc>
                <a:spcPct val="115000"/>
              </a:lnSpc>
              <a:spcBef>
                <a:spcPts val="1200"/>
              </a:spcBef>
              <a:spcAft>
                <a:spcPts val="0"/>
              </a:spcAft>
              <a:buNone/>
            </a:pPr>
            <a:r>
              <a:rPr lang="en-US" sz="1100">
                <a:latin typeface="Arial"/>
                <a:ea typeface="Arial"/>
                <a:cs typeface="Arial"/>
                <a:sym typeface="Arial"/>
              </a:rPr>
              <a:t>The answers to these questions will help  provide valuable insights for enhancing community well-being in Calgary.</a:t>
            </a:r>
            <a:endParaRPr sz="1100">
              <a:latin typeface="Arial"/>
              <a:ea typeface="Arial"/>
              <a:cs typeface="Arial"/>
              <a:sym typeface="Arial"/>
            </a:endParaRPr>
          </a:p>
          <a:p>
            <a:pPr indent="0" lvl="0" marL="457200" rtl="0" algn="l">
              <a:spcBef>
                <a:spcPts val="1200"/>
              </a:spcBef>
              <a:spcAft>
                <a:spcPts val="0"/>
              </a:spcAft>
              <a:buNone/>
            </a:pPr>
            <a:r>
              <a:t/>
            </a:r>
            <a:endParaRPr/>
          </a:p>
        </p:txBody>
      </p:sp>
      <p:sp>
        <p:nvSpPr>
          <p:cNvPr id="69" name="Google Shape;6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88efa39808_2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6" name="Google Shape;76;g288efa39808_2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 will be sharing our finding on Guiding question 1 which I had the privilege to work on. Which area(s) in Calgary has the </a:t>
            </a:r>
            <a:r>
              <a:rPr lang="en-US"/>
              <a:t>highest</a:t>
            </a:r>
            <a:r>
              <a:rPr lang="en-US"/>
              <a:t> satisfaction level?</a:t>
            </a:r>
            <a:endParaRPr/>
          </a:p>
        </p:txBody>
      </p:sp>
      <p:sp>
        <p:nvSpPr>
          <p:cNvPr id="77" name="Google Shape;77;g288efa39808_2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88efa39808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2" name="Google Shape;82;g288efa39808_0_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solidFill>
                  <a:srgbClr val="343541"/>
                </a:solidFill>
                <a:latin typeface="Roboto"/>
                <a:ea typeface="Roboto"/>
                <a:cs typeface="Roboto"/>
                <a:sym typeface="Roboto"/>
              </a:rPr>
              <a:t>This barchart illustrates the average satisfaction level by ward. Upon plotting it, we observed they are quite similar, little or no variation of the satisfaction level amongst the wards. As a result, we opted to scale the satisfaction levels</a:t>
            </a:r>
            <a:endParaRPr>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a:p>
        </p:txBody>
      </p:sp>
      <p:sp>
        <p:nvSpPr>
          <p:cNvPr id="83" name="Google Shape;83;g288efa39808_0_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88efa39808_5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9" name="Google Shape;89;g288efa39808_5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a:p>
            <a:pPr indent="0" lvl="0" marL="0" rtl="0" algn="l">
              <a:lnSpc>
                <a:spcPct val="175000"/>
              </a:lnSpc>
              <a:spcBef>
                <a:spcPts val="0"/>
              </a:spcBef>
              <a:spcAft>
                <a:spcPts val="0"/>
              </a:spcAft>
              <a:buClr>
                <a:schemeClr val="dk1"/>
              </a:buClr>
              <a:buSzPts val="1100"/>
              <a:buFont typeface="Arial"/>
              <a:buNone/>
            </a:pPr>
            <a:r>
              <a:rPr lang="en-US" sz="1100">
                <a:latin typeface="Roboto"/>
                <a:ea typeface="Roboto"/>
                <a:cs typeface="Roboto"/>
                <a:sym typeface="Roboto"/>
              </a:rPr>
              <a:t>"We simplified the satisfaction level into a binary scale, categorizing responses from 7 to 10 as 'good,' assigned a value of '1,' and all other responses as '0.' Next, we calculated the proportion of 'good' responses for each ward and visualized it.</a:t>
            </a:r>
            <a:endParaRPr sz="1100">
              <a:latin typeface="Roboto"/>
              <a:ea typeface="Roboto"/>
              <a:cs typeface="Roboto"/>
              <a:sym typeface="Roboto"/>
            </a:endParaRPr>
          </a:p>
          <a:p>
            <a:pPr indent="0" lvl="0" marL="0" rtl="0" algn="l">
              <a:lnSpc>
                <a:spcPct val="175000"/>
              </a:lnSpc>
              <a:spcBef>
                <a:spcPts val="1500"/>
              </a:spcBef>
              <a:spcAft>
                <a:spcPts val="0"/>
              </a:spcAft>
              <a:buClr>
                <a:schemeClr val="dk1"/>
              </a:buClr>
              <a:buSzPts val="1100"/>
              <a:buFont typeface="Arial"/>
              <a:buNone/>
            </a:pPr>
            <a:r>
              <a:rPr lang="en-US" sz="1100">
                <a:latin typeface="Roboto"/>
                <a:ea typeface="Roboto"/>
                <a:cs typeface="Roboto"/>
                <a:sym typeface="Roboto"/>
              </a:rPr>
              <a:t>On the left, you'll see a bar chart displaying the Mean Satisfaction level by ward, based on our new scaled satisfaction level. On the right, we've represented the same data using a Choropleth map. In this map, darker shades indicate higher satisfaction levels. Notably, Wards 14, 12, and 8 emerge as the areas with the highest satisfaction levels."</a:t>
            </a:r>
            <a:endParaRPr sz="1100">
              <a:latin typeface="Roboto"/>
              <a:ea typeface="Roboto"/>
              <a:cs typeface="Roboto"/>
              <a:sym typeface="Roboto"/>
            </a:endParaRPr>
          </a:p>
          <a:p>
            <a:pPr indent="0" lvl="0" marL="0" rtl="0" algn="l">
              <a:spcBef>
                <a:spcPts val="0"/>
              </a:spcBef>
              <a:spcAft>
                <a:spcPts val="0"/>
              </a:spcAft>
              <a:buNone/>
            </a:pPr>
            <a:r>
              <a:rPr lang="en-US">
                <a:solidFill>
                  <a:srgbClr val="374151"/>
                </a:solidFill>
                <a:highlight>
                  <a:srgbClr val="F7F7F8"/>
                </a:highlight>
                <a:latin typeface="Roboto"/>
                <a:ea typeface="Roboto"/>
                <a:cs typeface="Roboto"/>
                <a:sym typeface="Roboto"/>
              </a:rPr>
              <a:t>We will</a:t>
            </a:r>
            <a:r>
              <a:rPr lang="en-US">
                <a:solidFill>
                  <a:srgbClr val="374151"/>
                </a:solidFill>
                <a:highlight>
                  <a:srgbClr val="F7F7F8"/>
                </a:highlight>
                <a:latin typeface="Roboto"/>
                <a:ea typeface="Roboto"/>
                <a:cs typeface="Roboto"/>
                <a:sym typeface="Roboto"/>
              </a:rPr>
              <a:t> now dive deeper with the other guiding questions</a:t>
            </a:r>
            <a:endParaRPr/>
          </a:p>
        </p:txBody>
      </p:sp>
      <p:sp>
        <p:nvSpPr>
          <p:cNvPr id="90" name="Google Shape;90;g288efa39808_5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88efa39808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7" name="Google Shape;97;g288efa39808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g288efa39808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blipFill>
          <a:blip r:embed="rId2">
            <a:alphaModFix/>
          </a:blip>
          <a:stretch>
            <a:fillRect/>
          </a:stretch>
        </a:blipFill>
      </p:bgPr>
    </p:bg>
    <p:spTree>
      <p:nvGrpSpPr>
        <p:cNvPr id="10" name="Shape 10"/>
        <p:cNvGrpSpPr/>
        <p:nvPr/>
      </p:nvGrpSpPr>
      <p:grpSpPr>
        <a:xfrm>
          <a:off x="0" y="0"/>
          <a:ext cx="0" cy="0"/>
          <a:chOff x="0" y="0"/>
          <a:chExt cx="0" cy="0"/>
        </a:xfrm>
      </p:grpSpPr>
      <p:sp>
        <p:nvSpPr>
          <p:cNvPr id="11" name="Google Shape;11;p2"/>
          <p:cNvSpPr txBox="1"/>
          <p:nvPr>
            <p:ph type="ctrTitle"/>
          </p:nvPr>
        </p:nvSpPr>
        <p:spPr>
          <a:xfrm>
            <a:off x="1578279" y="1785343"/>
            <a:ext cx="7841294" cy="2342688"/>
          </a:xfrm>
          <a:prstGeom prst="rect">
            <a:avLst/>
          </a:prstGeom>
          <a:noFill/>
          <a:ln>
            <a:noFill/>
          </a:ln>
        </p:spPr>
        <p:txBody>
          <a:bodyPr anchorCtr="0" anchor="b" bIns="45700" lIns="91425" spcFirstLastPara="1" rIns="91425" wrap="square" tIns="45700">
            <a:normAutofit/>
          </a:bodyPr>
          <a:lstStyle>
            <a:lvl1pPr lvl="0" marR="0" rtl="0" algn="l">
              <a:lnSpc>
                <a:spcPct val="103703"/>
              </a:lnSpc>
              <a:spcBef>
                <a:spcPts val="0"/>
              </a:spcBef>
              <a:spcAft>
                <a:spcPts val="0"/>
              </a:spcAft>
              <a:buClr>
                <a:schemeClr val="accent1"/>
              </a:buClr>
              <a:buSzPts val="5400"/>
              <a:buFont typeface="Calibri"/>
              <a:buNone/>
              <a:defRPr b="1" i="0" sz="5400" u="none" cap="none" strike="noStrik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2"/>
          <p:cNvSpPr txBox="1"/>
          <p:nvPr>
            <p:ph idx="1" type="subTitle"/>
          </p:nvPr>
        </p:nvSpPr>
        <p:spPr>
          <a:xfrm>
            <a:off x="1578279" y="4128032"/>
            <a:ext cx="7841294" cy="71493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3" name="Google Shape;13;p2"/>
          <p:cNvSpPr txBox="1"/>
          <p:nvPr>
            <p:ph idx="2" type="body"/>
          </p:nvPr>
        </p:nvSpPr>
        <p:spPr>
          <a:xfrm>
            <a:off x="1578279" y="4849226"/>
            <a:ext cx="7841294" cy="1125689"/>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11111"/>
              </a:lnSpc>
              <a:spcBef>
                <a:spcPts val="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3" type="body"/>
          </p:nvPr>
        </p:nvSpPr>
        <p:spPr>
          <a:xfrm>
            <a:off x="1578279" y="5981178"/>
            <a:ext cx="6586081" cy="521874"/>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0"/>
              </a:spcBef>
              <a:spcAft>
                <a:spcPts val="0"/>
              </a:spcAft>
              <a:buClr>
                <a:schemeClr val="accent3"/>
              </a:buClr>
              <a:buSzPts val="1400"/>
              <a:buFont typeface="Arial"/>
              <a:buNone/>
              <a:defRPr b="1" i="0" sz="1400" u="none" cap="none" strike="noStrike">
                <a:solidFill>
                  <a:schemeClr val="accent3"/>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62628" y="463968"/>
            <a:ext cx="9724372" cy="1033398"/>
          </a:xfrm>
          <a:prstGeom prst="rect">
            <a:avLst/>
          </a:prstGeom>
          <a:noFill/>
          <a:ln>
            <a:noFill/>
          </a:ln>
        </p:spPr>
        <p:txBody>
          <a:bodyPr anchorCtr="0" anchor="ctr" bIns="45700" lIns="91425" spcFirstLastPara="1" rIns="91425" wrap="square" tIns="45700">
            <a:normAutofit/>
          </a:bodyPr>
          <a:lstStyle>
            <a:lvl1pPr lvl="0" marR="0" rtl="0" algn="l">
              <a:lnSpc>
                <a:spcPct val="105555"/>
              </a:lnSpc>
              <a:spcBef>
                <a:spcPts val="0"/>
              </a:spcBef>
              <a:spcAft>
                <a:spcPts val="0"/>
              </a:spcAft>
              <a:buClr>
                <a:schemeClr val="accent1"/>
              </a:buClr>
              <a:buSzPts val="3600"/>
              <a:buFont typeface="Calibri"/>
              <a:buNone/>
              <a:defRPr b="1" i="0" sz="3600" u="none" cap="none" strike="noStrik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3"/>
          <p:cNvSpPr txBox="1"/>
          <p:nvPr>
            <p:ph idx="1" type="body"/>
          </p:nvPr>
        </p:nvSpPr>
        <p:spPr>
          <a:xfrm>
            <a:off x="562628" y="1773195"/>
            <a:ext cx="9724372" cy="4115669"/>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rgbClr val="E32726"/>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rgbClr val="FBB03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rgbClr val="8B857B"/>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accent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 name="Google Shape;18;p3"/>
          <p:cNvSpPr txBox="1"/>
          <p:nvPr>
            <p:ph idx="12" type="sldNum"/>
          </p:nvPr>
        </p:nvSpPr>
        <p:spPr>
          <a:xfrm>
            <a:off x="9146427" y="6380538"/>
            <a:ext cx="27432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Calibri"/>
                <a:ea typeface="Calibri"/>
                <a:cs typeface="Calibri"/>
                <a:sym typeface="Calibri"/>
              </a:defRPr>
            </a:lvl1pPr>
            <a:lvl2pPr indent="0" lvl="1" marL="0" marR="0" rtl="0" algn="r">
              <a:spcBef>
                <a:spcPts val="0"/>
              </a:spcBef>
              <a:buNone/>
              <a:defRPr b="0" i="0" sz="1000" u="none" cap="none" strike="noStrike">
                <a:solidFill>
                  <a:schemeClr val="dk1"/>
                </a:solidFill>
                <a:latin typeface="Calibri"/>
                <a:ea typeface="Calibri"/>
                <a:cs typeface="Calibri"/>
                <a:sym typeface="Calibri"/>
              </a:defRPr>
            </a:lvl2pPr>
            <a:lvl3pPr indent="0" lvl="2" marL="0" marR="0" rtl="0" algn="r">
              <a:spcBef>
                <a:spcPts val="0"/>
              </a:spcBef>
              <a:buNone/>
              <a:defRPr b="0" i="0" sz="1000" u="none" cap="none" strike="noStrike">
                <a:solidFill>
                  <a:schemeClr val="dk1"/>
                </a:solidFill>
                <a:latin typeface="Calibri"/>
                <a:ea typeface="Calibri"/>
                <a:cs typeface="Calibri"/>
                <a:sym typeface="Calibri"/>
              </a:defRPr>
            </a:lvl3pPr>
            <a:lvl4pPr indent="0" lvl="3" marL="0" marR="0" rtl="0" algn="r">
              <a:spcBef>
                <a:spcPts val="0"/>
              </a:spcBef>
              <a:buNone/>
              <a:defRPr b="0" i="0" sz="1000" u="none" cap="none" strike="noStrike">
                <a:solidFill>
                  <a:schemeClr val="dk1"/>
                </a:solidFill>
                <a:latin typeface="Calibri"/>
                <a:ea typeface="Calibri"/>
                <a:cs typeface="Calibri"/>
                <a:sym typeface="Calibri"/>
              </a:defRPr>
            </a:lvl4pPr>
            <a:lvl5pPr indent="0" lvl="4" marL="0" marR="0" rtl="0" algn="r">
              <a:spcBef>
                <a:spcPts val="0"/>
              </a:spcBef>
              <a:buNone/>
              <a:defRPr b="0" i="0" sz="1000" u="none" cap="none" strike="noStrike">
                <a:solidFill>
                  <a:schemeClr val="dk1"/>
                </a:solidFill>
                <a:latin typeface="Calibri"/>
                <a:ea typeface="Calibri"/>
                <a:cs typeface="Calibri"/>
                <a:sym typeface="Calibri"/>
              </a:defRPr>
            </a:lvl5pPr>
            <a:lvl6pPr indent="0" lvl="5" marL="0" marR="0" rtl="0" algn="r">
              <a:spcBef>
                <a:spcPts val="0"/>
              </a:spcBef>
              <a:buNone/>
              <a:defRPr b="0" i="0" sz="1000" u="none" cap="none" strike="noStrike">
                <a:solidFill>
                  <a:schemeClr val="dk1"/>
                </a:solidFill>
                <a:latin typeface="Calibri"/>
                <a:ea typeface="Calibri"/>
                <a:cs typeface="Calibri"/>
                <a:sym typeface="Calibri"/>
              </a:defRPr>
            </a:lvl6pPr>
            <a:lvl7pPr indent="0" lvl="6" marL="0" marR="0" rtl="0" algn="r">
              <a:spcBef>
                <a:spcPts val="0"/>
              </a:spcBef>
              <a:buNone/>
              <a:defRPr b="0" i="0" sz="1000" u="none" cap="none" strike="noStrike">
                <a:solidFill>
                  <a:schemeClr val="dk1"/>
                </a:solidFill>
                <a:latin typeface="Calibri"/>
                <a:ea typeface="Calibri"/>
                <a:cs typeface="Calibri"/>
                <a:sym typeface="Calibri"/>
              </a:defRPr>
            </a:lvl7pPr>
            <a:lvl8pPr indent="0" lvl="7" marL="0" marR="0" rtl="0" algn="r">
              <a:spcBef>
                <a:spcPts val="0"/>
              </a:spcBef>
              <a:buNone/>
              <a:defRPr b="0" i="0" sz="1000" u="none" cap="none" strike="noStrike">
                <a:solidFill>
                  <a:schemeClr val="dk1"/>
                </a:solidFill>
                <a:latin typeface="Calibri"/>
                <a:ea typeface="Calibri"/>
                <a:cs typeface="Calibri"/>
                <a:sym typeface="Calibri"/>
              </a:defRPr>
            </a:lvl8pPr>
            <a:lvl9pPr indent="0" lvl="8" marL="0" marR="0" rtl="0" algn="r">
              <a:spcBef>
                <a:spcPts val="0"/>
              </a:spcBef>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70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photo with text">
  <p:cSld name="Single photo with text">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4"/>
          <p:cNvSpPr/>
          <p:nvPr>
            <p:ph idx="2" type="pic"/>
          </p:nvPr>
        </p:nvSpPr>
        <p:spPr>
          <a:xfrm>
            <a:off x="933864" y="1773021"/>
            <a:ext cx="3938587" cy="3938587"/>
          </a:xfrm>
          <a:prstGeom prst="rect">
            <a:avLst/>
          </a:prstGeom>
          <a:noFill/>
          <a:ln>
            <a:noFill/>
          </a:ln>
        </p:spPr>
      </p:sp>
      <p:sp>
        <p:nvSpPr>
          <p:cNvPr id="21" name="Google Shape;21;p4"/>
          <p:cNvSpPr txBox="1"/>
          <p:nvPr>
            <p:ph idx="1" type="body"/>
          </p:nvPr>
        </p:nvSpPr>
        <p:spPr>
          <a:xfrm>
            <a:off x="5347569" y="1773021"/>
            <a:ext cx="6013537" cy="393858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accent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rgbClr val="FBB03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rgbClr val="8B857B"/>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accent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2" name="Google Shape;22;p4"/>
          <p:cNvSpPr txBox="1"/>
          <p:nvPr>
            <p:ph idx="12" type="sldNum"/>
          </p:nvPr>
        </p:nvSpPr>
        <p:spPr>
          <a:xfrm>
            <a:off x="9146427" y="6380538"/>
            <a:ext cx="27432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Calibri"/>
                <a:ea typeface="Calibri"/>
                <a:cs typeface="Calibri"/>
                <a:sym typeface="Calibri"/>
              </a:defRPr>
            </a:lvl1pPr>
            <a:lvl2pPr indent="0" lvl="1" marL="0" marR="0" rtl="0" algn="r">
              <a:spcBef>
                <a:spcPts val="0"/>
              </a:spcBef>
              <a:buNone/>
              <a:defRPr b="0" i="0" sz="1000" u="none" cap="none" strike="noStrike">
                <a:solidFill>
                  <a:schemeClr val="dk1"/>
                </a:solidFill>
                <a:latin typeface="Calibri"/>
                <a:ea typeface="Calibri"/>
                <a:cs typeface="Calibri"/>
                <a:sym typeface="Calibri"/>
              </a:defRPr>
            </a:lvl2pPr>
            <a:lvl3pPr indent="0" lvl="2" marL="0" marR="0" rtl="0" algn="r">
              <a:spcBef>
                <a:spcPts val="0"/>
              </a:spcBef>
              <a:buNone/>
              <a:defRPr b="0" i="0" sz="1000" u="none" cap="none" strike="noStrike">
                <a:solidFill>
                  <a:schemeClr val="dk1"/>
                </a:solidFill>
                <a:latin typeface="Calibri"/>
                <a:ea typeface="Calibri"/>
                <a:cs typeface="Calibri"/>
                <a:sym typeface="Calibri"/>
              </a:defRPr>
            </a:lvl3pPr>
            <a:lvl4pPr indent="0" lvl="3" marL="0" marR="0" rtl="0" algn="r">
              <a:spcBef>
                <a:spcPts val="0"/>
              </a:spcBef>
              <a:buNone/>
              <a:defRPr b="0" i="0" sz="1000" u="none" cap="none" strike="noStrike">
                <a:solidFill>
                  <a:schemeClr val="dk1"/>
                </a:solidFill>
                <a:latin typeface="Calibri"/>
                <a:ea typeface="Calibri"/>
                <a:cs typeface="Calibri"/>
                <a:sym typeface="Calibri"/>
              </a:defRPr>
            </a:lvl4pPr>
            <a:lvl5pPr indent="0" lvl="4" marL="0" marR="0" rtl="0" algn="r">
              <a:spcBef>
                <a:spcPts val="0"/>
              </a:spcBef>
              <a:buNone/>
              <a:defRPr b="0" i="0" sz="1000" u="none" cap="none" strike="noStrike">
                <a:solidFill>
                  <a:schemeClr val="dk1"/>
                </a:solidFill>
                <a:latin typeface="Calibri"/>
                <a:ea typeface="Calibri"/>
                <a:cs typeface="Calibri"/>
                <a:sym typeface="Calibri"/>
              </a:defRPr>
            </a:lvl5pPr>
            <a:lvl6pPr indent="0" lvl="5" marL="0" marR="0" rtl="0" algn="r">
              <a:spcBef>
                <a:spcPts val="0"/>
              </a:spcBef>
              <a:buNone/>
              <a:defRPr b="0" i="0" sz="1000" u="none" cap="none" strike="noStrike">
                <a:solidFill>
                  <a:schemeClr val="dk1"/>
                </a:solidFill>
                <a:latin typeface="Calibri"/>
                <a:ea typeface="Calibri"/>
                <a:cs typeface="Calibri"/>
                <a:sym typeface="Calibri"/>
              </a:defRPr>
            </a:lvl6pPr>
            <a:lvl7pPr indent="0" lvl="6" marL="0" marR="0" rtl="0" algn="r">
              <a:spcBef>
                <a:spcPts val="0"/>
              </a:spcBef>
              <a:buNone/>
              <a:defRPr b="0" i="0" sz="1000" u="none" cap="none" strike="noStrike">
                <a:solidFill>
                  <a:schemeClr val="dk1"/>
                </a:solidFill>
                <a:latin typeface="Calibri"/>
                <a:ea typeface="Calibri"/>
                <a:cs typeface="Calibri"/>
                <a:sym typeface="Calibri"/>
              </a:defRPr>
            </a:lvl7pPr>
            <a:lvl8pPr indent="0" lvl="7" marL="0" marR="0" rtl="0" algn="r">
              <a:spcBef>
                <a:spcPts val="0"/>
              </a:spcBef>
              <a:buNone/>
              <a:defRPr b="0" i="0" sz="1000" u="none" cap="none" strike="noStrike">
                <a:solidFill>
                  <a:schemeClr val="dk1"/>
                </a:solidFill>
                <a:latin typeface="Calibri"/>
                <a:ea typeface="Calibri"/>
                <a:cs typeface="Calibri"/>
                <a:sym typeface="Calibri"/>
              </a:defRPr>
            </a:lvl8pPr>
            <a:lvl9pPr indent="0" lvl="8" marL="0" marR="0" rtl="0" algn="r">
              <a:spcBef>
                <a:spcPts val="0"/>
              </a:spcBef>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3" name="Google Shape;23;p4"/>
          <p:cNvSpPr txBox="1"/>
          <p:nvPr>
            <p:ph type="title"/>
          </p:nvPr>
        </p:nvSpPr>
        <p:spPr>
          <a:xfrm>
            <a:off x="562628" y="463968"/>
            <a:ext cx="9724372" cy="1033398"/>
          </a:xfrm>
          <a:prstGeom prst="rect">
            <a:avLst/>
          </a:prstGeom>
          <a:noFill/>
          <a:ln>
            <a:noFill/>
          </a:ln>
        </p:spPr>
        <p:txBody>
          <a:bodyPr anchorCtr="0" anchor="ctr" bIns="45700" lIns="91425" spcFirstLastPara="1" rIns="91425" wrap="square" tIns="45700">
            <a:normAutofit/>
          </a:bodyPr>
          <a:lstStyle>
            <a:lvl1pPr lvl="0" marR="0" rtl="0" algn="l">
              <a:lnSpc>
                <a:spcPct val="105555"/>
              </a:lnSpc>
              <a:spcBef>
                <a:spcPts val="0"/>
              </a:spcBef>
              <a:spcAft>
                <a:spcPts val="0"/>
              </a:spcAft>
              <a:buClr>
                <a:schemeClr val="accent1"/>
              </a:buClr>
              <a:buSzPts val="3600"/>
              <a:buFont typeface="Calibri"/>
              <a:buNone/>
              <a:defRPr b="1" i="0" sz="3600" u="none" cap="none" strike="noStrik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uble photo with text">
  <p:cSld name="Double photo with text">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5"/>
          <p:cNvSpPr/>
          <p:nvPr>
            <p:ph idx="2" type="pic"/>
          </p:nvPr>
        </p:nvSpPr>
        <p:spPr>
          <a:xfrm>
            <a:off x="933864" y="1655241"/>
            <a:ext cx="3982602" cy="2222782"/>
          </a:xfrm>
          <a:prstGeom prst="rect">
            <a:avLst/>
          </a:prstGeom>
          <a:noFill/>
          <a:ln>
            <a:noFill/>
          </a:ln>
        </p:spPr>
      </p:sp>
      <p:sp>
        <p:nvSpPr>
          <p:cNvPr id="26" name="Google Shape;26;p5"/>
          <p:cNvSpPr txBox="1"/>
          <p:nvPr>
            <p:ph idx="1" type="body"/>
          </p:nvPr>
        </p:nvSpPr>
        <p:spPr>
          <a:xfrm>
            <a:off x="933864" y="4202482"/>
            <a:ext cx="3995802" cy="1835063"/>
          </a:xfrm>
          <a:prstGeom prst="rect">
            <a:avLst/>
          </a:prstGeom>
          <a:noFill/>
          <a:ln>
            <a:noFill/>
          </a:ln>
        </p:spPr>
        <p:txBody>
          <a:bodyPr anchorCtr="0" anchor="t" bIns="45700" lIns="91425" spcFirstLastPara="1" rIns="91425" wrap="square" tIns="45700">
            <a:noAutofit/>
          </a:bodyPr>
          <a:lstStyle>
            <a:lvl1pPr indent="-355600" lvl="0" marL="457200" marR="0" rtl="0" algn="l">
              <a:lnSpc>
                <a:spcPct val="90000"/>
              </a:lnSpc>
              <a:spcBef>
                <a:spcPts val="1000"/>
              </a:spcBef>
              <a:spcAft>
                <a:spcPts val="0"/>
              </a:spcAft>
              <a:buClr>
                <a:schemeClr val="accent1"/>
              </a:buClr>
              <a:buSzPts val="2000"/>
              <a:buFont typeface="Arial"/>
              <a:buChar char="•"/>
              <a:defRPr b="0" i="0" sz="2000" u="none" cap="none" strike="noStrike">
                <a:solidFill>
                  <a:schemeClr val="dk1"/>
                </a:solidFill>
                <a:latin typeface="Calibri"/>
                <a:ea typeface="Calibri"/>
                <a:cs typeface="Calibri"/>
                <a:sym typeface="Calibri"/>
              </a:defRPr>
            </a:lvl1pPr>
            <a:lvl2pPr indent="-342900" lvl="1" marL="914400" marR="0" rtl="0" algn="l">
              <a:lnSpc>
                <a:spcPct val="90000"/>
              </a:lnSpc>
              <a:spcBef>
                <a:spcPts val="500"/>
              </a:spcBef>
              <a:spcAft>
                <a:spcPts val="0"/>
              </a:spcAft>
              <a:buClr>
                <a:srgbClr val="FBB031"/>
              </a:buClr>
              <a:buSzPts val="1800"/>
              <a:buFont typeface="Arial"/>
              <a:buChar char="•"/>
              <a:defRPr b="0" i="0" sz="1800" u="none" cap="none" strike="noStrike">
                <a:solidFill>
                  <a:schemeClr val="dk1"/>
                </a:solidFill>
                <a:latin typeface="Calibri"/>
                <a:ea typeface="Calibri"/>
                <a:cs typeface="Calibri"/>
                <a:sym typeface="Calibri"/>
              </a:defRPr>
            </a:lvl2pPr>
            <a:lvl3pPr indent="-330200" lvl="2" marL="1371600" marR="0" rtl="0" algn="l">
              <a:lnSpc>
                <a:spcPct val="90000"/>
              </a:lnSpc>
              <a:spcBef>
                <a:spcPts val="500"/>
              </a:spcBef>
              <a:spcAft>
                <a:spcPts val="0"/>
              </a:spcAft>
              <a:buClr>
                <a:srgbClr val="8B857B"/>
              </a:buClr>
              <a:buSzPts val="1600"/>
              <a:buFont typeface="Arial"/>
              <a:buChar char="•"/>
              <a:defRPr b="0" i="0" sz="1600" u="none" cap="none" strike="noStrike">
                <a:solidFill>
                  <a:schemeClr val="dk1"/>
                </a:solidFill>
                <a:latin typeface="Calibri"/>
                <a:ea typeface="Calibri"/>
                <a:cs typeface="Calibri"/>
                <a:sym typeface="Calibri"/>
              </a:defRPr>
            </a:lvl3pPr>
            <a:lvl4pPr indent="-317500" lvl="3" marL="1828800" marR="0" rtl="0" algn="l">
              <a:lnSpc>
                <a:spcPct val="90000"/>
              </a:lnSpc>
              <a:spcBef>
                <a:spcPts val="50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50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7" name="Google Shape;27;p5"/>
          <p:cNvSpPr/>
          <p:nvPr>
            <p:ph idx="3" type="pic"/>
          </p:nvPr>
        </p:nvSpPr>
        <p:spPr>
          <a:xfrm>
            <a:off x="7240719" y="1655241"/>
            <a:ext cx="3982602" cy="2222782"/>
          </a:xfrm>
          <a:prstGeom prst="rect">
            <a:avLst/>
          </a:prstGeom>
          <a:noFill/>
          <a:ln>
            <a:noFill/>
          </a:ln>
        </p:spPr>
      </p:sp>
      <p:cxnSp>
        <p:nvCxnSpPr>
          <p:cNvPr id="28" name="Google Shape;28;p5"/>
          <p:cNvCxnSpPr/>
          <p:nvPr/>
        </p:nvCxnSpPr>
        <p:spPr>
          <a:xfrm>
            <a:off x="6096000" y="1551313"/>
            <a:ext cx="0" cy="4653420"/>
          </a:xfrm>
          <a:prstGeom prst="straightConnector1">
            <a:avLst/>
          </a:prstGeom>
          <a:noFill/>
          <a:ln cap="flat" cmpd="sng" w="9525">
            <a:solidFill>
              <a:schemeClr val="dk2"/>
            </a:solidFill>
            <a:prstDash val="solid"/>
            <a:miter lim="800000"/>
            <a:headEnd len="sm" w="sm" type="none"/>
            <a:tailEnd len="sm" w="sm" type="none"/>
          </a:ln>
        </p:spPr>
      </p:cxnSp>
      <p:sp>
        <p:nvSpPr>
          <p:cNvPr id="29" name="Google Shape;29;p5"/>
          <p:cNvSpPr txBox="1"/>
          <p:nvPr>
            <p:ph idx="4" type="body"/>
          </p:nvPr>
        </p:nvSpPr>
        <p:spPr>
          <a:xfrm>
            <a:off x="7240719" y="4202482"/>
            <a:ext cx="3995802" cy="1835063"/>
          </a:xfrm>
          <a:prstGeom prst="rect">
            <a:avLst/>
          </a:prstGeom>
          <a:noFill/>
          <a:ln>
            <a:noFill/>
          </a:ln>
        </p:spPr>
        <p:txBody>
          <a:bodyPr anchorCtr="0" anchor="t" bIns="45700" lIns="91425" spcFirstLastPara="1" rIns="91425" wrap="square" tIns="45700">
            <a:noAutofit/>
          </a:bodyPr>
          <a:lstStyle>
            <a:lvl1pPr indent="-355600" lvl="0" marL="457200" marR="0" rtl="0" algn="l">
              <a:lnSpc>
                <a:spcPct val="90000"/>
              </a:lnSpc>
              <a:spcBef>
                <a:spcPts val="1000"/>
              </a:spcBef>
              <a:spcAft>
                <a:spcPts val="0"/>
              </a:spcAft>
              <a:buClr>
                <a:schemeClr val="accent1"/>
              </a:buClr>
              <a:buSzPts val="2000"/>
              <a:buFont typeface="Arial"/>
              <a:buChar char="•"/>
              <a:defRPr b="0" i="0" sz="2000" u="none" cap="none" strike="noStrike">
                <a:solidFill>
                  <a:schemeClr val="dk1"/>
                </a:solidFill>
                <a:latin typeface="Calibri"/>
                <a:ea typeface="Calibri"/>
                <a:cs typeface="Calibri"/>
                <a:sym typeface="Calibri"/>
              </a:defRPr>
            </a:lvl1pPr>
            <a:lvl2pPr indent="-342900" lvl="1" marL="914400" marR="0" rtl="0" algn="l">
              <a:lnSpc>
                <a:spcPct val="90000"/>
              </a:lnSpc>
              <a:spcBef>
                <a:spcPts val="500"/>
              </a:spcBef>
              <a:spcAft>
                <a:spcPts val="0"/>
              </a:spcAft>
              <a:buClr>
                <a:srgbClr val="FBB031"/>
              </a:buClr>
              <a:buSzPts val="1800"/>
              <a:buFont typeface="Arial"/>
              <a:buChar char="•"/>
              <a:defRPr b="0" i="0" sz="1800" u="none" cap="none" strike="noStrike">
                <a:solidFill>
                  <a:schemeClr val="dk1"/>
                </a:solidFill>
                <a:latin typeface="Calibri"/>
                <a:ea typeface="Calibri"/>
                <a:cs typeface="Calibri"/>
                <a:sym typeface="Calibri"/>
              </a:defRPr>
            </a:lvl2pPr>
            <a:lvl3pPr indent="-330200" lvl="2" marL="1371600" marR="0" rtl="0" algn="l">
              <a:lnSpc>
                <a:spcPct val="90000"/>
              </a:lnSpc>
              <a:spcBef>
                <a:spcPts val="500"/>
              </a:spcBef>
              <a:spcAft>
                <a:spcPts val="0"/>
              </a:spcAft>
              <a:buClr>
                <a:srgbClr val="8B857B"/>
              </a:buClr>
              <a:buSzPts val="1600"/>
              <a:buFont typeface="Arial"/>
              <a:buChar char="•"/>
              <a:defRPr b="0" i="0" sz="1600" u="none" cap="none" strike="noStrike">
                <a:solidFill>
                  <a:schemeClr val="dk1"/>
                </a:solidFill>
                <a:latin typeface="Calibri"/>
                <a:ea typeface="Calibri"/>
                <a:cs typeface="Calibri"/>
                <a:sym typeface="Calibri"/>
              </a:defRPr>
            </a:lvl3pPr>
            <a:lvl4pPr indent="-317500" lvl="3" marL="1828800" marR="0" rtl="0" algn="l">
              <a:lnSpc>
                <a:spcPct val="90000"/>
              </a:lnSpc>
              <a:spcBef>
                <a:spcPts val="50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50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0" name="Google Shape;30;p5"/>
          <p:cNvSpPr txBox="1"/>
          <p:nvPr>
            <p:ph idx="12" type="sldNum"/>
          </p:nvPr>
        </p:nvSpPr>
        <p:spPr>
          <a:xfrm>
            <a:off x="9146427" y="6380538"/>
            <a:ext cx="27432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Calibri"/>
                <a:ea typeface="Calibri"/>
                <a:cs typeface="Calibri"/>
                <a:sym typeface="Calibri"/>
              </a:defRPr>
            </a:lvl1pPr>
            <a:lvl2pPr indent="0" lvl="1" marL="0" marR="0" rtl="0" algn="r">
              <a:spcBef>
                <a:spcPts val="0"/>
              </a:spcBef>
              <a:buNone/>
              <a:defRPr b="0" i="0" sz="1000" u="none" cap="none" strike="noStrike">
                <a:solidFill>
                  <a:schemeClr val="dk1"/>
                </a:solidFill>
                <a:latin typeface="Calibri"/>
                <a:ea typeface="Calibri"/>
                <a:cs typeface="Calibri"/>
                <a:sym typeface="Calibri"/>
              </a:defRPr>
            </a:lvl2pPr>
            <a:lvl3pPr indent="0" lvl="2" marL="0" marR="0" rtl="0" algn="r">
              <a:spcBef>
                <a:spcPts val="0"/>
              </a:spcBef>
              <a:buNone/>
              <a:defRPr b="0" i="0" sz="1000" u="none" cap="none" strike="noStrike">
                <a:solidFill>
                  <a:schemeClr val="dk1"/>
                </a:solidFill>
                <a:latin typeface="Calibri"/>
                <a:ea typeface="Calibri"/>
                <a:cs typeface="Calibri"/>
                <a:sym typeface="Calibri"/>
              </a:defRPr>
            </a:lvl3pPr>
            <a:lvl4pPr indent="0" lvl="3" marL="0" marR="0" rtl="0" algn="r">
              <a:spcBef>
                <a:spcPts val="0"/>
              </a:spcBef>
              <a:buNone/>
              <a:defRPr b="0" i="0" sz="1000" u="none" cap="none" strike="noStrike">
                <a:solidFill>
                  <a:schemeClr val="dk1"/>
                </a:solidFill>
                <a:latin typeface="Calibri"/>
                <a:ea typeface="Calibri"/>
                <a:cs typeface="Calibri"/>
                <a:sym typeface="Calibri"/>
              </a:defRPr>
            </a:lvl4pPr>
            <a:lvl5pPr indent="0" lvl="4" marL="0" marR="0" rtl="0" algn="r">
              <a:spcBef>
                <a:spcPts val="0"/>
              </a:spcBef>
              <a:buNone/>
              <a:defRPr b="0" i="0" sz="1000" u="none" cap="none" strike="noStrike">
                <a:solidFill>
                  <a:schemeClr val="dk1"/>
                </a:solidFill>
                <a:latin typeface="Calibri"/>
                <a:ea typeface="Calibri"/>
                <a:cs typeface="Calibri"/>
                <a:sym typeface="Calibri"/>
              </a:defRPr>
            </a:lvl5pPr>
            <a:lvl6pPr indent="0" lvl="5" marL="0" marR="0" rtl="0" algn="r">
              <a:spcBef>
                <a:spcPts val="0"/>
              </a:spcBef>
              <a:buNone/>
              <a:defRPr b="0" i="0" sz="1000" u="none" cap="none" strike="noStrike">
                <a:solidFill>
                  <a:schemeClr val="dk1"/>
                </a:solidFill>
                <a:latin typeface="Calibri"/>
                <a:ea typeface="Calibri"/>
                <a:cs typeface="Calibri"/>
                <a:sym typeface="Calibri"/>
              </a:defRPr>
            </a:lvl6pPr>
            <a:lvl7pPr indent="0" lvl="6" marL="0" marR="0" rtl="0" algn="r">
              <a:spcBef>
                <a:spcPts val="0"/>
              </a:spcBef>
              <a:buNone/>
              <a:defRPr b="0" i="0" sz="1000" u="none" cap="none" strike="noStrike">
                <a:solidFill>
                  <a:schemeClr val="dk1"/>
                </a:solidFill>
                <a:latin typeface="Calibri"/>
                <a:ea typeface="Calibri"/>
                <a:cs typeface="Calibri"/>
                <a:sym typeface="Calibri"/>
              </a:defRPr>
            </a:lvl7pPr>
            <a:lvl8pPr indent="0" lvl="7" marL="0" marR="0" rtl="0" algn="r">
              <a:spcBef>
                <a:spcPts val="0"/>
              </a:spcBef>
              <a:buNone/>
              <a:defRPr b="0" i="0" sz="1000" u="none" cap="none" strike="noStrike">
                <a:solidFill>
                  <a:schemeClr val="dk1"/>
                </a:solidFill>
                <a:latin typeface="Calibri"/>
                <a:ea typeface="Calibri"/>
                <a:cs typeface="Calibri"/>
                <a:sym typeface="Calibri"/>
              </a:defRPr>
            </a:lvl8pPr>
            <a:lvl9pPr indent="0" lvl="8" marL="0" marR="0" rtl="0" algn="r">
              <a:spcBef>
                <a:spcPts val="0"/>
              </a:spcBef>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5"/>
          <p:cNvSpPr txBox="1"/>
          <p:nvPr>
            <p:ph type="title"/>
          </p:nvPr>
        </p:nvSpPr>
        <p:spPr>
          <a:xfrm>
            <a:off x="562628" y="463968"/>
            <a:ext cx="9724372" cy="1033398"/>
          </a:xfrm>
          <a:prstGeom prst="rect">
            <a:avLst/>
          </a:prstGeom>
          <a:noFill/>
          <a:ln>
            <a:noFill/>
          </a:ln>
        </p:spPr>
        <p:txBody>
          <a:bodyPr anchorCtr="0" anchor="ctr" bIns="45700" lIns="91425" spcFirstLastPara="1" rIns="91425" wrap="square" tIns="45700">
            <a:normAutofit/>
          </a:bodyPr>
          <a:lstStyle>
            <a:lvl1pPr lvl="0" marR="0" rtl="0" algn="l">
              <a:lnSpc>
                <a:spcPct val="105555"/>
              </a:lnSpc>
              <a:spcBef>
                <a:spcPts val="0"/>
              </a:spcBef>
              <a:spcAft>
                <a:spcPts val="0"/>
              </a:spcAft>
              <a:buClr>
                <a:schemeClr val="accent1"/>
              </a:buClr>
              <a:buSzPts val="3600"/>
              <a:buFont typeface="Calibri"/>
              <a:buNone/>
              <a:defRPr b="1" i="0" sz="3600" u="none" cap="none" strike="noStrik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slide">
  <p:cSld name="Statement slide">
    <p:bg>
      <p:bgPr>
        <a:blipFill>
          <a:blip r:embed="rId2">
            <a:alphaModFix/>
          </a:blip>
          <a:stretch>
            <a:fillRect/>
          </a:stretch>
        </a:blipFill>
      </p:bgPr>
    </p:bg>
    <p:spTree>
      <p:nvGrpSpPr>
        <p:cNvPr id="32" name="Shape 32"/>
        <p:cNvGrpSpPr/>
        <p:nvPr/>
      </p:nvGrpSpPr>
      <p:grpSpPr>
        <a:xfrm>
          <a:off x="0" y="0"/>
          <a:ext cx="0" cy="0"/>
          <a:chOff x="0" y="0"/>
          <a:chExt cx="0" cy="0"/>
        </a:xfrm>
      </p:grpSpPr>
      <p:sp>
        <p:nvSpPr>
          <p:cNvPr id="33" name="Google Shape;33;p6"/>
          <p:cNvSpPr txBox="1"/>
          <p:nvPr>
            <p:ph idx="1" type="body"/>
          </p:nvPr>
        </p:nvSpPr>
        <p:spPr>
          <a:xfrm>
            <a:off x="1578280" y="1637270"/>
            <a:ext cx="8749432" cy="4621427"/>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3333"/>
              </a:lnSpc>
              <a:spcBef>
                <a:spcPts val="0"/>
              </a:spcBef>
              <a:spcAft>
                <a:spcPts val="0"/>
              </a:spcAft>
              <a:buClr>
                <a:schemeClr val="accent1"/>
              </a:buClr>
              <a:buSzPts val="6000"/>
              <a:buFont typeface="Arial"/>
              <a:buNone/>
              <a:defRPr b="1" i="0" sz="6000" u="none" cap="none" strike="noStrike">
                <a:solidFill>
                  <a:schemeClr val="accen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luding slide">
  <p:cSld name="Concluding slide">
    <p:bg>
      <p:bgPr>
        <a:blipFill>
          <a:blip r:embed="rId2">
            <a:alphaModFix/>
          </a:blip>
          <a:stretch>
            <a:fillRect/>
          </a:stretch>
        </a:blipFill>
      </p:bgPr>
    </p:bg>
    <p:spTree>
      <p:nvGrpSpPr>
        <p:cNvPr id="34" name="Shape 34"/>
        <p:cNvGrpSpPr/>
        <p:nvPr/>
      </p:nvGrpSpPr>
      <p:grpSpPr>
        <a:xfrm>
          <a:off x="0" y="0"/>
          <a:ext cx="0" cy="0"/>
          <a:chOff x="0" y="0"/>
          <a:chExt cx="0" cy="0"/>
        </a:xfrm>
      </p:grpSpPr>
      <p:sp>
        <p:nvSpPr>
          <p:cNvPr id="35" name="Google Shape;35;p7"/>
          <p:cNvSpPr txBox="1"/>
          <p:nvPr>
            <p:ph type="ctrTitle"/>
          </p:nvPr>
        </p:nvSpPr>
        <p:spPr>
          <a:xfrm>
            <a:off x="1578279" y="1680519"/>
            <a:ext cx="8418337" cy="1928468"/>
          </a:xfrm>
          <a:prstGeom prst="rect">
            <a:avLst/>
          </a:prstGeom>
          <a:noFill/>
          <a:ln>
            <a:noFill/>
          </a:ln>
        </p:spPr>
        <p:txBody>
          <a:bodyPr anchorCtr="0" anchor="b" bIns="45700" lIns="91425" spcFirstLastPara="1" rIns="91425" wrap="square" tIns="45700">
            <a:normAutofit/>
          </a:bodyPr>
          <a:lstStyle>
            <a:lvl1pPr lvl="0" marR="0" rtl="0" algn="l">
              <a:lnSpc>
                <a:spcPct val="105555"/>
              </a:lnSpc>
              <a:spcBef>
                <a:spcPts val="0"/>
              </a:spcBef>
              <a:spcAft>
                <a:spcPts val="0"/>
              </a:spcAft>
              <a:buClr>
                <a:schemeClr val="accent1"/>
              </a:buClr>
              <a:buSzPts val="3600"/>
              <a:buFont typeface="Calibri"/>
              <a:buNone/>
              <a:defRPr b="1" i="0" sz="3600" u="none" cap="none" strike="noStrik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6" name="Google Shape;36;p7"/>
          <p:cNvSpPr txBox="1"/>
          <p:nvPr>
            <p:ph idx="1" type="subTitle"/>
          </p:nvPr>
        </p:nvSpPr>
        <p:spPr>
          <a:xfrm>
            <a:off x="1578279" y="3624188"/>
            <a:ext cx="8418337" cy="78099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37" name="Google Shape;37;p7"/>
          <p:cNvSpPr txBox="1"/>
          <p:nvPr>
            <p:ph idx="2" type="body"/>
          </p:nvPr>
        </p:nvSpPr>
        <p:spPr>
          <a:xfrm>
            <a:off x="1578279" y="4420386"/>
            <a:ext cx="8418337" cy="1468879"/>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11111"/>
              </a:lnSpc>
              <a:spcBef>
                <a:spcPts val="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comments" Target="../comments/comment1.xml"/><Relationship Id="rId4" Type="http://schemas.openxmlformats.org/officeDocument/2006/relationships/hyperlink" Target="https://data.calgary.ca/Help-and-Information/Fall-Survey-of-Calgarians-2022-/5geu-ar8w" TargetMode="External"/><Relationship Id="rId5" Type="http://schemas.openxmlformats.org/officeDocument/2006/relationships/hyperlink" Target="https://data.calgary.ca/Health-and-Safety/Community-Crime-Statistics/78gh-n26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8"/>
          <p:cNvSpPr txBox="1"/>
          <p:nvPr>
            <p:ph type="ctrTitle"/>
          </p:nvPr>
        </p:nvSpPr>
        <p:spPr>
          <a:xfrm>
            <a:off x="1578279" y="1785343"/>
            <a:ext cx="7841294" cy="2342688"/>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3703"/>
              </a:lnSpc>
              <a:spcBef>
                <a:spcPts val="0"/>
              </a:spcBef>
              <a:spcAft>
                <a:spcPts val="0"/>
              </a:spcAft>
              <a:buClr>
                <a:schemeClr val="accent1"/>
              </a:buClr>
              <a:buSzPct val="100000"/>
              <a:buFont typeface="Calibri"/>
              <a:buNone/>
            </a:pPr>
            <a:r>
              <a:rPr lang="en-US"/>
              <a:t>An Analysis of Calgary Satisfaction Data and Safety</a:t>
            </a:r>
            <a:endParaRPr/>
          </a:p>
        </p:txBody>
      </p:sp>
      <p:sp>
        <p:nvSpPr>
          <p:cNvPr id="43" name="Google Shape;43;p8"/>
          <p:cNvSpPr txBox="1"/>
          <p:nvPr>
            <p:ph idx="1" type="subTitle"/>
          </p:nvPr>
        </p:nvSpPr>
        <p:spPr>
          <a:xfrm>
            <a:off x="1578279" y="4128032"/>
            <a:ext cx="7841294" cy="714931"/>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2400"/>
              <a:buNone/>
            </a:pPr>
            <a:r>
              <a:rPr lang="en-US"/>
              <a:t>Data 601 </a:t>
            </a:r>
            <a:endParaRPr/>
          </a:p>
        </p:txBody>
      </p:sp>
      <p:sp>
        <p:nvSpPr>
          <p:cNvPr id="44" name="Google Shape;44;p8"/>
          <p:cNvSpPr txBox="1"/>
          <p:nvPr>
            <p:ph idx="2" type="body"/>
          </p:nvPr>
        </p:nvSpPr>
        <p:spPr>
          <a:xfrm>
            <a:off x="1578279" y="4849226"/>
            <a:ext cx="7841294" cy="1125689"/>
          </a:xfrm>
          <a:prstGeom prst="rect">
            <a:avLst/>
          </a:prstGeom>
          <a:noFill/>
          <a:ln>
            <a:noFill/>
          </a:ln>
        </p:spPr>
        <p:txBody>
          <a:bodyPr anchorCtr="0" anchor="b" bIns="45700" lIns="91425" spcFirstLastPara="1" rIns="91425" wrap="square" tIns="45700">
            <a:noAutofit/>
          </a:bodyPr>
          <a:lstStyle/>
          <a:p>
            <a:pPr indent="0" lvl="0" marL="0" rtl="0" algn="l">
              <a:lnSpc>
                <a:spcPct val="108333"/>
              </a:lnSpc>
              <a:spcBef>
                <a:spcPts val="0"/>
              </a:spcBef>
              <a:spcAft>
                <a:spcPts val="0"/>
              </a:spcAft>
              <a:buClr>
                <a:schemeClr val="dk1"/>
              </a:buClr>
              <a:buSzPts val="2400"/>
              <a:buFont typeface="Arial"/>
              <a:buNone/>
            </a:pPr>
            <a:r>
              <a:rPr lang="en-US"/>
              <a:t>(L01-5)</a:t>
            </a:r>
            <a:endParaRPr/>
          </a:p>
          <a:p>
            <a:pPr indent="0" lvl="0" marL="0" rtl="0" algn="l">
              <a:lnSpc>
                <a:spcPct val="111111"/>
              </a:lnSpc>
              <a:spcBef>
                <a:spcPts val="0"/>
              </a:spcBef>
              <a:spcAft>
                <a:spcPts val="0"/>
              </a:spcAft>
              <a:buClr>
                <a:schemeClr val="dk1"/>
              </a:buClr>
              <a:buSzPts val="1800"/>
              <a:buNone/>
            </a:pPr>
            <a:r>
              <a:rPr lang="en-US"/>
              <a:t>Olatomi Adigun, Gigi Chung, James Oblea, Jericho Pantony, Michaela Reyes </a:t>
            </a:r>
            <a:endParaRPr/>
          </a:p>
          <a:p>
            <a:pPr indent="0" lvl="0" marL="0" rtl="0" algn="l">
              <a:lnSpc>
                <a:spcPct val="111111"/>
              </a:lnSpc>
              <a:spcBef>
                <a:spcPts val="0"/>
              </a:spcBef>
              <a:spcAft>
                <a:spcPts val="0"/>
              </a:spcAft>
              <a:buClr>
                <a:schemeClr val="dk1"/>
              </a:buClr>
              <a:buSzPts val="1800"/>
              <a:buNone/>
            </a:pPr>
            <a:r>
              <a:rPr i="1" lang="en-US"/>
              <a:t>Faculty of Science and Graduate Studies</a:t>
            </a:r>
            <a:endParaRPr i="1"/>
          </a:p>
        </p:txBody>
      </p:sp>
      <p:sp>
        <p:nvSpPr>
          <p:cNvPr id="45" name="Google Shape;45;p8"/>
          <p:cNvSpPr txBox="1"/>
          <p:nvPr>
            <p:ph idx="3" type="body"/>
          </p:nvPr>
        </p:nvSpPr>
        <p:spPr>
          <a:xfrm>
            <a:off x="1578279" y="5981178"/>
            <a:ext cx="6586081" cy="52187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3"/>
              </a:buClr>
              <a:buSzPts val="1400"/>
              <a:buNone/>
            </a:pPr>
            <a:r>
              <a:rPr lang="en-US"/>
              <a:t>October 10,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7"/>
          <p:cNvPicPr preferRelativeResize="0"/>
          <p:nvPr/>
        </p:nvPicPr>
        <p:blipFill>
          <a:blip r:embed="rId3">
            <a:alphaModFix/>
          </a:blip>
          <a:stretch>
            <a:fillRect/>
          </a:stretch>
        </p:blipFill>
        <p:spPr>
          <a:xfrm>
            <a:off x="5579300" y="1121728"/>
            <a:ext cx="4707525" cy="4614550"/>
          </a:xfrm>
          <a:prstGeom prst="rect">
            <a:avLst/>
          </a:prstGeom>
          <a:noFill/>
          <a:ln>
            <a:noFill/>
          </a:ln>
        </p:spPr>
      </p:pic>
      <p:sp>
        <p:nvSpPr>
          <p:cNvPr id="107" name="Google Shape;107;p17"/>
          <p:cNvSpPr txBox="1"/>
          <p:nvPr/>
        </p:nvSpPr>
        <p:spPr>
          <a:xfrm>
            <a:off x="864025" y="1774575"/>
            <a:ext cx="3952200" cy="26781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US" sz="1800"/>
              <a:t>0 - Gender</a:t>
            </a:r>
            <a:endParaRPr sz="1800"/>
          </a:p>
          <a:p>
            <a:pPr indent="0" lvl="0" marL="0" rtl="0" algn="l">
              <a:lnSpc>
                <a:spcPct val="200000"/>
              </a:lnSpc>
              <a:spcBef>
                <a:spcPts val="0"/>
              </a:spcBef>
              <a:spcAft>
                <a:spcPts val="0"/>
              </a:spcAft>
              <a:buNone/>
            </a:pPr>
            <a:r>
              <a:rPr lang="en-US" sz="1800"/>
              <a:t>1 - Age group</a:t>
            </a:r>
            <a:endParaRPr sz="1800"/>
          </a:p>
          <a:p>
            <a:pPr indent="0" lvl="0" marL="0" rtl="0" algn="l">
              <a:lnSpc>
                <a:spcPct val="200000"/>
              </a:lnSpc>
              <a:spcBef>
                <a:spcPts val="0"/>
              </a:spcBef>
              <a:spcAft>
                <a:spcPts val="0"/>
              </a:spcAft>
              <a:buNone/>
            </a:pPr>
            <a:r>
              <a:rPr lang="en-US" sz="1800"/>
              <a:t>2 - Household Income</a:t>
            </a:r>
            <a:endParaRPr sz="1800"/>
          </a:p>
          <a:p>
            <a:pPr indent="0" lvl="0" marL="0" rtl="0" algn="l">
              <a:lnSpc>
                <a:spcPct val="200000"/>
              </a:lnSpc>
              <a:spcBef>
                <a:spcPts val="0"/>
              </a:spcBef>
              <a:spcAft>
                <a:spcPts val="0"/>
              </a:spcAft>
              <a:buNone/>
            </a:pPr>
            <a:r>
              <a:rPr lang="en-US" sz="1800"/>
              <a:t>3 - Highest level of Education</a:t>
            </a:r>
            <a:endParaRPr sz="1800"/>
          </a:p>
          <a:p>
            <a:pPr indent="0" lvl="0" marL="0" rtl="0" algn="l">
              <a:lnSpc>
                <a:spcPct val="200000"/>
              </a:lnSpc>
              <a:spcBef>
                <a:spcPts val="0"/>
              </a:spcBef>
              <a:spcAft>
                <a:spcPts val="0"/>
              </a:spcAft>
              <a:buNone/>
            </a:pPr>
            <a:r>
              <a:rPr lang="en-US" sz="1800"/>
              <a:t>4 - Overall Quality of Life</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18"/>
          <p:cNvPicPr preferRelativeResize="0"/>
          <p:nvPr/>
        </p:nvPicPr>
        <p:blipFill>
          <a:blip r:embed="rId3">
            <a:alphaModFix/>
          </a:blip>
          <a:stretch>
            <a:fillRect/>
          </a:stretch>
        </p:blipFill>
        <p:spPr>
          <a:xfrm>
            <a:off x="1266563" y="1139403"/>
            <a:ext cx="9658874" cy="4731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19"/>
          <p:cNvPicPr preferRelativeResize="0"/>
          <p:nvPr/>
        </p:nvPicPr>
        <p:blipFill>
          <a:blip r:embed="rId3">
            <a:alphaModFix/>
          </a:blip>
          <a:stretch>
            <a:fillRect/>
          </a:stretch>
        </p:blipFill>
        <p:spPr>
          <a:xfrm>
            <a:off x="2100263" y="710350"/>
            <a:ext cx="7991475" cy="5572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0"/>
          <p:cNvPicPr preferRelativeResize="0"/>
          <p:nvPr/>
        </p:nvPicPr>
        <p:blipFill>
          <a:blip r:embed="rId3">
            <a:alphaModFix/>
          </a:blip>
          <a:stretch>
            <a:fillRect/>
          </a:stretch>
        </p:blipFill>
        <p:spPr>
          <a:xfrm>
            <a:off x="2474038" y="152400"/>
            <a:ext cx="7243920" cy="6553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1"/>
          <p:cNvPicPr preferRelativeResize="0"/>
          <p:nvPr/>
        </p:nvPicPr>
        <p:blipFill>
          <a:blip r:embed="rId3">
            <a:alphaModFix/>
          </a:blip>
          <a:stretch>
            <a:fillRect/>
          </a:stretch>
        </p:blipFill>
        <p:spPr>
          <a:xfrm>
            <a:off x="3149513" y="152400"/>
            <a:ext cx="5892964" cy="65532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idx="1" type="body"/>
          </p:nvPr>
        </p:nvSpPr>
        <p:spPr>
          <a:xfrm>
            <a:off x="1578280" y="1637270"/>
            <a:ext cx="8749500" cy="4621500"/>
          </a:xfrm>
          <a:prstGeom prst="rect">
            <a:avLst/>
          </a:prstGeom>
        </p:spPr>
        <p:txBody>
          <a:bodyPr anchorCtr="0" anchor="ctr" bIns="45700" lIns="91425" spcFirstLastPara="1" rIns="91425" wrap="square" tIns="45700">
            <a:noAutofit/>
          </a:bodyPr>
          <a:lstStyle/>
          <a:p>
            <a:pPr indent="0" lvl="0" marL="0" rtl="0" algn="l">
              <a:lnSpc>
                <a:spcPct val="105555"/>
              </a:lnSpc>
              <a:spcBef>
                <a:spcPts val="0"/>
              </a:spcBef>
              <a:spcAft>
                <a:spcPts val="0"/>
              </a:spcAft>
              <a:buClr>
                <a:schemeClr val="dk1"/>
              </a:buClr>
              <a:buSzPts val="1100"/>
              <a:buFont typeface="Arial"/>
              <a:buNone/>
            </a:pPr>
            <a:r>
              <a:rPr lang="en-US" sz="2500">
                <a:solidFill>
                  <a:schemeClr val="dk1"/>
                </a:solidFill>
              </a:rPr>
              <a:t>Guiding Question 3</a:t>
            </a:r>
            <a:endParaRPr sz="3600"/>
          </a:p>
          <a:p>
            <a:pPr indent="0" lvl="0" marL="0" rtl="0" algn="l">
              <a:lnSpc>
                <a:spcPct val="105555"/>
              </a:lnSpc>
              <a:spcBef>
                <a:spcPts val="0"/>
              </a:spcBef>
              <a:spcAft>
                <a:spcPts val="0"/>
              </a:spcAft>
              <a:buNone/>
            </a:pPr>
            <a:r>
              <a:rPr lang="en-US" sz="3600"/>
              <a:t>How safe do Calgarians feel and what areas report higher safety levels? Does safety correlate with satisfaction levels?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idx="12" type="sldNum"/>
          </p:nvPr>
        </p:nvSpPr>
        <p:spPr>
          <a:xfrm>
            <a:off x="9146427" y="6380538"/>
            <a:ext cx="2743200" cy="3651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44" name="Google Shape;144;p23"/>
          <p:cNvPicPr preferRelativeResize="0"/>
          <p:nvPr/>
        </p:nvPicPr>
        <p:blipFill>
          <a:blip r:embed="rId3">
            <a:alphaModFix/>
          </a:blip>
          <a:stretch>
            <a:fillRect/>
          </a:stretch>
        </p:blipFill>
        <p:spPr>
          <a:xfrm>
            <a:off x="6235050" y="250475"/>
            <a:ext cx="5559350" cy="5819449"/>
          </a:xfrm>
          <a:prstGeom prst="rect">
            <a:avLst/>
          </a:prstGeom>
          <a:noFill/>
          <a:ln>
            <a:noFill/>
          </a:ln>
        </p:spPr>
      </p:pic>
      <p:pic>
        <p:nvPicPr>
          <p:cNvPr id="145" name="Google Shape;145;p23"/>
          <p:cNvPicPr preferRelativeResize="0"/>
          <p:nvPr/>
        </p:nvPicPr>
        <p:blipFill>
          <a:blip r:embed="rId4">
            <a:alphaModFix/>
          </a:blip>
          <a:stretch>
            <a:fillRect/>
          </a:stretch>
        </p:blipFill>
        <p:spPr>
          <a:xfrm>
            <a:off x="357017" y="221312"/>
            <a:ext cx="5559360" cy="58486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idx="12" type="sldNum"/>
          </p:nvPr>
        </p:nvSpPr>
        <p:spPr>
          <a:xfrm>
            <a:off x="9146427" y="6380538"/>
            <a:ext cx="2743200" cy="3651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52" name="Google Shape;152;p24"/>
          <p:cNvPicPr preferRelativeResize="0"/>
          <p:nvPr/>
        </p:nvPicPr>
        <p:blipFill>
          <a:blip r:embed="rId3">
            <a:alphaModFix/>
          </a:blip>
          <a:stretch>
            <a:fillRect/>
          </a:stretch>
        </p:blipFill>
        <p:spPr>
          <a:xfrm>
            <a:off x="875625" y="65125"/>
            <a:ext cx="8760417" cy="655320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idx="12" type="sldNum"/>
          </p:nvPr>
        </p:nvSpPr>
        <p:spPr>
          <a:xfrm>
            <a:off x="9146427" y="6380538"/>
            <a:ext cx="2743200" cy="3651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59" name="Google Shape;159;p25"/>
          <p:cNvPicPr preferRelativeResize="0"/>
          <p:nvPr/>
        </p:nvPicPr>
        <p:blipFill rotWithShape="1">
          <a:blip r:embed="rId3">
            <a:alphaModFix/>
          </a:blip>
          <a:srcRect b="0" l="0" r="862" t="0"/>
          <a:stretch/>
        </p:blipFill>
        <p:spPr>
          <a:xfrm>
            <a:off x="1112525" y="0"/>
            <a:ext cx="8713124" cy="65532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idx="1" type="body"/>
          </p:nvPr>
        </p:nvSpPr>
        <p:spPr>
          <a:xfrm>
            <a:off x="1578280" y="1637270"/>
            <a:ext cx="8749500" cy="4621500"/>
          </a:xfrm>
          <a:prstGeom prst="rect">
            <a:avLst/>
          </a:prstGeom>
        </p:spPr>
        <p:txBody>
          <a:bodyPr anchorCtr="0" anchor="ctr" bIns="45700" lIns="91425" spcFirstLastPara="1" rIns="91425" wrap="square" tIns="45700">
            <a:noAutofit/>
          </a:bodyPr>
          <a:lstStyle/>
          <a:p>
            <a:pPr indent="0" lvl="0" marL="0" rtl="0" algn="l">
              <a:lnSpc>
                <a:spcPct val="105555"/>
              </a:lnSpc>
              <a:spcBef>
                <a:spcPts val="0"/>
              </a:spcBef>
              <a:spcAft>
                <a:spcPts val="0"/>
              </a:spcAft>
              <a:buClr>
                <a:schemeClr val="dk1"/>
              </a:buClr>
              <a:buSzPts val="1100"/>
              <a:buFont typeface="Arial"/>
              <a:buNone/>
            </a:pPr>
            <a:r>
              <a:rPr lang="en-US" sz="2500">
                <a:solidFill>
                  <a:schemeClr val="dk1"/>
                </a:solidFill>
              </a:rPr>
              <a:t>Guiding Question 4</a:t>
            </a:r>
            <a:endParaRPr sz="3600"/>
          </a:p>
          <a:p>
            <a:pPr indent="0" lvl="0" marL="0" rtl="0" algn="l">
              <a:lnSpc>
                <a:spcPct val="105555"/>
              </a:lnSpc>
              <a:spcBef>
                <a:spcPts val="0"/>
              </a:spcBef>
              <a:spcAft>
                <a:spcPts val="0"/>
              </a:spcAft>
              <a:buNone/>
            </a:pPr>
            <a:r>
              <a:rPr lang="en-US" sz="3600"/>
              <a:t>Can we find relationships between community crime statistics and reported levels of satisfaction on safety?</a:t>
            </a:r>
            <a:endParaRPr sz="3600"/>
          </a:p>
          <a:p>
            <a:pPr indent="0" lvl="0" marL="0" rtl="0" algn="l">
              <a:lnSpc>
                <a:spcPct val="105555"/>
              </a:lnSpc>
              <a:spcBef>
                <a:spcPts val="0"/>
              </a:spcBef>
              <a:spcAft>
                <a:spcPts val="0"/>
              </a:spcAft>
              <a:buNone/>
            </a:pPr>
            <a:r>
              <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9"/>
          <p:cNvSpPr txBox="1"/>
          <p:nvPr>
            <p:ph idx="1" type="body"/>
          </p:nvPr>
        </p:nvSpPr>
        <p:spPr>
          <a:xfrm>
            <a:off x="1578280" y="1637270"/>
            <a:ext cx="8749500" cy="462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562628" y="463968"/>
            <a:ext cx="9724500" cy="103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72" name="Google Shape;172;p27"/>
          <p:cNvSpPr txBox="1"/>
          <p:nvPr>
            <p:ph idx="1" type="body"/>
          </p:nvPr>
        </p:nvSpPr>
        <p:spPr>
          <a:xfrm>
            <a:off x="562628" y="1773195"/>
            <a:ext cx="9724500" cy="4115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173" name="Google Shape;173;p27"/>
          <p:cNvSpPr txBox="1"/>
          <p:nvPr>
            <p:ph idx="12" type="sldNum"/>
          </p:nvPr>
        </p:nvSpPr>
        <p:spPr>
          <a:xfrm>
            <a:off x="9146427" y="6380538"/>
            <a:ext cx="2743200" cy="3651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74" name="Google Shape;174;p27"/>
          <p:cNvPicPr preferRelativeResize="0"/>
          <p:nvPr/>
        </p:nvPicPr>
        <p:blipFill>
          <a:blip r:embed="rId3">
            <a:alphaModFix/>
          </a:blip>
          <a:stretch>
            <a:fillRect/>
          </a:stretch>
        </p:blipFill>
        <p:spPr>
          <a:xfrm>
            <a:off x="0" y="-12"/>
            <a:ext cx="12192002" cy="5939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idx="12" type="sldNum"/>
          </p:nvPr>
        </p:nvSpPr>
        <p:spPr>
          <a:xfrm>
            <a:off x="9146427" y="6380538"/>
            <a:ext cx="2743200" cy="3651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81" name="Google Shape;181;p28"/>
          <p:cNvPicPr preferRelativeResize="0"/>
          <p:nvPr/>
        </p:nvPicPr>
        <p:blipFill>
          <a:blip r:embed="rId3">
            <a:alphaModFix/>
          </a:blip>
          <a:stretch>
            <a:fillRect/>
          </a:stretch>
        </p:blipFill>
        <p:spPr>
          <a:xfrm>
            <a:off x="2" y="284050"/>
            <a:ext cx="6121422" cy="5819450"/>
          </a:xfrm>
          <a:prstGeom prst="rect">
            <a:avLst/>
          </a:prstGeom>
          <a:noFill/>
          <a:ln>
            <a:noFill/>
          </a:ln>
        </p:spPr>
      </p:pic>
      <p:pic>
        <p:nvPicPr>
          <p:cNvPr id="182" name="Google Shape;182;p28"/>
          <p:cNvPicPr preferRelativeResize="0"/>
          <p:nvPr/>
        </p:nvPicPr>
        <p:blipFill>
          <a:blip r:embed="rId4">
            <a:alphaModFix/>
          </a:blip>
          <a:stretch>
            <a:fillRect/>
          </a:stretch>
        </p:blipFill>
        <p:spPr>
          <a:xfrm>
            <a:off x="6330275" y="284050"/>
            <a:ext cx="5559350" cy="58194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562628" y="463968"/>
            <a:ext cx="9724500" cy="103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Notable Roadblocks…</a:t>
            </a:r>
            <a:endParaRPr/>
          </a:p>
        </p:txBody>
      </p:sp>
      <p:sp>
        <p:nvSpPr>
          <p:cNvPr id="189" name="Google Shape;189;p29"/>
          <p:cNvSpPr txBox="1"/>
          <p:nvPr>
            <p:ph idx="1" type="body"/>
          </p:nvPr>
        </p:nvSpPr>
        <p:spPr>
          <a:xfrm>
            <a:off x="562626" y="1773200"/>
            <a:ext cx="7393200" cy="4115700"/>
          </a:xfrm>
          <a:prstGeom prst="rect">
            <a:avLst/>
          </a:prstGeom>
        </p:spPr>
        <p:txBody>
          <a:bodyPr anchorCtr="0" anchor="t" bIns="45700" lIns="91425" spcFirstLastPara="1" rIns="91425" wrap="square" tIns="45700">
            <a:noAutofit/>
          </a:bodyPr>
          <a:lstStyle/>
          <a:p>
            <a:pPr indent="-406400" lvl="0" marL="457200" rtl="0" algn="l">
              <a:spcBef>
                <a:spcPts val="1000"/>
              </a:spcBef>
              <a:spcAft>
                <a:spcPts val="0"/>
              </a:spcAft>
              <a:buSzPts val="2800"/>
              <a:buAutoNum type="arabicPeriod"/>
            </a:pPr>
            <a:r>
              <a:rPr lang="en-US"/>
              <a:t>Technical difficulties</a:t>
            </a:r>
            <a:endParaRPr/>
          </a:p>
          <a:p>
            <a:pPr indent="-381000" lvl="1" marL="914400" rtl="0" algn="l">
              <a:spcBef>
                <a:spcPts val="0"/>
              </a:spcBef>
              <a:spcAft>
                <a:spcPts val="0"/>
              </a:spcAft>
              <a:buSzPts val="2400"/>
              <a:buAutoNum type="alphaLcPeriod"/>
            </a:pPr>
            <a:r>
              <a:rPr lang="en-US"/>
              <a:t>Difficulty finding a tool to work collaboratively on code</a:t>
            </a:r>
            <a:endParaRPr/>
          </a:p>
          <a:p>
            <a:pPr indent="-381000" lvl="1" marL="914400" rtl="0" algn="l">
              <a:spcBef>
                <a:spcPts val="0"/>
              </a:spcBef>
              <a:spcAft>
                <a:spcPts val="0"/>
              </a:spcAft>
              <a:buSzPts val="2400"/>
              <a:buAutoNum type="alphaLcPeriod"/>
            </a:pPr>
            <a:r>
              <a:rPr lang="en-US"/>
              <a:t>Real-time collaboration</a:t>
            </a:r>
            <a:endParaRPr/>
          </a:p>
          <a:p>
            <a:pPr indent="-381000" lvl="1" marL="914400" rtl="0" algn="l">
              <a:spcBef>
                <a:spcPts val="0"/>
              </a:spcBef>
              <a:spcAft>
                <a:spcPts val="0"/>
              </a:spcAft>
              <a:buSzPts val="2400"/>
              <a:buAutoNum type="alphaLcPeriod"/>
            </a:pPr>
            <a:r>
              <a:rPr lang="en-US"/>
              <a:t>Version-control and naming-convention </a:t>
            </a:r>
            <a:r>
              <a:rPr lang="en-US"/>
              <a:t>discrepancies</a:t>
            </a:r>
            <a:endParaRPr/>
          </a:p>
          <a:p>
            <a:pPr indent="-406400" lvl="0" marL="457200" rtl="0" algn="l">
              <a:spcBef>
                <a:spcPts val="0"/>
              </a:spcBef>
              <a:spcAft>
                <a:spcPts val="0"/>
              </a:spcAft>
              <a:buSzPts val="2800"/>
              <a:buAutoNum type="arabicPeriod"/>
            </a:pPr>
            <a:r>
              <a:rPr lang="en-US"/>
              <a:t>Information overload</a:t>
            </a:r>
            <a:endParaRPr/>
          </a:p>
          <a:p>
            <a:pPr indent="-381000" lvl="1" marL="914400" rtl="0" algn="l">
              <a:spcBef>
                <a:spcPts val="0"/>
              </a:spcBef>
              <a:spcAft>
                <a:spcPts val="0"/>
              </a:spcAft>
              <a:buSzPts val="2400"/>
              <a:buAutoNum type="alphaLcPeriod"/>
            </a:pPr>
            <a:r>
              <a:rPr lang="en-US"/>
              <a:t>Main dataset contains an abundance of questions</a:t>
            </a:r>
            <a:endParaRPr/>
          </a:p>
          <a:p>
            <a:pPr indent="-406400" lvl="0" marL="457200" rtl="0" algn="l">
              <a:spcBef>
                <a:spcPts val="0"/>
              </a:spcBef>
              <a:spcAft>
                <a:spcPts val="0"/>
              </a:spcAft>
              <a:buSzPts val="2800"/>
              <a:buAutoNum type="arabicPeriod"/>
            </a:pPr>
            <a:r>
              <a:rPr lang="en-US"/>
              <a:t>Time-constraints</a:t>
            </a:r>
            <a:endParaRPr/>
          </a:p>
        </p:txBody>
      </p:sp>
      <p:sp>
        <p:nvSpPr>
          <p:cNvPr id="190" name="Google Shape;190;p29"/>
          <p:cNvSpPr txBox="1"/>
          <p:nvPr>
            <p:ph idx="12" type="sldNum"/>
          </p:nvPr>
        </p:nvSpPr>
        <p:spPr>
          <a:xfrm>
            <a:off x="9146427" y="6380538"/>
            <a:ext cx="2743200" cy="3651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562628" y="463968"/>
            <a:ext cx="9724500" cy="103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References</a:t>
            </a:r>
            <a:endParaRPr/>
          </a:p>
        </p:txBody>
      </p:sp>
      <p:sp>
        <p:nvSpPr>
          <p:cNvPr id="197" name="Google Shape;197;p30"/>
          <p:cNvSpPr txBox="1"/>
          <p:nvPr>
            <p:ph idx="1" type="body"/>
          </p:nvPr>
        </p:nvSpPr>
        <p:spPr>
          <a:xfrm>
            <a:off x="562628" y="1773195"/>
            <a:ext cx="9724500" cy="4115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300" u="sng">
                <a:solidFill>
                  <a:schemeClr val="hlink"/>
                </a:solidFill>
                <a:hlinkClick r:id="rId4"/>
              </a:rPr>
              <a:t>https://data.calgary.ca/Help-and-Information/Fall-Survey-of-Calgarians-2022-/5geu-ar8w</a:t>
            </a:r>
            <a:endParaRPr sz="2300"/>
          </a:p>
          <a:p>
            <a:pPr indent="0" lvl="0" marL="0" rtl="0" algn="l">
              <a:spcBef>
                <a:spcPts val="1000"/>
              </a:spcBef>
              <a:spcAft>
                <a:spcPts val="0"/>
              </a:spcAft>
              <a:buNone/>
            </a:pPr>
            <a:r>
              <a:rPr lang="en-US" sz="2300" u="sng">
                <a:solidFill>
                  <a:schemeClr val="hlink"/>
                </a:solidFill>
                <a:hlinkClick r:id="rId5"/>
              </a:rPr>
              <a:t>https://data.calgary.ca/Health-and-Safety/Community-Crime-Statistics/78gh-n26t</a:t>
            </a:r>
            <a:endParaRPr sz="2300"/>
          </a:p>
          <a:p>
            <a:pPr indent="0" lvl="0" marL="0" rtl="0" algn="l">
              <a:spcBef>
                <a:spcPts val="1000"/>
              </a:spcBef>
              <a:spcAft>
                <a:spcPts val="0"/>
              </a:spcAft>
              <a:buNone/>
            </a:pPr>
            <a:r>
              <a:t/>
            </a:r>
            <a:endParaRPr sz="2300"/>
          </a:p>
        </p:txBody>
      </p:sp>
      <p:sp>
        <p:nvSpPr>
          <p:cNvPr id="198" name="Google Shape;198;p30"/>
          <p:cNvSpPr txBox="1"/>
          <p:nvPr>
            <p:ph idx="12" type="sldNum"/>
          </p:nvPr>
        </p:nvSpPr>
        <p:spPr>
          <a:xfrm>
            <a:off x="9146427" y="6380538"/>
            <a:ext cx="2743200" cy="3651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idx="1" type="body"/>
          </p:nvPr>
        </p:nvSpPr>
        <p:spPr>
          <a:xfrm>
            <a:off x="1578280" y="1637270"/>
            <a:ext cx="8749500" cy="462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0"/>
          <p:cNvSpPr txBox="1"/>
          <p:nvPr>
            <p:ph type="title"/>
          </p:nvPr>
        </p:nvSpPr>
        <p:spPr>
          <a:xfrm>
            <a:off x="562628" y="463968"/>
            <a:ext cx="9724500" cy="103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Topic of Choice and Interest</a:t>
            </a:r>
            <a:endParaRPr/>
          </a:p>
        </p:txBody>
      </p:sp>
      <p:sp>
        <p:nvSpPr>
          <p:cNvPr id="58" name="Google Shape;58;p10"/>
          <p:cNvSpPr txBox="1"/>
          <p:nvPr>
            <p:ph idx="1" type="body"/>
          </p:nvPr>
        </p:nvSpPr>
        <p:spPr>
          <a:xfrm>
            <a:off x="562628" y="1773195"/>
            <a:ext cx="9724500" cy="4115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Provide information to newcomers regarding the factors that contribute to satisfaction levels in Calgary:</a:t>
            </a:r>
            <a:endParaRPr/>
          </a:p>
          <a:p>
            <a:pPr indent="-406400" lvl="0" marL="457200" rtl="0" algn="l">
              <a:spcBef>
                <a:spcPts val="1000"/>
              </a:spcBef>
              <a:spcAft>
                <a:spcPts val="0"/>
              </a:spcAft>
              <a:buSzPts val="2800"/>
              <a:buChar char="•"/>
            </a:pPr>
            <a:r>
              <a:rPr lang="en-US"/>
              <a:t>Our project aims to evaluate the satisfaction levels reported by current Calgary residents in the year 2022 and gain insights into the factors that contribute to their satisfaction</a:t>
            </a:r>
            <a:endParaRPr/>
          </a:p>
          <a:p>
            <a:pPr indent="-406400" lvl="0" marL="457200" rtl="0" algn="l">
              <a:spcBef>
                <a:spcPts val="0"/>
              </a:spcBef>
              <a:spcAft>
                <a:spcPts val="0"/>
              </a:spcAft>
              <a:buSzPts val="2800"/>
              <a:buChar char="•"/>
            </a:pPr>
            <a:r>
              <a:rPr b="1" lang="en-US"/>
              <a:t>End user:</a:t>
            </a:r>
            <a:r>
              <a:rPr lang="en-US"/>
              <a:t> Newcomers in Calgary</a:t>
            </a:r>
            <a:endParaRPr/>
          </a:p>
        </p:txBody>
      </p:sp>
      <p:sp>
        <p:nvSpPr>
          <p:cNvPr id="59" name="Google Shape;59;p10"/>
          <p:cNvSpPr txBox="1"/>
          <p:nvPr>
            <p:ph idx="12" type="sldNum"/>
          </p:nvPr>
        </p:nvSpPr>
        <p:spPr>
          <a:xfrm>
            <a:off x="9146427" y="6380538"/>
            <a:ext cx="2743200" cy="3651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1"/>
          <p:cNvSpPr txBox="1"/>
          <p:nvPr>
            <p:ph type="title"/>
          </p:nvPr>
        </p:nvSpPr>
        <p:spPr>
          <a:xfrm>
            <a:off x="562628" y="463968"/>
            <a:ext cx="9724500" cy="1033500"/>
          </a:xfrm>
          <a:prstGeom prst="rect">
            <a:avLst/>
          </a:prstGeom>
          <a:noFill/>
          <a:ln>
            <a:noFill/>
          </a:ln>
        </p:spPr>
        <p:txBody>
          <a:bodyPr anchorCtr="0" anchor="ctr" bIns="45700" lIns="91425" spcFirstLastPara="1" rIns="91425" wrap="square" tIns="45700">
            <a:normAutofit/>
          </a:bodyPr>
          <a:lstStyle/>
          <a:p>
            <a:pPr indent="0" lvl="0" marL="0" rtl="0" algn="l">
              <a:lnSpc>
                <a:spcPct val="105555"/>
              </a:lnSpc>
              <a:spcBef>
                <a:spcPts val="0"/>
              </a:spcBef>
              <a:spcAft>
                <a:spcPts val="0"/>
              </a:spcAft>
              <a:buClr>
                <a:schemeClr val="accent1"/>
              </a:buClr>
              <a:buSzPts val="3600"/>
              <a:buFont typeface="Calibri"/>
              <a:buNone/>
            </a:pPr>
            <a:r>
              <a:rPr lang="en-US"/>
              <a:t>Datasets</a:t>
            </a:r>
            <a:endParaRPr/>
          </a:p>
        </p:txBody>
      </p:sp>
      <p:sp>
        <p:nvSpPr>
          <p:cNvPr id="65" name="Google Shape;65;p11"/>
          <p:cNvSpPr txBox="1"/>
          <p:nvPr>
            <p:ph idx="12" type="sldNum"/>
          </p:nvPr>
        </p:nvSpPr>
        <p:spPr>
          <a:xfrm>
            <a:off x="9146427" y="6380538"/>
            <a:ext cx="27432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66" name="Google Shape;66;p11"/>
          <p:cNvGraphicFramePr/>
          <p:nvPr/>
        </p:nvGraphicFramePr>
        <p:xfrm>
          <a:off x="952500" y="1449275"/>
          <a:ext cx="3000000" cy="3000000"/>
        </p:xfrm>
        <a:graphic>
          <a:graphicData uri="http://schemas.openxmlformats.org/drawingml/2006/table">
            <a:tbl>
              <a:tblPr>
                <a:noFill/>
                <a:tableStyleId>{76B93EE9-859E-4942-BFB7-FF1AB07F04CB}</a:tableStyleId>
              </a:tblPr>
              <a:tblGrid>
                <a:gridCol w="5143500"/>
                <a:gridCol w="5143500"/>
              </a:tblGrid>
              <a:tr h="636900">
                <a:tc>
                  <a:txBody>
                    <a:bodyPr/>
                    <a:lstStyle/>
                    <a:p>
                      <a:pPr indent="0" lvl="0" marL="0" rtl="0" algn="ctr">
                        <a:spcBef>
                          <a:spcPts val="0"/>
                        </a:spcBef>
                        <a:spcAft>
                          <a:spcPts val="0"/>
                        </a:spcAft>
                        <a:buNone/>
                      </a:pPr>
                      <a:r>
                        <a:rPr b="1" lang="en-US" sz="2300">
                          <a:latin typeface="Calibri"/>
                          <a:ea typeface="Calibri"/>
                          <a:cs typeface="Calibri"/>
                          <a:sym typeface="Calibri"/>
                        </a:rPr>
                        <a:t>Fall Survey of Calgarians (2022)</a:t>
                      </a:r>
                      <a:endParaRPr b="1" sz="23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b="1" lang="en-US" sz="2200">
                          <a:latin typeface="Calibri"/>
                          <a:ea typeface="Calibri"/>
                          <a:cs typeface="Calibri"/>
                          <a:sym typeface="Calibri"/>
                        </a:rPr>
                        <a:t>Community Crime Statistics (2022)</a:t>
                      </a:r>
                      <a:endParaRPr b="1" sz="2200">
                        <a:latin typeface="Calibri"/>
                        <a:ea typeface="Calibri"/>
                        <a:cs typeface="Calibri"/>
                        <a:sym typeface="Calibri"/>
                      </a:endParaRPr>
                    </a:p>
                  </a:txBody>
                  <a:tcPr marT="91425" marB="91425" marR="91425" marL="91425"/>
                </a:tc>
              </a:tr>
              <a:tr h="3383850">
                <a:tc>
                  <a:txBody>
                    <a:bodyPr/>
                    <a:lstStyle/>
                    <a:p>
                      <a:pPr indent="-349250" lvl="0" marL="457200" rtl="0" algn="l">
                        <a:spcBef>
                          <a:spcPts val="0"/>
                        </a:spcBef>
                        <a:spcAft>
                          <a:spcPts val="0"/>
                        </a:spcAft>
                        <a:buSzPts val="1900"/>
                        <a:buFont typeface="Calibri"/>
                        <a:buChar char="●"/>
                      </a:pPr>
                      <a:r>
                        <a:rPr lang="en-US" sz="1900">
                          <a:latin typeface="Calibri"/>
                          <a:ea typeface="Calibri"/>
                          <a:cs typeface="Calibri"/>
                          <a:sym typeface="Calibri"/>
                        </a:rPr>
                        <a:t>Survey on Satisfaction rates across services in Calgary, along with safety satisfaction</a:t>
                      </a:r>
                      <a:endParaRPr sz="1900">
                        <a:latin typeface="Calibri"/>
                        <a:ea typeface="Calibri"/>
                        <a:cs typeface="Calibri"/>
                        <a:sym typeface="Calibri"/>
                      </a:endParaRPr>
                    </a:p>
                    <a:p>
                      <a:pPr indent="-349250" lvl="0" marL="457200" rtl="0" algn="l">
                        <a:spcBef>
                          <a:spcPts val="0"/>
                        </a:spcBef>
                        <a:spcAft>
                          <a:spcPts val="0"/>
                        </a:spcAft>
                        <a:buSzPts val="1900"/>
                        <a:buFont typeface="Calibri"/>
                        <a:buChar char="●"/>
                      </a:pPr>
                      <a:r>
                        <a:rPr lang="en-US" sz="1900">
                          <a:latin typeface="Calibri"/>
                          <a:ea typeface="Calibri"/>
                          <a:cs typeface="Calibri"/>
                          <a:sym typeface="Calibri"/>
                        </a:rPr>
                        <a:t>Telephone Survey (random sample ages 18+)</a:t>
                      </a:r>
                      <a:endParaRPr sz="1900">
                        <a:latin typeface="Calibri"/>
                        <a:ea typeface="Calibri"/>
                        <a:cs typeface="Calibri"/>
                        <a:sym typeface="Calibri"/>
                      </a:endParaRPr>
                    </a:p>
                    <a:p>
                      <a:pPr indent="-349250" lvl="0" marL="457200" rtl="0" algn="l">
                        <a:spcBef>
                          <a:spcPts val="0"/>
                        </a:spcBef>
                        <a:spcAft>
                          <a:spcPts val="0"/>
                        </a:spcAft>
                        <a:buSzPts val="1900"/>
                        <a:buFont typeface="Calibri"/>
                        <a:buChar char="●"/>
                      </a:pPr>
                      <a:r>
                        <a:rPr lang="en-US" sz="1900">
                          <a:latin typeface="Calibri"/>
                          <a:ea typeface="Calibri"/>
                          <a:cs typeface="Calibri"/>
                          <a:sym typeface="Calibri"/>
                        </a:rPr>
                        <a:t>Metadata spreadsheet</a:t>
                      </a:r>
                      <a:endParaRPr sz="1900">
                        <a:latin typeface="Calibri"/>
                        <a:ea typeface="Calibri"/>
                        <a:cs typeface="Calibri"/>
                        <a:sym typeface="Calibri"/>
                      </a:endParaRPr>
                    </a:p>
                    <a:p>
                      <a:pPr indent="0" lvl="0" marL="0" rtl="0" algn="l">
                        <a:spcBef>
                          <a:spcPts val="0"/>
                        </a:spcBef>
                        <a:spcAft>
                          <a:spcPts val="0"/>
                        </a:spcAft>
                        <a:buNone/>
                      </a:pPr>
                      <a:r>
                        <a:rPr b="1" lang="en-US" sz="1900">
                          <a:latin typeface="Calibri"/>
                          <a:ea typeface="Calibri"/>
                          <a:cs typeface="Calibri"/>
                          <a:sym typeface="Calibri"/>
                        </a:rPr>
                        <a:t>Variables of interest</a:t>
                      </a:r>
                      <a:endParaRPr b="1" sz="1900">
                        <a:latin typeface="Calibri"/>
                        <a:ea typeface="Calibri"/>
                        <a:cs typeface="Calibri"/>
                        <a:sym typeface="Calibri"/>
                      </a:endParaRPr>
                    </a:p>
                    <a:p>
                      <a:pPr indent="-349250" lvl="0" marL="457200" rtl="0" algn="l">
                        <a:spcBef>
                          <a:spcPts val="0"/>
                        </a:spcBef>
                        <a:spcAft>
                          <a:spcPts val="0"/>
                        </a:spcAft>
                        <a:buSzPts val="1900"/>
                        <a:buFont typeface="Calibri"/>
                        <a:buChar char="●"/>
                      </a:pPr>
                      <a:r>
                        <a:rPr lang="en-US" sz="1900">
                          <a:latin typeface="Calibri"/>
                          <a:ea typeface="Calibri"/>
                          <a:cs typeface="Calibri"/>
                          <a:sym typeface="Calibri"/>
                        </a:rPr>
                        <a:t>Demographics (age, gender, household income)</a:t>
                      </a:r>
                      <a:endParaRPr sz="1900">
                        <a:latin typeface="Calibri"/>
                        <a:ea typeface="Calibri"/>
                        <a:cs typeface="Calibri"/>
                        <a:sym typeface="Calibri"/>
                      </a:endParaRPr>
                    </a:p>
                    <a:p>
                      <a:pPr indent="-349250" lvl="0" marL="457200" rtl="0" algn="l">
                        <a:spcBef>
                          <a:spcPts val="0"/>
                        </a:spcBef>
                        <a:spcAft>
                          <a:spcPts val="0"/>
                        </a:spcAft>
                        <a:buSzPts val="1900"/>
                        <a:buFont typeface="Calibri"/>
                        <a:buChar char="●"/>
                      </a:pPr>
                      <a:r>
                        <a:rPr lang="en-US" sz="1900">
                          <a:latin typeface="Calibri"/>
                          <a:ea typeface="Calibri"/>
                          <a:cs typeface="Calibri"/>
                          <a:sym typeface="Calibri"/>
                        </a:rPr>
                        <a:t>Geographical data (ward)</a:t>
                      </a:r>
                      <a:endParaRPr sz="1900">
                        <a:latin typeface="Calibri"/>
                        <a:ea typeface="Calibri"/>
                        <a:cs typeface="Calibri"/>
                        <a:sym typeface="Calibri"/>
                      </a:endParaRPr>
                    </a:p>
                    <a:p>
                      <a:pPr indent="-349250" lvl="0" marL="457200" rtl="0" algn="l">
                        <a:spcBef>
                          <a:spcPts val="0"/>
                        </a:spcBef>
                        <a:spcAft>
                          <a:spcPts val="0"/>
                        </a:spcAft>
                        <a:buSzPts val="1900"/>
                        <a:buFont typeface="Calibri"/>
                        <a:buChar char="●"/>
                      </a:pPr>
                      <a:r>
                        <a:rPr lang="en-US" sz="1900">
                          <a:latin typeface="Calibri"/>
                          <a:ea typeface="Calibri"/>
                          <a:cs typeface="Calibri"/>
                          <a:sym typeface="Calibri"/>
                        </a:rPr>
                        <a:t>Safety levels (Overall, neighbourhood)</a:t>
                      </a:r>
                      <a:endParaRPr sz="1900">
                        <a:latin typeface="Calibri"/>
                        <a:ea typeface="Calibri"/>
                        <a:cs typeface="Calibri"/>
                        <a:sym typeface="Calibri"/>
                      </a:endParaRPr>
                    </a:p>
                    <a:p>
                      <a:pPr indent="-349250" lvl="0" marL="457200" rtl="0" algn="l">
                        <a:spcBef>
                          <a:spcPts val="0"/>
                        </a:spcBef>
                        <a:spcAft>
                          <a:spcPts val="0"/>
                        </a:spcAft>
                        <a:buSzPts val="1900"/>
                        <a:buFont typeface="Calibri"/>
                        <a:buChar char="●"/>
                      </a:pPr>
                      <a:r>
                        <a:rPr lang="en-US" sz="1900">
                          <a:latin typeface="Calibri"/>
                          <a:ea typeface="Calibri"/>
                          <a:cs typeface="Calibri"/>
                          <a:sym typeface="Calibri"/>
                        </a:rPr>
                        <a:t>Satisfaction levels (Overall)</a:t>
                      </a:r>
                      <a:endParaRPr sz="1900">
                        <a:latin typeface="Calibri"/>
                        <a:ea typeface="Calibri"/>
                        <a:cs typeface="Calibri"/>
                        <a:sym typeface="Calibri"/>
                      </a:endParaRPr>
                    </a:p>
                  </a:txBody>
                  <a:tcPr marT="91425" marB="91425" marR="91425" marL="91425"/>
                </a:tc>
                <a:tc>
                  <a:txBody>
                    <a:bodyPr/>
                    <a:lstStyle/>
                    <a:p>
                      <a:pPr indent="-355600" lvl="0" marL="457200" rtl="0" algn="l">
                        <a:spcBef>
                          <a:spcPts val="0"/>
                        </a:spcBef>
                        <a:spcAft>
                          <a:spcPts val="0"/>
                        </a:spcAft>
                        <a:buSzPts val="2000"/>
                        <a:buFont typeface="Calibri"/>
                        <a:buChar char="●"/>
                      </a:pPr>
                      <a:r>
                        <a:rPr lang="en-US" sz="2000">
                          <a:latin typeface="Calibri"/>
                          <a:ea typeface="Calibri"/>
                          <a:cs typeface="Calibri"/>
                          <a:sym typeface="Calibri"/>
                        </a:rPr>
                        <a:t>From Calgary Police Services: includes crime rates by neighbourhood and type</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US" sz="2000">
                          <a:latin typeface="Calibri"/>
                          <a:ea typeface="Calibri"/>
                          <a:cs typeface="Calibri"/>
                          <a:sym typeface="Calibri"/>
                        </a:rPr>
                        <a:t>2017-2023, filtered 2022 for consistency</a:t>
                      </a:r>
                      <a:endParaRPr sz="2000">
                        <a:latin typeface="Calibri"/>
                        <a:ea typeface="Calibri"/>
                        <a:cs typeface="Calibri"/>
                        <a:sym typeface="Calibri"/>
                      </a:endParaRPr>
                    </a:p>
                    <a:p>
                      <a:pPr indent="0" lvl="0" marL="0" rtl="0" algn="l">
                        <a:spcBef>
                          <a:spcPts val="0"/>
                        </a:spcBef>
                        <a:spcAft>
                          <a:spcPts val="0"/>
                        </a:spcAft>
                        <a:buNone/>
                      </a:pPr>
                      <a:r>
                        <a:rPr b="1" lang="en-US" sz="2000">
                          <a:latin typeface="Calibri"/>
                          <a:ea typeface="Calibri"/>
                          <a:cs typeface="Calibri"/>
                          <a:sym typeface="Calibri"/>
                        </a:rPr>
                        <a:t>Variables of interest</a:t>
                      </a:r>
                      <a:endParaRPr b="1"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US" sz="2000">
                          <a:latin typeface="Calibri"/>
                          <a:ea typeface="Calibri"/>
                          <a:cs typeface="Calibri"/>
                          <a:sym typeface="Calibri"/>
                        </a:rPr>
                        <a:t>Date (2022)</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US" sz="2000">
                          <a:latin typeface="Calibri"/>
                          <a:ea typeface="Calibri"/>
                          <a:cs typeface="Calibri"/>
                          <a:sym typeface="Calibri"/>
                        </a:rPr>
                        <a:t>Type of crime (...)</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US" sz="2000">
                          <a:latin typeface="Calibri"/>
                          <a:ea typeface="Calibri"/>
                          <a:cs typeface="Calibri"/>
                          <a:sym typeface="Calibri"/>
                        </a:rPr>
                        <a:t>Geographical data (ward)</a:t>
                      </a:r>
                      <a:endParaRPr sz="2000">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2"/>
          <p:cNvSpPr txBox="1"/>
          <p:nvPr>
            <p:ph type="title"/>
          </p:nvPr>
        </p:nvSpPr>
        <p:spPr>
          <a:xfrm>
            <a:off x="562628" y="463968"/>
            <a:ext cx="9724372" cy="1033398"/>
          </a:xfrm>
          <a:prstGeom prst="rect">
            <a:avLst/>
          </a:prstGeom>
          <a:noFill/>
          <a:ln>
            <a:noFill/>
          </a:ln>
        </p:spPr>
        <p:txBody>
          <a:bodyPr anchorCtr="0" anchor="ctr" bIns="45700" lIns="91425" spcFirstLastPara="1" rIns="91425" wrap="square" tIns="45700">
            <a:normAutofit/>
          </a:bodyPr>
          <a:lstStyle/>
          <a:p>
            <a:pPr indent="0" lvl="0" marL="0" rtl="0" algn="l">
              <a:lnSpc>
                <a:spcPct val="105555"/>
              </a:lnSpc>
              <a:spcBef>
                <a:spcPts val="0"/>
              </a:spcBef>
              <a:spcAft>
                <a:spcPts val="0"/>
              </a:spcAft>
              <a:buClr>
                <a:schemeClr val="accent1"/>
              </a:buClr>
              <a:buSzPts val="3600"/>
              <a:buFont typeface="Calibri"/>
              <a:buNone/>
            </a:pPr>
            <a:r>
              <a:rPr lang="en-US"/>
              <a:t>Guiding Questions</a:t>
            </a:r>
            <a:endParaRPr/>
          </a:p>
        </p:txBody>
      </p:sp>
      <p:sp>
        <p:nvSpPr>
          <p:cNvPr id="72" name="Google Shape;72;p12"/>
          <p:cNvSpPr txBox="1"/>
          <p:nvPr>
            <p:ph idx="1" type="body"/>
          </p:nvPr>
        </p:nvSpPr>
        <p:spPr>
          <a:xfrm>
            <a:off x="562628" y="1773195"/>
            <a:ext cx="9724372" cy="4115669"/>
          </a:xfrm>
          <a:prstGeom prst="rect">
            <a:avLst/>
          </a:prstGeom>
          <a:noFill/>
          <a:ln>
            <a:noFill/>
          </a:ln>
        </p:spPr>
        <p:txBody>
          <a:bodyPr anchorCtr="0" anchor="t" bIns="45700" lIns="91425" spcFirstLastPara="1" rIns="91425" wrap="square" tIns="45700">
            <a:noAutofit/>
          </a:bodyPr>
          <a:lstStyle/>
          <a:p>
            <a:pPr indent="-406400" lvl="0" marL="457200" rtl="0" algn="l">
              <a:lnSpc>
                <a:spcPct val="100000"/>
              </a:lnSpc>
              <a:spcBef>
                <a:spcPts val="0"/>
              </a:spcBef>
              <a:spcAft>
                <a:spcPts val="0"/>
              </a:spcAft>
              <a:buSzPts val="2800"/>
              <a:buAutoNum type="arabicPeriod"/>
            </a:pPr>
            <a:r>
              <a:rPr lang="en-US"/>
              <a:t>Which area(s) in Calgary has the </a:t>
            </a:r>
            <a:r>
              <a:rPr b="1" lang="en-US"/>
              <a:t>highest satisfaction level</a:t>
            </a:r>
            <a:r>
              <a:rPr lang="en-US"/>
              <a:t> and why?</a:t>
            </a:r>
            <a:endParaRPr/>
          </a:p>
          <a:p>
            <a:pPr indent="-406400" lvl="0" marL="457200" rtl="0" algn="l">
              <a:lnSpc>
                <a:spcPct val="100000"/>
              </a:lnSpc>
              <a:spcBef>
                <a:spcPts val="0"/>
              </a:spcBef>
              <a:spcAft>
                <a:spcPts val="0"/>
              </a:spcAft>
              <a:buSzPts val="2800"/>
              <a:buAutoNum type="arabicPeriod"/>
            </a:pPr>
            <a:r>
              <a:rPr lang="en-US"/>
              <a:t>How does satisfaction vary among different </a:t>
            </a:r>
            <a:r>
              <a:rPr b="1" lang="en-US"/>
              <a:t>demographic groups</a:t>
            </a:r>
            <a:r>
              <a:rPr lang="en-US"/>
              <a:t> (e.g. age, gender, income, education) in different areas of Calgary?</a:t>
            </a:r>
            <a:endParaRPr/>
          </a:p>
          <a:p>
            <a:pPr indent="-406400" lvl="0" marL="457200" rtl="0" algn="l">
              <a:lnSpc>
                <a:spcPct val="100000"/>
              </a:lnSpc>
              <a:spcBef>
                <a:spcPts val="0"/>
              </a:spcBef>
              <a:spcAft>
                <a:spcPts val="0"/>
              </a:spcAft>
              <a:buSzPts val="2800"/>
              <a:buAutoNum type="arabicPeriod"/>
            </a:pPr>
            <a:r>
              <a:rPr lang="en-US"/>
              <a:t>How safe do Calgarians feel and what areas report higher safety levels? Does </a:t>
            </a:r>
            <a:r>
              <a:rPr b="1" lang="en-US"/>
              <a:t>safety correlate with satisfaction</a:t>
            </a:r>
            <a:r>
              <a:rPr lang="en-US"/>
              <a:t> levels?</a:t>
            </a:r>
            <a:endParaRPr/>
          </a:p>
          <a:p>
            <a:pPr indent="-406400" lvl="0" marL="457200" rtl="0" algn="l">
              <a:lnSpc>
                <a:spcPct val="100000"/>
              </a:lnSpc>
              <a:spcBef>
                <a:spcPts val="0"/>
              </a:spcBef>
              <a:spcAft>
                <a:spcPts val="0"/>
              </a:spcAft>
              <a:buSzPts val="2800"/>
              <a:buAutoNum type="arabicPeriod"/>
            </a:pPr>
            <a:r>
              <a:rPr lang="en-US"/>
              <a:t>Can we find relationships between </a:t>
            </a:r>
            <a:r>
              <a:rPr b="1" lang="en-US"/>
              <a:t>community crime</a:t>
            </a:r>
            <a:r>
              <a:rPr lang="en-US"/>
              <a:t> statistics and reported levels of satisfaction on safety?</a:t>
            </a:r>
            <a:endParaRPr/>
          </a:p>
        </p:txBody>
      </p:sp>
      <p:sp>
        <p:nvSpPr>
          <p:cNvPr id="73" name="Google Shape;73;p12"/>
          <p:cNvSpPr txBox="1"/>
          <p:nvPr>
            <p:ph idx="12" type="sldNum"/>
          </p:nvPr>
        </p:nvSpPr>
        <p:spPr>
          <a:xfrm>
            <a:off x="9146427" y="6380538"/>
            <a:ext cx="27432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3"/>
          <p:cNvSpPr txBox="1"/>
          <p:nvPr>
            <p:ph idx="1" type="body"/>
          </p:nvPr>
        </p:nvSpPr>
        <p:spPr>
          <a:xfrm>
            <a:off x="1578280" y="1637270"/>
            <a:ext cx="8749500" cy="4621500"/>
          </a:xfrm>
          <a:prstGeom prst="rect">
            <a:avLst/>
          </a:prstGeom>
        </p:spPr>
        <p:txBody>
          <a:bodyPr anchorCtr="0" anchor="ctr" bIns="45700" lIns="91425" spcFirstLastPara="1" rIns="91425" wrap="square" tIns="45700">
            <a:noAutofit/>
          </a:bodyPr>
          <a:lstStyle/>
          <a:p>
            <a:pPr indent="0" lvl="0" marL="0" rtl="0" algn="l">
              <a:lnSpc>
                <a:spcPct val="105555"/>
              </a:lnSpc>
              <a:spcBef>
                <a:spcPts val="0"/>
              </a:spcBef>
              <a:spcAft>
                <a:spcPts val="0"/>
              </a:spcAft>
              <a:buNone/>
            </a:pPr>
            <a:r>
              <a:rPr lang="en-US" sz="2500">
                <a:solidFill>
                  <a:schemeClr val="dk1"/>
                </a:solidFill>
              </a:rPr>
              <a:t>Guiding Q</a:t>
            </a:r>
            <a:r>
              <a:rPr lang="en-US" sz="2500">
                <a:solidFill>
                  <a:schemeClr val="dk1"/>
                </a:solidFill>
              </a:rPr>
              <a:t>uestion 1</a:t>
            </a:r>
            <a:endParaRPr sz="2500">
              <a:solidFill>
                <a:schemeClr val="dk1"/>
              </a:solidFill>
            </a:endParaRPr>
          </a:p>
          <a:p>
            <a:pPr indent="0" lvl="0" marL="0" rtl="0" algn="l">
              <a:lnSpc>
                <a:spcPct val="105555"/>
              </a:lnSpc>
              <a:spcBef>
                <a:spcPts val="0"/>
              </a:spcBef>
              <a:spcAft>
                <a:spcPts val="0"/>
              </a:spcAft>
              <a:buNone/>
            </a:pPr>
            <a:r>
              <a:rPr lang="en-US" sz="3600"/>
              <a:t>Which area(s) in Calgary has the highest satisfaction level?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4"/>
          <p:cNvSpPr txBox="1"/>
          <p:nvPr>
            <p:ph idx="12" type="sldNum"/>
          </p:nvPr>
        </p:nvSpPr>
        <p:spPr>
          <a:xfrm>
            <a:off x="9146427" y="6380538"/>
            <a:ext cx="2743200" cy="3651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86" name="Google Shape;86;p14"/>
          <p:cNvPicPr preferRelativeResize="0"/>
          <p:nvPr/>
        </p:nvPicPr>
        <p:blipFill>
          <a:blip r:embed="rId3">
            <a:alphaModFix/>
          </a:blip>
          <a:stretch>
            <a:fillRect/>
          </a:stretch>
        </p:blipFill>
        <p:spPr>
          <a:xfrm>
            <a:off x="1410875" y="703875"/>
            <a:ext cx="7867926" cy="5039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5"/>
          <p:cNvSpPr txBox="1"/>
          <p:nvPr>
            <p:ph idx="12" type="sldNum"/>
          </p:nvPr>
        </p:nvSpPr>
        <p:spPr>
          <a:xfrm>
            <a:off x="9146427" y="6380538"/>
            <a:ext cx="2743200" cy="3651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93" name="Google Shape;93;p15"/>
          <p:cNvPicPr preferRelativeResize="0"/>
          <p:nvPr/>
        </p:nvPicPr>
        <p:blipFill>
          <a:blip r:embed="rId3">
            <a:alphaModFix/>
          </a:blip>
          <a:stretch>
            <a:fillRect/>
          </a:stretch>
        </p:blipFill>
        <p:spPr>
          <a:xfrm>
            <a:off x="5880675" y="458150"/>
            <a:ext cx="5024251" cy="5759627"/>
          </a:xfrm>
          <a:prstGeom prst="rect">
            <a:avLst/>
          </a:prstGeom>
          <a:noFill/>
          <a:ln>
            <a:noFill/>
          </a:ln>
        </p:spPr>
      </p:pic>
      <p:pic>
        <p:nvPicPr>
          <p:cNvPr id="94" name="Google Shape;94;p15"/>
          <p:cNvPicPr preferRelativeResize="0"/>
          <p:nvPr/>
        </p:nvPicPr>
        <p:blipFill>
          <a:blip r:embed="rId4">
            <a:alphaModFix/>
          </a:blip>
          <a:stretch>
            <a:fillRect/>
          </a:stretch>
        </p:blipFill>
        <p:spPr>
          <a:xfrm>
            <a:off x="479050" y="557125"/>
            <a:ext cx="5093900" cy="5472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idx="1" type="body"/>
          </p:nvPr>
        </p:nvSpPr>
        <p:spPr>
          <a:xfrm>
            <a:off x="1578280" y="1637270"/>
            <a:ext cx="8749500" cy="4621500"/>
          </a:xfrm>
          <a:prstGeom prst="rect">
            <a:avLst/>
          </a:prstGeom>
        </p:spPr>
        <p:txBody>
          <a:bodyPr anchorCtr="0" anchor="ctr" bIns="45700" lIns="91425" spcFirstLastPara="1" rIns="91425" wrap="square" tIns="45700">
            <a:noAutofit/>
          </a:bodyPr>
          <a:lstStyle/>
          <a:p>
            <a:pPr indent="0" lvl="0" marL="0" rtl="0" algn="l">
              <a:lnSpc>
                <a:spcPct val="105555"/>
              </a:lnSpc>
              <a:spcBef>
                <a:spcPts val="0"/>
              </a:spcBef>
              <a:spcAft>
                <a:spcPts val="0"/>
              </a:spcAft>
              <a:buClr>
                <a:schemeClr val="dk1"/>
              </a:buClr>
              <a:buSzPts val="1100"/>
              <a:buFont typeface="Arial"/>
              <a:buNone/>
            </a:pPr>
            <a:r>
              <a:rPr lang="en-US" sz="2500">
                <a:solidFill>
                  <a:schemeClr val="dk1"/>
                </a:solidFill>
              </a:rPr>
              <a:t>Guiding Question 2</a:t>
            </a:r>
            <a:endParaRPr b="0" sz="3600"/>
          </a:p>
          <a:p>
            <a:pPr indent="0" lvl="0" marL="0" rtl="0" algn="l">
              <a:spcBef>
                <a:spcPts val="0"/>
              </a:spcBef>
              <a:spcAft>
                <a:spcPts val="0"/>
              </a:spcAft>
              <a:buNone/>
            </a:pPr>
            <a:r>
              <a:rPr lang="en-US" sz="3600"/>
              <a:t>How does satisfaction vary among different demographic groups (e.g. age, gender, income, education) in different areas of Calgary?</a:t>
            </a:r>
            <a:endParaRPr sz="36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UCalgary 2">
      <a:dk1>
        <a:srgbClr val="000000"/>
      </a:dk1>
      <a:lt1>
        <a:srgbClr val="FFFFFF"/>
      </a:lt1>
      <a:dk2>
        <a:srgbClr val="8C857B"/>
      </a:dk2>
      <a:lt2>
        <a:srgbClr val="C3BFB6"/>
      </a:lt2>
      <a:accent1>
        <a:srgbClr val="EE2C2A"/>
      </a:accent1>
      <a:accent2>
        <a:srgbClr val="FFA300"/>
      </a:accent2>
      <a:accent3>
        <a:srgbClr val="FF671F"/>
      </a:accent3>
      <a:accent4>
        <a:srgbClr val="46A67B"/>
      </a:accent4>
      <a:accent5>
        <a:srgbClr val="EC0971"/>
      </a:accent5>
      <a:accent6>
        <a:srgbClr val="9C0533"/>
      </a:accent6>
      <a:hlink>
        <a:srgbClr val="D6001C"/>
      </a:hlink>
      <a:folHlink>
        <a:srgbClr val="8C85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