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4/13/2023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4/13/2023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4/13/2023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8587851-A6E9-7F18-D87D-6BCC779E4CA1}"/>
              </a:ext>
            </a:extLst>
          </p:cNvPr>
          <p:cNvSpPr>
            <a:spLocks noGrp="1"/>
          </p:cNvSpPr>
          <p:nvPr>
            <p:ph type="title"/>
          </p:nvPr>
        </p:nvSpPr>
        <p:spPr>
          <a:xfrm>
            <a:off x="0" y="-235589"/>
            <a:ext cx="12192000" cy="1554249"/>
          </a:xfrm>
          <a:solidFill>
            <a:schemeClr val="tx1"/>
          </a:solidFill>
        </p:spPr>
        <p:txBody>
          <a:bodyPr>
            <a:normAutofit/>
          </a:bodyPr>
          <a:lstStyle/>
          <a:p>
            <a:pPr algn="ctr"/>
            <a:r>
              <a:rPr lang="en-US" sz="4400" b="1" spc="300" dirty="0">
                <a:solidFill>
                  <a:schemeClr val="bg1"/>
                </a:solidFill>
                <a:latin typeface="Times New Roman" panose="02020603050405020304" pitchFamily="18" charset="0"/>
                <a:cs typeface="Times New Roman" panose="02020603050405020304" pitchFamily="18" charset="0"/>
              </a:rPr>
              <a:t>Project Title: Data Science on Subscription Service</a:t>
            </a:r>
          </a:p>
        </p:txBody>
      </p:sp>
      <p:sp>
        <p:nvSpPr>
          <p:cNvPr id="14" name="Text Placeholder 13">
            <a:extLst>
              <a:ext uri="{FF2B5EF4-FFF2-40B4-BE49-F238E27FC236}">
                <a16:creationId xmlns:a16="http://schemas.microsoft.com/office/drawing/2014/main" id="{75250EEE-CABE-E8E6-99C4-6A2AF4EDE342}"/>
              </a:ext>
            </a:extLst>
          </p:cNvPr>
          <p:cNvSpPr>
            <a:spLocks noGrp="1"/>
          </p:cNvSpPr>
          <p:nvPr>
            <p:ph type="body" sz="half" idx="2"/>
          </p:nvPr>
        </p:nvSpPr>
        <p:spPr>
          <a:xfrm>
            <a:off x="6429676" y="1463040"/>
            <a:ext cx="5678905" cy="5394960"/>
          </a:xfrm>
          <a:solidFill>
            <a:schemeClr val="bg2"/>
          </a:solidFill>
        </p:spPr>
        <p:txBody>
          <a:bodyPr>
            <a:normAutofit/>
          </a:bodyPr>
          <a:lstStyle/>
          <a:p>
            <a:pPr algn="ctr"/>
            <a:r>
              <a:rPr lang="en-US" sz="2200" b="1" dirty="0">
                <a:latin typeface="Cambria" panose="02040503050406030204" pitchFamily="18" charset="0"/>
                <a:ea typeface="Cambria" panose="02040503050406030204" pitchFamily="18" charset="0"/>
              </a:rPr>
              <a:t>OLATOMIWA GRACE OLUWATUNMISE</a:t>
            </a:r>
          </a:p>
          <a:p>
            <a:pPr algn="ctr"/>
            <a:r>
              <a:rPr lang="en-US" sz="2200" b="1" dirty="0">
                <a:latin typeface="Cambria" panose="02040503050406030204" pitchFamily="18" charset="0"/>
                <a:ea typeface="Cambria" panose="02040503050406030204" pitchFamily="18" charset="0"/>
              </a:rPr>
              <a:t>DATALAB LADIES INTERNSHIP  PROGRAM(TEAM ACHIEVER)</a:t>
            </a:r>
          </a:p>
          <a:p>
            <a:pPr algn="ctr"/>
            <a:r>
              <a:rPr lang="en-US" sz="2200" b="1" dirty="0">
                <a:latin typeface="Cambria" panose="02040503050406030204" pitchFamily="18" charset="0"/>
                <a:ea typeface="Cambria" panose="02040503050406030204" pitchFamily="18" charset="0"/>
              </a:rPr>
              <a:t>APRIL 2023.</a:t>
            </a:r>
          </a:p>
          <a:p>
            <a:pPr algn="ctr"/>
            <a:endParaRPr lang="en-US" dirty="0"/>
          </a:p>
          <a:p>
            <a:endParaRPr lang="en-US" dirty="0"/>
          </a:p>
          <a:p>
            <a:endParaRPr lang="en-US" dirty="0"/>
          </a:p>
          <a:p>
            <a:endParaRPr lang="en-US" dirty="0"/>
          </a:p>
          <a:p>
            <a:r>
              <a:rPr lang="en-US" b="1" dirty="0">
                <a:latin typeface="Cambria" panose="02040503050406030204" pitchFamily="18" charset="0"/>
                <a:ea typeface="Cambria" panose="02040503050406030204" pitchFamily="18" charset="0"/>
              </a:rPr>
              <a:t>GITHUB LINK: www.github.com/OlatomiwaGrace</a:t>
            </a:r>
          </a:p>
        </p:txBody>
      </p:sp>
      <p:pic>
        <p:nvPicPr>
          <p:cNvPr id="19" name="Picture Placeholder 18">
            <a:extLst>
              <a:ext uri="{FF2B5EF4-FFF2-40B4-BE49-F238E27FC236}">
                <a16:creationId xmlns:a16="http://schemas.microsoft.com/office/drawing/2014/main" id="{D8B8936B-3A2E-3424-56BD-1957830AE4C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8842" r="-6683" b="11831"/>
          <a:stretch/>
        </p:blipFill>
        <p:spPr bwMode="auto">
          <a:xfrm>
            <a:off x="0" y="1463038"/>
            <a:ext cx="6574055" cy="5394959"/>
          </a:xfrm>
          <a:prstGeom prst="rect">
            <a:avLst/>
          </a:prstGeom>
          <a:solidFill>
            <a:schemeClr val="tx1"/>
          </a:solidFill>
          <a:ln>
            <a:noFill/>
          </a:ln>
        </p:spPr>
      </p:pic>
      <p:pic>
        <p:nvPicPr>
          <p:cNvPr id="20" name="Picture 19">
            <a:extLst>
              <a:ext uri="{FF2B5EF4-FFF2-40B4-BE49-F238E27FC236}">
                <a16:creationId xmlns:a16="http://schemas.microsoft.com/office/drawing/2014/main" id="{7DA19E91-38F5-EF1D-BDD7-FC3FAB301F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1861" y="1318660"/>
            <a:ext cx="2367815" cy="1912790"/>
          </a:xfrm>
          <a:prstGeom prst="rect">
            <a:avLst/>
          </a:prstGeom>
          <a:noFill/>
          <a:ln>
            <a:noFill/>
          </a:ln>
        </p:spPr>
      </p:pic>
    </p:spTree>
    <p:extLst>
      <p:ext uri="{BB962C8B-B14F-4D97-AF65-F5344CB8AC3E}">
        <p14:creationId xmlns:p14="http://schemas.microsoft.com/office/powerpoint/2010/main" val="21436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DFFA-FFE4-256D-A596-D0C109791415}"/>
              </a:ext>
            </a:extLst>
          </p:cNvPr>
          <p:cNvSpPr>
            <a:spLocks noGrp="1"/>
          </p:cNvSpPr>
          <p:nvPr>
            <p:ph type="title"/>
          </p:nvPr>
        </p:nvSpPr>
        <p:spPr>
          <a:xfrm>
            <a:off x="1" y="1"/>
            <a:ext cx="12192000" cy="1087654"/>
          </a:xfrm>
          <a:solidFill>
            <a:schemeClr val="tx1"/>
          </a:solidFill>
        </p:spPr>
        <p:txBody>
          <a:bodyPr>
            <a:normAutofit fontScale="90000"/>
          </a:bodyPr>
          <a:lstStyle/>
          <a:p>
            <a:pPr algn="ctr"/>
            <a:r>
              <a:rPr lang="en-US" sz="4400" b="1" dirty="0">
                <a:solidFill>
                  <a:schemeClr val="bg1"/>
                </a:solidFill>
                <a:latin typeface="Times New Roman" panose="02020603050405020304" pitchFamily="18" charset="0"/>
                <a:cs typeface="Times New Roman" panose="02020603050405020304" pitchFamily="18" charset="0"/>
              </a:rPr>
              <a:t>Subscription</a:t>
            </a:r>
            <a:r>
              <a:rPr lang="en-US" b="1" dirty="0">
                <a:solidFill>
                  <a:schemeClr val="bg1"/>
                </a:solidFill>
                <a:latin typeface="Times New Roman" panose="02020603050405020304" pitchFamily="18" charset="0"/>
                <a:cs typeface="Times New Roman" panose="02020603050405020304" pitchFamily="18" charset="0"/>
              </a:rPr>
              <a:t> platform data set and  MySQL query</a:t>
            </a:r>
            <a:endParaRPr lang="en-US" b="1" dirty="0"/>
          </a:p>
        </p:txBody>
      </p:sp>
      <p:sp>
        <p:nvSpPr>
          <p:cNvPr id="4" name="Text Placeholder 3">
            <a:extLst>
              <a:ext uri="{FF2B5EF4-FFF2-40B4-BE49-F238E27FC236}">
                <a16:creationId xmlns:a16="http://schemas.microsoft.com/office/drawing/2014/main" id="{AFA17549-971F-9D3D-D3D3-6A337B581665}"/>
              </a:ext>
            </a:extLst>
          </p:cNvPr>
          <p:cNvSpPr>
            <a:spLocks noGrp="1"/>
          </p:cNvSpPr>
          <p:nvPr>
            <p:ph type="body" sz="half" idx="2"/>
          </p:nvPr>
        </p:nvSpPr>
        <p:spPr>
          <a:xfrm>
            <a:off x="7473101" y="875899"/>
            <a:ext cx="4645105" cy="5982101"/>
          </a:xfrm>
          <a:solidFill>
            <a:schemeClr val="bg2"/>
          </a:solidFill>
        </p:spPr>
        <p:txBody>
          <a:bodyPr>
            <a:normAutofit fontScale="77500" lnSpcReduction="20000"/>
          </a:bodyPr>
          <a:lstStyle/>
          <a:p>
            <a:pPr algn="just"/>
            <a:r>
              <a:rPr lang="en-US" sz="2300" b="1" u="sng" dirty="0">
                <a:ea typeface="Cambria" panose="02040503050406030204" pitchFamily="18" charset="0"/>
                <a:cs typeface="Times New Roman" panose="02020603050405020304" pitchFamily="18" charset="0"/>
              </a:rPr>
              <a:t>INTRODUCTION:</a:t>
            </a:r>
            <a:r>
              <a:rPr lang="en-US" sz="2300" dirty="0">
                <a:ea typeface="Cambria" panose="02040503050406030204" pitchFamily="18" charset="0"/>
                <a:cs typeface="Times New Roman" panose="02020603050405020304" pitchFamily="18" charset="0"/>
              </a:rPr>
              <a:t> The project worked on is a subscription live book platform in which different people engaged and have different event types happening on it with recorded time of how the event types was engaged. The table by the side shows a brief insight into what the platform looks like and also what is happening on the platform. And the table contains the dataset use in analyzing the subscription platform which is categorical variable dataset.</a:t>
            </a:r>
          </a:p>
          <a:p>
            <a:pPr algn="just"/>
            <a:r>
              <a:rPr lang="en-US" sz="2300" b="1" u="sng" dirty="0">
                <a:ea typeface="Cambria" panose="02040503050406030204" pitchFamily="18" charset="0"/>
                <a:cs typeface="Times New Roman" panose="02020603050405020304" pitchFamily="18" charset="0"/>
              </a:rPr>
              <a:t>MYSQL: </a:t>
            </a:r>
            <a:r>
              <a:rPr lang="en-US" sz="2300" dirty="0">
                <a:ea typeface="Cambria" panose="02040503050406030204" pitchFamily="18" charset="0"/>
                <a:cs typeface="Times New Roman" panose="02020603050405020304" pitchFamily="18" charset="0"/>
              </a:rPr>
              <a:t>The first analysis carried out on the dataset was to use MySQL workbench to query the dataset and the following was done: loading the data into MySQL database, checked for the most common events, the least events, the account id with the highest number of events, the account id with the least number of events and the number of times event occurred based on different times of the day. </a:t>
            </a:r>
          </a:p>
          <a:p>
            <a:pPr algn="just"/>
            <a:r>
              <a:rPr lang="en-US" sz="2300" dirty="0">
                <a:ea typeface="Cambria" panose="02040503050406030204" pitchFamily="18" charset="0"/>
                <a:cs typeface="Times New Roman" panose="02020603050405020304" pitchFamily="18" charset="0"/>
              </a:rPr>
              <a:t>Part of the query notes screen shot is seen by the side of this write up under the </a:t>
            </a:r>
            <a:r>
              <a:rPr lang="en-US" sz="2300">
                <a:ea typeface="Cambria" panose="02040503050406030204" pitchFamily="18" charset="0"/>
                <a:cs typeface="Times New Roman" panose="02020603050405020304" pitchFamily="18" charset="0"/>
              </a:rPr>
              <a:t>dataset table.</a:t>
            </a:r>
            <a:endParaRPr lang="en-US" sz="2300" dirty="0">
              <a:ea typeface="Cambria" panose="02040503050406030204" pitchFamily="18"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28A14C07-1BB3-BE82-7AB2-836EF55E64B2}"/>
              </a:ext>
            </a:extLst>
          </p:cNvPr>
          <p:cNvGraphicFramePr>
            <a:graphicFrameLocks noGrp="1"/>
          </p:cNvGraphicFramePr>
          <p:nvPr>
            <p:extLst>
              <p:ext uri="{D42A27DB-BD31-4B8C-83A1-F6EECF244321}">
                <p14:modId xmlns:p14="http://schemas.microsoft.com/office/powerpoint/2010/main" val="611894952"/>
              </p:ext>
            </p:extLst>
          </p:nvPr>
        </p:nvGraphicFramePr>
        <p:xfrm>
          <a:off x="1" y="1251285"/>
          <a:ext cx="7473100" cy="2177715"/>
        </p:xfrm>
        <a:graphic>
          <a:graphicData uri="http://schemas.openxmlformats.org/drawingml/2006/table">
            <a:tbl>
              <a:tblPr/>
              <a:tblGrid>
                <a:gridCol w="3104083">
                  <a:extLst>
                    <a:ext uri="{9D8B030D-6E8A-4147-A177-3AD203B41FA5}">
                      <a16:colId xmlns:a16="http://schemas.microsoft.com/office/drawing/2014/main" val="1432681667"/>
                    </a:ext>
                  </a:extLst>
                </a:gridCol>
                <a:gridCol w="1153286">
                  <a:extLst>
                    <a:ext uri="{9D8B030D-6E8A-4147-A177-3AD203B41FA5}">
                      <a16:colId xmlns:a16="http://schemas.microsoft.com/office/drawing/2014/main" val="1046340639"/>
                    </a:ext>
                  </a:extLst>
                </a:gridCol>
                <a:gridCol w="1304812">
                  <a:extLst>
                    <a:ext uri="{9D8B030D-6E8A-4147-A177-3AD203B41FA5}">
                      <a16:colId xmlns:a16="http://schemas.microsoft.com/office/drawing/2014/main" val="2497718388"/>
                    </a:ext>
                  </a:extLst>
                </a:gridCol>
                <a:gridCol w="808142">
                  <a:extLst>
                    <a:ext uri="{9D8B030D-6E8A-4147-A177-3AD203B41FA5}">
                      <a16:colId xmlns:a16="http://schemas.microsoft.com/office/drawing/2014/main" val="3745532229"/>
                    </a:ext>
                  </a:extLst>
                </a:gridCol>
                <a:gridCol w="1102777">
                  <a:extLst>
                    <a:ext uri="{9D8B030D-6E8A-4147-A177-3AD203B41FA5}">
                      <a16:colId xmlns:a16="http://schemas.microsoft.com/office/drawing/2014/main" val="2603977615"/>
                    </a:ext>
                  </a:extLst>
                </a:gridCol>
              </a:tblGrid>
              <a:tr h="468133">
                <a:tc>
                  <a:txBody>
                    <a:bodyPr/>
                    <a:lstStyle/>
                    <a:p>
                      <a:pPr algn="l" fontAlgn="b"/>
                      <a:r>
                        <a:rPr lang="en-US" sz="1300" b="1" i="0" u="none" strike="noStrike" dirty="0" err="1">
                          <a:solidFill>
                            <a:schemeClr val="tx1"/>
                          </a:solidFill>
                          <a:effectLst/>
                          <a:latin typeface="Berlin Sans FB Demi" panose="020E0802020502020306" pitchFamily="34" charset="0"/>
                        </a:rPr>
                        <a:t>account_id</a:t>
                      </a:r>
                      <a:endParaRPr lang="en-US" sz="1300" b="1" i="0" u="none" strike="noStrike" dirty="0">
                        <a:solidFill>
                          <a:schemeClr val="tx1"/>
                        </a:solidFill>
                        <a:effectLst/>
                        <a:latin typeface="Berlin Sans FB Demi" panose="020E0802020502020306"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300" b="1" i="0" u="none" strike="noStrike" dirty="0" err="1">
                          <a:solidFill>
                            <a:schemeClr val="tx1"/>
                          </a:solidFill>
                          <a:effectLst/>
                          <a:latin typeface="Berlin Sans FB Demi" panose="020E0802020502020306" pitchFamily="34" charset="0"/>
                        </a:rPr>
                        <a:t>event_time</a:t>
                      </a:r>
                      <a:endParaRPr lang="en-US" sz="1300" b="1" i="0" u="none" strike="noStrike" dirty="0">
                        <a:solidFill>
                          <a:schemeClr val="tx1"/>
                        </a:solidFill>
                        <a:effectLst/>
                        <a:latin typeface="Berlin Sans FB Demi" panose="020E0802020502020306"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300" b="1" i="0" u="none" strike="noStrike">
                          <a:solidFill>
                            <a:schemeClr val="tx1"/>
                          </a:solidFill>
                          <a:effectLst/>
                          <a:latin typeface="Berlin Sans FB Demi" panose="020E0802020502020306" pitchFamily="34" charset="0"/>
                        </a:rPr>
                        <a:t>event_type</a:t>
                      </a:r>
                      <a:endParaRPr lang="en-US" sz="1300" b="1" i="0" u="none" strike="noStrike" dirty="0">
                        <a:solidFill>
                          <a:schemeClr val="tx1"/>
                        </a:solidFill>
                        <a:effectLst/>
                        <a:latin typeface="Berlin Sans FB Demi" panose="020E0802020502020306"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300" b="1" i="0" u="none" strike="noStrike">
                          <a:solidFill>
                            <a:schemeClr val="tx1"/>
                          </a:solidFill>
                          <a:effectLst/>
                          <a:latin typeface="Berlin Sans FB Demi" panose="020E0802020502020306" pitchFamily="34" charset="0"/>
                        </a:rPr>
                        <a:t>product_id</a:t>
                      </a:r>
                      <a:endParaRPr lang="en-US" sz="1300" b="1" i="0" u="none" strike="noStrike" dirty="0">
                        <a:solidFill>
                          <a:schemeClr val="tx1"/>
                        </a:solidFill>
                        <a:effectLst/>
                        <a:latin typeface="Berlin Sans FB Demi" panose="020E0802020502020306"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300" b="1" i="0" u="none" strike="noStrike" dirty="0" err="1">
                          <a:solidFill>
                            <a:schemeClr val="tx1"/>
                          </a:solidFill>
                          <a:effectLst/>
                          <a:latin typeface="Berlin Sans FB Demi" panose="020E0802020502020306" pitchFamily="34" charset="0"/>
                        </a:rPr>
                        <a:t>additional_data</a:t>
                      </a:r>
                      <a:endParaRPr lang="en-US" sz="1300" b="1" i="0" u="none" strike="noStrike" dirty="0">
                        <a:solidFill>
                          <a:schemeClr val="tx1"/>
                        </a:solidFill>
                        <a:effectLst/>
                        <a:latin typeface="Berlin Sans FB Demi" panose="020E0802020502020306"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2799605096"/>
                  </a:ext>
                </a:extLst>
              </a:tr>
              <a:tr h="608604">
                <a:tc>
                  <a:txBody>
                    <a:bodyPr/>
                    <a:lstStyle/>
                    <a:p>
                      <a:pPr algn="l" fontAlgn="b"/>
                      <a:r>
                        <a:rPr lang="en-US" sz="1100" b="0" i="0" u="none" strike="noStrike" dirty="0">
                          <a:solidFill>
                            <a:schemeClr val="tx1"/>
                          </a:solidFill>
                          <a:effectLst/>
                          <a:latin typeface="Calibri" panose="020F0502020204030204" pitchFamily="34" charset="0"/>
                        </a:rPr>
                        <a:t>608aa5969cef2edc29cb0c46deaec9da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dirty="0">
                          <a:solidFill>
                            <a:schemeClr val="tx1"/>
                          </a:solidFill>
                          <a:effectLst/>
                          <a:latin typeface="Calibri" panose="020F0502020204030204" pitchFamily="34" charset="0"/>
                        </a:rPr>
                        <a:t>10:08.2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a:solidFill>
                            <a:schemeClr val="tx1"/>
                          </a:solidFill>
                          <a:effectLst/>
                          <a:latin typeface="Calibri" panose="020F0502020204030204" pitchFamily="34" charset="0"/>
                        </a:rPr>
                        <a:t>DashboardLivebookLinkOpened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a:solidFill>
                            <a:schemeClr val="tx1"/>
                          </a:solidFill>
                          <a:effectLst/>
                          <a:latin typeface="Calibri" panose="020F0502020204030204" pitchFamily="34" charset="0"/>
                        </a:rPr>
                        <a:t>1156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dirty="0">
                          <a:solidFill>
                            <a:schemeClr val="tx1"/>
                          </a:solidFill>
                          <a:effectLst/>
                          <a:latin typeface="Calibri" panose="020F0502020204030204" pitchFamily="34" charset="0"/>
                        </a:rPr>
                        <a:t>/book/learn-</a:t>
                      </a:r>
                      <a:r>
                        <a:rPr lang="en-US" sz="1100" b="0" i="0" u="none" strike="noStrike" dirty="0" err="1">
                          <a:solidFill>
                            <a:schemeClr val="tx1"/>
                          </a:solidFill>
                          <a:effectLst/>
                          <a:latin typeface="Calibri" panose="020F0502020204030204" pitchFamily="34" charset="0"/>
                        </a:rPr>
                        <a:t>dbatools</a:t>
                      </a:r>
                      <a:r>
                        <a:rPr lang="en-US" sz="1100" b="0" i="0" u="none" strike="noStrike" dirty="0">
                          <a:solidFill>
                            <a:schemeClr val="tx1"/>
                          </a:solidFill>
                          <a:effectLst/>
                          <a:latin typeface="Calibri" panose="020F0502020204030204" pitchFamily="34" charset="0"/>
                        </a:rPr>
                        <a:t>-in-a-month-of-lunches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98228749"/>
                  </a:ext>
                </a:extLst>
              </a:tr>
              <a:tr h="246187">
                <a:tc>
                  <a:txBody>
                    <a:bodyPr/>
                    <a:lstStyle/>
                    <a:p>
                      <a:pPr algn="l" fontAlgn="b"/>
                      <a:r>
                        <a:rPr lang="en-US" sz="1100" b="0" i="0" u="none" strike="noStrike">
                          <a:solidFill>
                            <a:schemeClr val="tx1"/>
                          </a:solidFill>
                          <a:effectLst/>
                          <a:latin typeface="Calibri" panose="020F0502020204030204" pitchFamily="34" charset="0"/>
                        </a:rPr>
                        <a:t>d07263602248aa70ce1967d6f98f9506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a:solidFill>
                            <a:schemeClr val="tx1"/>
                          </a:solidFill>
                          <a:effectLst/>
                          <a:latin typeface="Calibri" panose="020F0502020204030204" pitchFamily="34" charset="0"/>
                        </a:rPr>
                        <a:t>10:20.0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dirty="0">
                          <a:solidFill>
                            <a:schemeClr val="tx1"/>
                          </a:solidFill>
                          <a:effectLst/>
                          <a:latin typeface="Calibri" panose="020F0502020204030204" pitchFamily="34" charset="0"/>
                        </a:rPr>
                        <a:t>ReadingOwnedBook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a:solidFill>
                            <a:schemeClr val="tx1"/>
                          </a:solidFill>
                          <a:effectLst/>
                          <a:latin typeface="Calibri" panose="020F0502020204030204" pitchFamily="34" charset="0"/>
                        </a:rPr>
                        <a:t>610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a:solidFill>
                            <a:schemeClr val="tx1"/>
                          </a:solidFill>
                          <a:effectLst/>
                          <a:latin typeface="Calibri" panose="020F0502020204030204" pitchFamily="34" charset="0"/>
                        </a:rPr>
                        <a:t>60s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3815538989"/>
                  </a:ext>
                </a:extLst>
              </a:tr>
              <a:tr h="246187">
                <a:tc>
                  <a:txBody>
                    <a:bodyPr/>
                    <a:lstStyle/>
                    <a:p>
                      <a:pPr algn="l" fontAlgn="b"/>
                      <a:r>
                        <a:rPr lang="en-US" sz="1100" b="0" i="0" u="none" strike="noStrike" dirty="0">
                          <a:solidFill>
                            <a:schemeClr val="tx1"/>
                          </a:solidFill>
                          <a:effectLst/>
                          <a:latin typeface="Calibri" panose="020F0502020204030204" pitchFamily="34" charset="0"/>
                        </a:rPr>
                        <a:t>b7d5902d66127909d0f9d766a841ebb5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a:solidFill>
                            <a:schemeClr val="tx1"/>
                          </a:solidFill>
                          <a:effectLst/>
                          <a:latin typeface="Calibri" panose="020F0502020204030204" pitchFamily="34" charset="0"/>
                        </a:rPr>
                        <a:t>11:20.7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dirty="0">
                          <a:solidFill>
                            <a:schemeClr val="tx1"/>
                          </a:solidFill>
                          <a:effectLst/>
                          <a:latin typeface="Calibri" panose="020F0502020204030204" pitchFamily="34" charset="0"/>
                        </a:rPr>
                        <a:t>ReadingOwnedBook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a:solidFill>
                            <a:schemeClr val="tx1"/>
                          </a:solidFill>
                          <a:effectLst/>
                          <a:latin typeface="Calibri" panose="020F0502020204030204" pitchFamily="34" charset="0"/>
                        </a:rPr>
                        <a:t>1172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a:solidFill>
                            <a:schemeClr val="tx1"/>
                          </a:solidFill>
                          <a:effectLst/>
                          <a:latin typeface="Calibri" panose="020F0502020204030204" pitchFamily="34" charset="0"/>
                        </a:rPr>
                        <a:t>480s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2903763787"/>
                  </a:ext>
                </a:extLst>
              </a:tr>
              <a:tr h="608604">
                <a:tc>
                  <a:txBody>
                    <a:bodyPr/>
                    <a:lstStyle/>
                    <a:p>
                      <a:pPr algn="l" fontAlgn="b"/>
                      <a:r>
                        <a:rPr lang="en-US" sz="1100" b="0" i="0" u="none" strike="noStrike">
                          <a:solidFill>
                            <a:schemeClr val="tx1"/>
                          </a:solidFill>
                          <a:effectLst/>
                          <a:latin typeface="Calibri" panose="020F0502020204030204" pitchFamily="34" charset="0"/>
                        </a:rPr>
                        <a:t>d07263602248aa70ce1967d6f98f9506</a:t>
                      </a:r>
                      <a:endParaRPr lang="en-US" sz="11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dirty="0">
                          <a:solidFill>
                            <a:schemeClr val="tx1"/>
                          </a:solidFill>
                          <a:effectLst/>
                          <a:latin typeface="Calibri" panose="020F0502020204030204" pitchFamily="34" charset="0"/>
                        </a:rPr>
                        <a:t>11:41.3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a:solidFill>
                            <a:schemeClr val="tx1"/>
                          </a:solidFill>
                          <a:effectLst/>
                          <a:latin typeface="Calibri" panose="020F0502020204030204" pitchFamily="34" charset="0"/>
                        </a:rPr>
                        <a:t>ProductTocLivebookLinkOpened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r" fontAlgn="b"/>
                      <a:r>
                        <a:rPr lang="en-US" sz="1100" b="0" i="0" u="none" strike="noStrike" dirty="0">
                          <a:solidFill>
                            <a:schemeClr val="tx1"/>
                          </a:solidFill>
                          <a:effectLst/>
                          <a:latin typeface="Calibri" panose="020F0502020204030204" pitchFamily="34" charset="0"/>
                        </a:rPr>
                        <a:t>1066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fontAlgn="b"/>
                      <a:r>
                        <a:rPr lang="en-US" sz="1100" b="0" i="0" u="none" strike="noStrike" dirty="0">
                          <a:solidFill>
                            <a:schemeClr val="tx1"/>
                          </a:solidFill>
                          <a:effectLst/>
                          <a:latin typeface="Calibri" panose="020F0502020204030204" pitchFamily="34" charset="0"/>
                        </a:rPr>
                        <a:t>/book/grokking-machine-learning/chapter-1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3665893363"/>
                  </a:ext>
                </a:extLst>
              </a:tr>
            </a:tbl>
          </a:graphicData>
        </a:graphic>
      </p:graphicFrame>
      <p:pic>
        <p:nvPicPr>
          <p:cNvPr id="9" name="Picture 8">
            <a:extLst>
              <a:ext uri="{FF2B5EF4-FFF2-40B4-BE49-F238E27FC236}">
                <a16:creationId xmlns:a16="http://schemas.microsoft.com/office/drawing/2014/main" id="{D7A55E5E-C936-1108-3D1A-A4C172C84996}"/>
              </a:ext>
            </a:extLst>
          </p:cNvPr>
          <p:cNvPicPr>
            <a:picLocks noChangeAspect="1"/>
          </p:cNvPicPr>
          <p:nvPr/>
        </p:nvPicPr>
        <p:blipFill>
          <a:blip r:embed="rId2"/>
          <a:stretch>
            <a:fillRect/>
          </a:stretch>
        </p:blipFill>
        <p:spPr>
          <a:xfrm>
            <a:off x="0" y="3429000"/>
            <a:ext cx="7473101" cy="3429000"/>
          </a:xfrm>
          <a:prstGeom prst="rect">
            <a:avLst/>
          </a:prstGeom>
        </p:spPr>
      </p:pic>
    </p:spTree>
    <p:extLst>
      <p:ext uri="{BB962C8B-B14F-4D97-AF65-F5344CB8AC3E}">
        <p14:creationId xmlns:p14="http://schemas.microsoft.com/office/powerpoint/2010/main" val="141708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4FFE-C388-E86C-F60A-84B9622165AF}"/>
              </a:ext>
            </a:extLst>
          </p:cNvPr>
          <p:cNvSpPr>
            <a:spLocks noGrp="1"/>
          </p:cNvSpPr>
          <p:nvPr>
            <p:ph type="title"/>
          </p:nvPr>
        </p:nvSpPr>
        <p:spPr>
          <a:xfrm>
            <a:off x="0" y="0"/>
            <a:ext cx="12192000" cy="1283663"/>
          </a:xfrm>
          <a:solidFill>
            <a:schemeClr val="tx1"/>
          </a:solidFill>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Data preprocessing and exploratory analysis</a:t>
            </a:r>
          </a:p>
        </p:txBody>
      </p:sp>
      <p:pic>
        <p:nvPicPr>
          <p:cNvPr id="5" name="Content Placeholder 4">
            <a:extLst>
              <a:ext uri="{FF2B5EF4-FFF2-40B4-BE49-F238E27FC236}">
                <a16:creationId xmlns:a16="http://schemas.microsoft.com/office/drawing/2014/main" id="{7AC7A78D-BF6C-29C7-1396-2E678D7A6AEB}"/>
              </a:ext>
            </a:extLst>
          </p:cNvPr>
          <p:cNvPicPr>
            <a:picLocks noGrp="1" noChangeAspect="1"/>
          </p:cNvPicPr>
          <p:nvPr>
            <p:ph idx="1"/>
          </p:nvPr>
        </p:nvPicPr>
        <p:blipFill>
          <a:blip r:embed="rId2"/>
          <a:stretch>
            <a:fillRect/>
          </a:stretch>
        </p:blipFill>
        <p:spPr>
          <a:xfrm>
            <a:off x="0" y="3762151"/>
            <a:ext cx="3907875" cy="3232631"/>
          </a:xfrm>
          <a:prstGeom prst="rect">
            <a:avLst/>
          </a:prstGeom>
        </p:spPr>
      </p:pic>
      <p:sp>
        <p:nvSpPr>
          <p:cNvPr id="4" name="Text Placeholder 3">
            <a:extLst>
              <a:ext uri="{FF2B5EF4-FFF2-40B4-BE49-F238E27FC236}">
                <a16:creationId xmlns:a16="http://schemas.microsoft.com/office/drawing/2014/main" id="{5CA411E3-CF07-195E-68B7-2BB703AD2E1D}"/>
              </a:ext>
            </a:extLst>
          </p:cNvPr>
          <p:cNvSpPr>
            <a:spLocks noGrp="1"/>
          </p:cNvSpPr>
          <p:nvPr>
            <p:ph type="body" sz="half" idx="2"/>
          </p:nvPr>
        </p:nvSpPr>
        <p:spPr>
          <a:xfrm>
            <a:off x="7536581" y="837398"/>
            <a:ext cx="4655419" cy="6020602"/>
          </a:xfrm>
          <a:solidFill>
            <a:schemeClr val="bg2"/>
          </a:solidFill>
        </p:spPr>
        <p:txBody>
          <a:bodyPr>
            <a:normAutofit fontScale="25000" lnSpcReduction="20000"/>
          </a:bodyPr>
          <a:lstStyle/>
          <a:p>
            <a:r>
              <a:rPr lang="en-US" sz="6400" dirty="0">
                <a:cs typeface="Times New Roman" panose="02020603050405020304" pitchFamily="18" charset="0"/>
              </a:rPr>
              <a:t>The dataset was processed by first checking the shape, types, column and missing values in the dataset which serves as a pointer to what need to be done with the data.</a:t>
            </a:r>
          </a:p>
          <a:p>
            <a:r>
              <a:rPr lang="en-US" sz="6400" dirty="0">
                <a:cs typeface="Times New Roman" panose="02020603050405020304" pitchFamily="18" charset="0"/>
              </a:rPr>
              <a:t> Different preprocessing was done which includes: filling the missing values in the additional data column, changing the types of a column, feature engineer more column. </a:t>
            </a:r>
          </a:p>
          <a:p>
            <a:r>
              <a:rPr lang="en-US" sz="6400" dirty="0">
                <a:cs typeface="Times New Roman" panose="02020603050405020304" pitchFamily="18" charset="0"/>
              </a:rPr>
              <a:t> Convert event time to datetime from object types and did feature engineering in event time column to create more columns so as help with further analysis. Other columns added includes year, month, day, hour, week of day etc.</a:t>
            </a:r>
          </a:p>
          <a:p>
            <a:r>
              <a:rPr lang="en-US" sz="6400" dirty="0">
                <a:cs typeface="Times New Roman" panose="02020603050405020304" pitchFamily="18" charset="0"/>
              </a:rPr>
              <a:t>Checked for each of the columns unique variables, determine the cardinality variables in the data set which was uniquely pointed out in event time, also determine cardinality variable in event type and identify rare categories in the event type column, outliers was detected and boxplot was plotted to examine the outliers.</a:t>
            </a:r>
          </a:p>
          <a:p>
            <a:r>
              <a:rPr lang="en-US" sz="6400" dirty="0">
                <a:cs typeface="Times New Roman" panose="02020603050405020304" pitchFamily="18" charset="0"/>
              </a:rPr>
              <a:t>There are class imbalance in the event type which will be work on later in analysis and there are no missing numbers/values in the  events column.</a:t>
            </a:r>
          </a:p>
          <a:p>
            <a:r>
              <a:rPr lang="en-US" sz="6400" dirty="0">
                <a:cs typeface="Times New Roman" panose="02020603050405020304" pitchFamily="18" charset="0"/>
              </a:rPr>
              <a:t>Visual representations of some of the work has been presented in the side panel. </a:t>
            </a:r>
          </a:p>
          <a:p>
            <a:r>
              <a:rPr lang="en-US" sz="6400" dirty="0">
                <a:cs typeface="Times New Roman" panose="02020603050405020304" pitchFamily="18" charset="0"/>
              </a:rPr>
              <a:t>Then afterwards exploratory analysis commenced.</a:t>
            </a:r>
          </a:p>
          <a:p>
            <a:endParaRPr lang="en-US" dirty="0"/>
          </a:p>
        </p:txBody>
      </p:sp>
      <p:pic>
        <p:nvPicPr>
          <p:cNvPr id="6" name="Picture 5">
            <a:extLst>
              <a:ext uri="{FF2B5EF4-FFF2-40B4-BE49-F238E27FC236}">
                <a16:creationId xmlns:a16="http://schemas.microsoft.com/office/drawing/2014/main" id="{F3E59C24-DA1D-DC56-BE25-7D2E8855C4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12782"/>
            <a:ext cx="2969741" cy="2532553"/>
          </a:xfrm>
          <a:prstGeom prst="rect">
            <a:avLst/>
          </a:prstGeom>
          <a:noFill/>
          <a:ln>
            <a:noFill/>
          </a:ln>
        </p:spPr>
      </p:pic>
      <p:pic>
        <p:nvPicPr>
          <p:cNvPr id="7" name="Picture 6">
            <a:extLst>
              <a:ext uri="{FF2B5EF4-FFF2-40B4-BE49-F238E27FC236}">
                <a16:creationId xmlns:a16="http://schemas.microsoft.com/office/drawing/2014/main" id="{79ADF16D-F822-C545-C057-69C274366DA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6012" y="3762150"/>
            <a:ext cx="3704639" cy="3324071"/>
          </a:xfrm>
          <a:prstGeom prst="rect">
            <a:avLst/>
          </a:prstGeom>
          <a:noFill/>
          <a:ln>
            <a:noFill/>
          </a:ln>
        </p:spPr>
      </p:pic>
      <p:pic>
        <p:nvPicPr>
          <p:cNvPr id="9" name="Picture 8">
            <a:extLst>
              <a:ext uri="{FF2B5EF4-FFF2-40B4-BE49-F238E27FC236}">
                <a16:creationId xmlns:a16="http://schemas.microsoft.com/office/drawing/2014/main" id="{CAA02EF7-329F-A2BD-BB64-1C6636929F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93644" y="1300479"/>
            <a:ext cx="2870200" cy="2444857"/>
          </a:xfrm>
          <a:prstGeom prst="rect">
            <a:avLst/>
          </a:prstGeom>
          <a:noFill/>
          <a:ln>
            <a:noFill/>
          </a:ln>
        </p:spPr>
      </p:pic>
      <p:pic>
        <p:nvPicPr>
          <p:cNvPr id="10" name="Picture 9">
            <a:extLst>
              <a:ext uri="{FF2B5EF4-FFF2-40B4-BE49-F238E27FC236}">
                <a16:creationId xmlns:a16="http://schemas.microsoft.com/office/drawing/2014/main" id="{3DC2F924-FB37-4476-BD5D-EB764CC9CFA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43007" y="1300481"/>
            <a:ext cx="1714500" cy="2444858"/>
          </a:xfrm>
          <a:prstGeom prst="rect">
            <a:avLst/>
          </a:prstGeom>
          <a:noFill/>
          <a:ln>
            <a:noFill/>
          </a:ln>
        </p:spPr>
      </p:pic>
    </p:spTree>
    <p:extLst>
      <p:ext uri="{BB962C8B-B14F-4D97-AF65-F5344CB8AC3E}">
        <p14:creationId xmlns:p14="http://schemas.microsoft.com/office/powerpoint/2010/main" val="295562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97B-F11C-809A-258A-0DC261EE25C4}"/>
              </a:ext>
            </a:extLst>
          </p:cNvPr>
          <p:cNvSpPr>
            <a:spLocks noGrp="1"/>
          </p:cNvSpPr>
          <p:nvPr>
            <p:ph type="title"/>
          </p:nvPr>
        </p:nvSpPr>
        <p:spPr>
          <a:xfrm>
            <a:off x="0" y="-71120"/>
            <a:ext cx="12192000" cy="1324526"/>
          </a:xfrm>
          <a:solidFill>
            <a:schemeClr val="tx1"/>
          </a:solidFill>
        </p:spPr>
        <p:txBody>
          <a:bodyPr/>
          <a:lstStyle/>
          <a:p>
            <a:pPr algn="ctr"/>
            <a:r>
              <a:rPr kumimoji="0" lang="en-US" sz="4000" b="1" i="0" u="none" strike="noStrike" kern="1200" cap="all" spc="0" normalizeH="0" baseline="0" noProof="0" dirty="0">
                <a:ln>
                  <a:noFill/>
                </a:ln>
                <a:solidFill>
                  <a:srgbClr val="2C2C2C"/>
                </a:solidFill>
                <a:effectLst/>
                <a:uLnTx/>
                <a:uFillTx/>
                <a:latin typeface="Times New Roman" panose="02020603050405020304" pitchFamily="18" charset="0"/>
                <a:ea typeface="+mj-ea"/>
                <a:cs typeface="Times New Roman" panose="02020603050405020304" pitchFamily="18" charset="0"/>
              </a:rPr>
              <a:t>Data preprocessing and exploratory analysis</a:t>
            </a:r>
            <a:endParaRPr lang="en-US" dirty="0"/>
          </a:p>
        </p:txBody>
      </p:sp>
      <p:sp>
        <p:nvSpPr>
          <p:cNvPr id="4" name="Text Placeholder 3">
            <a:extLst>
              <a:ext uri="{FF2B5EF4-FFF2-40B4-BE49-F238E27FC236}">
                <a16:creationId xmlns:a16="http://schemas.microsoft.com/office/drawing/2014/main" id="{370C0F3A-0726-7F14-BD27-E2C5595E7B3A}"/>
              </a:ext>
            </a:extLst>
          </p:cNvPr>
          <p:cNvSpPr>
            <a:spLocks noGrp="1"/>
          </p:cNvSpPr>
          <p:nvPr>
            <p:ph type="body" sz="half" idx="2"/>
          </p:nvPr>
        </p:nvSpPr>
        <p:spPr>
          <a:xfrm>
            <a:off x="7910942" y="567891"/>
            <a:ext cx="4281057" cy="6290109"/>
          </a:xfrm>
          <a:solidFill>
            <a:schemeClr val="bg2"/>
          </a:solidFill>
        </p:spPr>
        <p:txBody>
          <a:bodyPr>
            <a:normAutofit lnSpcReduction="10000"/>
          </a:bodyPr>
          <a:lstStyle/>
          <a:p>
            <a:r>
              <a:rPr lang="en-US" dirty="0"/>
              <a:t>In the exploratory analysis, there different analysis done on the dataset which are:</a:t>
            </a:r>
          </a:p>
          <a:p>
            <a:pPr marL="342900" indent="-342900">
              <a:buAutoNum type="arabicPeriod"/>
            </a:pPr>
            <a:r>
              <a:rPr lang="en-US" dirty="0"/>
              <a:t>Checking if events happen equally at different times of the day or are there patterns in which the analysis shows that there are patterns in which the different event types occur at different times of the day and are represented visually.</a:t>
            </a:r>
          </a:p>
          <a:p>
            <a:pPr marL="342900" indent="-342900">
              <a:buAutoNum type="arabicPeriod"/>
            </a:pPr>
            <a:r>
              <a:rPr lang="en-US" dirty="0"/>
              <a:t>Also in the analysis, two different account was analyzed in other to give an insight on how the platform was engaged by the users. Though only one account was required to be analyzed, I had to do two to give more insight on how two different people engaged the platform. The visualization of both account id is shown. </a:t>
            </a:r>
          </a:p>
          <a:p>
            <a:pPr marL="342900" indent="-342900">
              <a:buAutoNum type="arabicPeriod"/>
            </a:pPr>
            <a:r>
              <a:rPr lang="en-US" dirty="0"/>
              <a:t>Aside this two analysis, did abit more analysis to help know more about the platform in terms of days, hours, the event type mostly engaged and try to check for relationship between the event type and product id. </a:t>
            </a:r>
          </a:p>
        </p:txBody>
      </p:sp>
      <p:pic>
        <p:nvPicPr>
          <p:cNvPr id="8" name="Content Placeholder 7">
            <a:extLst>
              <a:ext uri="{FF2B5EF4-FFF2-40B4-BE49-F238E27FC236}">
                <a16:creationId xmlns:a16="http://schemas.microsoft.com/office/drawing/2014/main" id="{3ED6A161-3DD0-F43B-C985-1A1139A27E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62" y="895149"/>
            <a:ext cx="4906217" cy="3416969"/>
          </a:xfrm>
          <a:prstGeom prst="rect">
            <a:avLst/>
          </a:prstGeom>
          <a:noFill/>
          <a:ln>
            <a:noFill/>
          </a:ln>
        </p:spPr>
      </p:pic>
      <p:pic>
        <p:nvPicPr>
          <p:cNvPr id="9" name="Picture 8">
            <a:extLst>
              <a:ext uri="{FF2B5EF4-FFF2-40B4-BE49-F238E27FC236}">
                <a16:creationId xmlns:a16="http://schemas.microsoft.com/office/drawing/2014/main" id="{70A99B2E-4117-6A4B-7A42-F010E02916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3962" y="1049153"/>
            <a:ext cx="3066979" cy="3347987"/>
          </a:xfrm>
          <a:prstGeom prst="rect">
            <a:avLst/>
          </a:prstGeom>
          <a:noFill/>
          <a:ln>
            <a:noFill/>
          </a:ln>
        </p:spPr>
      </p:pic>
      <p:pic>
        <p:nvPicPr>
          <p:cNvPr id="10" name="Picture 9">
            <a:extLst>
              <a:ext uri="{FF2B5EF4-FFF2-40B4-BE49-F238E27FC236}">
                <a16:creationId xmlns:a16="http://schemas.microsoft.com/office/drawing/2014/main" id="{8B7C372C-47B9-9EEF-397E-E3D539691E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762" y="4312119"/>
            <a:ext cx="4462201" cy="2545882"/>
          </a:xfrm>
          <a:prstGeom prst="rect">
            <a:avLst/>
          </a:prstGeom>
          <a:noFill/>
          <a:ln>
            <a:noFill/>
          </a:ln>
        </p:spPr>
      </p:pic>
      <p:pic>
        <p:nvPicPr>
          <p:cNvPr id="11" name="Picture 10">
            <a:extLst>
              <a:ext uri="{FF2B5EF4-FFF2-40B4-BE49-F238E27FC236}">
                <a16:creationId xmlns:a16="http://schemas.microsoft.com/office/drawing/2014/main" id="{B8E60777-B5C5-495A-422D-F89DFF60D55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9439" y="4312118"/>
            <a:ext cx="3563937" cy="2545882"/>
          </a:xfrm>
          <a:prstGeom prst="rect">
            <a:avLst/>
          </a:prstGeom>
          <a:noFill/>
          <a:ln>
            <a:noFill/>
          </a:ln>
        </p:spPr>
      </p:pic>
    </p:spTree>
    <p:extLst>
      <p:ext uri="{BB962C8B-B14F-4D97-AF65-F5344CB8AC3E}">
        <p14:creationId xmlns:p14="http://schemas.microsoft.com/office/powerpoint/2010/main" val="24635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D5A8-FD2A-61EB-5F1E-15C58D7B30B1}"/>
              </a:ext>
            </a:extLst>
          </p:cNvPr>
          <p:cNvSpPr>
            <a:spLocks noGrp="1"/>
          </p:cNvSpPr>
          <p:nvPr>
            <p:ph type="title"/>
          </p:nvPr>
        </p:nvSpPr>
        <p:spPr>
          <a:xfrm>
            <a:off x="0" y="0"/>
            <a:ext cx="12272211" cy="885524"/>
          </a:xfrm>
          <a:solidFill>
            <a:schemeClr val="tx1"/>
          </a:solidFill>
        </p:spPr>
        <p:txBody>
          <a:bodyPr>
            <a:normAutofit fontScale="90000"/>
          </a:bodyPr>
          <a:lstStyle/>
          <a:p>
            <a:pPr algn="ctr"/>
            <a:r>
              <a:rPr kumimoji="0" lang="en-US" sz="4000" b="1" i="0" u="none" strike="noStrike" kern="1200" cap="all" spc="0" normalizeH="0" baseline="0" noProof="0" dirty="0">
                <a:ln>
                  <a:noFill/>
                </a:ln>
                <a:solidFill>
                  <a:srgbClr val="2C2C2C"/>
                </a:solidFill>
                <a:effectLst/>
                <a:uLnTx/>
                <a:uFillTx/>
                <a:latin typeface="Times New Roman" panose="02020603050405020304" pitchFamily="18" charset="0"/>
                <a:ea typeface="+mj-ea"/>
                <a:cs typeface="Times New Roman" panose="02020603050405020304" pitchFamily="18" charset="0"/>
              </a:rPr>
              <a:t>Data preprocessing and exploratory analysis</a:t>
            </a:r>
            <a:endParaRPr lang="en-US" dirty="0"/>
          </a:p>
        </p:txBody>
      </p:sp>
      <p:sp>
        <p:nvSpPr>
          <p:cNvPr id="4" name="Text Placeholder 3">
            <a:extLst>
              <a:ext uri="{FF2B5EF4-FFF2-40B4-BE49-F238E27FC236}">
                <a16:creationId xmlns:a16="http://schemas.microsoft.com/office/drawing/2014/main" id="{C57CA2CA-34AC-7660-264D-A2CF24BF8F5F}"/>
              </a:ext>
            </a:extLst>
          </p:cNvPr>
          <p:cNvSpPr>
            <a:spLocks noGrp="1"/>
          </p:cNvSpPr>
          <p:nvPr>
            <p:ph type="body" sz="half" idx="2"/>
          </p:nvPr>
        </p:nvSpPr>
        <p:spPr>
          <a:xfrm>
            <a:off x="7333488" y="616017"/>
            <a:ext cx="4938723" cy="6241983"/>
          </a:xfrm>
          <a:solidFill>
            <a:schemeClr val="bg2"/>
          </a:solidFill>
        </p:spPr>
        <p:txBody>
          <a:bodyPr>
            <a:normAutofit/>
          </a:bodyPr>
          <a:lstStyle/>
          <a:p>
            <a:r>
              <a:rPr lang="en-US" dirty="0"/>
              <a:t>Here in this slide I will be showing more of visualization done in the analysis, some analysis are represented by line plot, bar chart, pie chart ,histogram and a pivot plot. Two account analyzed have similarities of engaging the platform for 10 times but at different times of the day, different month, and different event types engaged. Also, the two account id have different peaks of the day they make use of the platform, one account id uses it mostly in the afternoon with peaks btw 2pm and 3pm while the other uses it mostly in the evening time with consistency of timing by 7pm. </a:t>
            </a:r>
          </a:p>
          <a:p>
            <a:r>
              <a:rPr lang="en-US" dirty="0"/>
              <a:t>From the plot of the hour of the day, its shows there are patterns in which different event types occur and most event happen the afternoon with most event type engaged been ReadingOwnedBook.</a:t>
            </a:r>
          </a:p>
        </p:txBody>
      </p:sp>
      <p:pic>
        <p:nvPicPr>
          <p:cNvPr id="5" name="Content Placeholder 4">
            <a:extLst>
              <a:ext uri="{FF2B5EF4-FFF2-40B4-BE49-F238E27FC236}">
                <a16:creationId xmlns:a16="http://schemas.microsoft.com/office/drawing/2014/main" id="{A384CAB7-3AAA-764E-FEB4-FF766E3D11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018506"/>
            <a:ext cx="3725642" cy="2302210"/>
          </a:xfrm>
          <a:prstGeom prst="rect">
            <a:avLst/>
          </a:prstGeom>
          <a:noFill/>
          <a:ln>
            <a:noFill/>
          </a:ln>
        </p:spPr>
      </p:pic>
      <p:pic>
        <p:nvPicPr>
          <p:cNvPr id="6" name="Picture 5">
            <a:extLst>
              <a:ext uri="{FF2B5EF4-FFF2-40B4-BE49-F238E27FC236}">
                <a16:creationId xmlns:a16="http://schemas.microsoft.com/office/drawing/2014/main" id="{94F47D31-2405-1F5E-B5AE-11847F12F7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5644" y="1018506"/>
            <a:ext cx="3607842" cy="2410494"/>
          </a:xfrm>
          <a:prstGeom prst="rect">
            <a:avLst/>
          </a:prstGeom>
          <a:noFill/>
          <a:ln>
            <a:noFill/>
          </a:ln>
        </p:spPr>
      </p:pic>
      <p:pic>
        <p:nvPicPr>
          <p:cNvPr id="7" name="Picture 6">
            <a:extLst>
              <a:ext uri="{FF2B5EF4-FFF2-40B4-BE49-F238E27FC236}">
                <a16:creationId xmlns:a16="http://schemas.microsoft.com/office/drawing/2014/main" id="{14174DB4-63C9-90F9-79F5-3F4EA9E076D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320716"/>
            <a:ext cx="3839512" cy="1674796"/>
          </a:xfrm>
          <a:prstGeom prst="rect">
            <a:avLst/>
          </a:prstGeom>
          <a:noFill/>
          <a:ln>
            <a:noFill/>
          </a:ln>
        </p:spPr>
      </p:pic>
      <p:pic>
        <p:nvPicPr>
          <p:cNvPr id="8" name="Picture 7">
            <a:extLst>
              <a:ext uri="{FF2B5EF4-FFF2-40B4-BE49-F238E27FC236}">
                <a16:creationId xmlns:a16="http://schemas.microsoft.com/office/drawing/2014/main" id="{632F4A66-DFCD-1A82-5517-030AE0AC2AB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45842" y="4955590"/>
            <a:ext cx="3887642" cy="1831591"/>
          </a:xfrm>
          <a:prstGeom prst="rect">
            <a:avLst/>
          </a:prstGeom>
          <a:noFill/>
          <a:ln>
            <a:noFill/>
          </a:ln>
        </p:spPr>
      </p:pic>
      <p:pic>
        <p:nvPicPr>
          <p:cNvPr id="9" name="Picture 8">
            <a:extLst>
              <a:ext uri="{FF2B5EF4-FFF2-40B4-BE49-F238E27FC236}">
                <a16:creationId xmlns:a16="http://schemas.microsoft.com/office/drawing/2014/main" id="{3D0E7DA2-9D7C-A039-CC8A-439A7EA5F24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4995512"/>
            <a:ext cx="3445842" cy="1862488"/>
          </a:xfrm>
          <a:prstGeom prst="rect">
            <a:avLst/>
          </a:prstGeom>
          <a:noFill/>
          <a:ln>
            <a:noFill/>
          </a:ln>
        </p:spPr>
      </p:pic>
      <p:pic>
        <p:nvPicPr>
          <p:cNvPr id="10" name="Picture 9">
            <a:extLst>
              <a:ext uri="{FF2B5EF4-FFF2-40B4-BE49-F238E27FC236}">
                <a16:creationId xmlns:a16="http://schemas.microsoft.com/office/drawing/2014/main" id="{B070A5E8-B670-3E13-1D28-5E1BDB72E90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25642" y="3320717"/>
            <a:ext cx="3607844" cy="1634874"/>
          </a:xfrm>
          <a:prstGeom prst="rect">
            <a:avLst/>
          </a:prstGeom>
          <a:noFill/>
          <a:ln>
            <a:noFill/>
          </a:ln>
        </p:spPr>
      </p:pic>
      <p:pic>
        <p:nvPicPr>
          <p:cNvPr id="11" name="Picture 10">
            <a:extLst>
              <a:ext uri="{FF2B5EF4-FFF2-40B4-BE49-F238E27FC236}">
                <a16:creationId xmlns:a16="http://schemas.microsoft.com/office/drawing/2014/main" id="{CA5D4574-56F1-D562-0EAB-9EE1A875E21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113311" y="5219566"/>
            <a:ext cx="2787650" cy="1935498"/>
          </a:xfrm>
          <a:prstGeom prst="rect">
            <a:avLst/>
          </a:prstGeom>
          <a:noFill/>
          <a:ln>
            <a:noFill/>
          </a:ln>
        </p:spPr>
      </p:pic>
      <p:pic>
        <p:nvPicPr>
          <p:cNvPr id="12" name="Picture 11">
            <a:extLst>
              <a:ext uri="{FF2B5EF4-FFF2-40B4-BE49-F238E27FC236}">
                <a16:creationId xmlns:a16="http://schemas.microsoft.com/office/drawing/2014/main" id="{B060F978-AACF-BBD0-12D8-4C1882FD564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900965" y="5168766"/>
            <a:ext cx="2813050" cy="2037098"/>
          </a:xfrm>
          <a:prstGeom prst="rect">
            <a:avLst/>
          </a:prstGeom>
          <a:noFill/>
          <a:ln>
            <a:noFill/>
          </a:ln>
        </p:spPr>
      </p:pic>
    </p:spTree>
    <p:extLst>
      <p:ext uri="{BB962C8B-B14F-4D97-AF65-F5344CB8AC3E}">
        <p14:creationId xmlns:p14="http://schemas.microsoft.com/office/powerpoint/2010/main" val="185962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C84A-91CE-E28C-ACD2-A656475E9ABE}"/>
              </a:ext>
            </a:extLst>
          </p:cNvPr>
          <p:cNvSpPr>
            <a:spLocks noGrp="1"/>
          </p:cNvSpPr>
          <p:nvPr>
            <p:ph type="title"/>
          </p:nvPr>
        </p:nvSpPr>
        <p:spPr>
          <a:xfrm>
            <a:off x="-269508" y="0"/>
            <a:ext cx="12461508" cy="1655546"/>
          </a:xfrm>
          <a:solidFill>
            <a:schemeClr val="tx1"/>
          </a:solidFill>
        </p:spPr>
        <p:txBody>
          <a:bodyPr>
            <a:noAutofit/>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Forecasting Next Event Time with timeseries and ‘XGBOOST’ algorithm</a:t>
            </a:r>
            <a:br>
              <a:rPr lang="en-US" b="1"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06D9F0A-0158-0A73-7005-70FA945687A8}"/>
              </a:ext>
            </a:extLst>
          </p:cNvPr>
          <p:cNvPicPr>
            <a:picLocks noGrp="1" noChangeAspect="1"/>
          </p:cNvPicPr>
          <p:nvPr>
            <p:ph idx="1"/>
          </p:nvPr>
        </p:nvPicPr>
        <p:blipFill>
          <a:blip r:embed="rId2"/>
          <a:stretch>
            <a:fillRect/>
          </a:stretch>
        </p:blipFill>
        <p:spPr>
          <a:xfrm>
            <a:off x="-269508" y="1395663"/>
            <a:ext cx="3657600" cy="2475257"/>
          </a:xfrm>
          <a:solidFill>
            <a:schemeClr val="bg2"/>
          </a:solidFill>
        </p:spPr>
      </p:pic>
      <p:sp>
        <p:nvSpPr>
          <p:cNvPr id="4" name="Text Placeholder 3">
            <a:extLst>
              <a:ext uri="{FF2B5EF4-FFF2-40B4-BE49-F238E27FC236}">
                <a16:creationId xmlns:a16="http://schemas.microsoft.com/office/drawing/2014/main" id="{43E79DC4-7022-C87C-7900-067223A775F6}"/>
              </a:ext>
            </a:extLst>
          </p:cNvPr>
          <p:cNvSpPr>
            <a:spLocks noGrp="1"/>
          </p:cNvSpPr>
          <p:nvPr>
            <p:ph type="body" sz="half" idx="2"/>
          </p:nvPr>
        </p:nvSpPr>
        <p:spPr>
          <a:xfrm>
            <a:off x="7602997" y="1463040"/>
            <a:ext cx="5419984" cy="5394960"/>
          </a:xfrm>
          <a:solidFill>
            <a:schemeClr val="bg2"/>
          </a:solidFill>
        </p:spPr>
        <p:txBody>
          <a:bodyPr>
            <a:normAutofit fontScale="92500" lnSpcReduction="20000"/>
          </a:bodyPr>
          <a:lstStyle/>
          <a:p>
            <a:r>
              <a:rPr lang="en-US" dirty="0"/>
              <a:t>To forecast and predict the next event time, different preprocess had to be done on the dataset, first was to subsample the dataset to a smaller number so that the model will be able to train it, next was to drop all columns not needed for the training. Since the forecasting deals with time, converted the event time to timeseries, did feature engineering on event time to get more time column. Used label encoder to encode the event type column from categorical to numerical variables. Split the data set into train and test, scaled the data, did features importance and decision tree regression, correlation and then train the model using xgboost. The x-axis  represent the sample in the test set and the y-axis represent the target variable. The orange color represent the predicted values while the blue color represent the actual values.  From the model visuals I can say that the predicted values are close to actual values. After which I up sample the data set cos of imbalance class of event type, then retrain the model, did optimization of the model using randomizedsearchcv and afterwards I did cross validation to know how well the model is preforming using the mean and standard deviation.  Then I had to create small data set to predict the next event time with. I analyzed two accounts in which one gave a 1hr different btw previous time and the predicted time while the second one gave a 9hrs difference btw the previous and the predicted. </a:t>
            </a:r>
          </a:p>
        </p:txBody>
      </p:sp>
      <p:pic>
        <p:nvPicPr>
          <p:cNvPr id="8" name="Picture 7">
            <a:extLst>
              <a:ext uri="{FF2B5EF4-FFF2-40B4-BE49-F238E27FC236}">
                <a16:creationId xmlns:a16="http://schemas.microsoft.com/office/drawing/2014/main" id="{E1CBA614-E5F9-3EF4-38C1-8D7DC9D181C5}"/>
              </a:ext>
            </a:extLst>
          </p:cNvPr>
          <p:cNvPicPr>
            <a:picLocks noChangeAspect="1"/>
          </p:cNvPicPr>
          <p:nvPr/>
        </p:nvPicPr>
        <p:blipFill>
          <a:blip r:embed="rId3"/>
          <a:stretch>
            <a:fillRect/>
          </a:stretch>
        </p:blipFill>
        <p:spPr>
          <a:xfrm>
            <a:off x="3388091" y="1395663"/>
            <a:ext cx="4214905" cy="2563571"/>
          </a:xfrm>
          <a:prstGeom prst="rect">
            <a:avLst/>
          </a:prstGeom>
        </p:spPr>
      </p:pic>
      <p:pic>
        <p:nvPicPr>
          <p:cNvPr id="10" name="Picture 9">
            <a:extLst>
              <a:ext uri="{FF2B5EF4-FFF2-40B4-BE49-F238E27FC236}">
                <a16:creationId xmlns:a16="http://schemas.microsoft.com/office/drawing/2014/main" id="{EF4106F5-7203-7266-8AAC-49EFB1D8A9C4}"/>
              </a:ext>
            </a:extLst>
          </p:cNvPr>
          <p:cNvPicPr>
            <a:picLocks noChangeAspect="1"/>
          </p:cNvPicPr>
          <p:nvPr/>
        </p:nvPicPr>
        <p:blipFill>
          <a:blip r:embed="rId4"/>
          <a:stretch>
            <a:fillRect/>
          </a:stretch>
        </p:blipFill>
        <p:spPr>
          <a:xfrm>
            <a:off x="-269508" y="3870920"/>
            <a:ext cx="4858513" cy="3081770"/>
          </a:xfrm>
          <a:prstGeom prst="rect">
            <a:avLst/>
          </a:prstGeom>
        </p:spPr>
      </p:pic>
      <p:pic>
        <p:nvPicPr>
          <p:cNvPr id="12" name="Picture 11">
            <a:extLst>
              <a:ext uri="{FF2B5EF4-FFF2-40B4-BE49-F238E27FC236}">
                <a16:creationId xmlns:a16="http://schemas.microsoft.com/office/drawing/2014/main" id="{AA5A9991-1AFE-E036-7290-5C8959197151}"/>
              </a:ext>
            </a:extLst>
          </p:cNvPr>
          <p:cNvPicPr>
            <a:picLocks noChangeAspect="1"/>
          </p:cNvPicPr>
          <p:nvPr/>
        </p:nvPicPr>
        <p:blipFill>
          <a:blip r:embed="rId5"/>
          <a:stretch>
            <a:fillRect/>
          </a:stretch>
        </p:blipFill>
        <p:spPr>
          <a:xfrm>
            <a:off x="4573283" y="3931921"/>
            <a:ext cx="3126928" cy="2959768"/>
          </a:xfrm>
          <a:prstGeom prst="rect">
            <a:avLst/>
          </a:prstGeom>
        </p:spPr>
      </p:pic>
    </p:spTree>
    <p:extLst>
      <p:ext uri="{BB962C8B-B14F-4D97-AF65-F5344CB8AC3E}">
        <p14:creationId xmlns:p14="http://schemas.microsoft.com/office/powerpoint/2010/main" val="88961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D1BCBF-C9B4-EADE-2C39-BD9DF4159E50}"/>
              </a:ext>
            </a:extLst>
          </p:cNvPr>
          <p:cNvSpPr>
            <a:spLocks noGrp="1"/>
          </p:cNvSpPr>
          <p:nvPr>
            <p:ph type="title"/>
          </p:nvPr>
        </p:nvSpPr>
        <p:spPr>
          <a:xfrm>
            <a:off x="0" y="0"/>
            <a:ext cx="12192000" cy="1347537"/>
          </a:xfrm>
          <a:solidFill>
            <a:schemeClr val="tx1"/>
          </a:solidFill>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CONCLUSION AND RECOMMENDATION</a:t>
            </a:r>
          </a:p>
        </p:txBody>
      </p:sp>
      <p:sp>
        <p:nvSpPr>
          <p:cNvPr id="6" name="Content Placeholder 5">
            <a:extLst>
              <a:ext uri="{FF2B5EF4-FFF2-40B4-BE49-F238E27FC236}">
                <a16:creationId xmlns:a16="http://schemas.microsoft.com/office/drawing/2014/main" id="{3D7992D1-A3CC-A781-ED53-A16076548DE2}"/>
              </a:ext>
            </a:extLst>
          </p:cNvPr>
          <p:cNvSpPr>
            <a:spLocks noGrp="1"/>
          </p:cNvSpPr>
          <p:nvPr>
            <p:ph idx="1"/>
          </p:nvPr>
        </p:nvSpPr>
        <p:spPr>
          <a:xfrm>
            <a:off x="0" y="1029903"/>
            <a:ext cx="12192000" cy="5828097"/>
          </a:xfrm>
          <a:solidFill>
            <a:schemeClr val="bg2"/>
          </a:solidFill>
        </p:spPr>
        <p:txBody>
          <a:bodyPr/>
          <a:lstStyle/>
          <a:p>
            <a:pPr marL="0" indent="0">
              <a:buNone/>
            </a:pPr>
            <a:r>
              <a:rPr lang="en-US" dirty="0"/>
              <a:t>The dataset is a categorical variable data which is all about a service subscription engagement platform for books. The dataset was preprocessed, cleansed, analyzed, queried using SQL and then forecasting was done  to predict the next event time, the model used for the forecasting is XGBOOST. </a:t>
            </a:r>
          </a:p>
          <a:p>
            <a:pPr marL="0" indent="0">
              <a:buNone/>
            </a:pPr>
            <a:r>
              <a:rPr lang="en-US" dirty="0"/>
              <a:t>In the preprocessing, missing data was filled, cardinality was determined, rare category identified and outliers detected and then proceeded to analysis. The analysis carried out shows there are different patterns in which event occur during the day with most time engaged been in the afternoon with different event types engaged and  in between the time of 2pm and 4pm. The most engaged event types was visualized and two account id was analyzed which gave insight on how the account id’s engaged the platform differently at different times and different interest of event types. </a:t>
            </a:r>
          </a:p>
          <a:p>
            <a:pPr marL="0" indent="0">
              <a:buNone/>
            </a:pPr>
            <a:r>
              <a:rPr lang="en-US" dirty="0"/>
              <a:t>The machine learning XGBOOST used to forecast and predict the next event time worked perfectly but decision cant be concluded until other algorithm are been use to train the dataset also for comparison and assurance of results. Though the cross validation result shows its performing well but still recommend more algorithm be used to get different opinions before decision is taken and also I will like to recommend more of timeseries analysis and machine learning be used compare to the method I used which is the convectional way of training any dataset not based on timeseries and I will still work again with timeseries analysis with xgboost and other algorithm to see  what the result will be. </a:t>
            </a:r>
          </a:p>
        </p:txBody>
      </p:sp>
    </p:spTree>
    <p:extLst>
      <p:ext uri="{BB962C8B-B14F-4D97-AF65-F5344CB8AC3E}">
        <p14:creationId xmlns:p14="http://schemas.microsoft.com/office/powerpoint/2010/main" val="255005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367</TotalTime>
  <Words>1356</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Berlin Sans FB Demi</vt:lpstr>
      <vt:lpstr>Calibri</vt:lpstr>
      <vt:lpstr>Cambria</vt:lpstr>
      <vt:lpstr>Corbel</vt:lpstr>
      <vt:lpstr>Times New Roman</vt:lpstr>
      <vt:lpstr>Wingdings</vt:lpstr>
      <vt:lpstr>Banded</vt:lpstr>
      <vt:lpstr>Project Title: Data Science on Subscription Service</vt:lpstr>
      <vt:lpstr>Subscription platform data set and  MySQL query</vt:lpstr>
      <vt:lpstr>Data preprocessing and exploratory analysis</vt:lpstr>
      <vt:lpstr>Data preprocessing and exploratory analysis</vt:lpstr>
      <vt:lpstr>Data preprocessing and exploratory analysis</vt:lpstr>
      <vt:lpstr>Forecasting Next Event Time with timeseries and ‘XGBOOST’ algorithm </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Data Science on Subscription Service</dc:title>
  <dc:creator>Grace</dc:creator>
  <cp:lastModifiedBy>Grace</cp:lastModifiedBy>
  <cp:revision>5</cp:revision>
  <dcterms:created xsi:type="dcterms:W3CDTF">2023-04-13T11:08:53Z</dcterms:created>
  <dcterms:modified xsi:type="dcterms:W3CDTF">2023-04-13T21:51:01Z</dcterms:modified>
</cp:coreProperties>
</file>