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9"/>
  </p:notesMasterIdLst>
  <p:handoutMasterIdLst>
    <p:handoutMasterId r:id="rId20"/>
  </p:handoutMasterIdLst>
  <p:sldIdLst>
    <p:sldId id="289" r:id="rId5"/>
    <p:sldId id="288" r:id="rId6"/>
    <p:sldId id="261" r:id="rId7"/>
    <p:sldId id="264" r:id="rId8"/>
    <p:sldId id="290" r:id="rId9"/>
    <p:sldId id="263" r:id="rId10"/>
    <p:sldId id="265" r:id="rId11"/>
    <p:sldId id="268" r:id="rId12"/>
    <p:sldId id="291" r:id="rId13"/>
    <p:sldId id="267" r:id="rId14"/>
    <p:sldId id="266" r:id="rId15"/>
    <p:sldId id="292" r:id="rId16"/>
    <p:sldId id="293"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4"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ari-Alabi O K (FCES)" userId="771b0c56-1dfb-4fcc-a78a-08696d5ab995" providerId="ADAL" clId="{E1E466B4-9887-4FF7-A0B8-F78750CE908A}"/>
    <pc:docChg chg="modSld">
      <pc:chgData name="Abari-Alabi O K (FCES)" userId="771b0c56-1dfb-4fcc-a78a-08696d5ab995" providerId="ADAL" clId="{E1E466B4-9887-4FF7-A0B8-F78750CE908A}" dt="2024-05-19T21:08:16.681" v="5" actId="120"/>
      <pc:docMkLst>
        <pc:docMk/>
      </pc:docMkLst>
      <pc:sldChg chg="modSp mod">
        <pc:chgData name="Abari-Alabi O K (FCES)" userId="771b0c56-1dfb-4fcc-a78a-08696d5ab995" providerId="ADAL" clId="{E1E466B4-9887-4FF7-A0B8-F78750CE908A}" dt="2024-05-19T21:08:16.681" v="5" actId="120"/>
        <pc:sldMkLst>
          <pc:docMk/>
          <pc:sldMk cId="3078994387" sldId="289"/>
        </pc:sldMkLst>
        <pc:spChg chg="mod">
          <ac:chgData name="Abari-Alabi O K (FCES)" userId="771b0c56-1dfb-4fcc-a78a-08696d5ab995" providerId="ADAL" clId="{E1E466B4-9887-4FF7-A0B8-F78750CE908A}" dt="2024-05-19T21:08:16.681" v="5" actId="120"/>
          <ac:spMkLst>
            <pc:docMk/>
            <pc:sldMk cId="3078994387" sldId="289"/>
            <ac:spMk id="9" creationId="{6FEC93CF-2672-7D78-F278-58C5E012E0DF}"/>
          </ac:spMkLst>
        </pc:spChg>
        <pc:spChg chg="mod">
          <ac:chgData name="Abari-Alabi O K (FCES)" userId="771b0c56-1dfb-4fcc-a78a-08696d5ab995" providerId="ADAL" clId="{E1E466B4-9887-4FF7-A0B8-F78750CE908A}" dt="2024-05-19T21:06:46.629" v="3" actId="20577"/>
          <ac:spMkLst>
            <pc:docMk/>
            <pc:sldMk cId="3078994387" sldId="289"/>
            <ac:spMk id="12" creationId="{255D645E-879C-1116-31C1-CDF3FDF741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5/15/2024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00682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393965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119104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36352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5/14/2024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5/14/2024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3" r:id="rId14"/>
    <p:sldLayoutId id="2147483685" r:id="rId15"/>
    <p:sldLayoutId id="2147483686" r:id="rId16"/>
    <p:sldLayoutId id="2147483687" r:id="rId17"/>
    <p:sldLayoutId id="2147483688" r:id="rId18"/>
    <p:sldLayoutId id="2147483689" r:id="rId19"/>
    <p:sldLayoutId id="2147483690" r:id="rId20"/>
    <p:sldLayoutId id="2147483691" r:id="rId2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image.slidesharecdn.com/sms-spam-detection-180722164354/85/sms-spamdetection-3-638.jpg?cb=1666105906"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hyperlink" Target="https://www.researchgate.net/figure/Data-flow-of-spam-detection-machine-learning_fig3_359688147"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57468" y="379821"/>
            <a:ext cx="5824686" cy="3207434"/>
          </a:xfrm>
        </p:spPr>
        <p:txBody>
          <a:bodyPr/>
          <a:lstStyle/>
          <a:p>
            <a:r>
              <a:rPr lang="en-US" b="1" dirty="0">
                <a:latin typeface="Cambria" panose="02040503050406030204" pitchFamily="18" charset="0"/>
                <a:ea typeface="Cambria" panose="02040503050406030204" pitchFamily="18" charset="0"/>
              </a:rPr>
              <a:t>Application of machine learning algorithms for </a:t>
            </a:r>
            <a:r>
              <a:rPr lang="en-US" b="1" dirty="0" err="1">
                <a:latin typeface="Cambria" panose="02040503050406030204" pitchFamily="18" charset="0"/>
                <a:ea typeface="Cambria" panose="02040503050406030204" pitchFamily="18" charset="0"/>
              </a:rPr>
              <a:t>sms</a:t>
            </a:r>
            <a:r>
              <a:rPr lang="en-US" b="1" dirty="0">
                <a:latin typeface="Cambria" panose="02040503050406030204" pitchFamily="18" charset="0"/>
                <a:ea typeface="Cambria" panose="02040503050406030204" pitchFamily="18" charset="0"/>
              </a:rPr>
              <a:t> spam detection</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pic>
        <p:nvPicPr>
          <p:cNvPr id="2" name="Picture 1">
            <a:extLst>
              <a:ext uri="{FF2B5EF4-FFF2-40B4-BE49-F238E27FC236}">
                <a16:creationId xmlns:a16="http://schemas.microsoft.com/office/drawing/2014/main" id="{C452394B-AFF6-21EC-37C6-8C1162534F1C}"/>
              </a:ext>
            </a:extLst>
          </p:cNvPr>
          <p:cNvPicPr>
            <a:picLocks noChangeAspect="1"/>
          </p:cNvPicPr>
          <p:nvPr/>
        </p:nvPicPr>
        <p:blipFill>
          <a:blip r:embed="rId4"/>
          <a:stretch>
            <a:fillRect/>
          </a:stretch>
        </p:blipFill>
        <p:spPr>
          <a:xfrm>
            <a:off x="11052358" y="1"/>
            <a:ext cx="1151216" cy="1151216"/>
          </a:xfrm>
          <a:prstGeom prst="rect">
            <a:avLst/>
          </a:prstGeom>
        </p:spPr>
      </p:pic>
      <p:sp>
        <p:nvSpPr>
          <p:cNvPr id="8" name="Title 8">
            <a:extLst>
              <a:ext uri="{FF2B5EF4-FFF2-40B4-BE49-F238E27FC236}">
                <a16:creationId xmlns:a16="http://schemas.microsoft.com/office/drawing/2014/main" id="{E84D4E8B-0919-6B17-D496-881862E67D7C}"/>
              </a:ext>
            </a:extLst>
          </p:cNvPr>
          <p:cNvSpPr txBox="1">
            <a:spLocks/>
          </p:cNvSpPr>
          <p:nvPr/>
        </p:nvSpPr>
        <p:spPr>
          <a:xfrm>
            <a:off x="869191" y="4360981"/>
            <a:ext cx="4870427" cy="39154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Olatunbosun k. </a:t>
            </a:r>
            <a:r>
              <a:rPr lang="en-US" sz="2000" b="1" dirty="0" err="1">
                <a:latin typeface="Cambria" panose="02040503050406030204" pitchFamily="18" charset="0"/>
                <a:ea typeface="Cambria" panose="02040503050406030204" pitchFamily="18" charset="0"/>
              </a:rPr>
              <a:t>abari-alabi</a:t>
            </a:r>
            <a:endParaRPr lang="en-US" sz="2000" b="1" dirty="0">
              <a:latin typeface="Cambria" panose="02040503050406030204" pitchFamily="18" charset="0"/>
              <a:ea typeface="Cambria" panose="02040503050406030204" pitchFamily="18" charset="0"/>
            </a:endParaRPr>
          </a:p>
        </p:txBody>
      </p:sp>
      <p:sp>
        <p:nvSpPr>
          <p:cNvPr id="10" name="Title 8">
            <a:extLst>
              <a:ext uri="{FF2B5EF4-FFF2-40B4-BE49-F238E27FC236}">
                <a16:creationId xmlns:a16="http://schemas.microsoft.com/office/drawing/2014/main" id="{8CAB2948-2845-500F-AB97-C9F024A4AD7E}"/>
              </a:ext>
            </a:extLst>
          </p:cNvPr>
          <p:cNvSpPr txBox="1">
            <a:spLocks/>
          </p:cNvSpPr>
          <p:nvPr/>
        </p:nvSpPr>
        <p:spPr>
          <a:xfrm>
            <a:off x="1485827" y="4766601"/>
            <a:ext cx="2312455" cy="39154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MSC DATA SCIENCE</a:t>
            </a:r>
          </a:p>
        </p:txBody>
      </p:sp>
      <p:sp>
        <p:nvSpPr>
          <p:cNvPr id="11" name="Title 8">
            <a:extLst>
              <a:ext uri="{FF2B5EF4-FFF2-40B4-BE49-F238E27FC236}">
                <a16:creationId xmlns:a16="http://schemas.microsoft.com/office/drawing/2014/main" id="{B923F1F5-07C2-F55E-8203-B36A61F5E82A}"/>
              </a:ext>
            </a:extLst>
          </p:cNvPr>
          <p:cNvSpPr txBox="1">
            <a:spLocks/>
          </p:cNvSpPr>
          <p:nvPr/>
        </p:nvSpPr>
        <p:spPr>
          <a:xfrm>
            <a:off x="2365056" y="3950670"/>
            <a:ext cx="532889" cy="39154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r>
              <a:rPr lang="en-US" sz="5400" b="1" dirty="0">
                <a:latin typeface="Cambria" panose="02040503050406030204" pitchFamily="18" charset="0"/>
                <a:ea typeface="Cambria" panose="02040503050406030204" pitchFamily="18" charset="0"/>
              </a:rPr>
              <a:t>…</a:t>
            </a:r>
          </a:p>
        </p:txBody>
      </p:sp>
      <p:sp>
        <p:nvSpPr>
          <p:cNvPr id="12" name="Title 8">
            <a:extLst>
              <a:ext uri="{FF2B5EF4-FFF2-40B4-BE49-F238E27FC236}">
                <a16:creationId xmlns:a16="http://schemas.microsoft.com/office/drawing/2014/main" id="{255D645E-879C-1116-31C1-CDF3FDF74120}"/>
              </a:ext>
            </a:extLst>
          </p:cNvPr>
          <p:cNvSpPr txBox="1">
            <a:spLocks/>
          </p:cNvSpPr>
          <p:nvPr/>
        </p:nvSpPr>
        <p:spPr>
          <a:xfrm>
            <a:off x="1790628" y="5662244"/>
            <a:ext cx="1878696" cy="39154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r>
              <a:rPr lang="en-US" sz="2000" b="1" dirty="0">
                <a:latin typeface="Cambria" panose="02040503050406030204" pitchFamily="18" charset="0"/>
                <a:ea typeface="Cambria" panose="02040503050406030204" pitchFamily="18" charset="0"/>
              </a:rPr>
              <a:t>MAY 20, 2024</a:t>
            </a: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096000" y="265888"/>
            <a:ext cx="5435010" cy="1705617"/>
          </a:xfrm>
        </p:spPr>
        <p:txBody>
          <a:bodyPr vert="horz" lIns="91440" tIns="45720" rIns="91440" bIns="45720" rtlCol="0" anchor="ctr">
            <a:normAutofit/>
          </a:bodyPr>
          <a:lstStyle/>
          <a:p>
            <a:r>
              <a:rPr lang="en-US" sz="2800" dirty="0">
                <a:latin typeface="+mn-lt"/>
              </a:rPr>
              <a:t>RESULTS CONTD…</a:t>
            </a:r>
          </a:p>
        </p:txBody>
      </p:sp>
      <p:sp>
        <p:nvSpPr>
          <p:cNvPr id="84"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5" name="Straight Connector 84">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A46174-3004-F15C-AE6E-47ED7E745527}"/>
              </a:ext>
            </a:extLst>
          </p:cNvPr>
          <p:cNvSpPr txBox="1"/>
          <p:nvPr/>
        </p:nvSpPr>
        <p:spPr>
          <a:xfrm>
            <a:off x="6096001" y="1662018"/>
            <a:ext cx="5662612" cy="4668443"/>
          </a:xfrm>
          <a:prstGeom prst="rect">
            <a:avLst/>
          </a:prstGeom>
        </p:spPr>
        <p:txBody>
          <a:bodyPr vert="horz" lIns="91440" tIns="45720" rIns="91440" bIns="45720" rtlCol="0">
            <a:noAutofit/>
          </a:bodyPr>
          <a:lstStyle/>
          <a:p>
            <a:pPr indent="-228600">
              <a:lnSpc>
                <a:spcPct val="90000"/>
              </a:lnSpc>
              <a:spcAft>
                <a:spcPts val="600"/>
              </a:spcAft>
              <a:buSzPct val="80000"/>
              <a:buFont typeface="Arial" panose="020B0604020202020204" pitchFamily="34" charset="0"/>
              <a:buChar char="•"/>
            </a:pPr>
            <a:r>
              <a:rPr lang="en-US" b="1" dirty="0">
                <a:solidFill>
                  <a:srgbClr val="002060"/>
                </a:solidFill>
              </a:rPr>
              <a:t>Machine Learning Classification</a:t>
            </a:r>
          </a:p>
          <a:p>
            <a:pPr indent="-228600">
              <a:lnSpc>
                <a:spcPct val="90000"/>
              </a:lnSpc>
              <a:spcAft>
                <a:spcPts val="600"/>
              </a:spcAft>
              <a:buSzPct val="80000"/>
              <a:buFont typeface="Arial" panose="020B0604020202020204" pitchFamily="34" charset="0"/>
              <a:buChar char="•"/>
            </a:pPr>
            <a:endParaRPr lang="en-US" dirty="0">
              <a:solidFill>
                <a:srgbClr val="002060"/>
              </a:solidFill>
            </a:endParaRPr>
          </a:p>
          <a:p>
            <a:pPr marL="57150" indent="-285750" algn="just">
              <a:lnSpc>
                <a:spcPct val="90000"/>
              </a:lnSpc>
              <a:spcAft>
                <a:spcPts val="600"/>
              </a:spcAft>
              <a:buSzPct val="80000"/>
              <a:buFont typeface="Wingdings" panose="05000000000000000000" pitchFamily="2" charset="2"/>
              <a:buChar char="§"/>
            </a:pPr>
            <a:r>
              <a:rPr lang="en-US" dirty="0">
                <a:solidFill>
                  <a:srgbClr val="002060"/>
                </a:solidFill>
              </a:rPr>
              <a:t>We trained our models using TF-IDF vectorization, a technique that transforms text input into numerical representations.</a:t>
            </a:r>
          </a:p>
          <a:p>
            <a:pPr marL="57150" indent="-285750" algn="just">
              <a:lnSpc>
                <a:spcPct val="90000"/>
              </a:lnSpc>
              <a:spcAft>
                <a:spcPts val="600"/>
              </a:spcAft>
              <a:buSzPct val="80000"/>
              <a:buFont typeface="Wingdings" panose="05000000000000000000" pitchFamily="2" charset="2"/>
              <a:buChar char="§"/>
            </a:pPr>
            <a:r>
              <a:rPr lang="en-US" dirty="0">
                <a:solidFill>
                  <a:srgbClr val="002060"/>
                </a:solidFill>
              </a:rPr>
              <a:t>Our evaluation metrics, encompassing accuracy, precision, recall, and F1 score, offered nuanced insights into the performance of each model. Naive Bayes exhibited commendable accuracy (98.07%) and precision (98.09%), albeit with room for improvement in recall. Logistic Regression showcased remarkable precision (99.34%) and accuracy (97.93%), albeit at the expense of slightly lower recall. Notably, Random Forest emerged as the frontrunner, boasting near-perfect precision (100%) and recall (99.38%), culminating in an impressive accuracy of 99.8%. </a:t>
            </a:r>
          </a:p>
          <a:p>
            <a:pPr marL="57150" indent="-285750" algn="just">
              <a:lnSpc>
                <a:spcPct val="90000"/>
              </a:lnSpc>
              <a:spcAft>
                <a:spcPts val="600"/>
              </a:spcAft>
              <a:buSzPct val="80000"/>
              <a:buFont typeface="Wingdings" panose="05000000000000000000" pitchFamily="2" charset="2"/>
              <a:buChar char="§"/>
            </a:pPr>
            <a:r>
              <a:rPr lang="en-US" dirty="0">
                <a:solidFill>
                  <a:srgbClr val="002060"/>
                </a:solidFill>
              </a:rPr>
              <a:t>This illustrates its superior ability to precisely classify spam and non-spam messages while reducing the occurrence of both incorrect spam identifications and incorrect non-spam identifications.</a:t>
            </a:r>
          </a:p>
        </p:txBody>
      </p:sp>
      <p:pic>
        <p:nvPicPr>
          <p:cNvPr id="8" name="Picture 7">
            <a:extLst>
              <a:ext uri="{FF2B5EF4-FFF2-40B4-BE49-F238E27FC236}">
                <a16:creationId xmlns:a16="http://schemas.microsoft.com/office/drawing/2014/main" id="{634992E0-45F0-61A4-3A8B-0624FDB2FC26}"/>
              </a:ext>
            </a:extLst>
          </p:cNvPr>
          <p:cNvPicPr>
            <a:picLocks noChangeAspect="1"/>
          </p:cNvPicPr>
          <p:nvPr/>
        </p:nvPicPr>
        <p:blipFill>
          <a:blip r:embed="rId3"/>
          <a:stretch>
            <a:fillRect/>
          </a:stretch>
        </p:blipFill>
        <p:spPr>
          <a:xfrm>
            <a:off x="11148506" y="14141"/>
            <a:ext cx="1043494" cy="1043494"/>
          </a:xfrm>
          <a:prstGeom prst="rect">
            <a:avLst/>
          </a:prstGeom>
        </p:spPr>
      </p:pic>
      <p:graphicFrame>
        <p:nvGraphicFramePr>
          <p:cNvPr id="7" name="Table 6">
            <a:extLst>
              <a:ext uri="{FF2B5EF4-FFF2-40B4-BE49-F238E27FC236}">
                <a16:creationId xmlns:a16="http://schemas.microsoft.com/office/drawing/2014/main" id="{FA8689C8-58ED-E852-64ED-FDBBA926DBE6}"/>
              </a:ext>
            </a:extLst>
          </p:cNvPr>
          <p:cNvGraphicFramePr>
            <a:graphicFrameLocks noGrp="1"/>
          </p:cNvGraphicFramePr>
          <p:nvPr>
            <p:extLst>
              <p:ext uri="{D42A27DB-BD31-4B8C-83A1-F6EECF244321}">
                <p14:modId xmlns:p14="http://schemas.microsoft.com/office/powerpoint/2010/main" val="3933045416"/>
              </p:ext>
            </p:extLst>
          </p:nvPr>
        </p:nvGraphicFramePr>
        <p:xfrm>
          <a:off x="533399" y="2215347"/>
          <a:ext cx="5029203" cy="2427308"/>
        </p:xfrm>
        <a:graphic>
          <a:graphicData uri="http://schemas.openxmlformats.org/drawingml/2006/table">
            <a:tbl>
              <a:tblPr firstRow="1" firstCol="1" bandRow="1">
                <a:tableStyleId>{9DCAF9ED-07DC-4A11-8D7F-57B35C25682E}</a:tableStyleId>
              </a:tblPr>
              <a:tblGrid>
                <a:gridCol w="1255026">
                  <a:extLst>
                    <a:ext uri="{9D8B030D-6E8A-4147-A177-3AD203B41FA5}">
                      <a16:colId xmlns:a16="http://schemas.microsoft.com/office/drawing/2014/main" val="940400247"/>
                    </a:ext>
                  </a:extLst>
                </a:gridCol>
                <a:gridCol w="1079014">
                  <a:extLst>
                    <a:ext uri="{9D8B030D-6E8A-4147-A177-3AD203B41FA5}">
                      <a16:colId xmlns:a16="http://schemas.microsoft.com/office/drawing/2014/main" val="2569797521"/>
                    </a:ext>
                  </a:extLst>
                </a:gridCol>
                <a:gridCol w="1077037">
                  <a:extLst>
                    <a:ext uri="{9D8B030D-6E8A-4147-A177-3AD203B41FA5}">
                      <a16:colId xmlns:a16="http://schemas.microsoft.com/office/drawing/2014/main" val="2336456171"/>
                    </a:ext>
                  </a:extLst>
                </a:gridCol>
                <a:gridCol w="823896">
                  <a:extLst>
                    <a:ext uri="{9D8B030D-6E8A-4147-A177-3AD203B41FA5}">
                      <a16:colId xmlns:a16="http://schemas.microsoft.com/office/drawing/2014/main" val="461649320"/>
                    </a:ext>
                  </a:extLst>
                </a:gridCol>
                <a:gridCol w="794230">
                  <a:extLst>
                    <a:ext uri="{9D8B030D-6E8A-4147-A177-3AD203B41FA5}">
                      <a16:colId xmlns:a16="http://schemas.microsoft.com/office/drawing/2014/main" val="3324445538"/>
                    </a:ext>
                  </a:extLst>
                </a:gridCol>
              </a:tblGrid>
              <a:tr h="692262">
                <a:tc>
                  <a:txBody>
                    <a:bodyPr/>
                    <a:lstStyle/>
                    <a:p>
                      <a:pPr algn="just">
                        <a:lnSpc>
                          <a:spcPct val="150000"/>
                        </a:lnSpc>
                        <a:spcAft>
                          <a:spcPts val="800"/>
                        </a:spcAft>
                      </a:pPr>
                      <a:r>
                        <a:rPr lang="en-GB" sz="1500">
                          <a:effectLst/>
                        </a:rPr>
                        <a:t>Algorithm</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Accuracy</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Precision</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Recall</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F1 Score</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extLst>
                  <a:ext uri="{0D108BD9-81ED-4DB2-BD59-A6C34878D82A}">
                    <a16:rowId xmlns:a16="http://schemas.microsoft.com/office/drawing/2014/main" val="4232963954"/>
                  </a:ext>
                </a:extLst>
              </a:tr>
              <a:tr h="350522">
                <a:tc>
                  <a:txBody>
                    <a:bodyPr/>
                    <a:lstStyle/>
                    <a:p>
                      <a:pPr algn="just">
                        <a:lnSpc>
                          <a:spcPct val="150000"/>
                        </a:lnSpc>
                        <a:spcAft>
                          <a:spcPts val="800"/>
                        </a:spcAft>
                      </a:pPr>
                      <a:r>
                        <a:rPr lang="en-GB" sz="1500">
                          <a:effectLst/>
                        </a:rPr>
                        <a:t>Naive Bayes</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0.981</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0.981</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0.958</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0.970</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extLst>
                  <a:ext uri="{0D108BD9-81ED-4DB2-BD59-A6C34878D82A}">
                    <a16:rowId xmlns:a16="http://schemas.microsoft.com/office/drawing/2014/main" val="3519002450"/>
                  </a:ext>
                </a:extLst>
              </a:tr>
              <a:tr h="692262">
                <a:tc>
                  <a:txBody>
                    <a:bodyPr/>
                    <a:lstStyle/>
                    <a:p>
                      <a:pPr algn="just">
                        <a:lnSpc>
                          <a:spcPct val="150000"/>
                        </a:lnSpc>
                        <a:spcAft>
                          <a:spcPts val="800"/>
                        </a:spcAft>
                      </a:pPr>
                      <a:r>
                        <a:rPr lang="en-GB" sz="1500">
                          <a:effectLst/>
                        </a:rPr>
                        <a:t>Logistic Regression</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0.979</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0.993</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0.942</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0.967</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extLst>
                  <a:ext uri="{0D108BD9-81ED-4DB2-BD59-A6C34878D82A}">
                    <a16:rowId xmlns:a16="http://schemas.microsoft.com/office/drawing/2014/main" val="2161111506"/>
                  </a:ext>
                </a:extLst>
              </a:tr>
              <a:tr h="692262">
                <a:tc>
                  <a:txBody>
                    <a:bodyPr/>
                    <a:lstStyle/>
                    <a:p>
                      <a:pPr algn="just">
                        <a:lnSpc>
                          <a:spcPct val="150000"/>
                        </a:lnSpc>
                        <a:spcAft>
                          <a:spcPts val="800"/>
                        </a:spcAft>
                      </a:pPr>
                      <a:r>
                        <a:rPr lang="en-GB" sz="1500">
                          <a:effectLst/>
                        </a:rPr>
                        <a:t>Random Forest</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0.998</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1.000</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0.994</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tc>
                  <a:txBody>
                    <a:bodyPr/>
                    <a:lstStyle/>
                    <a:p>
                      <a:pPr algn="just">
                        <a:lnSpc>
                          <a:spcPct val="150000"/>
                        </a:lnSpc>
                        <a:spcAft>
                          <a:spcPts val="800"/>
                        </a:spcAft>
                      </a:pPr>
                      <a:r>
                        <a:rPr lang="en-GB" sz="1500">
                          <a:effectLst/>
                        </a:rPr>
                        <a:t>0.997</a:t>
                      </a:r>
                      <a:endParaRPr lang="en-NG" sz="1400">
                        <a:effectLst/>
                        <a:latin typeface="Calibri" panose="020F0502020204030204" pitchFamily="34" charset="0"/>
                        <a:ea typeface="Calibri" panose="020F0502020204030204" pitchFamily="34" charset="0"/>
                        <a:cs typeface="Arial" panose="020B0604020202020204" pitchFamily="34" charset="0"/>
                      </a:endParaRPr>
                    </a:p>
                  </a:txBody>
                  <a:tcPr marL="85435" marR="85435" marT="0" marB="0"/>
                </a:tc>
                <a:extLst>
                  <a:ext uri="{0D108BD9-81ED-4DB2-BD59-A6C34878D82A}">
                    <a16:rowId xmlns:a16="http://schemas.microsoft.com/office/drawing/2014/main" val="2285671730"/>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68908" y="657226"/>
            <a:ext cx="2965938" cy="594800"/>
          </a:xfrm>
        </p:spPr>
        <p:txBody>
          <a:bodyPr vert="horz" lIns="91440" tIns="45720" rIns="91440" bIns="45720" rtlCol="0" anchor="t">
            <a:normAutofit/>
          </a:bodyPr>
          <a:lstStyle/>
          <a:p>
            <a:r>
              <a:rPr lang="en-US" sz="2800" b="1" dirty="0">
                <a:latin typeface="+mn-lt"/>
              </a:rPr>
              <a:t>DISCUSSION</a:t>
            </a:r>
          </a:p>
        </p:txBody>
      </p:sp>
      <p:cxnSp>
        <p:nvCxnSpPr>
          <p:cNvPr id="40" name="Straight Connector 39">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48542-FCE1-3AE6-C6C9-17975609DF70}"/>
              </a:ext>
            </a:extLst>
          </p:cNvPr>
          <p:cNvSpPr>
            <a:spLocks/>
          </p:cNvSpPr>
          <p:nvPr/>
        </p:nvSpPr>
        <p:spPr>
          <a:xfrm>
            <a:off x="4074247" y="373847"/>
            <a:ext cx="7601938" cy="3319274"/>
          </a:xfrm>
          <a:prstGeom prst="rect">
            <a:avLst/>
          </a:prstGeom>
          <a:noFill/>
        </p:spPr>
        <p:txBody>
          <a:bodyPr vert="horz" lIns="91440" tIns="45720" rIns="91440" bIns="45720" rtlCol="0" anchor="t">
            <a:normAutofit/>
          </a:bodyPr>
          <a:lstStyle/>
          <a:p>
            <a:pPr lvl="1">
              <a:spcAft>
                <a:spcPts val="600"/>
              </a:spcAft>
            </a:pPr>
            <a:r>
              <a:rPr lang="en-US" b="1" dirty="0">
                <a:solidFill>
                  <a:srgbClr val="002060"/>
                </a:solidFill>
              </a:rPr>
              <a:t>Research Question 1: Machine Learning Techniques for SMS Spam Detection</a:t>
            </a:r>
          </a:p>
          <a:p>
            <a:pPr lvl="1">
              <a:spcAft>
                <a:spcPts val="600"/>
              </a:spcAft>
            </a:pPr>
            <a:endParaRPr lang="en-US" dirty="0"/>
          </a:p>
          <a:p>
            <a:pPr marL="742950" lvl="1" indent="-285750" algn="just">
              <a:spcAft>
                <a:spcPts val="600"/>
              </a:spcAft>
              <a:buFont typeface="Wingdings" panose="05000000000000000000" pitchFamily="2" charset="2"/>
              <a:buChar char="§"/>
            </a:pPr>
            <a:r>
              <a:rPr lang="en-US" dirty="0">
                <a:solidFill>
                  <a:srgbClr val="002060"/>
                </a:solidFill>
              </a:rPr>
              <a:t>Random Forest achieved 99.8% accuracy, showcasing the efficacy of ensemble methods.</a:t>
            </a:r>
          </a:p>
          <a:p>
            <a:pPr marL="742950" lvl="1" indent="-285750" algn="just">
              <a:spcAft>
                <a:spcPts val="600"/>
              </a:spcAft>
              <a:buFont typeface="Wingdings" panose="05000000000000000000" pitchFamily="2" charset="2"/>
              <a:buChar char="§"/>
            </a:pPr>
            <a:r>
              <a:rPr lang="en-US" dirty="0">
                <a:solidFill>
                  <a:srgbClr val="002060"/>
                </a:solidFill>
              </a:rPr>
              <a:t>Naive Bayes and Logistic Regression also performed well, offering simplicity and interpretability.</a:t>
            </a:r>
          </a:p>
          <a:p>
            <a:pPr marL="742950" lvl="1" indent="-285750" algn="just">
              <a:spcAft>
                <a:spcPts val="600"/>
              </a:spcAft>
              <a:buFont typeface="Wingdings" panose="05000000000000000000" pitchFamily="2" charset="2"/>
              <a:buChar char="§"/>
            </a:pPr>
            <a:r>
              <a:rPr lang="en-US" dirty="0">
                <a:solidFill>
                  <a:srgbClr val="002060"/>
                </a:solidFill>
              </a:rPr>
              <a:t>Data preprocessing techniques like TF-IDF are crucial for enhancing model performance.</a:t>
            </a:r>
          </a:p>
          <a:p>
            <a:pPr marL="742950" lvl="1" indent="-285750" algn="just">
              <a:spcAft>
                <a:spcPts val="600"/>
              </a:spcAft>
              <a:buFont typeface="Wingdings" panose="05000000000000000000" pitchFamily="2" charset="2"/>
              <a:buChar char="§"/>
            </a:pPr>
            <a:r>
              <a:rPr lang="en-US" dirty="0">
                <a:solidFill>
                  <a:srgbClr val="002060"/>
                </a:solidFill>
              </a:rPr>
              <a:t>Exploration of advanced techniques like CNNs and LSTMs holds promise for future improvements.</a:t>
            </a:r>
          </a:p>
        </p:txBody>
      </p:sp>
      <p:sp>
        <p:nvSpPr>
          <p:cNvPr id="4" name="Content Placeholder 3">
            <a:extLst>
              <a:ext uri="{FF2B5EF4-FFF2-40B4-BE49-F238E27FC236}">
                <a16:creationId xmlns:a16="http://schemas.microsoft.com/office/drawing/2014/main" id="{3EE67564-0457-E486-97D0-8109D2C97B3F}"/>
              </a:ext>
            </a:extLst>
          </p:cNvPr>
          <p:cNvSpPr>
            <a:spLocks/>
          </p:cNvSpPr>
          <p:nvPr/>
        </p:nvSpPr>
        <p:spPr>
          <a:xfrm>
            <a:off x="4516648" y="3784076"/>
            <a:ext cx="7300213" cy="2934336"/>
          </a:xfrm>
          <a:prstGeom prst="rect">
            <a:avLst/>
          </a:prstGeom>
          <a:noFill/>
        </p:spPr>
        <p:txBody>
          <a:bodyPr>
            <a:normAutofit fontScale="92500" lnSpcReduction="10000"/>
          </a:bodyPr>
          <a:lstStyle/>
          <a:p>
            <a:pPr defTabSz="566928">
              <a:spcAft>
                <a:spcPts val="600"/>
              </a:spcAft>
            </a:pPr>
            <a:r>
              <a:rPr lang="en-US" b="1" dirty="0">
                <a:solidFill>
                  <a:srgbClr val="002060"/>
                </a:solidFill>
              </a:rPr>
              <a:t>Research Question 2: Addressing Class Imbalance in SMS Spam Classification</a:t>
            </a:r>
          </a:p>
          <a:p>
            <a:pPr algn="just" defTabSz="566928">
              <a:spcAft>
                <a:spcPts val="600"/>
              </a:spcAft>
            </a:pPr>
            <a:endParaRPr lang="en-US" dirty="0">
              <a:solidFill>
                <a:srgbClr val="002060"/>
              </a:solidFill>
            </a:endParaRPr>
          </a:p>
          <a:p>
            <a:pPr marL="285750" indent="-285750" algn="just" defTabSz="566928">
              <a:spcAft>
                <a:spcPts val="600"/>
              </a:spcAft>
              <a:buFont typeface="Wingdings" panose="05000000000000000000" pitchFamily="2" charset="2"/>
              <a:buChar char="§"/>
            </a:pPr>
            <a:r>
              <a:rPr lang="en-US" dirty="0">
                <a:solidFill>
                  <a:srgbClr val="002060"/>
                </a:solidFill>
              </a:rPr>
              <a:t>Random Forest consistently demonstrated strong performance, particularly in managing class imbalances.</a:t>
            </a:r>
          </a:p>
          <a:p>
            <a:pPr marL="285750" indent="-285750" algn="just" defTabSz="566928">
              <a:spcAft>
                <a:spcPts val="600"/>
              </a:spcAft>
              <a:buFont typeface="Wingdings" panose="05000000000000000000" pitchFamily="2" charset="2"/>
              <a:buChar char="§"/>
            </a:pPr>
            <a:r>
              <a:rPr lang="en-US" dirty="0">
                <a:solidFill>
                  <a:srgbClr val="002060"/>
                </a:solidFill>
              </a:rPr>
              <a:t>Deep learning techniques like LSTMs and BERT-based models outperformed traditional methods.</a:t>
            </a:r>
          </a:p>
          <a:p>
            <a:pPr marL="285750" indent="-285750" algn="just" defTabSz="566928">
              <a:spcAft>
                <a:spcPts val="600"/>
              </a:spcAft>
              <a:buFont typeface="Wingdings" panose="05000000000000000000" pitchFamily="2" charset="2"/>
              <a:buChar char="§"/>
            </a:pPr>
            <a:r>
              <a:rPr lang="en-US" dirty="0">
                <a:solidFill>
                  <a:srgbClr val="002060"/>
                </a:solidFill>
              </a:rPr>
              <a:t>Advanced evaluation metrics such as precision, recall, and F1 score are essential for assessing model effectiveness.</a:t>
            </a:r>
          </a:p>
          <a:p>
            <a:pPr marL="285750" indent="-285750" algn="just" defTabSz="566928">
              <a:spcAft>
                <a:spcPts val="600"/>
              </a:spcAft>
              <a:buFont typeface="Wingdings" panose="05000000000000000000" pitchFamily="2" charset="2"/>
              <a:buChar char="§"/>
            </a:pPr>
            <a:r>
              <a:rPr lang="en-US" dirty="0">
                <a:solidFill>
                  <a:srgbClr val="002060"/>
                </a:solidFill>
              </a:rPr>
              <a:t>Further exploration of resampling techniques and advanced learning models could enhance spam detection capabilities.</a:t>
            </a:r>
          </a:p>
        </p:txBody>
      </p:sp>
      <p:pic>
        <p:nvPicPr>
          <p:cNvPr id="5" name="Picture 4">
            <a:extLst>
              <a:ext uri="{FF2B5EF4-FFF2-40B4-BE49-F238E27FC236}">
                <a16:creationId xmlns:a16="http://schemas.microsoft.com/office/drawing/2014/main" id="{AA7C7A1B-B6C9-20A8-8FBE-213AF291088D}"/>
              </a:ext>
            </a:extLst>
          </p:cNvPr>
          <p:cNvPicPr>
            <a:picLocks noChangeAspect="1"/>
          </p:cNvPicPr>
          <p:nvPr/>
        </p:nvPicPr>
        <p:blipFill>
          <a:blip r:embed="rId3"/>
          <a:stretch>
            <a:fillRect/>
          </a:stretch>
        </p:blipFill>
        <p:spPr>
          <a:xfrm>
            <a:off x="11148506" y="14141"/>
            <a:ext cx="1043494" cy="1043494"/>
          </a:xfrm>
          <a:prstGeom prst="rect">
            <a:avLst/>
          </a:prstGeom>
        </p:spPr>
      </p:pic>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83920" y="800849"/>
            <a:ext cx="4065767" cy="3510553"/>
          </a:xfrm>
        </p:spPr>
        <p:txBody>
          <a:bodyPr vert="horz" lIns="91440" tIns="45720" rIns="91440" bIns="45720" rtlCol="0" anchor="t">
            <a:normAutofit/>
          </a:bodyPr>
          <a:lstStyle/>
          <a:p>
            <a:r>
              <a:rPr lang="en-US" sz="2800" b="1" dirty="0">
                <a:latin typeface="+mn-lt"/>
              </a:rPr>
              <a:t>CONCLUSION</a:t>
            </a:r>
          </a:p>
        </p:txBody>
      </p:sp>
      <p:sp>
        <p:nvSpPr>
          <p:cNvPr id="3" name="Content Placeholder 2">
            <a:extLst>
              <a:ext uri="{FF2B5EF4-FFF2-40B4-BE49-F238E27FC236}">
                <a16:creationId xmlns:a16="http://schemas.microsoft.com/office/drawing/2014/main" id="{05948542-FCE1-3AE6-C6C9-17975609DF70}"/>
              </a:ext>
            </a:extLst>
          </p:cNvPr>
          <p:cNvSpPr>
            <a:spLocks/>
          </p:cNvSpPr>
          <p:nvPr/>
        </p:nvSpPr>
        <p:spPr>
          <a:xfrm>
            <a:off x="5458045" y="382451"/>
            <a:ext cx="5844541" cy="6524779"/>
          </a:xfrm>
          <a:prstGeom prst="rect">
            <a:avLst/>
          </a:prstGeom>
        </p:spPr>
        <p:txBody>
          <a:bodyPr vert="horz" lIns="91440" tIns="45720" rIns="91440" bIns="45720" rtlCol="0" anchor="ctr">
            <a:normAutofit fontScale="92500" lnSpcReduction="10000"/>
          </a:bodyPr>
          <a:lstStyle/>
          <a:p>
            <a:pPr marL="514350" lvl="1" indent="-285750" algn="just">
              <a:spcAft>
                <a:spcPts val="600"/>
              </a:spcAft>
              <a:buSzPct val="80000"/>
              <a:buFont typeface="Wingdings" panose="05000000000000000000" pitchFamily="2" charset="2"/>
              <a:buChar char="§"/>
            </a:pPr>
            <a:r>
              <a:rPr lang="en-US" sz="1500" dirty="0">
                <a:solidFill>
                  <a:srgbClr val="002060"/>
                </a:solidFill>
              </a:rPr>
              <a:t>Machine learning algorithms, particularly Random Forest, Naive Bayes, and Logistic Regression, demonstrate high effectiveness in detecting SMS spam, with Random Forest achieving exceptional accuracy of 99.8%.</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The study underscores the significance of data preprocessing techniques like TF-IDF vectorization in enhancing model performance, especially in managing imbalanced datasets.</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While Random Forest stands out for its robustness in handling complex classification tasks, Naive Bayes and Logistic Regression also show promise, emphasizing the importance of diverse model selection.</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Practical implications extend to cybersecurity teams, software engineers, and telecom companies, offering actionable strategies to enhance spam detection systems and improve user experience.</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Future research directions include exploring advanced deep learning techniques like CNNs and RNNs, implementing transfer learning, and addressing multilingual spam detection challenges.</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The study's limitations, such as dataset representativeness and class imbalance, highlight areas for further research and innovation in the field of SMS spam detection.</a:t>
            </a:r>
          </a:p>
          <a:p>
            <a:pPr marL="514350" lvl="1" indent="-285750" algn="just">
              <a:spcAft>
                <a:spcPts val="600"/>
              </a:spcAft>
              <a:buSzPct val="80000"/>
              <a:buFont typeface="Wingdings" panose="05000000000000000000" pitchFamily="2" charset="2"/>
              <a:buChar char="§"/>
            </a:pPr>
            <a:endParaRPr lang="en-US" sz="1500" dirty="0">
              <a:solidFill>
                <a:srgbClr val="002060"/>
              </a:solidFill>
            </a:endParaRPr>
          </a:p>
          <a:p>
            <a:pPr marL="514350" lvl="1" indent="-285750" algn="just">
              <a:spcAft>
                <a:spcPts val="600"/>
              </a:spcAft>
              <a:buSzPct val="80000"/>
              <a:buFont typeface="Wingdings" panose="05000000000000000000" pitchFamily="2" charset="2"/>
              <a:buChar char="§"/>
            </a:pPr>
            <a:r>
              <a:rPr lang="en-US" sz="1500" dirty="0">
                <a:solidFill>
                  <a:srgbClr val="002060"/>
                </a:solidFill>
              </a:rPr>
              <a:t>Overall, the study underscores the evolving landscape of cybersecurity, emphasizing the need for continuous innovation and adaptation in combating emerging spam tactics.</a:t>
            </a:r>
          </a:p>
        </p:txBody>
      </p:sp>
      <p:cxnSp>
        <p:nvCxnSpPr>
          <p:cNvPr id="63" name="Straight Connector 62">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F0FCE5-1783-EEAC-DB7E-03452797BE01}"/>
              </a:ext>
            </a:extLst>
          </p:cNvPr>
          <p:cNvPicPr>
            <a:picLocks noChangeAspect="1"/>
          </p:cNvPicPr>
          <p:nvPr/>
        </p:nvPicPr>
        <p:blipFill>
          <a:blip r:embed="rId3"/>
          <a:stretch>
            <a:fillRect/>
          </a:stretch>
        </p:blipFill>
        <p:spPr>
          <a:xfrm>
            <a:off x="11148506" y="14141"/>
            <a:ext cx="1043494" cy="1043494"/>
          </a:xfrm>
          <a:prstGeom prst="rect">
            <a:avLst/>
          </a:prstGeom>
        </p:spPr>
      </p:pic>
    </p:spTree>
    <p:extLst>
      <p:ext uri="{BB962C8B-B14F-4D97-AF65-F5344CB8AC3E}">
        <p14:creationId xmlns:p14="http://schemas.microsoft.com/office/powerpoint/2010/main" val="110785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83920" y="800849"/>
            <a:ext cx="4065767" cy="3510553"/>
          </a:xfrm>
        </p:spPr>
        <p:txBody>
          <a:bodyPr vert="horz" lIns="91440" tIns="45720" rIns="91440" bIns="45720" rtlCol="0" anchor="t">
            <a:normAutofit/>
          </a:bodyPr>
          <a:lstStyle/>
          <a:p>
            <a:r>
              <a:rPr lang="en-US" sz="2800" b="1" dirty="0">
                <a:latin typeface="+mn-lt"/>
              </a:rPr>
              <a:t>REFERENCES</a:t>
            </a:r>
          </a:p>
        </p:txBody>
      </p:sp>
      <p:sp>
        <p:nvSpPr>
          <p:cNvPr id="3" name="Content Placeholder 2">
            <a:extLst>
              <a:ext uri="{FF2B5EF4-FFF2-40B4-BE49-F238E27FC236}">
                <a16:creationId xmlns:a16="http://schemas.microsoft.com/office/drawing/2014/main" id="{05948542-FCE1-3AE6-C6C9-17975609DF70}"/>
              </a:ext>
            </a:extLst>
          </p:cNvPr>
          <p:cNvSpPr>
            <a:spLocks/>
          </p:cNvSpPr>
          <p:nvPr/>
        </p:nvSpPr>
        <p:spPr>
          <a:xfrm>
            <a:off x="5895753" y="533399"/>
            <a:ext cx="5676967" cy="6139450"/>
          </a:xfrm>
          <a:prstGeom prst="rect">
            <a:avLst/>
          </a:prstGeom>
        </p:spPr>
        <p:txBody>
          <a:bodyPr vert="horz" lIns="91440" tIns="45720" rIns="91440" bIns="45720" rtlCol="0" anchor="ctr">
            <a:noAutofit/>
          </a:bodyPr>
          <a:lstStyle/>
          <a:p>
            <a:pPr marL="57150" indent="-285750">
              <a:lnSpc>
                <a:spcPct val="90000"/>
              </a:lnSpc>
              <a:spcAft>
                <a:spcPts val="800"/>
              </a:spcAft>
              <a:buSzPct val="80000"/>
              <a:buFont typeface="Wingdings" panose="05000000000000000000" pitchFamily="2" charset="2"/>
              <a:buChar char="§"/>
            </a:pPr>
            <a:r>
              <a:rPr lang="en-US" sz="1400" dirty="0">
                <a:solidFill>
                  <a:srgbClr val="002060"/>
                </a:solidFill>
                <a:effectLst/>
              </a:rPr>
              <a:t>https://www.kaggle.com/datasets/uciml/sms-spam-collection-dataset?resource=download.</a:t>
            </a:r>
          </a:p>
          <a:p>
            <a:pPr marL="57150" indent="-285750">
              <a:lnSpc>
                <a:spcPct val="90000"/>
              </a:lnSpc>
              <a:spcAft>
                <a:spcPts val="800"/>
              </a:spcAft>
              <a:buSzPct val="80000"/>
              <a:buFont typeface="Wingdings" panose="05000000000000000000" pitchFamily="2" charset="2"/>
              <a:buChar char="§"/>
            </a:pPr>
            <a:r>
              <a:rPr lang="en-US" sz="1400" u="sng" dirty="0">
                <a:solidFill>
                  <a:srgbClr val="002060"/>
                </a:solidFill>
                <a:effectLst/>
                <a:hlinkClick r:id="rId3">
                  <a:extLst>
                    <a:ext uri="{A12FA001-AC4F-418D-AE19-62706E023703}">
                      <ahyp:hlinkClr xmlns:ahyp="http://schemas.microsoft.com/office/drawing/2018/hyperlinkcolor" val="tx"/>
                    </a:ext>
                  </a:extLst>
                </a:hlinkClick>
              </a:rPr>
              <a:t>https://image.slidesharecdn.com/sms-spam-detection-180722164354/85/sms-spamdetection-3-638.jpg?cb=1666105906</a:t>
            </a:r>
            <a:endParaRPr lang="en-US" sz="1400" dirty="0">
              <a:solidFill>
                <a:srgbClr val="002060"/>
              </a:solidFill>
              <a:effectLst/>
            </a:endParaRPr>
          </a:p>
          <a:p>
            <a:pPr marL="57150" indent="-285750">
              <a:lnSpc>
                <a:spcPct val="90000"/>
              </a:lnSpc>
              <a:buSzPct val="80000"/>
              <a:buFont typeface="Wingdings" panose="05000000000000000000" pitchFamily="2" charset="2"/>
              <a:buChar char="§"/>
            </a:pPr>
            <a:r>
              <a:rPr lang="en-US" sz="1400" u="sng" dirty="0">
                <a:solidFill>
                  <a:srgbClr val="002060"/>
                </a:solidFill>
                <a:effectLst/>
                <a:hlinkClick r:id="rId4">
                  <a:extLst>
                    <a:ext uri="{A12FA001-AC4F-418D-AE19-62706E023703}">
                      <ahyp:hlinkClr xmlns:ahyp="http://schemas.microsoft.com/office/drawing/2018/hyperlinkcolor" val="tx"/>
                    </a:ext>
                  </a:extLst>
                </a:hlinkClick>
              </a:rPr>
              <a:t>https://www.researchgate.net/figure/Data-flow-of-spam-detection-machine-learning_fig3_359688147</a:t>
            </a:r>
            <a:r>
              <a:rPr lang="en-US" sz="1400" dirty="0">
                <a:solidFill>
                  <a:srgbClr val="002060"/>
                </a:solidFill>
              </a:rPr>
              <a:t>.</a:t>
            </a:r>
          </a:p>
          <a:p>
            <a:pPr marL="57150" indent="-285750">
              <a:lnSpc>
                <a:spcPct val="90000"/>
              </a:lnSpc>
              <a:buSzPct val="80000"/>
              <a:buFont typeface="Wingdings" panose="05000000000000000000" pitchFamily="2" charset="2"/>
              <a:buChar char="§"/>
            </a:pP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err="1">
                <a:solidFill>
                  <a:srgbClr val="002060"/>
                </a:solidFill>
              </a:rPr>
              <a:t>Abdulhamid</a:t>
            </a:r>
            <a:r>
              <a:rPr lang="en-US" sz="1400" dirty="0">
                <a:solidFill>
                  <a:srgbClr val="002060"/>
                </a:solidFill>
              </a:rPr>
              <a:t>, S., Abd </a:t>
            </a:r>
            <a:r>
              <a:rPr lang="en-US" sz="1400" dirty="0" err="1">
                <a:solidFill>
                  <a:srgbClr val="002060"/>
                </a:solidFill>
              </a:rPr>
              <a:t>Latiff</a:t>
            </a:r>
            <a:r>
              <a:rPr lang="en-US" sz="1400" dirty="0">
                <a:solidFill>
                  <a:srgbClr val="002060"/>
                </a:solidFill>
              </a:rPr>
              <a:t>, M. S., </a:t>
            </a:r>
            <a:r>
              <a:rPr lang="en-US" sz="1400" dirty="0" err="1">
                <a:solidFill>
                  <a:srgbClr val="002060"/>
                </a:solidFill>
              </a:rPr>
              <a:t>Chiroma</a:t>
            </a:r>
            <a:r>
              <a:rPr lang="en-US" sz="1400" dirty="0">
                <a:solidFill>
                  <a:srgbClr val="002060"/>
                </a:solidFill>
              </a:rPr>
              <a:t>, H., Osho, O., Abdul-Salaam, G., Abubakar, A. I., &amp; </a:t>
            </a:r>
            <a:r>
              <a:rPr lang="en-US" sz="1400" dirty="0" err="1">
                <a:solidFill>
                  <a:srgbClr val="002060"/>
                </a:solidFill>
              </a:rPr>
              <a:t>Herawan</a:t>
            </a:r>
            <a:r>
              <a:rPr lang="en-US" sz="1400" dirty="0">
                <a:solidFill>
                  <a:srgbClr val="002060"/>
                </a:solidFill>
              </a:rPr>
              <a:t>, T. (2017). A Review on Mobile SMS Spam Filtering Techniques. IEEE Access, 5, 15650-15666. </a:t>
            </a:r>
          </a:p>
          <a:p>
            <a:pPr marL="57150" indent="-285750" algn="just">
              <a:lnSpc>
                <a:spcPct val="90000"/>
              </a:lnSpc>
              <a:buSzPct val="80000"/>
              <a:buFont typeface="Wingdings" panose="05000000000000000000" pitchFamily="2" charset="2"/>
              <a:buChar char="§"/>
            </a:pP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a:solidFill>
                  <a:srgbClr val="002060"/>
                </a:solidFill>
              </a:rPr>
              <a:t>He, H., Watson, T., Maple, C., </a:t>
            </a:r>
            <a:r>
              <a:rPr lang="en-US" sz="1400" dirty="0" err="1">
                <a:solidFill>
                  <a:srgbClr val="002060"/>
                </a:solidFill>
              </a:rPr>
              <a:t>Mehnen</a:t>
            </a:r>
            <a:r>
              <a:rPr lang="en-US" sz="1400" dirty="0">
                <a:solidFill>
                  <a:srgbClr val="002060"/>
                </a:solidFill>
              </a:rPr>
              <a:t>, J. and Tiwari, A. (2017) ‘A new semantic attribute deep learning with a linguistic attribute hierarchy for spam detection’, 2017 International Joint Conference on Neural Networks (IJCNN), pp. 3862-3869. </a:t>
            </a:r>
          </a:p>
          <a:p>
            <a:pPr marL="57150" indent="-285750" algn="just">
              <a:lnSpc>
                <a:spcPct val="90000"/>
              </a:lnSpc>
              <a:buSzPct val="80000"/>
              <a:buFont typeface="Wingdings" panose="05000000000000000000" pitchFamily="2" charset="2"/>
              <a:buChar char="§"/>
            </a:pP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a:solidFill>
                  <a:srgbClr val="002060"/>
                </a:solidFill>
              </a:rPr>
              <a:t>Liu, J., Zhao, Y., Zhang, Z., Wang, Y., Yuan, X., Hu, L., &amp; Dong, Z. (2012). Spam Short Messages Detection via Mining Social Networks. Journal of Computer Science and Technology, 27, 506-514. https://doi.org/10.1007/s11390-012-1239-7.</a:t>
            </a:r>
          </a:p>
          <a:p>
            <a:pPr marL="57150" indent="-285750" algn="just">
              <a:lnSpc>
                <a:spcPct val="90000"/>
              </a:lnSpc>
              <a:buSzPct val="80000"/>
              <a:buFont typeface="Wingdings" panose="05000000000000000000" pitchFamily="2" charset="2"/>
              <a:buChar char="§"/>
            </a:pP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err="1">
                <a:solidFill>
                  <a:srgbClr val="002060"/>
                </a:solidFill>
              </a:rPr>
              <a:t>Vujović</a:t>
            </a:r>
            <a:r>
              <a:rPr lang="en-US" sz="1400" dirty="0">
                <a:solidFill>
                  <a:srgbClr val="002060"/>
                </a:solidFill>
              </a:rPr>
              <a:t>, Ž., 2021. Classification model evaluation metrics. International Journal of Advanced Computer Science and Applications, 12(6), pp.599-606.</a:t>
            </a:r>
          </a:p>
          <a:p>
            <a:pPr marL="57150" indent="-285750" algn="just">
              <a:lnSpc>
                <a:spcPct val="90000"/>
              </a:lnSpc>
              <a:buSzPct val="80000"/>
              <a:buFont typeface="Wingdings" panose="05000000000000000000" pitchFamily="2" charset="2"/>
              <a:buChar char="§"/>
            </a:pPr>
            <a:endParaRPr lang="en-US" sz="1400" dirty="0">
              <a:solidFill>
                <a:srgbClr val="002060"/>
              </a:solidFill>
            </a:endParaRPr>
          </a:p>
          <a:p>
            <a:pPr marL="285750" indent="-285750" algn="just">
              <a:spcAft>
                <a:spcPts val="800"/>
              </a:spcAft>
              <a:buFont typeface="Wingdings" panose="05000000000000000000" pitchFamily="2" charset="2"/>
              <a:buChar char="§"/>
            </a:pPr>
            <a:r>
              <a:rPr lang="en-GB" sz="1400" dirty="0" err="1">
                <a:solidFill>
                  <a:srgbClr val="002060"/>
                </a:solidFill>
                <a:effectLst/>
                <a:ea typeface="Calibri" panose="020F0502020204030204" pitchFamily="34" charset="0"/>
                <a:cs typeface="Arial" panose="020B0604020202020204" pitchFamily="34" charset="0"/>
              </a:rPr>
              <a:t>Murynets</a:t>
            </a:r>
            <a:r>
              <a:rPr lang="en-GB" sz="1400" dirty="0">
                <a:solidFill>
                  <a:srgbClr val="002060"/>
                </a:solidFill>
                <a:effectLst/>
                <a:ea typeface="Calibri" panose="020F0502020204030204" pitchFamily="34" charset="0"/>
                <a:cs typeface="Arial" panose="020B0604020202020204" pitchFamily="34" charset="0"/>
              </a:rPr>
              <a:t>, I., &amp; </a:t>
            </a:r>
            <a:r>
              <a:rPr lang="en-GB" sz="1400" dirty="0" err="1">
                <a:solidFill>
                  <a:srgbClr val="002060"/>
                </a:solidFill>
                <a:effectLst/>
                <a:ea typeface="Calibri" panose="020F0502020204030204" pitchFamily="34" charset="0"/>
                <a:cs typeface="Arial" panose="020B0604020202020204" pitchFamily="34" charset="0"/>
              </a:rPr>
              <a:t>Jover</a:t>
            </a:r>
            <a:r>
              <a:rPr lang="en-GB" sz="1400" dirty="0">
                <a:solidFill>
                  <a:srgbClr val="002060"/>
                </a:solidFill>
                <a:effectLst/>
                <a:ea typeface="Calibri" panose="020F0502020204030204" pitchFamily="34" charset="0"/>
                <a:cs typeface="Arial" panose="020B0604020202020204" pitchFamily="34" charset="0"/>
              </a:rPr>
              <a:t>, R. (2012). Crime scene investigation: SMS spam data analysis. </a:t>
            </a:r>
            <a:r>
              <a:rPr lang="en-GB" sz="1400" i="1" dirty="0">
                <a:solidFill>
                  <a:srgbClr val="002060"/>
                </a:solidFill>
                <a:effectLst/>
                <a:ea typeface="Calibri" panose="020F0502020204030204" pitchFamily="34" charset="0"/>
                <a:cs typeface="Arial" panose="020B0604020202020204" pitchFamily="34" charset="0"/>
              </a:rPr>
              <a:t>Proceedings of the 2012 Internet Measurement Conference</a:t>
            </a:r>
            <a:r>
              <a:rPr lang="en-GB" sz="1400" dirty="0">
                <a:solidFill>
                  <a:srgbClr val="002060"/>
                </a:solidFill>
                <a:effectLst/>
                <a:ea typeface="Calibri" panose="020F0502020204030204" pitchFamily="34" charset="0"/>
                <a:cs typeface="Arial" panose="020B0604020202020204" pitchFamily="34" charset="0"/>
              </a:rPr>
              <a:t>.</a:t>
            </a: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a:solidFill>
                  <a:srgbClr val="002060"/>
                </a:solidFill>
              </a:rPr>
              <a:t>Xu, S., 2018. Bayesian Naïve Bayes classifiers to text classification. Journal of Information Science, [online] 44(1), pp.48-59. </a:t>
            </a:r>
          </a:p>
          <a:p>
            <a:pPr marL="57150" indent="-285750" algn="just">
              <a:lnSpc>
                <a:spcPct val="90000"/>
              </a:lnSpc>
              <a:buSzPct val="80000"/>
              <a:buFont typeface="Wingdings" panose="05000000000000000000" pitchFamily="2" charset="2"/>
              <a:buChar char="§"/>
            </a:pPr>
            <a:endParaRPr lang="en-US" sz="1400" dirty="0">
              <a:solidFill>
                <a:srgbClr val="002060"/>
              </a:solidFill>
            </a:endParaRPr>
          </a:p>
          <a:p>
            <a:pPr marL="57150" indent="-285750" algn="just">
              <a:lnSpc>
                <a:spcPct val="90000"/>
              </a:lnSpc>
              <a:buSzPct val="80000"/>
              <a:buFont typeface="Wingdings" panose="05000000000000000000" pitchFamily="2" charset="2"/>
              <a:buChar char="§"/>
            </a:pPr>
            <a:r>
              <a:rPr lang="en-US" sz="1400" dirty="0">
                <a:solidFill>
                  <a:srgbClr val="002060"/>
                </a:solidFill>
              </a:rPr>
              <a:t>Zhao, C., Xin, Y., Li, X., Yang, Y. and Chen, Y., 2020. A heterogeneous ensemble learning framework for spam detection in social networks with imbalanced data. Applied Sciences, 10(3), p.936.</a:t>
            </a:r>
          </a:p>
        </p:txBody>
      </p:sp>
      <p:cxnSp>
        <p:nvCxnSpPr>
          <p:cNvPr id="63" name="Straight Connector 62">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FCEBA71-501C-C60E-6600-B4B739E17119}"/>
              </a:ext>
            </a:extLst>
          </p:cNvPr>
          <p:cNvPicPr>
            <a:picLocks noChangeAspect="1"/>
          </p:cNvPicPr>
          <p:nvPr/>
        </p:nvPicPr>
        <p:blipFill>
          <a:blip r:embed="rId5"/>
          <a:stretch>
            <a:fillRect/>
          </a:stretch>
        </p:blipFill>
        <p:spPr>
          <a:xfrm>
            <a:off x="11324492" y="14141"/>
            <a:ext cx="867508" cy="867508"/>
          </a:xfrm>
          <a:prstGeom prst="rect">
            <a:avLst/>
          </a:prstGeom>
        </p:spPr>
      </p:pic>
    </p:spTree>
    <p:extLst>
      <p:ext uri="{BB962C8B-B14F-4D97-AF65-F5344CB8AC3E}">
        <p14:creationId xmlns:p14="http://schemas.microsoft.com/office/powerpoint/2010/main" val="3786863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pic>
        <p:nvPicPr>
          <p:cNvPr id="4" name="Picture 3">
            <a:extLst>
              <a:ext uri="{FF2B5EF4-FFF2-40B4-BE49-F238E27FC236}">
                <a16:creationId xmlns:a16="http://schemas.microsoft.com/office/drawing/2014/main" id="{BD0417F6-CF36-A2D8-AFE4-11FC95A6DE50}"/>
              </a:ext>
            </a:extLst>
          </p:cNvPr>
          <p:cNvPicPr>
            <a:picLocks noChangeAspect="1"/>
          </p:cNvPicPr>
          <p:nvPr/>
        </p:nvPicPr>
        <p:blipFill>
          <a:blip r:embed="rId4"/>
          <a:stretch>
            <a:fillRect/>
          </a:stretch>
        </p:blipFill>
        <p:spPr>
          <a:xfrm>
            <a:off x="11324492" y="14141"/>
            <a:ext cx="867508" cy="867508"/>
          </a:xfrm>
          <a:prstGeom prst="rect">
            <a:avLst/>
          </a:prstGeom>
        </p:spPr>
      </p:pic>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2800" dirty="0">
                <a:latin typeface="+mn-lt"/>
              </a:rPr>
              <a:t>AGENDA</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46709" r="1"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9BEA8735-F1DC-1DE6-0A38-429B2F660F8A}"/>
              </a:ext>
            </a:extLst>
          </p:cNvPr>
          <p:cNvSpPr>
            <a:spLocks noGrp="1"/>
          </p:cNvSpPr>
          <p:nvPr>
            <p:ph sz="half" idx="2"/>
          </p:nvPr>
        </p:nvSpPr>
        <p:spPr>
          <a:xfrm>
            <a:off x="5146158" y="2301949"/>
            <a:ext cx="6238687" cy="4022650"/>
          </a:xfrm>
        </p:spPr>
        <p:txBody>
          <a:bodyPr vert="horz" lIns="91440" tIns="45720" rIns="91440" bIns="45720" rtlCol="0">
            <a:normAutofit/>
          </a:bodyPr>
          <a:lstStyle/>
          <a:p>
            <a:pPr>
              <a:lnSpc>
                <a:spcPct val="90000"/>
              </a:lnSpc>
            </a:pPr>
            <a:r>
              <a:rPr lang="en-US" sz="1500" b="1" dirty="0"/>
              <a:t>Introduction</a:t>
            </a:r>
          </a:p>
          <a:p>
            <a:pPr>
              <a:lnSpc>
                <a:spcPct val="90000"/>
              </a:lnSpc>
            </a:pPr>
            <a:r>
              <a:rPr lang="en-US" sz="1500" b="1" dirty="0"/>
              <a:t>Objectives of the study</a:t>
            </a:r>
          </a:p>
          <a:p>
            <a:pPr>
              <a:lnSpc>
                <a:spcPct val="90000"/>
              </a:lnSpc>
            </a:pPr>
            <a:r>
              <a:rPr lang="en-US" sz="1500" b="1" dirty="0"/>
              <a:t>Research Questions</a:t>
            </a:r>
          </a:p>
          <a:p>
            <a:pPr>
              <a:lnSpc>
                <a:spcPct val="90000"/>
              </a:lnSpc>
            </a:pPr>
            <a:r>
              <a:rPr lang="en-US" sz="1500" b="1" dirty="0"/>
              <a:t>Methodology</a:t>
            </a:r>
          </a:p>
          <a:p>
            <a:pPr>
              <a:lnSpc>
                <a:spcPct val="90000"/>
              </a:lnSpc>
            </a:pPr>
            <a:r>
              <a:rPr lang="en-US" sz="1500" b="1" dirty="0"/>
              <a:t>Results</a:t>
            </a:r>
          </a:p>
          <a:p>
            <a:pPr>
              <a:lnSpc>
                <a:spcPct val="90000"/>
              </a:lnSpc>
            </a:pPr>
            <a:r>
              <a:rPr lang="en-US" sz="1500" b="1" dirty="0"/>
              <a:t>Discussion </a:t>
            </a:r>
          </a:p>
          <a:p>
            <a:pPr>
              <a:lnSpc>
                <a:spcPct val="90000"/>
              </a:lnSpc>
            </a:pPr>
            <a:r>
              <a:rPr lang="en-US" sz="1500" b="1" dirty="0"/>
              <a:t>Conclusion</a:t>
            </a:r>
          </a:p>
          <a:p>
            <a:pPr>
              <a:lnSpc>
                <a:spcPct val="90000"/>
              </a:lnSpc>
            </a:pPr>
            <a:r>
              <a:rPr lang="en-US" sz="1500" b="1" dirty="0"/>
              <a:t>References</a:t>
            </a:r>
          </a:p>
        </p:txBody>
      </p:sp>
      <p:cxnSp>
        <p:nvCxnSpPr>
          <p:cNvPr id="70" name="Straight Connector 6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CD0D60D-134C-FCF6-CDD5-0889806B8F1E}"/>
              </a:ext>
            </a:extLst>
          </p:cNvPr>
          <p:cNvPicPr>
            <a:picLocks noChangeAspect="1"/>
          </p:cNvPicPr>
          <p:nvPr/>
        </p:nvPicPr>
        <p:blipFill>
          <a:blip r:embed="rId4"/>
          <a:stretch>
            <a:fillRect/>
          </a:stretch>
        </p:blipFill>
        <p:spPr>
          <a:xfrm>
            <a:off x="11039756" y="0"/>
            <a:ext cx="1152244" cy="1152244"/>
          </a:xfrm>
          <a:prstGeom prst="rect">
            <a:avLst/>
          </a:prstGeom>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6" name="Straight Connector 8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92">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5C4C86F-466D-C59A-AC41-D55A8853A321}"/>
              </a:ext>
            </a:extLst>
          </p:cNvPr>
          <p:cNvPicPr>
            <a:picLocks noChangeAspect="1"/>
          </p:cNvPicPr>
          <p:nvPr/>
        </p:nvPicPr>
        <p:blipFill rotWithShape="1">
          <a:blip r:embed="rId3"/>
          <a:srcRect l="2680" t="17121" r="19652" b="2"/>
          <a:stretch/>
        </p:blipFill>
        <p:spPr>
          <a:xfrm>
            <a:off x="533400" y="2104465"/>
            <a:ext cx="4470133" cy="3338792"/>
          </a:xfrm>
          <a:prstGeom prst="rect">
            <a:avLst/>
          </a:prstGeom>
        </p:spPr>
      </p:pic>
      <p:cxnSp>
        <p:nvCxnSpPr>
          <p:cNvPr id="97" name="Straight Connector 96">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30194BE-AA00-9E19-EB28-514F5889E6A5}"/>
              </a:ext>
            </a:extLst>
          </p:cNvPr>
          <p:cNvPicPr>
            <a:picLocks noChangeAspect="1"/>
          </p:cNvPicPr>
          <p:nvPr/>
        </p:nvPicPr>
        <p:blipFill>
          <a:blip r:embed="rId4"/>
          <a:stretch>
            <a:fillRect/>
          </a:stretch>
        </p:blipFill>
        <p:spPr>
          <a:xfrm>
            <a:off x="11082286" y="-1973"/>
            <a:ext cx="1152244" cy="1152244"/>
          </a:xfrm>
          <a:prstGeom prst="rect">
            <a:avLst/>
          </a:prstGeom>
        </p:spPr>
      </p:pic>
      <p:sp>
        <p:nvSpPr>
          <p:cNvPr id="10" name="Title 1">
            <a:extLst>
              <a:ext uri="{FF2B5EF4-FFF2-40B4-BE49-F238E27FC236}">
                <a16:creationId xmlns:a16="http://schemas.microsoft.com/office/drawing/2014/main" id="{A8592502-F434-1497-80B5-2924DF2C1ECC}"/>
              </a:ext>
            </a:extLst>
          </p:cNvPr>
          <p:cNvSpPr txBox="1">
            <a:spLocks/>
          </p:cNvSpPr>
          <p:nvPr/>
        </p:nvSpPr>
        <p:spPr>
          <a:xfrm>
            <a:off x="1204500" y="342900"/>
            <a:ext cx="3356869" cy="1563617"/>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pPr algn="just">
              <a:lnSpc>
                <a:spcPct val="250000"/>
              </a:lnSpc>
            </a:pPr>
            <a:r>
              <a:rPr lang="en-US" sz="1200" i="0" dirty="0">
                <a:solidFill>
                  <a:srgbClr val="002060"/>
                </a:solidFill>
                <a:latin typeface="+mn-lt"/>
              </a:rPr>
              <a:t> </a:t>
            </a:r>
            <a:r>
              <a:rPr lang="en-US" sz="2800" b="1" dirty="0">
                <a:latin typeface="+mn-lt"/>
              </a:rPr>
              <a:t>Introduction</a:t>
            </a:r>
          </a:p>
        </p:txBody>
      </p:sp>
      <p:sp>
        <p:nvSpPr>
          <p:cNvPr id="8" name="TextBox 7">
            <a:extLst>
              <a:ext uri="{FF2B5EF4-FFF2-40B4-BE49-F238E27FC236}">
                <a16:creationId xmlns:a16="http://schemas.microsoft.com/office/drawing/2014/main" id="{30C68A0B-768D-FBC0-A367-ECA247BB0594}"/>
              </a:ext>
            </a:extLst>
          </p:cNvPr>
          <p:cNvSpPr txBox="1"/>
          <p:nvPr/>
        </p:nvSpPr>
        <p:spPr>
          <a:xfrm>
            <a:off x="5528603" y="1248509"/>
            <a:ext cx="6129997" cy="3970318"/>
          </a:xfrm>
          <a:prstGeom prst="rect">
            <a:avLst/>
          </a:prstGeom>
          <a:noFill/>
        </p:spPr>
        <p:txBody>
          <a:bodyPr wrap="square" rtlCol="0">
            <a:spAutoFit/>
          </a:bodyPr>
          <a:lstStyle/>
          <a:p>
            <a:pPr algn="just"/>
            <a:r>
              <a:rPr lang="en-US" dirty="0">
                <a:solidFill>
                  <a:srgbClr val="002060"/>
                </a:solidFill>
              </a:rPr>
              <a:t>In recent years, the proliferation of mobile communication technology, particularly cell phones, has revolutionized interpersonal communication. However, this advancement has been accompanied by an alarming increase in interruptions in the form of spam text messages, also known as Short Message Service (SMS) spam. These unsolicited messages not only disrupt the user experience but also pose significant security risks, including identity theft, data breaches, and financial scams. </a:t>
            </a:r>
            <a:r>
              <a:rPr lang="en-GB" sz="1800" dirty="0" err="1">
                <a:solidFill>
                  <a:srgbClr val="002060"/>
                </a:solidFill>
                <a:effectLst/>
                <a:ea typeface="Times New Roman" panose="02020603050405020304" pitchFamily="18" charset="0"/>
              </a:rPr>
              <a:t>Murynets</a:t>
            </a:r>
            <a:r>
              <a:rPr lang="en-GB" sz="1800" dirty="0">
                <a:solidFill>
                  <a:srgbClr val="002060"/>
                </a:solidFill>
                <a:effectLst/>
                <a:ea typeface="Times New Roman" panose="02020603050405020304" pitchFamily="18" charset="0"/>
              </a:rPr>
              <a:t> and </a:t>
            </a:r>
            <a:r>
              <a:rPr lang="en-GB" sz="1800" dirty="0" err="1">
                <a:solidFill>
                  <a:srgbClr val="002060"/>
                </a:solidFill>
                <a:effectLst/>
                <a:ea typeface="Times New Roman" panose="02020603050405020304" pitchFamily="18" charset="0"/>
              </a:rPr>
              <a:t>Jover</a:t>
            </a:r>
            <a:r>
              <a:rPr lang="en-GB" sz="1800" dirty="0">
                <a:solidFill>
                  <a:srgbClr val="002060"/>
                </a:solidFill>
                <a:effectLst/>
                <a:ea typeface="Times New Roman" panose="02020603050405020304" pitchFamily="18" charset="0"/>
              </a:rPr>
              <a:t> research in 2012 reported that the volume of spam has been on the rise by more than 500% annually leading to dissatisfaction among customers and negatively impacting millions of users globally.</a:t>
            </a:r>
            <a:r>
              <a:rPr lang="en-US" dirty="0">
                <a:solidFill>
                  <a:srgbClr val="002060"/>
                </a:solidFill>
              </a:rPr>
              <a:t> To address this pressing challenge, researchers have turned to machine learning (ML) methods and natural language processing (NLP) techniques to develop robust systems capable of effectively identifying and filtering spam SMS messages.</a:t>
            </a:r>
            <a:endParaRPr lang="en-NG" dirty="0">
              <a:solidFill>
                <a:srgbClr val="002060"/>
              </a:solidFill>
            </a:endParaRP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sz="2800" b="1" dirty="0">
                <a:latin typeface="+mn-lt"/>
              </a:rPr>
              <a:t>Objective of the Study:</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34961" y="2032663"/>
            <a:ext cx="4463005" cy="3805429"/>
          </a:xfrm>
          <a:solidFill>
            <a:schemeClr val="bg1"/>
          </a:solidFill>
        </p:spPr>
        <p:txBody>
          <a:bodyPr>
            <a:normAutofit/>
          </a:bodyPr>
          <a:lstStyle/>
          <a:p>
            <a:pPr algn="just"/>
            <a:r>
              <a:rPr lang="en-US" dirty="0">
                <a:solidFill>
                  <a:srgbClr val="002060"/>
                </a:solidFill>
              </a:rPr>
              <a:t>The primary objective of this study is to leverage machine learning algorithms and NLP methods to design a comprehensive system for the detection and mitigation of spam SMS messages. Specifically, the study aims to achieve the following objectives:</a:t>
            </a:r>
          </a:p>
          <a:p>
            <a:pPr algn="just"/>
            <a:r>
              <a:rPr lang="en-US" dirty="0">
                <a:solidFill>
                  <a:srgbClr val="002060"/>
                </a:solidFill>
              </a:rPr>
              <a:t>1. Design a model capable of accurately recognizing spam SMS messages while minimizing false positives and false negatives.</a:t>
            </a:r>
          </a:p>
          <a:p>
            <a:pPr algn="just"/>
            <a:r>
              <a:rPr lang="en-US" dirty="0">
                <a:solidFill>
                  <a:srgbClr val="002060"/>
                </a:solidFill>
              </a:rPr>
              <a:t>2. Enhance the accuracy and reliability of the detection system by incorporating advanced natural language processing techniques.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solidFill>
            <a:schemeClr val="bg1"/>
          </a:solidFill>
        </p:spPr>
        <p:txBody>
          <a:bodyPr>
            <a:normAutofit/>
          </a:bodyPr>
          <a:lstStyle/>
          <a:p>
            <a:pPr algn="just"/>
            <a:r>
              <a:rPr lang="en-US" dirty="0">
                <a:solidFill>
                  <a:srgbClr val="002060"/>
                </a:solidFill>
              </a:rPr>
              <a:t>3. Evaluate the performance of various machine learning algorithms in classifying SMS messages as spam or legitimate (ham) in the context of imbalanced datasets.</a:t>
            </a:r>
          </a:p>
          <a:p>
            <a:pPr algn="just"/>
            <a:r>
              <a:rPr lang="en-US" dirty="0">
                <a:solidFill>
                  <a:srgbClr val="002060"/>
                </a:solidFill>
              </a:rPr>
              <a:t>4. Compare the effectiveness of different ML algorithms and select the model with the highest performance for spam detection.</a:t>
            </a:r>
          </a:p>
        </p:txBody>
      </p:sp>
      <p:pic>
        <p:nvPicPr>
          <p:cNvPr id="5" name="Picture 4">
            <a:extLst>
              <a:ext uri="{FF2B5EF4-FFF2-40B4-BE49-F238E27FC236}">
                <a16:creationId xmlns:a16="http://schemas.microsoft.com/office/drawing/2014/main" id="{6C1DD70F-67D9-6AB0-8A93-CC5BDE485CFC}"/>
              </a:ext>
            </a:extLst>
          </p:cNvPr>
          <p:cNvPicPr>
            <a:picLocks noChangeAspect="1"/>
          </p:cNvPicPr>
          <p:nvPr/>
        </p:nvPicPr>
        <p:blipFill>
          <a:blip r:embed="rId3"/>
          <a:stretch>
            <a:fillRect/>
          </a:stretch>
        </p:blipFill>
        <p:spPr>
          <a:xfrm>
            <a:off x="11039756" y="0"/>
            <a:ext cx="1152244" cy="1152244"/>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GB" sz="2800" b="1" dirty="0">
                <a:solidFill>
                  <a:srgbClr val="0D0D0D"/>
                </a:solidFill>
                <a:effectLst/>
                <a:highlight>
                  <a:srgbClr val="FFFFFF"/>
                </a:highlight>
                <a:latin typeface="+mn-lt"/>
              </a:rPr>
              <a:t>Research Questions:</a:t>
            </a:r>
            <a:endParaRPr lang="en-US" sz="2800" dirty="0">
              <a:latin typeface="+mn-lt"/>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34961" y="2032663"/>
            <a:ext cx="9082762" cy="3805429"/>
          </a:xfrm>
          <a:solidFill>
            <a:schemeClr val="bg1"/>
          </a:solidFill>
        </p:spPr>
        <p:txBody>
          <a:bodyPr>
            <a:normAutofit/>
          </a:bodyPr>
          <a:lstStyle/>
          <a:p>
            <a:r>
              <a:rPr lang="en-US" dirty="0">
                <a:solidFill>
                  <a:srgbClr val="002060"/>
                </a:solidFill>
              </a:rPr>
              <a:t>To guide the investigation, the study will address the following research questions:</a:t>
            </a:r>
          </a:p>
          <a:p>
            <a:endParaRPr lang="en-US" dirty="0">
              <a:solidFill>
                <a:srgbClr val="002060"/>
              </a:solidFill>
            </a:endParaRPr>
          </a:p>
          <a:p>
            <a:pPr algn="just"/>
            <a:r>
              <a:rPr lang="en-US" dirty="0">
                <a:solidFill>
                  <a:srgbClr val="002060"/>
                </a:solidFill>
              </a:rPr>
              <a:t>1. How effective are machine learning techniques in identifying and classifying spam text messages (SMS)?</a:t>
            </a:r>
          </a:p>
          <a:p>
            <a:pPr algn="just"/>
            <a:r>
              <a:rPr lang="en-US" dirty="0">
                <a:solidFill>
                  <a:srgbClr val="002060"/>
                </a:solidFill>
              </a:rPr>
              <a:t>2. Which machine learning algorithms are best suited for detecting spam SMS messages in imbalanced datasets, where spam messages are a minority?</a:t>
            </a:r>
          </a:p>
        </p:txBody>
      </p:sp>
      <p:pic>
        <p:nvPicPr>
          <p:cNvPr id="7" name="Picture 6">
            <a:extLst>
              <a:ext uri="{FF2B5EF4-FFF2-40B4-BE49-F238E27FC236}">
                <a16:creationId xmlns:a16="http://schemas.microsoft.com/office/drawing/2014/main" id="{ADE2B8A6-49E1-F589-FFD1-11B678315407}"/>
              </a:ext>
            </a:extLst>
          </p:cNvPr>
          <p:cNvPicPr>
            <a:picLocks noChangeAspect="1"/>
          </p:cNvPicPr>
          <p:nvPr/>
        </p:nvPicPr>
        <p:blipFill>
          <a:blip r:embed="rId3"/>
          <a:stretch>
            <a:fillRect/>
          </a:stretch>
        </p:blipFill>
        <p:spPr>
          <a:xfrm>
            <a:off x="11049000" y="0"/>
            <a:ext cx="1152244" cy="1152244"/>
          </a:xfrm>
          <a:prstGeom prst="rect">
            <a:avLst/>
          </a:prstGeom>
        </p:spPr>
      </p:pic>
    </p:spTree>
    <p:extLst>
      <p:ext uri="{BB962C8B-B14F-4D97-AF65-F5344CB8AC3E}">
        <p14:creationId xmlns:p14="http://schemas.microsoft.com/office/powerpoint/2010/main" val="207879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64">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060811" y="523728"/>
            <a:ext cx="5326966" cy="1590009"/>
          </a:xfrm>
        </p:spPr>
        <p:txBody>
          <a:bodyPr vert="horz" lIns="91440" tIns="45720" rIns="91440" bIns="45720" rtlCol="0" anchor="ctr">
            <a:normAutofit/>
          </a:bodyPr>
          <a:lstStyle/>
          <a:p>
            <a:r>
              <a:rPr lang="en-US" sz="2800" b="1" dirty="0">
                <a:latin typeface="+mn-lt"/>
              </a:rPr>
              <a:t>Methodology</a:t>
            </a:r>
          </a:p>
        </p:txBody>
      </p:sp>
      <p:sp>
        <p:nvSpPr>
          <p:cNvPr id="66"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data processing&#10;&#10;Description automatically generated">
            <a:extLst>
              <a:ext uri="{FF2B5EF4-FFF2-40B4-BE49-F238E27FC236}">
                <a16:creationId xmlns:a16="http://schemas.microsoft.com/office/drawing/2014/main" id="{9978B62D-9B66-A318-5A09-AEECEE68A4D2}"/>
              </a:ext>
            </a:extLst>
          </p:cNvPr>
          <p:cNvPicPr>
            <a:picLocks noChangeAspect="1"/>
          </p:cNvPicPr>
          <p:nvPr/>
        </p:nvPicPr>
        <p:blipFill>
          <a:blip r:embed="rId3"/>
          <a:stretch>
            <a:fillRect/>
          </a:stretch>
        </p:blipFill>
        <p:spPr>
          <a:xfrm>
            <a:off x="533398" y="1838516"/>
            <a:ext cx="5478269" cy="3465004"/>
          </a:xfrm>
          <a:prstGeom prst="rect">
            <a:avLst/>
          </a:prstGeom>
        </p:spPr>
      </p:pic>
      <p:pic>
        <p:nvPicPr>
          <p:cNvPr id="7" name="Picture 6">
            <a:extLst>
              <a:ext uri="{FF2B5EF4-FFF2-40B4-BE49-F238E27FC236}">
                <a16:creationId xmlns:a16="http://schemas.microsoft.com/office/drawing/2014/main" id="{62AB5E6B-F365-7A88-D076-49D13643021A}"/>
              </a:ext>
            </a:extLst>
          </p:cNvPr>
          <p:cNvPicPr>
            <a:picLocks noChangeAspect="1"/>
          </p:cNvPicPr>
          <p:nvPr/>
        </p:nvPicPr>
        <p:blipFill>
          <a:blip r:embed="rId4"/>
          <a:stretch>
            <a:fillRect/>
          </a:stretch>
        </p:blipFill>
        <p:spPr>
          <a:xfrm>
            <a:off x="11039756" y="-17585"/>
            <a:ext cx="1152244" cy="1152244"/>
          </a:xfrm>
          <a:prstGeom prst="rect">
            <a:avLst/>
          </a:prstGeom>
        </p:spPr>
      </p:pic>
      <p:sp>
        <p:nvSpPr>
          <p:cNvPr id="8" name="Content Placeholder 2">
            <a:extLst>
              <a:ext uri="{FF2B5EF4-FFF2-40B4-BE49-F238E27FC236}">
                <a16:creationId xmlns:a16="http://schemas.microsoft.com/office/drawing/2014/main" id="{178C7460-EB2A-3AE7-C929-29D9714520D8}"/>
              </a:ext>
            </a:extLst>
          </p:cNvPr>
          <p:cNvSpPr txBox="1">
            <a:spLocks/>
          </p:cNvSpPr>
          <p:nvPr/>
        </p:nvSpPr>
        <p:spPr>
          <a:xfrm>
            <a:off x="6135611" y="2142506"/>
            <a:ext cx="5435010" cy="284350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2060"/>
                </a:solidFill>
              </a:rPr>
              <a:t>Data Collection and Preparation</a:t>
            </a:r>
          </a:p>
          <a:p>
            <a:pPr indent="-228600" algn="just">
              <a:buFont typeface="Arial" panose="020B0604020202020204" pitchFamily="34" charset="0"/>
              <a:buChar char="•"/>
            </a:pPr>
            <a:r>
              <a:rPr lang="en-US" dirty="0">
                <a:solidFill>
                  <a:srgbClr val="002060"/>
                </a:solidFill>
              </a:rPr>
              <a:t>The SMS Spam Collection Dataset from Kaggle was used for this project, containing both 'spam' and 'ham' messages.</a:t>
            </a:r>
          </a:p>
          <a:p>
            <a:pPr indent="-228600" algn="just">
              <a:buFont typeface="Arial" panose="020B0604020202020204" pitchFamily="34" charset="0"/>
              <a:buChar char="•"/>
            </a:pPr>
            <a:r>
              <a:rPr lang="en-US" dirty="0">
                <a:solidFill>
                  <a:srgbClr val="002060"/>
                </a:solidFill>
              </a:rPr>
              <a:t>The dataset consists of 5,572 English SMS messages, representative of real-life communication patterns.</a:t>
            </a:r>
          </a:p>
          <a:p>
            <a:pPr indent="-228600" algn="just">
              <a:buFont typeface="Arial" panose="020B0604020202020204" pitchFamily="34" charset="0"/>
              <a:buChar char="•"/>
            </a:pPr>
            <a:r>
              <a:rPr lang="en-US" dirty="0">
                <a:solidFill>
                  <a:srgbClr val="002060"/>
                </a:solidFill>
              </a:rPr>
              <a:t>Data preparation involved standardization, removal of non-textual elements, dealing with missing values, lowercase conversion, and tokenization.</a:t>
            </a:r>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143000" y="-71513"/>
            <a:ext cx="9906000" cy="1382156"/>
          </a:xfrm>
          <a:noFill/>
        </p:spPr>
        <p:txBody>
          <a:bodyPr/>
          <a:lstStyle/>
          <a:p>
            <a:r>
              <a:rPr lang="en-US" sz="2800" b="1" dirty="0">
                <a:latin typeface="+mn-lt"/>
              </a:rPr>
              <a:t>Methodology contd..</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8" y="1825740"/>
            <a:ext cx="4859217" cy="4067492"/>
          </a:xfrm>
          <a:noFill/>
        </p:spPr>
        <p:txBody>
          <a:bodyPr>
            <a:normAutofit/>
          </a:bodyPr>
          <a:lstStyle/>
          <a:p>
            <a:pPr marL="0" indent="0">
              <a:buNone/>
            </a:pPr>
            <a:r>
              <a:rPr lang="en-US" b="1" dirty="0">
                <a:solidFill>
                  <a:srgbClr val="002060"/>
                </a:solidFill>
              </a:rPr>
              <a:t>Model Development</a:t>
            </a:r>
          </a:p>
          <a:p>
            <a:pPr marL="285750" indent="-285750" algn="just">
              <a:buFont typeface="Wingdings" panose="05000000000000000000" pitchFamily="2" charset="2"/>
              <a:buChar char="§"/>
            </a:pPr>
            <a:r>
              <a:rPr lang="en-US" dirty="0">
                <a:solidFill>
                  <a:srgbClr val="002060"/>
                </a:solidFill>
              </a:rPr>
              <a:t>Machine learning algorithms, including Naive Bayes, Logistic Regression, and Random Forest, were selected and tested for text classification.</a:t>
            </a:r>
          </a:p>
          <a:p>
            <a:pPr marL="285750" indent="-285750" algn="just">
              <a:buFont typeface="Wingdings" panose="05000000000000000000" pitchFamily="2" charset="2"/>
              <a:buChar char="§"/>
            </a:pPr>
            <a:r>
              <a:rPr lang="en-US" dirty="0">
                <a:solidFill>
                  <a:srgbClr val="002060"/>
                </a:solidFill>
              </a:rPr>
              <a:t>Algorithms were chosen based on their ability to handle textual input and manage imbalanced classes effectively.</a:t>
            </a:r>
          </a:p>
          <a:p>
            <a:pPr marL="285750" indent="-285750" algn="just">
              <a:buFont typeface="Wingdings" panose="05000000000000000000" pitchFamily="2" charset="2"/>
              <a:buChar char="§"/>
            </a:pPr>
            <a:r>
              <a:rPr lang="en-US" dirty="0">
                <a:solidFill>
                  <a:srgbClr val="002060"/>
                </a:solidFill>
              </a:rPr>
              <a:t>Model training involved preprocessing, feature extraction, fair representation of classes, hyperparameter tuning, and selection of evaluation metrics.</a:t>
            </a:r>
          </a:p>
          <a:p>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xfrm>
            <a:off x="5697415" y="1791887"/>
            <a:ext cx="5092505" cy="4067492"/>
          </a:xfrm>
          <a:noFill/>
        </p:spPr>
        <p:txBody>
          <a:bodyPr>
            <a:normAutofit/>
          </a:bodyPr>
          <a:lstStyle/>
          <a:p>
            <a:r>
              <a:rPr lang="en-US" b="1" dirty="0">
                <a:solidFill>
                  <a:srgbClr val="002060"/>
                </a:solidFill>
              </a:rPr>
              <a:t>Model Assessment</a:t>
            </a:r>
          </a:p>
          <a:p>
            <a:pPr marL="171450" indent="-171450" algn="just">
              <a:buFont typeface="Wingdings" panose="05000000000000000000" pitchFamily="2" charset="2"/>
              <a:buChar char="§"/>
            </a:pPr>
            <a:r>
              <a:rPr lang="en-US" dirty="0">
                <a:solidFill>
                  <a:srgbClr val="002060"/>
                </a:solidFill>
              </a:rPr>
              <a:t>Model assessment was conducted using metrics such as accuracy, precision, recall, and F1 score.</a:t>
            </a:r>
          </a:p>
          <a:p>
            <a:pPr marL="285750" indent="-285750" algn="just">
              <a:buFont typeface="Wingdings" panose="05000000000000000000" pitchFamily="2" charset="2"/>
              <a:buChar char="§"/>
            </a:pPr>
            <a:r>
              <a:rPr lang="en-US" dirty="0">
                <a:solidFill>
                  <a:srgbClr val="002060"/>
                </a:solidFill>
              </a:rPr>
              <a:t>These metrics provide a comprehensive evaluation of the model's performance in distinguishing between spam and ham SMS messages.</a:t>
            </a:r>
          </a:p>
          <a:p>
            <a:pPr marL="285750" indent="-285750" algn="just">
              <a:buFont typeface="Wingdings" panose="05000000000000000000" pitchFamily="2" charset="2"/>
              <a:buChar char="§"/>
            </a:pPr>
            <a:r>
              <a:rPr lang="en-US" dirty="0">
                <a:solidFill>
                  <a:srgbClr val="002060"/>
                </a:solidFill>
              </a:rPr>
              <a:t>The assessment methodology ensures the selected model aligns with the specific requirements of spam detection while minimizing false positives and negatives</a:t>
            </a:r>
            <a:r>
              <a:rPr lang="en-US" dirty="0"/>
              <a:t>.</a:t>
            </a:r>
          </a:p>
        </p:txBody>
      </p:sp>
      <p:pic>
        <p:nvPicPr>
          <p:cNvPr id="5" name="Picture 4">
            <a:extLst>
              <a:ext uri="{FF2B5EF4-FFF2-40B4-BE49-F238E27FC236}">
                <a16:creationId xmlns:a16="http://schemas.microsoft.com/office/drawing/2014/main" id="{226BA984-B598-6AB6-7A14-EE5C5999FB59}"/>
              </a:ext>
            </a:extLst>
          </p:cNvPr>
          <p:cNvPicPr>
            <a:picLocks noChangeAspect="1"/>
          </p:cNvPicPr>
          <p:nvPr/>
        </p:nvPicPr>
        <p:blipFill>
          <a:blip r:embed="rId3"/>
          <a:stretch>
            <a:fillRect/>
          </a:stretch>
        </p:blipFill>
        <p:spPr>
          <a:xfrm>
            <a:off x="11049000" y="0"/>
            <a:ext cx="1152244" cy="1152244"/>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408608"/>
            <a:ext cx="10330405" cy="1325563"/>
          </a:xfrm>
          <a:noFill/>
        </p:spPr>
        <p:txBody>
          <a:bodyPr>
            <a:noAutofit/>
          </a:bodyPr>
          <a:lstStyle/>
          <a:p>
            <a:r>
              <a:rPr lang="en-US" sz="2800" b="1" dirty="0">
                <a:latin typeface="+mn-lt"/>
              </a:rPr>
              <a:t>RESULTs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38199" y="1166385"/>
            <a:ext cx="3418006" cy="4742045"/>
          </a:xfrm>
          <a:solidFill>
            <a:schemeClr val="bg1"/>
          </a:solidFill>
        </p:spPr>
        <p:txBody>
          <a:bodyPr vert="horz" lIns="91440" tIns="45720" rIns="91440" bIns="45720" rtlCol="0" anchor="t">
            <a:normAutofit/>
          </a:bodyPr>
          <a:lstStyle/>
          <a:p>
            <a:r>
              <a:rPr lang="en-US" b="1" dirty="0">
                <a:solidFill>
                  <a:srgbClr val="002060"/>
                </a:solidFill>
              </a:rPr>
              <a:t>Data Pre-processing and Exploratory Data Analysis</a:t>
            </a:r>
            <a:endParaRPr lang="en-US" dirty="0">
              <a:solidFill>
                <a:srgbClr val="002060"/>
              </a:solidFill>
            </a:endParaRPr>
          </a:p>
          <a:p>
            <a:pPr algn="just"/>
            <a:r>
              <a:rPr lang="en-US" dirty="0">
                <a:solidFill>
                  <a:srgbClr val="002060"/>
                </a:solidFill>
              </a:rPr>
              <a:t>Firstly, we explored our dataset, which comprises both "ham" (non-spam) and "spam" messages. Our dataset consists of around 86.6% ham communications and approximately 13.4% spam messages from a total 5572 messages. To address potential bias, we resampled the dataset to equalize the proportion of spam and ham messages, resulting in a total of 7,500 messages having 33.3% spam and 66.7% ham.</a:t>
            </a:r>
          </a:p>
        </p:txBody>
      </p:sp>
      <p:pic>
        <p:nvPicPr>
          <p:cNvPr id="4" name="Picture 3">
            <a:extLst>
              <a:ext uri="{FF2B5EF4-FFF2-40B4-BE49-F238E27FC236}">
                <a16:creationId xmlns:a16="http://schemas.microsoft.com/office/drawing/2014/main" id="{A8AAB7DF-25D3-DFC9-D93E-7A68ADFF6348}"/>
              </a:ext>
            </a:extLst>
          </p:cNvPr>
          <p:cNvPicPr>
            <a:picLocks noChangeAspect="1"/>
          </p:cNvPicPr>
          <p:nvPr/>
        </p:nvPicPr>
        <p:blipFill>
          <a:blip r:embed="rId3"/>
          <a:stretch>
            <a:fillRect/>
          </a:stretch>
        </p:blipFill>
        <p:spPr>
          <a:xfrm>
            <a:off x="4256205" y="826122"/>
            <a:ext cx="6729518" cy="1983897"/>
          </a:xfrm>
          <a:prstGeom prst="rect">
            <a:avLst/>
          </a:prstGeom>
        </p:spPr>
      </p:pic>
      <p:pic>
        <p:nvPicPr>
          <p:cNvPr id="7" name="Picture 6">
            <a:extLst>
              <a:ext uri="{FF2B5EF4-FFF2-40B4-BE49-F238E27FC236}">
                <a16:creationId xmlns:a16="http://schemas.microsoft.com/office/drawing/2014/main" id="{399B66F1-EE87-B29D-8597-8F1ED7D440C7}"/>
              </a:ext>
            </a:extLst>
          </p:cNvPr>
          <p:cNvPicPr>
            <a:picLocks noChangeAspect="1"/>
          </p:cNvPicPr>
          <p:nvPr/>
        </p:nvPicPr>
        <p:blipFill>
          <a:blip r:embed="rId4"/>
          <a:stretch>
            <a:fillRect/>
          </a:stretch>
        </p:blipFill>
        <p:spPr>
          <a:xfrm>
            <a:off x="4354679" y="3006966"/>
            <a:ext cx="5730737" cy="3511600"/>
          </a:xfrm>
          <a:prstGeom prst="rect">
            <a:avLst/>
          </a:prstGeom>
        </p:spPr>
      </p:pic>
      <p:pic>
        <p:nvPicPr>
          <p:cNvPr id="9" name="Picture 8">
            <a:extLst>
              <a:ext uri="{FF2B5EF4-FFF2-40B4-BE49-F238E27FC236}">
                <a16:creationId xmlns:a16="http://schemas.microsoft.com/office/drawing/2014/main" id="{A259654D-E4E4-AF5B-64BB-46A7711769A2}"/>
              </a:ext>
            </a:extLst>
          </p:cNvPr>
          <p:cNvPicPr>
            <a:picLocks noChangeAspect="1"/>
          </p:cNvPicPr>
          <p:nvPr/>
        </p:nvPicPr>
        <p:blipFill>
          <a:blip r:embed="rId5"/>
          <a:stretch>
            <a:fillRect/>
          </a:stretch>
        </p:blipFill>
        <p:spPr>
          <a:xfrm>
            <a:off x="11039756" y="14141"/>
            <a:ext cx="1152244" cy="1152244"/>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94540"/>
            <a:ext cx="10330405" cy="1325563"/>
          </a:xfrm>
          <a:noFill/>
        </p:spPr>
        <p:txBody>
          <a:bodyPr>
            <a:noAutofit/>
          </a:bodyPr>
          <a:lstStyle/>
          <a:p>
            <a:r>
              <a:rPr lang="en-US" sz="2800" b="1" dirty="0">
                <a:latin typeface="+mn-lt"/>
              </a:rPr>
              <a:t>RESULTs </a:t>
            </a:r>
            <a:r>
              <a:rPr lang="en-US" sz="2800" b="1" dirty="0" err="1">
                <a:latin typeface="+mn-lt"/>
              </a:rPr>
              <a:t>contd</a:t>
            </a:r>
            <a:r>
              <a:rPr lang="en-US" sz="2800" b="1" dirty="0">
                <a:latin typeface="+mn-lt"/>
              </a:rPr>
              <a:t>…</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38199" y="1166385"/>
            <a:ext cx="3418006" cy="4742045"/>
          </a:xfrm>
          <a:solidFill>
            <a:schemeClr val="bg1"/>
          </a:solidFill>
        </p:spPr>
        <p:txBody>
          <a:bodyPr vert="horz" lIns="91440" tIns="45720" rIns="91440" bIns="45720" rtlCol="0" anchor="t">
            <a:normAutofit/>
          </a:bodyPr>
          <a:lstStyle/>
          <a:p>
            <a:pPr algn="just"/>
            <a:r>
              <a:rPr lang="en-US" dirty="0">
                <a:solidFill>
                  <a:srgbClr val="002060"/>
                </a:solidFill>
              </a:rPr>
              <a:t>During our analysis, we observed notable differences in the lengths and word usage between ham and spam messages. </a:t>
            </a:r>
          </a:p>
          <a:p>
            <a:pPr marL="285750" indent="-285750" algn="just">
              <a:buFont typeface="Wingdings" panose="05000000000000000000" pitchFamily="2" charset="2"/>
              <a:buChar char="§"/>
            </a:pPr>
            <a:r>
              <a:rPr lang="en-US" dirty="0">
                <a:solidFill>
                  <a:srgbClr val="002060"/>
                </a:solidFill>
              </a:rPr>
              <a:t>The average length of non-spam messages is 71.13 characters.</a:t>
            </a:r>
          </a:p>
          <a:p>
            <a:pPr marL="285750" indent="-285750" algn="just">
              <a:buFont typeface="Wingdings" panose="05000000000000000000" pitchFamily="2" charset="2"/>
              <a:buChar char="§"/>
            </a:pPr>
            <a:r>
              <a:rPr lang="en-US" dirty="0">
                <a:solidFill>
                  <a:srgbClr val="002060"/>
                </a:solidFill>
              </a:rPr>
              <a:t>The average length of spam messages is 138.71 characters. </a:t>
            </a:r>
          </a:p>
          <a:p>
            <a:pPr algn="just"/>
            <a:r>
              <a:rPr lang="en-US" dirty="0">
                <a:solidFill>
                  <a:srgbClr val="002060"/>
                </a:solidFill>
              </a:rPr>
              <a:t>Spam messages tend to be longer and contain promotional or urgent keywords like "call," "free," and "now," while ham messages focus more on personal interactions.</a:t>
            </a:r>
          </a:p>
        </p:txBody>
      </p:sp>
      <p:pic>
        <p:nvPicPr>
          <p:cNvPr id="9" name="Picture 8">
            <a:extLst>
              <a:ext uri="{FF2B5EF4-FFF2-40B4-BE49-F238E27FC236}">
                <a16:creationId xmlns:a16="http://schemas.microsoft.com/office/drawing/2014/main" id="{A259654D-E4E4-AF5B-64BB-46A7711769A2}"/>
              </a:ext>
            </a:extLst>
          </p:cNvPr>
          <p:cNvPicPr>
            <a:picLocks noChangeAspect="1"/>
          </p:cNvPicPr>
          <p:nvPr/>
        </p:nvPicPr>
        <p:blipFill>
          <a:blip r:embed="rId3"/>
          <a:stretch>
            <a:fillRect/>
          </a:stretch>
        </p:blipFill>
        <p:spPr>
          <a:xfrm>
            <a:off x="11148506" y="14141"/>
            <a:ext cx="1043494" cy="1043494"/>
          </a:xfrm>
          <a:prstGeom prst="rect">
            <a:avLst/>
          </a:prstGeom>
        </p:spPr>
      </p:pic>
      <p:pic>
        <p:nvPicPr>
          <p:cNvPr id="3" name="Picture 2">
            <a:extLst>
              <a:ext uri="{FF2B5EF4-FFF2-40B4-BE49-F238E27FC236}">
                <a16:creationId xmlns:a16="http://schemas.microsoft.com/office/drawing/2014/main" id="{FD1106E0-99DF-CD0E-E8D4-6BD80B12E49B}"/>
              </a:ext>
            </a:extLst>
          </p:cNvPr>
          <p:cNvPicPr>
            <a:picLocks noChangeAspect="1"/>
          </p:cNvPicPr>
          <p:nvPr/>
        </p:nvPicPr>
        <p:blipFill>
          <a:blip r:embed="rId4"/>
          <a:stretch>
            <a:fillRect/>
          </a:stretch>
        </p:blipFill>
        <p:spPr>
          <a:xfrm>
            <a:off x="4256205" y="1057635"/>
            <a:ext cx="6756409" cy="2726789"/>
          </a:xfrm>
          <a:prstGeom prst="rect">
            <a:avLst/>
          </a:prstGeom>
        </p:spPr>
      </p:pic>
      <p:sp>
        <p:nvSpPr>
          <p:cNvPr id="5" name="Content Placeholder 7">
            <a:extLst>
              <a:ext uri="{FF2B5EF4-FFF2-40B4-BE49-F238E27FC236}">
                <a16:creationId xmlns:a16="http://schemas.microsoft.com/office/drawing/2014/main" id="{E27DD8C6-3CC7-EDFF-B1AD-156A44264096}"/>
              </a:ext>
            </a:extLst>
          </p:cNvPr>
          <p:cNvSpPr txBox="1">
            <a:spLocks/>
          </p:cNvSpPr>
          <p:nvPr/>
        </p:nvSpPr>
        <p:spPr>
          <a:xfrm>
            <a:off x="4557933" y="3882683"/>
            <a:ext cx="6288258" cy="2726789"/>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rgbClr val="002060"/>
                </a:solidFill>
              </a:rPr>
              <a:t>Sentiment Analysis</a:t>
            </a:r>
          </a:p>
          <a:p>
            <a:pPr algn="just"/>
            <a:r>
              <a:rPr lang="en-US" dirty="0">
                <a:solidFill>
                  <a:srgbClr val="002060"/>
                </a:solidFill>
              </a:rPr>
              <a:t>In a deeper analysis, ham messages have a mean sentiment polarity of 0.125 and a standard deviation of 0.291, indicating a slight positive sentiment with a wide sentiment range. Spam communications have a greater mean emotion polarity of 0.193 and a lower standard deviation of 0.270. Overall, spam messages exhibit a consistently more positive tone compared to ham messages. This analysis provided insights into the emotional nuances of SMS communications.</a:t>
            </a:r>
          </a:p>
        </p:txBody>
      </p:sp>
    </p:spTree>
    <p:extLst>
      <p:ext uri="{BB962C8B-B14F-4D97-AF65-F5344CB8AC3E}">
        <p14:creationId xmlns:p14="http://schemas.microsoft.com/office/powerpoint/2010/main" val="341480248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71af3243-3dd4-4a8d-8c0d-dd76da1f02a5"/>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http://schemas.microsoft.com/sharepoint/v3"/>
    <ds:schemaRef ds:uri="http://schemas.microsoft.com/office/infopath/2007/PartnerControls"/>
    <ds:schemaRef ds:uri="230e9df3-be65-4c73-a93b-d1236ebd677e"/>
    <ds:schemaRef ds:uri="16c05727-aa75-4e4a-9b5f-8a80a1165891"/>
    <ds:schemaRef ds:uri="http://www.w3.org/XML/1998/namespace"/>
  </ds:schemaRefs>
</ds:datastoreItem>
</file>

<file path=docMetadata/LabelInfo.xml><?xml version="1.0" encoding="utf-8"?>
<clbl:labelList xmlns:clbl="http://schemas.microsoft.com/office/2020/mipLabelMetadata">
  <clbl:label id="{e5aafe7c-971b-4ab7-b039-141ad36acec0}" enabled="0" method="" siteId="{e5aafe7c-971b-4ab7-b039-141ad36acec0}" removed="1"/>
</clbl:labelList>
</file>

<file path=docProps/app.xml><?xml version="1.0" encoding="utf-8"?>
<Properties xmlns="http://schemas.openxmlformats.org/officeDocument/2006/extended-properties" xmlns:vt="http://schemas.openxmlformats.org/officeDocument/2006/docPropsVTypes">
  <Template>{DCD23028-0848-4314-8958-B646C4DCFE92}tf22797433_win32</Template>
  <TotalTime>7902</TotalTime>
  <Words>1675</Words>
  <Application>Microsoft Office PowerPoint</Application>
  <PresentationFormat>Widescreen</PresentationFormat>
  <Paragraphs>136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Cambria</vt:lpstr>
      <vt:lpstr>Times New Roman</vt:lpstr>
      <vt:lpstr>Univers Condensed Light</vt:lpstr>
      <vt:lpstr>Walbaum Display Light</vt:lpstr>
      <vt:lpstr>Wingdings</vt:lpstr>
      <vt:lpstr>AngleLinesVTI</vt:lpstr>
      <vt:lpstr>Application of machine learning algorithms for sms spam detection</vt:lpstr>
      <vt:lpstr>AGENDA</vt:lpstr>
      <vt:lpstr>PowerPoint Presentation</vt:lpstr>
      <vt:lpstr>Objective of the Study:</vt:lpstr>
      <vt:lpstr>Research Questions:</vt:lpstr>
      <vt:lpstr>Methodology</vt:lpstr>
      <vt:lpstr>Methodology contd..</vt:lpstr>
      <vt:lpstr>RESULTs</vt:lpstr>
      <vt:lpstr>RESULTs contd…</vt:lpstr>
      <vt:lpstr>RESULTS CONTD…</vt:lpstr>
      <vt:lpstr>DISCUSSION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machine learning algorithms for sms spam detection</dc:title>
  <dc:creator>Abari-Alabi O K (FCES)</dc:creator>
  <cp:lastModifiedBy>Abari-Alabi O K (FCES)</cp:lastModifiedBy>
  <cp:revision>3</cp:revision>
  <dcterms:created xsi:type="dcterms:W3CDTF">2024-05-14T08:02:33Z</dcterms:created>
  <dcterms:modified xsi:type="dcterms:W3CDTF">2024-05-19T21:08:27Z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