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96325" cy="150876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2469199"/>
            <a:ext cx="18186876" cy="5252720"/>
          </a:xfrm>
        </p:spPr>
        <p:txBody>
          <a:bodyPr anchor="b"/>
          <a:lstStyle>
            <a:lvl1pPr algn="ctr">
              <a:defRPr sz="13200"/>
            </a:lvl1pPr>
          </a:lstStyle>
          <a:p>
            <a:r>
              <a:rPr lang="en-US"/>
              <a:t>Click to edit Master title style</a:t>
            </a:r>
            <a:endParaRPr lang="en-US" dirty="0"/>
          </a:p>
        </p:txBody>
      </p:sp>
      <p:sp>
        <p:nvSpPr>
          <p:cNvPr id="3" name="Subtitle 2"/>
          <p:cNvSpPr>
            <a:spLocks noGrp="1"/>
          </p:cNvSpPr>
          <p:nvPr>
            <p:ph type="subTitle" idx="1"/>
          </p:nvPr>
        </p:nvSpPr>
        <p:spPr>
          <a:xfrm>
            <a:off x="2674541" y="7924484"/>
            <a:ext cx="16047244" cy="3642676"/>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A7C55-BB20-4BC9-B4F5-C1A73696ECB6}"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198805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7C55-BB20-4BC9-B4F5-C1A73696ECB6}"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342956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803275"/>
            <a:ext cx="4613583" cy="127860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803275"/>
            <a:ext cx="13573294" cy="127860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7C55-BB20-4BC9-B4F5-C1A73696ECB6}"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28147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A7C55-BB20-4BC9-B4F5-C1A73696ECB6}"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135109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3761427"/>
            <a:ext cx="18454330" cy="6276021"/>
          </a:xfrm>
        </p:spPr>
        <p:txBody>
          <a:bodyPr anchor="b"/>
          <a:lstStyle>
            <a:lvl1pPr>
              <a:defRPr sz="13200"/>
            </a:lvl1pPr>
          </a:lstStyle>
          <a:p>
            <a:r>
              <a:rPr lang="en-US"/>
              <a:t>Click to edit Master title style</a:t>
            </a:r>
            <a:endParaRPr lang="en-US" dirty="0"/>
          </a:p>
        </p:txBody>
      </p:sp>
      <p:sp>
        <p:nvSpPr>
          <p:cNvPr id="3" name="Text Placeholder 2"/>
          <p:cNvSpPr>
            <a:spLocks noGrp="1"/>
          </p:cNvSpPr>
          <p:nvPr>
            <p:ph type="body" idx="1"/>
          </p:nvPr>
        </p:nvSpPr>
        <p:spPr>
          <a:xfrm>
            <a:off x="1459855" y="10096822"/>
            <a:ext cx="18454330" cy="3300411"/>
          </a:xfrm>
        </p:spPr>
        <p:txBody>
          <a:bodyPr/>
          <a:lstStyle>
            <a:lvl1pPr marL="0" indent="0">
              <a:buNone/>
              <a:defRPr sz="5280">
                <a:solidFill>
                  <a:schemeClr val="tx1">
                    <a:tint val="82000"/>
                  </a:schemeClr>
                </a:solidFill>
              </a:defRPr>
            </a:lvl1pPr>
            <a:lvl2pPr marL="1005840" indent="0">
              <a:buNone/>
              <a:defRPr sz="4400">
                <a:solidFill>
                  <a:schemeClr val="tx1">
                    <a:tint val="82000"/>
                  </a:schemeClr>
                </a:solidFill>
              </a:defRPr>
            </a:lvl2pPr>
            <a:lvl3pPr marL="2011680" indent="0">
              <a:buNone/>
              <a:defRPr sz="3960">
                <a:solidFill>
                  <a:schemeClr val="tx1">
                    <a:tint val="82000"/>
                  </a:schemeClr>
                </a:solidFill>
              </a:defRPr>
            </a:lvl3pPr>
            <a:lvl4pPr marL="3017520" indent="0">
              <a:buNone/>
              <a:defRPr sz="3520">
                <a:solidFill>
                  <a:schemeClr val="tx1">
                    <a:tint val="82000"/>
                  </a:schemeClr>
                </a:solidFill>
              </a:defRPr>
            </a:lvl4pPr>
            <a:lvl5pPr marL="4023360" indent="0">
              <a:buNone/>
              <a:defRPr sz="3520">
                <a:solidFill>
                  <a:schemeClr val="tx1">
                    <a:tint val="82000"/>
                  </a:schemeClr>
                </a:solidFill>
              </a:defRPr>
            </a:lvl5pPr>
            <a:lvl6pPr marL="5029200" indent="0">
              <a:buNone/>
              <a:defRPr sz="3520">
                <a:solidFill>
                  <a:schemeClr val="tx1">
                    <a:tint val="82000"/>
                  </a:schemeClr>
                </a:solidFill>
              </a:defRPr>
            </a:lvl6pPr>
            <a:lvl7pPr marL="6035040" indent="0">
              <a:buNone/>
              <a:defRPr sz="3520">
                <a:solidFill>
                  <a:schemeClr val="tx1">
                    <a:tint val="82000"/>
                  </a:schemeClr>
                </a:solidFill>
              </a:defRPr>
            </a:lvl7pPr>
            <a:lvl8pPr marL="7040880" indent="0">
              <a:buNone/>
              <a:defRPr sz="3520">
                <a:solidFill>
                  <a:schemeClr val="tx1">
                    <a:tint val="82000"/>
                  </a:schemeClr>
                </a:solidFill>
              </a:defRPr>
            </a:lvl8pPr>
            <a:lvl9pPr marL="8046720" indent="0">
              <a:buNone/>
              <a:defRPr sz="3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A7C55-BB20-4BC9-B4F5-C1A73696ECB6}"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105121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4016375"/>
            <a:ext cx="9093438" cy="9572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4016375"/>
            <a:ext cx="9093438" cy="9572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A7C55-BB20-4BC9-B4F5-C1A73696ECB6}"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251015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803278"/>
            <a:ext cx="18454330" cy="2916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3698559"/>
            <a:ext cx="9051647"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Click to edit Master text styles</a:t>
            </a:r>
          </a:p>
        </p:txBody>
      </p:sp>
      <p:sp>
        <p:nvSpPr>
          <p:cNvPr id="4" name="Content Placeholder 3"/>
          <p:cNvSpPr>
            <a:spLocks noGrp="1"/>
          </p:cNvSpPr>
          <p:nvPr>
            <p:ph sz="half" idx="2"/>
          </p:nvPr>
        </p:nvSpPr>
        <p:spPr>
          <a:xfrm>
            <a:off x="1473787" y="5511165"/>
            <a:ext cx="9051647" cy="8106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1" y="3698559"/>
            <a:ext cx="9096225" cy="1812606"/>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Click to edit Master text styles</a:t>
            </a:r>
          </a:p>
        </p:txBody>
      </p:sp>
      <p:sp>
        <p:nvSpPr>
          <p:cNvPr id="6" name="Content Placeholder 5"/>
          <p:cNvSpPr>
            <a:spLocks noGrp="1"/>
          </p:cNvSpPr>
          <p:nvPr>
            <p:ph sz="quarter" idx="4"/>
          </p:nvPr>
        </p:nvSpPr>
        <p:spPr>
          <a:xfrm>
            <a:off x="10831891" y="5511165"/>
            <a:ext cx="9096225" cy="8106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A7C55-BB20-4BC9-B4F5-C1A73696ECB6}"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301329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BA7C55-BB20-4BC9-B4F5-C1A73696ECB6}"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150530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A7C55-BB20-4BC9-B4F5-C1A73696ECB6}"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186793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a:t>Click to edit Master title style</a:t>
            </a:r>
            <a:endParaRPr lang="en-US" dirty="0"/>
          </a:p>
        </p:txBody>
      </p:sp>
      <p:sp>
        <p:nvSpPr>
          <p:cNvPr id="3" name="Content Placeholder 2"/>
          <p:cNvSpPr>
            <a:spLocks noGrp="1"/>
          </p:cNvSpPr>
          <p:nvPr>
            <p:ph idx="1"/>
          </p:nvPr>
        </p:nvSpPr>
        <p:spPr>
          <a:xfrm>
            <a:off x="9096225" y="2172338"/>
            <a:ext cx="10831890" cy="10721975"/>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Click to edit Master text styles</a:t>
            </a:r>
          </a:p>
        </p:txBody>
      </p:sp>
      <p:sp>
        <p:nvSpPr>
          <p:cNvPr id="5" name="Date Placeholder 4"/>
          <p:cNvSpPr>
            <a:spLocks noGrp="1"/>
          </p:cNvSpPr>
          <p:nvPr>
            <p:ph type="dt" sz="half" idx="10"/>
          </p:nvPr>
        </p:nvSpPr>
        <p:spPr/>
        <p:txBody>
          <a:bodyPr/>
          <a:lstStyle/>
          <a:p>
            <a:fld id="{F9BA7C55-BB20-4BC9-B4F5-C1A73696ECB6}"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271562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005840"/>
            <a:ext cx="6900872" cy="3520440"/>
          </a:xfrm>
        </p:spPr>
        <p:txBody>
          <a:bodyPr anchor="b"/>
          <a:lstStyle>
            <a:lvl1pPr>
              <a:defRPr sz="7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2172338"/>
            <a:ext cx="10831890" cy="10721975"/>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a:t>Click icon to add picture</a:t>
            </a:r>
            <a:endParaRPr lang="en-US" dirty="0"/>
          </a:p>
        </p:txBody>
      </p:sp>
      <p:sp>
        <p:nvSpPr>
          <p:cNvPr id="4" name="Text Placeholder 3"/>
          <p:cNvSpPr>
            <a:spLocks noGrp="1"/>
          </p:cNvSpPr>
          <p:nvPr>
            <p:ph type="body" sz="half" idx="2"/>
          </p:nvPr>
        </p:nvSpPr>
        <p:spPr>
          <a:xfrm>
            <a:off x="1473784" y="4526280"/>
            <a:ext cx="6900872" cy="8385494"/>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Click to edit Master text styles</a:t>
            </a:r>
          </a:p>
        </p:txBody>
      </p:sp>
      <p:sp>
        <p:nvSpPr>
          <p:cNvPr id="5" name="Date Placeholder 4"/>
          <p:cNvSpPr>
            <a:spLocks noGrp="1"/>
          </p:cNvSpPr>
          <p:nvPr>
            <p:ph type="dt" sz="half" idx="10"/>
          </p:nvPr>
        </p:nvSpPr>
        <p:spPr/>
        <p:txBody>
          <a:bodyPr/>
          <a:lstStyle/>
          <a:p>
            <a:fld id="{F9BA7C55-BB20-4BC9-B4F5-C1A73696ECB6}"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AF969-B715-4440-93C4-478DD52344A4}" type="slidenum">
              <a:rPr lang="en-US" smtClean="0"/>
              <a:t>‹#›</a:t>
            </a:fld>
            <a:endParaRPr lang="en-US"/>
          </a:p>
        </p:txBody>
      </p:sp>
    </p:spTree>
    <p:extLst>
      <p:ext uri="{BB962C8B-B14F-4D97-AF65-F5344CB8AC3E}">
        <p14:creationId xmlns:p14="http://schemas.microsoft.com/office/powerpoint/2010/main" val="338213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803278"/>
            <a:ext cx="18454330" cy="291623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4016375"/>
            <a:ext cx="18454330" cy="95729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7" y="13983973"/>
            <a:ext cx="4814173" cy="803275"/>
          </a:xfrm>
          <a:prstGeom prst="rect">
            <a:avLst/>
          </a:prstGeom>
        </p:spPr>
        <p:txBody>
          <a:bodyPr vert="horz" lIns="91440" tIns="45720" rIns="91440" bIns="45720" rtlCol="0" anchor="ctr"/>
          <a:lstStyle>
            <a:lvl1pPr algn="l">
              <a:defRPr sz="2640">
                <a:solidFill>
                  <a:schemeClr val="tx1">
                    <a:tint val="82000"/>
                  </a:schemeClr>
                </a:solidFill>
              </a:defRPr>
            </a:lvl1pPr>
          </a:lstStyle>
          <a:p>
            <a:fld id="{F9BA7C55-BB20-4BC9-B4F5-C1A73696ECB6}" type="datetimeFigureOut">
              <a:rPr lang="en-US" smtClean="0"/>
              <a:t>11/23/2023</a:t>
            </a:fld>
            <a:endParaRPr lang="en-US"/>
          </a:p>
        </p:txBody>
      </p:sp>
      <p:sp>
        <p:nvSpPr>
          <p:cNvPr id="5" name="Footer Placeholder 4"/>
          <p:cNvSpPr>
            <a:spLocks noGrp="1"/>
          </p:cNvSpPr>
          <p:nvPr>
            <p:ph type="ftr" sz="quarter" idx="3"/>
          </p:nvPr>
        </p:nvSpPr>
        <p:spPr>
          <a:xfrm>
            <a:off x="7087533" y="13983973"/>
            <a:ext cx="7221260" cy="803275"/>
          </a:xfrm>
          <a:prstGeom prst="rect">
            <a:avLst/>
          </a:prstGeom>
        </p:spPr>
        <p:txBody>
          <a:bodyPr vert="horz" lIns="91440" tIns="45720" rIns="91440" bIns="45720" rtlCol="0" anchor="ctr"/>
          <a:lstStyle>
            <a:lvl1pPr algn="ctr">
              <a:defRPr sz="26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5111155" y="13983973"/>
            <a:ext cx="4814173" cy="803275"/>
          </a:xfrm>
          <a:prstGeom prst="rect">
            <a:avLst/>
          </a:prstGeom>
        </p:spPr>
        <p:txBody>
          <a:bodyPr vert="horz" lIns="91440" tIns="45720" rIns="91440" bIns="45720" rtlCol="0" anchor="ctr"/>
          <a:lstStyle>
            <a:lvl1pPr algn="r">
              <a:defRPr sz="2640">
                <a:solidFill>
                  <a:schemeClr val="tx1">
                    <a:tint val="82000"/>
                  </a:schemeClr>
                </a:solidFill>
              </a:defRPr>
            </a:lvl1pPr>
          </a:lstStyle>
          <a:p>
            <a:fld id="{16BAF969-B715-4440-93C4-478DD52344A4}" type="slidenum">
              <a:rPr lang="en-US" smtClean="0"/>
              <a:t>‹#›</a:t>
            </a:fld>
            <a:endParaRPr lang="en-US"/>
          </a:p>
        </p:txBody>
      </p:sp>
    </p:spTree>
    <p:extLst>
      <p:ext uri="{BB962C8B-B14F-4D97-AF65-F5344CB8AC3E}">
        <p14:creationId xmlns:p14="http://schemas.microsoft.com/office/powerpoint/2010/main" val="9147444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DFEFCD-A4C9-F77B-E86A-06379EE2820A}"/>
              </a:ext>
            </a:extLst>
          </p:cNvPr>
          <p:cNvSpPr>
            <a:spLocks noGrp="1"/>
          </p:cNvSpPr>
          <p:nvPr>
            <p:ph type="subTitle" idx="1"/>
          </p:nvPr>
        </p:nvSpPr>
        <p:spPr>
          <a:xfrm>
            <a:off x="548004" y="2535450"/>
            <a:ext cx="6493191" cy="5008349"/>
          </a:xfrm>
        </p:spPr>
        <p:txBody>
          <a:bodyPr>
            <a:noAutofit/>
          </a:bodyPr>
          <a:lstStyle/>
          <a:p>
            <a:pPr algn="just">
              <a:lnSpc>
                <a:spcPct val="120000"/>
              </a:lnSpc>
            </a:pPr>
            <a:r>
              <a:rPr lang="en-US" sz="1800" dirty="0"/>
              <a:t>Diabetes is a growing health concern worldwide, influencing the lives of millions. Understanding the factors that contribute to its onset is essential in the fight against this condition. This poster distills findings from an in-depth statistical analysis of a dataset capturing key physiological and demographic variables</a:t>
            </a:r>
            <a:r>
              <a:rPr lang="en-US" sz="1800" b="1" dirty="0"/>
              <a:t>. Our analysis investigates how age, glucose, pregnancies, blood pressure, and insulin levels interact and their collective impact on diabetes risk. </a:t>
            </a:r>
            <a:r>
              <a:rPr lang="en-US" sz="1800" dirty="0"/>
              <a:t>The data reveals intricate patterns that not only underscore the complexity of diabetes but also highlight potential avenues for early identification and intervention strategies.</a:t>
            </a:r>
          </a:p>
        </p:txBody>
      </p:sp>
      <p:sp>
        <p:nvSpPr>
          <p:cNvPr id="4" name="Rectangle 3">
            <a:extLst>
              <a:ext uri="{FF2B5EF4-FFF2-40B4-BE49-F238E27FC236}">
                <a16:creationId xmlns:a16="http://schemas.microsoft.com/office/drawing/2014/main" id="{8DB1836F-6925-EEB3-4B75-08166CEE25FB}"/>
              </a:ext>
            </a:extLst>
          </p:cNvPr>
          <p:cNvSpPr/>
          <p:nvPr/>
        </p:nvSpPr>
        <p:spPr>
          <a:xfrm>
            <a:off x="-1" y="1"/>
            <a:ext cx="21396326" cy="1280159"/>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7A83BC4-99DB-1D4C-3183-67DFB16BAB30}"/>
              </a:ext>
            </a:extLst>
          </p:cNvPr>
          <p:cNvSpPr txBox="1"/>
          <p:nvPr/>
        </p:nvSpPr>
        <p:spPr>
          <a:xfrm>
            <a:off x="914082" y="224581"/>
            <a:ext cx="19568160" cy="830997"/>
          </a:xfrm>
          <a:prstGeom prst="rect">
            <a:avLst/>
          </a:prstGeom>
          <a:noFill/>
        </p:spPr>
        <p:txBody>
          <a:bodyPr wrap="square">
            <a:spAutoFit/>
          </a:bodyPr>
          <a:lstStyle/>
          <a:p>
            <a:pPr algn="ctr"/>
            <a:r>
              <a:rPr lang="en-US" sz="4800" b="1" i="0" dirty="0">
                <a:effectLst/>
                <a:latin typeface="+mj-lt"/>
                <a:ea typeface="ADLaM Display" panose="020F0502020204030204" pitchFamily="2" charset="0"/>
                <a:cs typeface="Aharoni" panose="020F0502020204030204" pitchFamily="2" charset="-79"/>
              </a:rPr>
              <a:t>Understanding Diabetes: A Statistical View</a:t>
            </a:r>
            <a:endParaRPr lang="en-US" sz="4800" dirty="0">
              <a:latin typeface="+mj-lt"/>
              <a:ea typeface="ADLaM Display" panose="020F0502020204030204" pitchFamily="2" charset="0"/>
              <a:cs typeface="Aharoni" panose="020F0502020204030204" pitchFamily="2" charset="-79"/>
            </a:endParaRPr>
          </a:p>
        </p:txBody>
      </p:sp>
      <p:sp>
        <p:nvSpPr>
          <p:cNvPr id="9" name="Rectangle: Rounded Corners 8">
            <a:extLst>
              <a:ext uri="{FF2B5EF4-FFF2-40B4-BE49-F238E27FC236}">
                <a16:creationId xmlns:a16="http://schemas.microsoft.com/office/drawing/2014/main" id="{F298D7A6-6906-E7F8-9D8D-4AB45C7A101D}"/>
              </a:ext>
            </a:extLst>
          </p:cNvPr>
          <p:cNvSpPr/>
          <p:nvPr/>
        </p:nvSpPr>
        <p:spPr>
          <a:xfrm>
            <a:off x="548004" y="1636211"/>
            <a:ext cx="6493191" cy="588829"/>
          </a:xfrm>
          <a:prstGeom prst="roundRect">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25BCDD23-F61E-6358-CB26-512DE15A0E3B}"/>
              </a:ext>
            </a:extLst>
          </p:cNvPr>
          <p:cNvSpPr/>
          <p:nvPr/>
        </p:nvSpPr>
        <p:spPr>
          <a:xfrm>
            <a:off x="7439131" y="5032081"/>
            <a:ext cx="6493191" cy="588829"/>
          </a:xfrm>
          <a:prstGeom prst="round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CF79A-2816-4EB3-9EA5-5AE81F4F77ED}"/>
              </a:ext>
            </a:extLst>
          </p:cNvPr>
          <p:cNvSpPr>
            <a:spLocks noGrp="1"/>
          </p:cNvSpPr>
          <p:nvPr>
            <p:ph type="ctrTitle"/>
          </p:nvPr>
        </p:nvSpPr>
        <p:spPr>
          <a:xfrm>
            <a:off x="548004" y="1682011"/>
            <a:ext cx="6493191" cy="543030"/>
          </a:xfrm>
        </p:spPr>
        <p:txBody>
          <a:bodyPr>
            <a:normAutofit/>
          </a:bodyPr>
          <a:lstStyle/>
          <a:p>
            <a:r>
              <a:rPr lang="en-US" sz="3200" b="1" dirty="0">
                <a:solidFill>
                  <a:schemeClr val="bg1"/>
                </a:solidFill>
                <a:latin typeface="+mn-lt"/>
              </a:rPr>
              <a:t>Introduction</a:t>
            </a:r>
          </a:p>
        </p:txBody>
      </p:sp>
      <p:sp>
        <p:nvSpPr>
          <p:cNvPr id="13" name="Rectangle: Rounded Corners 12">
            <a:extLst>
              <a:ext uri="{FF2B5EF4-FFF2-40B4-BE49-F238E27FC236}">
                <a16:creationId xmlns:a16="http://schemas.microsoft.com/office/drawing/2014/main" id="{3FBAC4CB-CDC9-023B-E839-991EAD259146}"/>
              </a:ext>
            </a:extLst>
          </p:cNvPr>
          <p:cNvSpPr/>
          <p:nvPr/>
        </p:nvSpPr>
        <p:spPr>
          <a:xfrm>
            <a:off x="552919" y="6449106"/>
            <a:ext cx="6493191" cy="588829"/>
          </a:xfrm>
          <a:prstGeom prst="roundRect">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9DCF7989-F31E-E2E7-08D4-7C6E2392B89C}"/>
              </a:ext>
            </a:extLst>
          </p:cNvPr>
          <p:cNvSpPr txBox="1">
            <a:spLocks/>
          </p:cNvSpPr>
          <p:nvPr/>
        </p:nvSpPr>
        <p:spPr>
          <a:xfrm>
            <a:off x="552919" y="6465407"/>
            <a:ext cx="6493191" cy="543030"/>
          </a:xfrm>
          <a:prstGeom prst="rect">
            <a:avLst/>
          </a:prstGeom>
        </p:spPr>
        <p:txBody>
          <a:bodyPr vert="horz" lIns="91440" tIns="45720" rIns="91440" bIns="45720" rtlCol="0" anchor="b">
            <a:normAutofit/>
          </a:bodyPr>
          <a:lstStyle>
            <a:lvl1pPr algn="ctr" defTabSz="2011680" rtl="0" eaLnBrk="1" latinLnBrk="0" hangingPunct="1">
              <a:lnSpc>
                <a:spcPct val="90000"/>
              </a:lnSpc>
              <a:spcBef>
                <a:spcPct val="0"/>
              </a:spcBef>
              <a:buNone/>
              <a:defRPr sz="13200" kern="1200">
                <a:solidFill>
                  <a:schemeClr val="tx1"/>
                </a:solidFill>
                <a:latin typeface="+mj-lt"/>
                <a:ea typeface="+mj-ea"/>
                <a:cs typeface="+mj-cs"/>
              </a:defRPr>
            </a:lvl1pPr>
          </a:lstStyle>
          <a:p>
            <a:r>
              <a:rPr lang="en-US" sz="3200" b="1" dirty="0">
                <a:solidFill>
                  <a:schemeClr val="bg1"/>
                </a:solidFill>
                <a:latin typeface="+mn-lt"/>
              </a:rPr>
              <a:t>Exploratory Analysis</a:t>
            </a:r>
          </a:p>
        </p:txBody>
      </p:sp>
      <p:pic>
        <p:nvPicPr>
          <p:cNvPr id="19" name="Picture 18">
            <a:extLst>
              <a:ext uri="{FF2B5EF4-FFF2-40B4-BE49-F238E27FC236}">
                <a16:creationId xmlns:a16="http://schemas.microsoft.com/office/drawing/2014/main" id="{7B498633-63B5-D5F8-C813-FE1A49EF5E38}"/>
              </a:ext>
            </a:extLst>
          </p:cNvPr>
          <p:cNvPicPr>
            <a:picLocks noChangeAspect="1"/>
          </p:cNvPicPr>
          <p:nvPr/>
        </p:nvPicPr>
        <p:blipFill>
          <a:blip r:embed="rId2"/>
          <a:stretch>
            <a:fillRect/>
          </a:stretch>
        </p:blipFill>
        <p:spPr>
          <a:xfrm>
            <a:off x="548005" y="7131177"/>
            <a:ext cx="6501706" cy="1541509"/>
          </a:xfrm>
          <a:prstGeom prst="rect">
            <a:avLst/>
          </a:prstGeom>
        </p:spPr>
      </p:pic>
      <p:pic>
        <p:nvPicPr>
          <p:cNvPr id="21" name="Picture 20">
            <a:extLst>
              <a:ext uri="{FF2B5EF4-FFF2-40B4-BE49-F238E27FC236}">
                <a16:creationId xmlns:a16="http://schemas.microsoft.com/office/drawing/2014/main" id="{B86E13FF-871B-224A-FB41-3625F020B56B}"/>
              </a:ext>
            </a:extLst>
          </p:cNvPr>
          <p:cNvPicPr>
            <a:picLocks noChangeAspect="1"/>
          </p:cNvPicPr>
          <p:nvPr/>
        </p:nvPicPr>
        <p:blipFill rotWithShape="1">
          <a:blip r:embed="rId3"/>
          <a:srcRect r="4582" b="4088"/>
          <a:stretch/>
        </p:blipFill>
        <p:spPr>
          <a:xfrm>
            <a:off x="548004" y="8835170"/>
            <a:ext cx="4082736" cy="2628705"/>
          </a:xfrm>
          <a:prstGeom prst="rect">
            <a:avLst/>
          </a:prstGeom>
        </p:spPr>
      </p:pic>
      <p:pic>
        <p:nvPicPr>
          <p:cNvPr id="23" name="Picture 22">
            <a:extLst>
              <a:ext uri="{FF2B5EF4-FFF2-40B4-BE49-F238E27FC236}">
                <a16:creationId xmlns:a16="http://schemas.microsoft.com/office/drawing/2014/main" id="{A6B85165-3213-2CC2-825C-440BAF689DA2}"/>
              </a:ext>
            </a:extLst>
          </p:cNvPr>
          <p:cNvPicPr>
            <a:picLocks noChangeAspect="1"/>
          </p:cNvPicPr>
          <p:nvPr/>
        </p:nvPicPr>
        <p:blipFill>
          <a:blip r:embed="rId4"/>
          <a:stretch>
            <a:fillRect/>
          </a:stretch>
        </p:blipFill>
        <p:spPr>
          <a:xfrm>
            <a:off x="548004" y="11707598"/>
            <a:ext cx="3128115" cy="3155421"/>
          </a:xfrm>
          <a:prstGeom prst="rect">
            <a:avLst/>
          </a:prstGeom>
        </p:spPr>
      </p:pic>
      <p:pic>
        <p:nvPicPr>
          <p:cNvPr id="25" name="Picture 24">
            <a:extLst>
              <a:ext uri="{FF2B5EF4-FFF2-40B4-BE49-F238E27FC236}">
                <a16:creationId xmlns:a16="http://schemas.microsoft.com/office/drawing/2014/main" id="{B51ADF6A-C12E-6E1F-C0F1-124EB26E0F55}"/>
              </a:ext>
            </a:extLst>
          </p:cNvPr>
          <p:cNvPicPr>
            <a:picLocks noChangeAspect="1"/>
          </p:cNvPicPr>
          <p:nvPr/>
        </p:nvPicPr>
        <p:blipFill>
          <a:blip r:embed="rId5"/>
          <a:stretch>
            <a:fillRect/>
          </a:stretch>
        </p:blipFill>
        <p:spPr>
          <a:xfrm>
            <a:off x="7439131" y="1636211"/>
            <a:ext cx="2984235" cy="3155420"/>
          </a:xfrm>
          <a:prstGeom prst="rect">
            <a:avLst/>
          </a:prstGeom>
        </p:spPr>
      </p:pic>
      <p:sp>
        <p:nvSpPr>
          <p:cNvPr id="27" name="TextBox 26">
            <a:extLst>
              <a:ext uri="{FF2B5EF4-FFF2-40B4-BE49-F238E27FC236}">
                <a16:creationId xmlns:a16="http://schemas.microsoft.com/office/drawing/2014/main" id="{2F0CF3F6-CDC5-64B5-D8AC-04FCE81B88EA}"/>
              </a:ext>
            </a:extLst>
          </p:cNvPr>
          <p:cNvSpPr txBox="1"/>
          <p:nvPr/>
        </p:nvSpPr>
        <p:spPr>
          <a:xfrm>
            <a:off x="3860727" y="11707598"/>
            <a:ext cx="3188984" cy="2585323"/>
          </a:xfrm>
          <a:prstGeom prst="rect">
            <a:avLst/>
          </a:prstGeom>
          <a:noFill/>
        </p:spPr>
        <p:txBody>
          <a:bodyPr wrap="square">
            <a:spAutoFit/>
          </a:bodyPr>
          <a:lstStyle/>
          <a:p>
            <a:pPr algn="just"/>
            <a:r>
              <a:rPr lang="en-US" b="1" i="0" dirty="0">
                <a:effectLst/>
              </a:rPr>
              <a:t>Pregnancies Box Plot:</a:t>
            </a:r>
          </a:p>
          <a:p>
            <a:pPr algn="just">
              <a:buFont typeface="Arial" panose="020B0604020202020204" pitchFamily="34" charset="0"/>
              <a:buChar char="•"/>
            </a:pPr>
            <a:r>
              <a:rPr lang="en-US" b="1" i="0" dirty="0">
                <a:effectLst/>
              </a:rPr>
              <a:t>Higher Median</a:t>
            </a:r>
            <a:r>
              <a:rPr lang="en-US" b="0" i="0" dirty="0">
                <a:effectLst/>
              </a:rPr>
              <a:t>: Women with diabetes tend to have a higher median number of pregnancies.</a:t>
            </a:r>
          </a:p>
          <a:p>
            <a:pPr algn="just">
              <a:buFont typeface="Arial" panose="020B0604020202020204" pitchFamily="34" charset="0"/>
              <a:buChar char="•"/>
            </a:pPr>
            <a:r>
              <a:rPr lang="en-US" b="1" i="0" dirty="0">
                <a:effectLst/>
              </a:rPr>
              <a:t>Wider Spread</a:t>
            </a:r>
            <a:r>
              <a:rPr lang="en-US" b="0" i="0" dirty="0">
                <a:effectLst/>
              </a:rPr>
              <a:t>: The spread of pregnancies (IQR) might be wider in women with diabetes, indicating more variability.</a:t>
            </a:r>
          </a:p>
        </p:txBody>
      </p:sp>
      <p:sp>
        <p:nvSpPr>
          <p:cNvPr id="31" name="TextBox 30">
            <a:extLst>
              <a:ext uri="{FF2B5EF4-FFF2-40B4-BE49-F238E27FC236}">
                <a16:creationId xmlns:a16="http://schemas.microsoft.com/office/drawing/2014/main" id="{34FC8B0E-E50E-FCBA-9BDE-282ADC282480}"/>
              </a:ext>
            </a:extLst>
          </p:cNvPr>
          <p:cNvSpPr txBox="1"/>
          <p:nvPr/>
        </p:nvSpPr>
        <p:spPr>
          <a:xfrm>
            <a:off x="10698161" y="1614344"/>
            <a:ext cx="3246595" cy="2585323"/>
          </a:xfrm>
          <a:prstGeom prst="rect">
            <a:avLst/>
          </a:prstGeom>
          <a:noFill/>
        </p:spPr>
        <p:txBody>
          <a:bodyPr wrap="square">
            <a:spAutoFit/>
          </a:bodyPr>
          <a:lstStyle/>
          <a:p>
            <a:pPr algn="just"/>
            <a:r>
              <a:rPr lang="en-US" b="1" i="0" dirty="0">
                <a:effectLst/>
              </a:rPr>
              <a:t>Glucose Box Plot:</a:t>
            </a:r>
          </a:p>
          <a:p>
            <a:pPr algn="just">
              <a:buFont typeface="Arial" panose="020B0604020202020204" pitchFamily="34" charset="0"/>
              <a:buChar char="•"/>
            </a:pPr>
            <a:r>
              <a:rPr lang="en-US" b="1" i="0" dirty="0">
                <a:effectLst/>
              </a:rPr>
              <a:t>Elevated Levels in Diabetes</a:t>
            </a:r>
            <a:r>
              <a:rPr lang="en-US" b="0" i="0" dirty="0">
                <a:effectLst/>
              </a:rPr>
              <a:t>: The median glucose level is significantly higher in the diabetes group.</a:t>
            </a:r>
          </a:p>
          <a:p>
            <a:pPr algn="just">
              <a:buFont typeface="Arial" panose="020B0604020202020204" pitchFamily="34" charset="0"/>
              <a:buChar char="•"/>
            </a:pPr>
            <a:r>
              <a:rPr lang="en-US" b="1" i="0" dirty="0">
                <a:effectLst/>
              </a:rPr>
              <a:t>Variability</a:t>
            </a:r>
            <a:r>
              <a:rPr lang="en-US" b="0" i="0" dirty="0">
                <a:effectLst/>
              </a:rPr>
              <a:t>: The spread of glucose levels might be larger in the diabetes group, showing varied glucose levels.</a:t>
            </a:r>
          </a:p>
        </p:txBody>
      </p:sp>
      <p:sp>
        <p:nvSpPr>
          <p:cNvPr id="33" name="TextBox 32">
            <a:extLst>
              <a:ext uri="{FF2B5EF4-FFF2-40B4-BE49-F238E27FC236}">
                <a16:creationId xmlns:a16="http://schemas.microsoft.com/office/drawing/2014/main" id="{35D3CC1B-B9FA-B1D3-422A-2B7537C118E1}"/>
              </a:ext>
            </a:extLst>
          </p:cNvPr>
          <p:cNvSpPr txBox="1"/>
          <p:nvPr/>
        </p:nvSpPr>
        <p:spPr>
          <a:xfrm>
            <a:off x="4647771" y="8840557"/>
            <a:ext cx="2393424" cy="1987916"/>
          </a:xfrm>
          <a:prstGeom prst="rect">
            <a:avLst/>
          </a:prstGeom>
          <a:noFill/>
        </p:spPr>
        <p:txBody>
          <a:bodyPr wrap="square">
            <a:spAutoFit/>
          </a:bodyPr>
          <a:lstStyle/>
          <a:p>
            <a:pPr marR="0" lvl="0" algn="just">
              <a:lnSpc>
                <a:spcPct val="115000"/>
              </a:lnSpc>
              <a:spcBef>
                <a:spcPts val="0"/>
              </a:spcBef>
              <a:spcAft>
                <a:spcPts val="800"/>
              </a:spcAft>
            </a:pPr>
            <a:r>
              <a:rPr lang="en-US" sz="1800" kern="100" dirty="0">
                <a:effectLst/>
                <a:ea typeface="Aptos" panose="020B0004020202020204" pitchFamily="34" charset="0"/>
                <a:cs typeface="Times New Roman" panose="02020603050405020304" pitchFamily="18" charset="0"/>
              </a:rPr>
              <a:t>The age distribution suggests a younger population, which might typically have a lower risk for type 2 diabetes.</a:t>
            </a:r>
          </a:p>
        </p:txBody>
      </p:sp>
      <p:sp>
        <p:nvSpPr>
          <p:cNvPr id="34" name="Title 1">
            <a:extLst>
              <a:ext uri="{FF2B5EF4-FFF2-40B4-BE49-F238E27FC236}">
                <a16:creationId xmlns:a16="http://schemas.microsoft.com/office/drawing/2014/main" id="{A4D1EA7E-51A9-1338-909E-48A2BE6517DA}"/>
              </a:ext>
            </a:extLst>
          </p:cNvPr>
          <p:cNvSpPr txBox="1">
            <a:spLocks/>
          </p:cNvSpPr>
          <p:nvPr/>
        </p:nvSpPr>
        <p:spPr>
          <a:xfrm>
            <a:off x="7467342" y="5065843"/>
            <a:ext cx="6493191" cy="543030"/>
          </a:xfrm>
          <a:prstGeom prst="rect">
            <a:avLst/>
          </a:prstGeom>
        </p:spPr>
        <p:txBody>
          <a:bodyPr vert="horz" lIns="91440" tIns="45720" rIns="91440" bIns="45720" rtlCol="0" anchor="b">
            <a:normAutofit/>
          </a:bodyPr>
          <a:lstStyle>
            <a:lvl1pPr algn="ctr" defTabSz="2011680" rtl="0" eaLnBrk="1" latinLnBrk="0" hangingPunct="1">
              <a:lnSpc>
                <a:spcPct val="90000"/>
              </a:lnSpc>
              <a:spcBef>
                <a:spcPct val="0"/>
              </a:spcBef>
              <a:buNone/>
              <a:defRPr sz="13200" kern="1200">
                <a:solidFill>
                  <a:schemeClr val="tx1"/>
                </a:solidFill>
                <a:latin typeface="+mj-lt"/>
                <a:ea typeface="+mj-ea"/>
                <a:cs typeface="+mj-cs"/>
              </a:defRPr>
            </a:lvl1pPr>
          </a:lstStyle>
          <a:p>
            <a:r>
              <a:rPr lang="en-US" sz="3200" b="1" dirty="0">
                <a:solidFill>
                  <a:schemeClr val="bg1"/>
                </a:solidFill>
                <a:latin typeface="+mn-lt"/>
              </a:rPr>
              <a:t>Statistical Analysis</a:t>
            </a:r>
          </a:p>
        </p:txBody>
      </p:sp>
      <p:sp>
        <p:nvSpPr>
          <p:cNvPr id="35" name="Rectangle: Rounded Corners 34">
            <a:extLst>
              <a:ext uri="{FF2B5EF4-FFF2-40B4-BE49-F238E27FC236}">
                <a16:creationId xmlns:a16="http://schemas.microsoft.com/office/drawing/2014/main" id="{F4007A5F-0F13-5668-B436-1641D9F8B5D6}"/>
              </a:ext>
            </a:extLst>
          </p:cNvPr>
          <p:cNvSpPr/>
          <p:nvPr/>
        </p:nvSpPr>
        <p:spPr>
          <a:xfrm>
            <a:off x="7460082" y="5703889"/>
            <a:ext cx="3500440" cy="27432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F1A222C-CDC2-8D4F-2972-81E1183509EF}"/>
              </a:ext>
            </a:extLst>
          </p:cNvPr>
          <p:cNvSpPr txBox="1"/>
          <p:nvPr/>
        </p:nvSpPr>
        <p:spPr>
          <a:xfrm>
            <a:off x="7595592" y="5628790"/>
            <a:ext cx="3111084" cy="419323"/>
          </a:xfrm>
          <a:prstGeom prst="rect">
            <a:avLst/>
          </a:prstGeom>
          <a:noFill/>
        </p:spPr>
        <p:txBody>
          <a:bodyPr wrap="square">
            <a:spAutoFit/>
          </a:bodyPr>
          <a:lstStyle/>
          <a:p>
            <a:pPr marL="0" marR="0" algn="ctr">
              <a:lnSpc>
                <a:spcPct val="107000"/>
              </a:lnSpc>
              <a:spcBef>
                <a:spcPts val="0"/>
              </a:spcBef>
              <a:spcAft>
                <a:spcPts val="800"/>
              </a:spcAft>
            </a:pPr>
            <a:r>
              <a:rPr lang="en-GB" sz="2000" b="1" kern="100" dirty="0">
                <a:solidFill>
                  <a:schemeClr val="bg1"/>
                </a:solidFill>
                <a:effectLst/>
                <a:ea typeface="Calibri" panose="020F0502020204030204" pitchFamily="34" charset="0"/>
                <a:cs typeface="Times New Roman" panose="02020603050405020304" pitchFamily="18" charset="0"/>
              </a:rPr>
              <a:t>Test 1</a:t>
            </a:r>
            <a:endParaRPr lang="en-US" sz="2000" b="1" kern="100" dirty="0">
              <a:solidFill>
                <a:schemeClr val="bg1"/>
              </a:solidFill>
              <a:effectLst/>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E3D066BF-FBFD-00E2-E91A-54A42B55C62E}"/>
              </a:ext>
            </a:extLst>
          </p:cNvPr>
          <p:cNvSpPr txBox="1"/>
          <p:nvPr/>
        </p:nvSpPr>
        <p:spPr>
          <a:xfrm>
            <a:off x="7451566" y="5997369"/>
            <a:ext cx="6493190" cy="1302921"/>
          </a:xfrm>
          <a:prstGeom prst="rect">
            <a:avLst/>
          </a:prstGeom>
          <a:noFill/>
        </p:spPr>
        <p:txBody>
          <a:bodyPr wrap="square">
            <a:spAutoFit/>
          </a:bodyPr>
          <a:lstStyle/>
          <a:p>
            <a:pPr marR="0" lvl="0" algn="just">
              <a:spcBef>
                <a:spcPts val="0"/>
              </a:spcBef>
              <a:spcAft>
                <a:spcPts val="800"/>
              </a:spcAft>
              <a:tabLst>
                <a:tab pos="457200" algn="l"/>
              </a:tabLst>
            </a:pPr>
            <a:r>
              <a:rPr lang="en-US" b="1" kern="100" dirty="0">
                <a:effectLst/>
                <a:ea typeface="Aptos" panose="020B0004020202020204" pitchFamily="34" charset="0"/>
                <a:cs typeface="Times New Roman" panose="02020603050405020304" pitchFamily="18" charset="0"/>
              </a:rPr>
              <a:t>Two Sample T-test (Comparing Glucose Levels):</a:t>
            </a:r>
            <a:endParaRPr lang="en-US" b="1" kern="100" dirty="0">
              <a:ea typeface="Aptos" panose="020B0004020202020204" pitchFamily="34" charset="0"/>
              <a:cs typeface="Times New Roman" panose="02020603050405020304" pitchFamily="18" charset="0"/>
            </a:endParaRPr>
          </a:p>
          <a:p>
            <a:pPr marR="0" lvl="0" algn="just">
              <a:spcBef>
                <a:spcPts val="0"/>
              </a:spcBef>
              <a:spcAft>
                <a:spcPts val="800"/>
              </a:spcAft>
              <a:tabLst>
                <a:tab pos="457200" algn="l"/>
              </a:tabLst>
            </a:pPr>
            <a:r>
              <a:rPr lang="en-US" kern="100" dirty="0">
                <a:effectLst/>
                <a:ea typeface="Aptos" panose="020B0004020202020204" pitchFamily="34" charset="0"/>
                <a:cs typeface="Times New Roman" panose="02020603050405020304" pitchFamily="18" charset="0"/>
              </a:rPr>
              <a:t>Research Question: "Is there a significant difference in the average glucose levels between individuals with diabetes and those without diabetes?"</a:t>
            </a:r>
          </a:p>
        </p:txBody>
      </p:sp>
      <p:sp>
        <p:nvSpPr>
          <p:cNvPr id="43" name="TextBox 42">
            <a:extLst>
              <a:ext uri="{FF2B5EF4-FFF2-40B4-BE49-F238E27FC236}">
                <a16:creationId xmlns:a16="http://schemas.microsoft.com/office/drawing/2014/main" id="{F57357D5-99BA-7664-7847-D2C3695C9B5F}"/>
              </a:ext>
            </a:extLst>
          </p:cNvPr>
          <p:cNvSpPr txBox="1"/>
          <p:nvPr/>
        </p:nvSpPr>
        <p:spPr>
          <a:xfrm>
            <a:off x="7468597" y="7268103"/>
            <a:ext cx="6476159" cy="1267655"/>
          </a:xfrm>
          <a:prstGeom prst="rect">
            <a:avLst/>
          </a:prstGeom>
          <a:noFill/>
        </p:spPr>
        <p:txBody>
          <a:bodyPr wrap="square">
            <a:spAutoFit/>
          </a:bodyPr>
          <a:lstStyle/>
          <a:p>
            <a:pPr marL="0" marR="0" algn="just">
              <a:lnSpc>
                <a:spcPct val="107000"/>
              </a:lnSpc>
              <a:spcBef>
                <a:spcPts val="0"/>
              </a:spcBef>
              <a:spcAft>
                <a:spcPts val="0"/>
              </a:spcAft>
            </a:pPr>
            <a:r>
              <a:rPr lang="en-US" sz="1800" b="1" kern="0" dirty="0">
                <a:solidFill>
                  <a:srgbClr val="0F0F0F"/>
                </a:solidFill>
                <a:effectLst/>
                <a:ea typeface="Times New Roman" panose="02020603050405020304" pitchFamily="18" charset="0"/>
                <a:cs typeface="Calibri" panose="020F0502020204030204" pitchFamily="34" charset="0"/>
              </a:rPr>
              <a:t>Hypothesis</a:t>
            </a:r>
            <a:r>
              <a:rPr lang="en-US" sz="1800" kern="0" dirty="0">
                <a:solidFill>
                  <a:srgbClr val="0F0F0F"/>
                </a:solidFill>
                <a:effectLst/>
                <a:ea typeface="Times New Roman" panose="02020603050405020304" pitchFamily="18" charset="0"/>
                <a:cs typeface="Calibri" panose="020F0502020204030204" pitchFamily="34" charset="0"/>
              </a:rPr>
              <a:t>:</a:t>
            </a:r>
            <a:endParaRPr lang="en-US" sz="1800" kern="1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0" dirty="0">
                <a:solidFill>
                  <a:srgbClr val="0F0F0F"/>
                </a:solidFill>
                <a:effectLst/>
                <a:ea typeface="Times New Roman" panose="02020603050405020304" pitchFamily="18" charset="0"/>
                <a:cs typeface="Calibri" panose="020F0502020204030204" pitchFamily="34" charset="0"/>
              </a:rPr>
              <a:t>Null Hypothesis (H0): There is no significant difference in </a:t>
            </a:r>
            <a:r>
              <a:rPr lang="en-US" kern="100" dirty="0">
                <a:effectLst/>
                <a:ea typeface="Aptos" panose="020B0004020202020204" pitchFamily="34" charset="0"/>
                <a:cs typeface="Times New Roman" panose="02020603050405020304" pitchFamily="18" charset="0"/>
              </a:rPr>
              <a:t>average glucose levels between individuals with diabetes and those without diabetes.</a:t>
            </a:r>
          </a:p>
        </p:txBody>
      </p:sp>
      <p:pic>
        <p:nvPicPr>
          <p:cNvPr id="44" name="Picture 43" descr="A diagram of a distribution of glucose&#10;&#10;Description automatically generated">
            <a:extLst>
              <a:ext uri="{FF2B5EF4-FFF2-40B4-BE49-F238E27FC236}">
                <a16:creationId xmlns:a16="http://schemas.microsoft.com/office/drawing/2014/main" id="{FB58A62F-E1B5-2B21-D9CB-FD619729ECB1}"/>
              </a:ext>
            </a:extLst>
          </p:cNvPr>
          <p:cNvPicPr>
            <a:picLocks noChangeAspect="1"/>
          </p:cNvPicPr>
          <p:nvPr/>
        </p:nvPicPr>
        <p:blipFill rotWithShape="1">
          <a:blip r:embed="rId6"/>
          <a:srcRect l="4676" r="3548"/>
          <a:stretch/>
        </p:blipFill>
        <p:spPr>
          <a:xfrm>
            <a:off x="7451566" y="8526553"/>
            <a:ext cx="6476158" cy="2783932"/>
          </a:xfrm>
          <a:prstGeom prst="rect">
            <a:avLst/>
          </a:prstGeom>
        </p:spPr>
      </p:pic>
      <p:sp>
        <p:nvSpPr>
          <p:cNvPr id="45" name="Rectangle: Rounded Corners 44">
            <a:extLst>
              <a:ext uri="{FF2B5EF4-FFF2-40B4-BE49-F238E27FC236}">
                <a16:creationId xmlns:a16="http://schemas.microsoft.com/office/drawing/2014/main" id="{D83BBAFD-79F3-CAB7-A40F-676CBACD949E}"/>
              </a:ext>
            </a:extLst>
          </p:cNvPr>
          <p:cNvSpPr/>
          <p:nvPr/>
        </p:nvSpPr>
        <p:spPr>
          <a:xfrm>
            <a:off x="7467342" y="11466072"/>
            <a:ext cx="3500440" cy="274320"/>
          </a:xfrm>
          <a:prstGeom prst="round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320C6E23-3BB5-2FD6-0B83-EFF28104772B}"/>
              </a:ext>
            </a:extLst>
          </p:cNvPr>
          <p:cNvSpPr txBox="1"/>
          <p:nvPr/>
        </p:nvSpPr>
        <p:spPr>
          <a:xfrm>
            <a:off x="7602852" y="11390973"/>
            <a:ext cx="3111084" cy="419323"/>
          </a:xfrm>
          <a:prstGeom prst="rect">
            <a:avLst/>
          </a:prstGeom>
          <a:noFill/>
        </p:spPr>
        <p:txBody>
          <a:bodyPr wrap="square">
            <a:spAutoFit/>
          </a:bodyPr>
          <a:lstStyle/>
          <a:p>
            <a:pPr marL="0" marR="0" algn="ctr">
              <a:lnSpc>
                <a:spcPct val="107000"/>
              </a:lnSpc>
              <a:spcBef>
                <a:spcPts val="0"/>
              </a:spcBef>
              <a:spcAft>
                <a:spcPts val="800"/>
              </a:spcAft>
            </a:pPr>
            <a:r>
              <a:rPr lang="en-GB" sz="2000" b="1" kern="100" dirty="0">
                <a:solidFill>
                  <a:schemeClr val="bg1"/>
                </a:solidFill>
                <a:effectLst/>
                <a:ea typeface="Calibri" panose="020F0502020204030204" pitchFamily="34" charset="0"/>
                <a:cs typeface="Times New Roman" panose="02020603050405020304" pitchFamily="18" charset="0"/>
              </a:rPr>
              <a:t>Results</a:t>
            </a:r>
            <a:endParaRPr lang="en-US" sz="2000" b="1" kern="100" dirty="0">
              <a:solidFill>
                <a:schemeClr val="bg1"/>
              </a:solidFill>
              <a:effectLst/>
              <a:ea typeface="Calibri" panose="020F0502020204030204" pitchFamily="34" charset="0"/>
              <a:cs typeface="Times New Roman" panose="02020603050405020304" pitchFamily="18" charset="0"/>
            </a:endParaRPr>
          </a:p>
        </p:txBody>
      </p:sp>
      <p:sp>
        <p:nvSpPr>
          <p:cNvPr id="48" name="TextBox 47">
            <a:extLst>
              <a:ext uri="{FF2B5EF4-FFF2-40B4-BE49-F238E27FC236}">
                <a16:creationId xmlns:a16="http://schemas.microsoft.com/office/drawing/2014/main" id="{A368EF76-2D0E-BE3B-FECE-37545F1696CB}"/>
              </a:ext>
            </a:extLst>
          </p:cNvPr>
          <p:cNvSpPr txBox="1"/>
          <p:nvPr/>
        </p:nvSpPr>
        <p:spPr>
          <a:xfrm>
            <a:off x="7471940" y="12464598"/>
            <a:ext cx="6488593" cy="2308324"/>
          </a:xfrm>
          <a:prstGeom prst="rect">
            <a:avLst/>
          </a:prstGeom>
          <a:noFill/>
        </p:spPr>
        <p:txBody>
          <a:bodyPr wrap="square">
            <a:spAutoFit/>
          </a:bodyPr>
          <a:lstStyle/>
          <a:p>
            <a:pPr algn="just"/>
            <a:r>
              <a:rPr lang="en-US" b="0" i="0" dirty="0">
                <a:solidFill>
                  <a:srgbClr val="0F0F0F"/>
                </a:solidFill>
                <a:effectLst/>
              </a:rPr>
              <a:t>The analysis of glucose levels between non-diabetic (500 individuals) and diabetic (268 individuals) groups, using the Shapiro-Wilk test, shows the non-normal distribution in both groups (p &lt; 0.0001).</a:t>
            </a:r>
            <a:r>
              <a:rPr lang="en-GB" sz="1800" dirty="0">
                <a:solidFill>
                  <a:srgbClr val="0F0F0F"/>
                </a:solidFill>
                <a:effectLst/>
                <a:latin typeface="Calibri" panose="020F0502020204030204" pitchFamily="34" charset="0"/>
                <a:ea typeface="Calibri" panose="020F0502020204030204" pitchFamily="34" charset="0"/>
              </a:rPr>
              <a:t> So, we can reject the null hypothesis.</a:t>
            </a:r>
            <a:r>
              <a:rPr lang="en-US" b="0" i="0" dirty="0">
                <a:solidFill>
                  <a:srgbClr val="0F0F0F"/>
                </a:solidFill>
                <a:effectLst/>
              </a:rPr>
              <a:t> The T-test indicates a significant difference in mean glucose levels (110.0 for non-diabetic, 141.3 for diabetic) This result is visually supported by skewed distributions and outliers in both groups, as seen in histograms</a:t>
            </a:r>
            <a:r>
              <a:rPr lang="en-US" dirty="0">
                <a:solidFill>
                  <a:srgbClr val="0F0F0F"/>
                </a:solidFill>
              </a:rPr>
              <a:t>.</a:t>
            </a:r>
            <a:r>
              <a:rPr lang="en-US" b="0" i="0" dirty="0">
                <a:solidFill>
                  <a:srgbClr val="0F0F0F"/>
                </a:solidFill>
                <a:effectLst/>
              </a:rPr>
              <a:t> </a:t>
            </a:r>
            <a:endParaRPr lang="en-US" dirty="0"/>
          </a:p>
        </p:txBody>
      </p:sp>
      <p:pic>
        <p:nvPicPr>
          <p:cNvPr id="52" name="Picture 51">
            <a:extLst>
              <a:ext uri="{FF2B5EF4-FFF2-40B4-BE49-F238E27FC236}">
                <a16:creationId xmlns:a16="http://schemas.microsoft.com/office/drawing/2014/main" id="{C3EC1BC8-3615-9585-BDA8-55B2CC5A5B7F}"/>
              </a:ext>
            </a:extLst>
          </p:cNvPr>
          <p:cNvPicPr>
            <a:picLocks noChangeAspect="1"/>
          </p:cNvPicPr>
          <p:nvPr/>
        </p:nvPicPr>
        <p:blipFill rotWithShape="1">
          <a:blip r:embed="rId7"/>
          <a:srcRect t="42276" b="-1"/>
          <a:stretch/>
        </p:blipFill>
        <p:spPr>
          <a:xfrm>
            <a:off x="7467342" y="11817746"/>
            <a:ext cx="3010320" cy="522404"/>
          </a:xfrm>
          <a:prstGeom prst="rect">
            <a:avLst/>
          </a:prstGeom>
        </p:spPr>
      </p:pic>
      <p:pic>
        <p:nvPicPr>
          <p:cNvPr id="54" name="Picture 53">
            <a:extLst>
              <a:ext uri="{FF2B5EF4-FFF2-40B4-BE49-F238E27FC236}">
                <a16:creationId xmlns:a16="http://schemas.microsoft.com/office/drawing/2014/main" id="{608B6B97-F77F-D956-41F6-22113ECB2036}"/>
              </a:ext>
            </a:extLst>
          </p:cNvPr>
          <p:cNvPicPr>
            <a:picLocks noChangeAspect="1"/>
          </p:cNvPicPr>
          <p:nvPr/>
        </p:nvPicPr>
        <p:blipFill>
          <a:blip r:embed="rId8"/>
          <a:stretch>
            <a:fillRect/>
          </a:stretch>
        </p:blipFill>
        <p:spPr>
          <a:xfrm>
            <a:off x="10895293" y="11805166"/>
            <a:ext cx="3067478" cy="571580"/>
          </a:xfrm>
          <a:prstGeom prst="rect">
            <a:avLst/>
          </a:prstGeom>
        </p:spPr>
      </p:pic>
      <p:sp>
        <p:nvSpPr>
          <p:cNvPr id="58" name="Rectangle: Rounded Corners 57">
            <a:extLst>
              <a:ext uri="{FF2B5EF4-FFF2-40B4-BE49-F238E27FC236}">
                <a16:creationId xmlns:a16="http://schemas.microsoft.com/office/drawing/2014/main" id="{64A8F9AC-5878-39AE-5A3F-7C1D925FA7B0}"/>
              </a:ext>
            </a:extLst>
          </p:cNvPr>
          <p:cNvSpPr/>
          <p:nvPr/>
        </p:nvSpPr>
        <p:spPr>
          <a:xfrm>
            <a:off x="14349953" y="1575251"/>
            <a:ext cx="3500440" cy="27432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7F907697-043D-EFD6-2F3E-C68A29D9BF50}"/>
              </a:ext>
            </a:extLst>
          </p:cNvPr>
          <p:cNvSpPr txBox="1"/>
          <p:nvPr/>
        </p:nvSpPr>
        <p:spPr>
          <a:xfrm>
            <a:off x="14341437" y="1868731"/>
            <a:ext cx="6493190" cy="369332"/>
          </a:xfrm>
          <a:prstGeom prst="rect">
            <a:avLst/>
          </a:prstGeom>
          <a:noFill/>
        </p:spPr>
        <p:txBody>
          <a:bodyPr wrap="square">
            <a:spAutoFit/>
          </a:bodyPr>
          <a:lstStyle/>
          <a:p>
            <a:pPr marR="0" lvl="0" algn="just">
              <a:spcBef>
                <a:spcPts val="0"/>
              </a:spcBef>
              <a:spcAft>
                <a:spcPts val="800"/>
              </a:spcAft>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Correlation Analysis (Age and Insulin):</a:t>
            </a:r>
          </a:p>
        </p:txBody>
      </p:sp>
      <p:sp>
        <p:nvSpPr>
          <p:cNvPr id="60" name="TextBox 59">
            <a:extLst>
              <a:ext uri="{FF2B5EF4-FFF2-40B4-BE49-F238E27FC236}">
                <a16:creationId xmlns:a16="http://schemas.microsoft.com/office/drawing/2014/main" id="{76D12B76-7E22-6C73-7DE6-A6EC1FD1F941}"/>
              </a:ext>
            </a:extLst>
          </p:cNvPr>
          <p:cNvSpPr txBox="1"/>
          <p:nvPr/>
        </p:nvSpPr>
        <p:spPr>
          <a:xfrm>
            <a:off x="14341437" y="2172928"/>
            <a:ext cx="6476159" cy="971292"/>
          </a:xfrm>
          <a:prstGeom prst="rect">
            <a:avLst/>
          </a:prstGeom>
          <a:noFill/>
        </p:spPr>
        <p:txBody>
          <a:bodyPr wrap="square">
            <a:spAutoFit/>
          </a:bodyPr>
          <a:lstStyle/>
          <a:p>
            <a:pPr marL="0" marR="0" algn="just">
              <a:lnSpc>
                <a:spcPct val="107000"/>
              </a:lnSpc>
              <a:spcBef>
                <a:spcPts val="0"/>
              </a:spcBef>
              <a:spcAft>
                <a:spcPts val="0"/>
              </a:spcAft>
            </a:pPr>
            <a:r>
              <a:rPr lang="en-US" sz="1800" b="1" kern="0" dirty="0">
                <a:solidFill>
                  <a:srgbClr val="0F0F0F"/>
                </a:solidFill>
                <a:effectLst/>
                <a:ea typeface="Times New Roman" panose="02020603050405020304" pitchFamily="18" charset="0"/>
                <a:cs typeface="Calibri" panose="020F0502020204030204" pitchFamily="34" charset="0"/>
              </a:rPr>
              <a:t>Hypothesis</a:t>
            </a:r>
            <a:r>
              <a:rPr lang="en-US" sz="1800" kern="0" dirty="0">
                <a:solidFill>
                  <a:srgbClr val="0F0F0F"/>
                </a:solidFill>
                <a:effectLst/>
                <a:ea typeface="Times New Roman" panose="02020603050405020304" pitchFamily="18" charset="0"/>
                <a:cs typeface="Calibri" panose="020F0502020204030204" pitchFamily="34" charset="0"/>
              </a:rPr>
              <a:t>:</a:t>
            </a:r>
            <a:endParaRPr lang="en-US" sz="1800" kern="1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0" dirty="0">
                <a:solidFill>
                  <a:srgbClr val="0F0F0F"/>
                </a:solidFill>
                <a:effectLst/>
                <a:ea typeface="Times New Roman" panose="02020603050405020304" pitchFamily="18" charset="0"/>
                <a:cs typeface="Calibri" panose="020F0502020204030204" pitchFamily="34" charset="0"/>
              </a:rPr>
              <a:t>Null Hypothesis (H0): There is no </a:t>
            </a:r>
            <a:r>
              <a:rPr lang="en-US" kern="100" dirty="0">
                <a:effectLst/>
                <a:ea typeface="Aptos" panose="020B0004020202020204" pitchFamily="34" charset="0"/>
                <a:cs typeface="Times New Roman" panose="02020603050405020304" pitchFamily="18" charset="0"/>
              </a:rPr>
              <a:t>significant correlation between age and insulin in the population studied</a:t>
            </a:r>
          </a:p>
        </p:txBody>
      </p:sp>
      <p:sp>
        <p:nvSpPr>
          <p:cNvPr id="62" name="Rectangle: Rounded Corners 61">
            <a:extLst>
              <a:ext uri="{FF2B5EF4-FFF2-40B4-BE49-F238E27FC236}">
                <a16:creationId xmlns:a16="http://schemas.microsoft.com/office/drawing/2014/main" id="{1B7DA517-1E76-0CAC-673A-2D58127B070E}"/>
              </a:ext>
            </a:extLst>
          </p:cNvPr>
          <p:cNvSpPr/>
          <p:nvPr/>
        </p:nvSpPr>
        <p:spPr>
          <a:xfrm>
            <a:off x="14357213" y="3174209"/>
            <a:ext cx="3500440" cy="274320"/>
          </a:xfrm>
          <a:prstGeom prst="round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04122F5-993A-2FAF-DFD2-6BBC18E8875C}"/>
              </a:ext>
            </a:extLst>
          </p:cNvPr>
          <p:cNvSpPr txBox="1"/>
          <p:nvPr/>
        </p:nvSpPr>
        <p:spPr>
          <a:xfrm>
            <a:off x="14492723" y="3099110"/>
            <a:ext cx="3111084" cy="419323"/>
          </a:xfrm>
          <a:prstGeom prst="rect">
            <a:avLst/>
          </a:prstGeom>
          <a:noFill/>
        </p:spPr>
        <p:txBody>
          <a:bodyPr wrap="square">
            <a:spAutoFit/>
          </a:bodyPr>
          <a:lstStyle/>
          <a:p>
            <a:pPr marL="0" marR="0" algn="ctr">
              <a:lnSpc>
                <a:spcPct val="107000"/>
              </a:lnSpc>
              <a:spcBef>
                <a:spcPts val="0"/>
              </a:spcBef>
              <a:spcAft>
                <a:spcPts val="800"/>
              </a:spcAft>
            </a:pPr>
            <a:r>
              <a:rPr lang="en-GB" sz="2000" b="1" kern="100" dirty="0">
                <a:solidFill>
                  <a:schemeClr val="bg1"/>
                </a:solidFill>
                <a:effectLst/>
                <a:ea typeface="Calibri" panose="020F0502020204030204" pitchFamily="34" charset="0"/>
                <a:cs typeface="Times New Roman" panose="02020603050405020304" pitchFamily="18" charset="0"/>
              </a:rPr>
              <a:t>Results</a:t>
            </a:r>
            <a:endParaRPr lang="en-US" sz="2000" b="1" kern="100" dirty="0">
              <a:solidFill>
                <a:schemeClr val="bg1"/>
              </a:solidFill>
              <a:effectLst/>
              <a:ea typeface="Calibri" panose="020F0502020204030204" pitchFamily="34" charset="0"/>
              <a:cs typeface="Times New Roman" panose="02020603050405020304" pitchFamily="18" charset="0"/>
            </a:endParaRPr>
          </a:p>
        </p:txBody>
      </p:sp>
      <p:sp>
        <p:nvSpPr>
          <p:cNvPr id="64" name="TextBox 63">
            <a:extLst>
              <a:ext uri="{FF2B5EF4-FFF2-40B4-BE49-F238E27FC236}">
                <a16:creationId xmlns:a16="http://schemas.microsoft.com/office/drawing/2014/main" id="{DF36D6E0-63EF-4728-B583-50AC80E4D85A}"/>
              </a:ext>
            </a:extLst>
          </p:cNvPr>
          <p:cNvSpPr txBox="1"/>
          <p:nvPr/>
        </p:nvSpPr>
        <p:spPr>
          <a:xfrm>
            <a:off x="14303974" y="3448529"/>
            <a:ext cx="3488582" cy="2862322"/>
          </a:xfrm>
          <a:prstGeom prst="rect">
            <a:avLst/>
          </a:prstGeom>
          <a:noFill/>
        </p:spPr>
        <p:txBody>
          <a:bodyPr wrap="square">
            <a:spAutoFit/>
          </a:bodyPr>
          <a:lstStyle/>
          <a:p>
            <a:pPr algn="just"/>
            <a:r>
              <a:rPr lang="en-US" b="0" i="0" dirty="0">
                <a:solidFill>
                  <a:srgbClr val="0F0F0F"/>
                </a:solidFill>
                <a:effectLst/>
              </a:rPr>
              <a:t>The Spearman Correlation coefficient between Age and Insulin in this dataset is approximately -0.114, and the p-value is approximately 0.0015 less than 0.05, suggesting that this correlation is statistically significant. The negative value of the coefficient indicates a weak inverse relationship. </a:t>
            </a:r>
          </a:p>
        </p:txBody>
      </p:sp>
      <p:sp>
        <p:nvSpPr>
          <p:cNvPr id="67" name="TextBox 66">
            <a:extLst>
              <a:ext uri="{FF2B5EF4-FFF2-40B4-BE49-F238E27FC236}">
                <a16:creationId xmlns:a16="http://schemas.microsoft.com/office/drawing/2014/main" id="{8A09520F-C545-A9C1-F99D-15FD2FE0F66D}"/>
              </a:ext>
            </a:extLst>
          </p:cNvPr>
          <p:cNvSpPr txBox="1"/>
          <p:nvPr/>
        </p:nvSpPr>
        <p:spPr>
          <a:xfrm>
            <a:off x="14544631" y="1502749"/>
            <a:ext cx="3111084" cy="419323"/>
          </a:xfrm>
          <a:prstGeom prst="rect">
            <a:avLst/>
          </a:prstGeom>
          <a:noFill/>
        </p:spPr>
        <p:txBody>
          <a:bodyPr wrap="square">
            <a:spAutoFit/>
          </a:bodyPr>
          <a:lstStyle/>
          <a:p>
            <a:pPr marL="0" marR="0" algn="ctr">
              <a:lnSpc>
                <a:spcPct val="107000"/>
              </a:lnSpc>
              <a:spcBef>
                <a:spcPts val="0"/>
              </a:spcBef>
              <a:spcAft>
                <a:spcPts val="800"/>
              </a:spcAft>
            </a:pPr>
            <a:r>
              <a:rPr lang="en-GB" sz="2000" b="1" kern="100" dirty="0">
                <a:solidFill>
                  <a:schemeClr val="bg1"/>
                </a:solidFill>
                <a:effectLst/>
                <a:ea typeface="Calibri" panose="020F0502020204030204" pitchFamily="34" charset="0"/>
                <a:cs typeface="Times New Roman" panose="02020603050405020304" pitchFamily="18" charset="0"/>
              </a:rPr>
              <a:t>Test </a:t>
            </a:r>
            <a:r>
              <a:rPr lang="en-GB" sz="2000" b="1" kern="100" dirty="0">
                <a:solidFill>
                  <a:schemeClr val="bg1"/>
                </a:solidFill>
                <a:ea typeface="Calibri" panose="020F0502020204030204" pitchFamily="34" charset="0"/>
                <a:cs typeface="Times New Roman" panose="02020603050405020304" pitchFamily="18" charset="0"/>
              </a:rPr>
              <a:t>2</a:t>
            </a:r>
            <a:endParaRPr lang="en-US" sz="2000" b="1" kern="100" dirty="0">
              <a:solidFill>
                <a:schemeClr val="bg1"/>
              </a:solidFill>
              <a:effectLst/>
              <a:ea typeface="Calibri" panose="020F0502020204030204" pitchFamily="34" charset="0"/>
              <a:cs typeface="Times New Roman" panose="02020603050405020304" pitchFamily="18" charset="0"/>
            </a:endParaRPr>
          </a:p>
        </p:txBody>
      </p:sp>
      <p:pic>
        <p:nvPicPr>
          <p:cNvPr id="69" name="Picture 68">
            <a:extLst>
              <a:ext uri="{FF2B5EF4-FFF2-40B4-BE49-F238E27FC236}">
                <a16:creationId xmlns:a16="http://schemas.microsoft.com/office/drawing/2014/main" id="{CAC60C13-1815-95F1-B7BC-D74F32CEA62F}"/>
              </a:ext>
            </a:extLst>
          </p:cNvPr>
          <p:cNvPicPr>
            <a:picLocks noChangeAspect="1"/>
          </p:cNvPicPr>
          <p:nvPr/>
        </p:nvPicPr>
        <p:blipFill>
          <a:blip r:embed="rId9"/>
          <a:stretch>
            <a:fillRect/>
          </a:stretch>
        </p:blipFill>
        <p:spPr>
          <a:xfrm>
            <a:off x="17850393" y="3501214"/>
            <a:ext cx="3283587" cy="2816707"/>
          </a:xfrm>
          <a:prstGeom prst="rect">
            <a:avLst/>
          </a:prstGeom>
        </p:spPr>
      </p:pic>
      <p:sp>
        <p:nvSpPr>
          <p:cNvPr id="70" name="Rectangle: Rounded Corners 69">
            <a:extLst>
              <a:ext uri="{FF2B5EF4-FFF2-40B4-BE49-F238E27FC236}">
                <a16:creationId xmlns:a16="http://schemas.microsoft.com/office/drawing/2014/main" id="{2884D4C1-E04E-E38F-BD78-0A8CC8C787DE}"/>
              </a:ext>
            </a:extLst>
          </p:cNvPr>
          <p:cNvSpPr/>
          <p:nvPr/>
        </p:nvSpPr>
        <p:spPr>
          <a:xfrm>
            <a:off x="14354868" y="6388137"/>
            <a:ext cx="3500440" cy="27432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3D9F00E-ADC2-F338-F432-E6C14D9C0657}"/>
              </a:ext>
            </a:extLst>
          </p:cNvPr>
          <p:cNvSpPr txBox="1"/>
          <p:nvPr/>
        </p:nvSpPr>
        <p:spPr>
          <a:xfrm>
            <a:off x="14346352" y="6681617"/>
            <a:ext cx="6493190" cy="369332"/>
          </a:xfrm>
          <a:prstGeom prst="rect">
            <a:avLst/>
          </a:prstGeom>
          <a:noFill/>
        </p:spPr>
        <p:txBody>
          <a:bodyPr wrap="square">
            <a:spAutoFit/>
          </a:bodyPr>
          <a:lstStyle/>
          <a:p>
            <a:pPr marR="0" lvl="0" algn="just">
              <a:spcBef>
                <a:spcPts val="0"/>
              </a:spcBef>
              <a:spcAft>
                <a:spcPts val="800"/>
              </a:spcAft>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One Way ANOVA Analysis</a:t>
            </a:r>
          </a:p>
        </p:txBody>
      </p:sp>
      <p:sp>
        <p:nvSpPr>
          <p:cNvPr id="72" name="TextBox 71">
            <a:extLst>
              <a:ext uri="{FF2B5EF4-FFF2-40B4-BE49-F238E27FC236}">
                <a16:creationId xmlns:a16="http://schemas.microsoft.com/office/drawing/2014/main" id="{7E9A9C2D-7540-F68D-D91D-D4B513326869}"/>
              </a:ext>
            </a:extLst>
          </p:cNvPr>
          <p:cNvSpPr txBox="1"/>
          <p:nvPr/>
        </p:nvSpPr>
        <p:spPr>
          <a:xfrm>
            <a:off x="14346352" y="6985814"/>
            <a:ext cx="6787628" cy="1267655"/>
          </a:xfrm>
          <a:prstGeom prst="rect">
            <a:avLst/>
          </a:prstGeom>
          <a:noFill/>
        </p:spPr>
        <p:txBody>
          <a:bodyPr wrap="square">
            <a:spAutoFit/>
          </a:bodyPr>
          <a:lstStyle/>
          <a:p>
            <a:pPr marL="0" marR="0" algn="just">
              <a:lnSpc>
                <a:spcPct val="107000"/>
              </a:lnSpc>
              <a:spcBef>
                <a:spcPts val="0"/>
              </a:spcBef>
              <a:spcAft>
                <a:spcPts val="0"/>
              </a:spcAft>
            </a:pPr>
            <a:r>
              <a:rPr lang="en-US" sz="1800" b="1" kern="0" dirty="0">
                <a:solidFill>
                  <a:srgbClr val="0F0F0F"/>
                </a:solidFill>
                <a:effectLst/>
                <a:ea typeface="Times New Roman" panose="02020603050405020304" pitchFamily="18" charset="0"/>
                <a:cs typeface="Calibri" panose="020F0502020204030204" pitchFamily="34" charset="0"/>
              </a:rPr>
              <a:t>Hypothesis</a:t>
            </a:r>
            <a:r>
              <a:rPr lang="en-US" sz="1800" kern="0" dirty="0">
                <a:solidFill>
                  <a:srgbClr val="0F0F0F"/>
                </a:solidFill>
                <a:effectLst/>
                <a:ea typeface="Times New Roman" panose="02020603050405020304" pitchFamily="18" charset="0"/>
                <a:cs typeface="Calibri" panose="020F0502020204030204" pitchFamily="34" charset="0"/>
              </a:rPr>
              <a:t>:</a:t>
            </a:r>
            <a:endParaRPr lang="en-US" sz="1800" kern="1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0" dirty="0">
                <a:solidFill>
                  <a:srgbClr val="0F0F0F"/>
                </a:solidFill>
                <a:effectLst/>
                <a:ea typeface="Times New Roman" panose="02020603050405020304" pitchFamily="18" charset="0"/>
                <a:cs typeface="Calibri" panose="020F0502020204030204" pitchFamily="34" charset="0"/>
              </a:rPr>
              <a:t>Null Hypothesis (H0): There is no statistical difference in mean glucose levels among the various age categories.</a:t>
            </a:r>
          </a:p>
          <a:p>
            <a:pPr marL="342900" marR="0" lvl="0" indent="-342900" algn="just">
              <a:lnSpc>
                <a:spcPct val="107000"/>
              </a:lnSpc>
              <a:spcBef>
                <a:spcPts val="0"/>
              </a:spcBef>
              <a:spcAft>
                <a:spcPts val="0"/>
              </a:spcAft>
              <a:buFont typeface="Symbol" panose="05050102010706020507" pitchFamily="18" charset="2"/>
              <a:buChar char=""/>
            </a:pPr>
            <a:endParaRPr lang="en-US" kern="100" dirty="0">
              <a:effectLst/>
              <a:ea typeface="Aptos" panose="020B0004020202020204" pitchFamily="34" charset="0"/>
              <a:cs typeface="Times New Roman" panose="02020603050405020304" pitchFamily="18" charset="0"/>
            </a:endParaRPr>
          </a:p>
        </p:txBody>
      </p:sp>
      <p:sp>
        <p:nvSpPr>
          <p:cNvPr id="73" name="Rectangle: Rounded Corners 72">
            <a:extLst>
              <a:ext uri="{FF2B5EF4-FFF2-40B4-BE49-F238E27FC236}">
                <a16:creationId xmlns:a16="http://schemas.microsoft.com/office/drawing/2014/main" id="{A60463DF-74D6-2F02-DB6B-1A081E1653F8}"/>
              </a:ext>
            </a:extLst>
          </p:cNvPr>
          <p:cNvSpPr/>
          <p:nvPr/>
        </p:nvSpPr>
        <p:spPr>
          <a:xfrm>
            <a:off x="14362128" y="7987095"/>
            <a:ext cx="3500440" cy="274320"/>
          </a:xfrm>
          <a:prstGeom prst="roundRect">
            <a:avLst/>
          </a:prstGeo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99346743-3E44-5B35-27AD-C3B4BCD6B02F}"/>
              </a:ext>
            </a:extLst>
          </p:cNvPr>
          <p:cNvSpPr txBox="1"/>
          <p:nvPr/>
        </p:nvSpPr>
        <p:spPr>
          <a:xfrm>
            <a:off x="14497638" y="7911996"/>
            <a:ext cx="3111084" cy="419323"/>
          </a:xfrm>
          <a:prstGeom prst="rect">
            <a:avLst/>
          </a:prstGeom>
          <a:noFill/>
        </p:spPr>
        <p:txBody>
          <a:bodyPr wrap="square">
            <a:spAutoFit/>
          </a:bodyPr>
          <a:lstStyle/>
          <a:p>
            <a:pPr marL="0" marR="0" algn="ctr">
              <a:lnSpc>
                <a:spcPct val="107000"/>
              </a:lnSpc>
              <a:spcBef>
                <a:spcPts val="0"/>
              </a:spcBef>
              <a:spcAft>
                <a:spcPts val="800"/>
              </a:spcAft>
            </a:pPr>
            <a:r>
              <a:rPr lang="en-GB" sz="2000" b="1" kern="100" dirty="0">
                <a:solidFill>
                  <a:schemeClr val="bg1"/>
                </a:solidFill>
                <a:effectLst/>
                <a:ea typeface="Calibri" panose="020F0502020204030204" pitchFamily="34" charset="0"/>
                <a:cs typeface="Times New Roman" panose="02020603050405020304" pitchFamily="18" charset="0"/>
              </a:rPr>
              <a:t>Results</a:t>
            </a:r>
            <a:endParaRPr lang="en-US" sz="2000" b="1" kern="100" dirty="0">
              <a:solidFill>
                <a:schemeClr val="bg1"/>
              </a:solidFill>
              <a:effectLst/>
              <a:ea typeface="Calibri" panose="020F0502020204030204" pitchFamily="34" charset="0"/>
              <a:cs typeface="Times New Roman" panose="02020603050405020304" pitchFamily="18" charset="0"/>
            </a:endParaRPr>
          </a:p>
        </p:txBody>
      </p:sp>
      <p:sp>
        <p:nvSpPr>
          <p:cNvPr id="75" name="TextBox 74">
            <a:extLst>
              <a:ext uri="{FF2B5EF4-FFF2-40B4-BE49-F238E27FC236}">
                <a16:creationId xmlns:a16="http://schemas.microsoft.com/office/drawing/2014/main" id="{70A416A1-5A25-A517-92CB-C37EA63457D3}"/>
              </a:ext>
            </a:extLst>
          </p:cNvPr>
          <p:cNvSpPr txBox="1"/>
          <p:nvPr/>
        </p:nvSpPr>
        <p:spPr>
          <a:xfrm>
            <a:off x="14308889" y="8261415"/>
            <a:ext cx="3111084" cy="3693319"/>
          </a:xfrm>
          <a:prstGeom prst="rect">
            <a:avLst/>
          </a:prstGeom>
          <a:noFill/>
        </p:spPr>
        <p:txBody>
          <a:bodyPr wrap="square">
            <a:spAutoFit/>
          </a:bodyPr>
          <a:lstStyle/>
          <a:p>
            <a:pPr algn="just"/>
            <a:r>
              <a:rPr lang="en-US" b="0" i="0" dirty="0">
                <a:solidFill>
                  <a:srgbClr val="0F0F0F"/>
                </a:solidFill>
                <a:effectLst/>
              </a:rPr>
              <a:t>The low p-value (&lt;.0001) indicates that there are statistically significant differences in glucose levels across age categories. However, the R-squared value of 0.071784 suggests that only a small portion of the variance in glucose levels is explained by the age categories. The analysis results in null hypothesis rejection.</a:t>
            </a:r>
          </a:p>
        </p:txBody>
      </p:sp>
      <p:sp>
        <p:nvSpPr>
          <p:cNvPr id="76" name="TextBox 75">
            <a:extLst>
              <a:ext uri="{FF2B5EF4-FFF2-40B4-BE49-F238E27FC236}">
                <a16:creationId xmlns:a16="http://schemas.microsoft.com/office/drawing/2014/main" id="{5EE204EB-5561-D5C3-56E0-A826A03A8A9C}"/>
              </a:ext>
            </a:extLst>
          </p:cNvPr>
          <p:cNvSpPr txBox="1"/>
          <p:nvPr/>
        </p:nvSpPr>
        <p:spPr>
          <a:xfrm>
            <a:off x="14549546" y="6315635"/>
            <a:ext cx="3111084" cy="419323"/>
          </a:xfrm>
          <a:prstGeom prst="rect">
            <a:avLst/>
          </a:prstGeom>
          <a:noFill/>
        </p:spPr>
        <p:txBody>
          <a:bodyPr wrap="square">
            <a:spAutoFit/>
          </a:bodyPr>
          <a:lstStyle/>
          <a:p>
            <a:pPr marL="0" marR="0" algn="ctr">
              <a:lnSpc>
                <a:spcPct val="107000"/>
              </a:lnSpc>
              <a:spcBef>
                <a:spcPts val="0"/>
              </a:spcBef>
              <a:spcAft>
                <a:spcPts val="800"/>
              </a:spcAft>
            </a:pPr>
            <a:r>
              <a:rPr lang="en-GB" sz="2000" b="1" kern="100" dirty="0">
                <a:solidFill>
                  <a:schemeClr val="bg1"/>
                </a:solidFill>
                <a:effectLst/>
                <a:ea typeface="Calibri" panose="020F0502020204030204" pitchFamily="34" charset="0"/>
                <a:cs typeface="Times New Roman" panose="02020603050405020304" pitchFamily="18" charset="0"/>
              </a:rPr>
              <a:t>Test 3</a:t>
            </a:r>
            <a:endParaRPr lang="en-US" sz="2000" b="1" kern="100" dirty="0">
              <a:solidFill>
                <a:schemeClr val="bg1"/>
              </a:solidFill>
              <a:effectLst/>
              <a:ea typeface="Calibri" panose="020F0502020204030204" pitchFamily="34" charset="0"/>
              <a:cs typeface="Times New Roman" panose="02020603050405020304" pitchFamily="18" charset="0"/>
            </a:endParaRPr>
          </a:p>
        </p:txBody>
      </p:sp>
      <p:pic>
        <p:nvPicPr>
          <p:cNvPr id="78" name="Picture 77" descr="Fit Plot for Glucose by Age category">
            <a:extLst>
              <a:ext uri="{FF2B5EF4-FFF2-40B4-BE49-F238E27FC236}">
                <a16:creationId xmlns:a16="http://schemas.microsoft.com/office/drawing/2014/main" id="{AD09F87A-8D73-1ED9-C345-1A824F6DF1D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7522677" y="8526553"/>
            <a:ext cx="3609240" cy="3461937"/>
          </a:xfrm>
          <a:prstGeom prst="rect">
            <a:avLst/>
          </a:prstGeom>
          <a:noFill/>
          <a:ln>
            <a:noFill/>
          </a:ln>
        </p:spPr>
      </p:pic>
      <p:sp>
        <p:nvSpPr>
          <p:cNvPr id="79" name="Rectangle: Rounded Corners 78">
            <a:extLst>
              <a:ext uri="{FF2B5EF4-FFF2-40B4-BE49-F238E27FC236}">
                <a16:creationId xmlns:a16="http://schemas.microsoft.com/office/drawing/2014/main" id="{D856ABB3-B76E-F515-CB52-15E1119464CD}"/>
              </a:ext>
            </a:extLst>
          </p:cNvPr>
          <p:cNvSpPr/>
          <p:nvPr/>
        </p:nvSpPr>
        <p:spPr>
          <a:xfrm>
            <a:off x="14355130" y="12036351"/>
            <a:ext cx="6493191" cy="571580"/>
          </a:xfrm>
          <a:prstGeom prst="roundRect">
            <a:avLst/>
          </a:prstGeom>
          <a:solidFill>
            <a:schemeClr val="bg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itle 1">
            <a:extLst>
              <a:ext uri="{FF2B5EF4-FFF2-40B4-BE49-F238E27FC236}">
                <a16:creationId xmlns:a16="http://schemas.microsoft.com/office/drawing/2014/main" id="{38322D19-C41D-D979-453F-35F0C7FDEEC3}"/>
              </a:ext>
            </a:extLst>
          </p:cNvPr>
          <p:cNvSpPr txBox="1">
            <a:spLocks/>
          </p:cNvSpPr>
          <p:nvPr/>
        </p:nvSpPr>
        <p:spPr>
          <a:xfrm>
            <a:off x="14384063" y="12167084"/>
            <a:ext cx="6493191" cy="419324"/>
          </a:xfrm>
          <a:prstGeom prst="rect">
            <a:avLst/>
          </a:prstGeom>
        </p:spPr>
        <p:txBody>
          <a:bodyPr vert="horz" lIns="91440" tIns="45720" rIns="91440" bIns="45720" rtlCol="0" anchor="b">
            <a:noAutofit/>
          </a:bodyPr>
          <a:lstStyle>
            <a:lvl1pPr algn="ctr" defTabSz="2011680" rtl="0" eaLnBrk="1" latinLnBrk="0" hangingPunct="1">
              <a:lnSpc>
                <a:spcPct val="90000"/>
              </a:lnSpc>
              <a:spcBef>
                <a:spcPct val="0"/>
              </a:spcBef>
              <a:buNone/>
              <a:defRPr sz="13200" kern="1200">
                <a:solidFill>
                  <a:schemeClr val="tx1"/>
                </a:solidFill>
                <a:latin typeface="+mj-lt"/>
                <a:ea typeface="+mj-ea"/>
                <a:cs typeface="+mj-cs"/>
              </a:defRPr>
            </a:lvl1pPr>
          </a:lstStyle>
          <a:p>
            <a:r>
              <a:rPr lang="en-US" sz="3200" b="1" dirty="0">
                <a:solidFill>
                  <a:schemeClr val="bg1"/>
                </a:solidFill>
                <a:latin typeface="+mn-lt"/>
              </a:rPr>
              <a:t>Conclusion</a:t>
            </a:r>
          </a:p>
        </p:txBody>
      </p:sp>
      <p:sp>
        <p:nvSpPr>
          <p:cNvPr id="82" name="TextBox 81">
            <a:extLst>
              <a:ext uri="{FF2B5EF4-FFF2-40B4-BE49-F238E27FC236}">
                <a16:creationId xmlns:a16="http://schemas.microsoft.com/office/drawing/2014/main" id="{947EA375-1F5C-7143-E245-9E8DAD094246}"/>
              </a:ext>
            </a:extLst>
          </p:cNvPr>
          <p:cNvSpPr txBox="1"/>
          <p:nvPr/>
        </p:nvSpPr>
        <p:spPr>
          <a:xfrm>
            <a:off x="14332886" y="12607931"/>
            <a:ext cx="6537678" cy="2308324"/>
          </a:xfrm>
          <a:prstGeom prst="rect">
            <a:avLst/>
          </a:prstGeom>
          <a:noFill/>
        </p:spPr>
        <p:txBody>
          <a:bodyPr wrap="square">
            <a:spAutoFit/>
          </a:bodyPr>
          <a:lstStyle/>
          <a:p>
            <a:pPr algn="just"/>
            <a:r>
              <a:rPr lang="en-US" dirty="0">
                <a:solidFill>
                  <a:srgbClr val="0F0F0F"/>
                </a:solidFill>
              </a:rPr>
              <a:t>O</a:t>
            </a:r>
            <a:r>
              <a:rPr lang="en-US" b="0" i="0" dirty="0">
                <a:solidFill>
                  <a:srgbClr val="0F0F0F"/>
                </a:solidFill>
                <a:effectLst/>
              </a:rPr>
              <a:t>ur comprehensive statistical analysis of key physiological and demographic factors provides crucial insights into the complexity of diabetes.</a:t>
            </a:r>
            <a:r>
              <a:rPr lang="en-GB" sz="1800" b="0" i="0" u="none" strike="noStrike" dirty="0">
                <a:solidFill>
                  <a:srgbClr val="0F0F0F"/>
                </a:solidFill>
                <a:effectLst/>
              </a:rPr>
              <a:t> The findings indicate a statistically significant difference in glucose levels between diabetic and non-diabetic subjects.</a:t>
            </a:r>
            <a:r>
              <a:rPr lang="en-GB" sz="1800" kern="100" dirty="0">
                <a:ea typeface="Calibri" panose="020F0502020204030204" pitchFamily="34" charset="0"/>
                <a:cs typeface="Times New Roman" panose="02020603050405020304" pitchFamily="18" charset="0"/>
              </a:rPr>
              <a:t> T</a:t>
            </a:r>
            <a:r>
              <a:rPr lang="en-GB" sz="1800" kern="100" dirty="0">
                <a:effectLst/>
                <a:ea typeface="Calibri" panose="020F0502020204030204" pitchFamily="34" charset="0"/>
                <a:cs typeface="Times New Roman" panose="02020603050405020304" pitchFamily="18" charset="0"/>
              </a:rPr>
              <a:t>here is a significant correlation between age and insulin. There exist notable variations in mean glucose levels across diverse age categories.</a:t>
            </a:r>
          </a:p>
          <a:p>
            <a:pPr algn="just"/>
            <a:r>
              <a:rPr lang="en-GB" b="1" kern="100" dirty="0">
                <a:cs typeface="Times New Roman" panose="02020603050405020304" pitchFamily="18" charset="0"/>
              </a:rPr>
              <a:t>Reference: </a:t>
            </a:r>
            <a:r>
              <a:rPr lang="en-GB" sz="1100" b="1" kern="100" dirty="0">
                <a:solidFill>
                  <a:schemeClr val="tx2">
                    <a:lumMod val="75000"/>
                    <a:lumOff val="25000"/>
                  </a:schemeClr>
                </a:solidFill>
                <a:cs typeface="Times New Roman" panose="02020603050405020304" pitchFamily="18" charset="0"/>
              </a:rPr>
              <a:t>https://www.kaggle.com/datasets/akshaydattatraykhare/diabetes-dataset/data</a:t>
            </a:r>
            <a:endParaRPr lang="en-US" sz="1100" b="1" dirty="0">
              <a:solidFill>
                <a:schemeClr val="tx2">
                  <a:lumMod val="75000"/>
                  <a:lumOff val="25000"/>
                </a:schemeClr>
              </a:solidFill>
            </a:endParaRPr>
          </a:p>
        </p:txBody>
      </p:sp>
      <p:sp>
        <p:nvSpPr>
          <p:cNvPr id="83" name="Rectangle: Rounded Corners 82">
            <a:extLst>
              <a:ext uri="{FF2B5EF4-FFF2-40B4-BE49-F238E27FC236}">
                <a16:creationId xmlns:a16="http://schemas.microsoft.com/office/drawing/2014/main" id="{805653B6-0A63-F844-5FB7-512171135DFE}"/>
              </a:ext>
            </a:extLst>
          </p:cNvPr>
          <p:cNvSpPr/>
          <p:nvPr/>
        </p:nvSpPr>
        <p:spPr>
          <a:xfrm>
            <a:off x="655190" y="11753779"/>
            <a:ext cx="1073598" cy="127933"/>
          </a:xfrm>
          <a:prstGeom prst="roundRect">
            <a:avLst/>
          </a:prstGeom>
          <a:solidFill>
            <a:schemeClr val="accent6">
              <a:lumMod val="75000"/>
            </a:schemeClr>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7D217FE8-6CC4-D2EC-56DC-41C2E665120B}"/>
              </a:ext>
            </a:extLst>
          </p:cNvPr>
          <p:cNvSpPr txBox="1"/>
          <p:nvPr/>
        </p:nvSpPr>
        <p:spPr>
          <a:xfrm>
            <a:off x="769690" y="11702329"/>
            <a:ext cx="939730" cy="230832"/>
          </a:xfrm>
          <a:prstGeom prst="rect">
            <a:avLst/>
          </a:prstGeom>
          <a:noFill/>
        </p:spPr>
        <p:txBody>
          <a:bodyPr wrap="square" rtlCol="0">
            <a:spAutoFit/>
          </a:bodyPr>
          <a:lstStyle/>
          <a:p>
            <a:r>
              <a:rPr lang="en-US" sz="900" dirty="0">
                <a:solidFill>
                  <a:schemeClr val="bg1"/>
                </a:solidFill>
              </a:rPr>
              <a:t>Non-Diabetic</a:t>
            </a:r>
          </a:p>
        </p:txBody>
      </p:sp>
      <p:sp>
        <p:nvSpPr>
          <p:cNvPr id="85" name="Rectangle: Rounded Corners 84">
            <a:extLst>
              <a:ext uri="{FF2B5EF4-FFF2-40B4-BE49-F238E27FC236}">
                <a16:creationId xmlns:a16="http://schemas.microsoft.com/office/drawing/2014/main" id="{FB1604D4-8A9C-FCEB-95E4-FDEC55DA2E03}"/>
              </a:ext>
            </a:extLst>
          </p:cNvPr>
          <p:cNvSpPr/>
          <p:nvPr/>
        </p:nvSpPr>
        <p:spPr>
          <a:xfrm>
            <a:off x="662810" y="13468279"/>
            <a:ext cx="1073598" cy="127933"/>
          </a:xfrm>
          <a:prstGeom prst="roundRect">
            <a:avLst/>
          </a:prstGeom>
          <a:solidFill>
            <a:srgbClr val="FF0000"/>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DEFC6D08-1F5B-9798-7E7B-17BDB41F940C}"/>
              </a:ext>
            </a:extLst>
          </p:cNvPr>
          <p:cNvSpPr txBox="1"/>
          <p:nvPr/>
        </p:nvSpPr>
        <p:spPr>
          <a:xfrm>
            <a:off x="777310" y="13416829"/>
            <a:ext cx="939730" cy="230832"/>
          </a:xfrm>
          <a:prstGeom prst="rect">
            <a:avLst/>
          </a:prstGeom>
          <a:noFill/>
        </p:spPr>
        <p:txBody>
          <a:bodyPr wrap="square" rtlCol="0">
            <a:spAutoFit/>
          </a:bodyPr>
          <a:lstStyle/>
          <a:p>
            <a:r>
              <a:rPr lang="en-US" sz="900" dirty="0"/>
              <a:t>    </a:t>
            </a:r>
            <a:r>
              <a:rPr lang="en-US" sz="900" dirty="0">
                <a:solidFill>
                  <a:schemeClr val="bg1"/>
                </a:solidFill>
              </a:rPr>
              <a:t>Diabetic</a:t>
            </a:r>
          </a:p>
        </p:txBody>
      </p:sp>
      <p:sp>
        <p:nvSpPr>
          <p:cNvPr id="87" name="Rectangle: Rounded Corners 86">
            <a:extLst>
              <a:ext uri="{FF2B5EF4-FFF2-40B4-BE49-F238E27FC236}">
                <a16:creationId xmlns:a16="http://schemas.microsoft.com/office/drawing/2014/main" id="{9CCD8556-82EF-E75E-3F44-BA1C3D4610D1}"/>
              </a:ext>
            </a:extLst>
          </p:cNvPr>
          <p:cNvSpPr/>
          <p:nvPr/>
        </p:nvSpPr>
        <p:spPr>
          <a:xfrm>
            <a:off x="7513868" y="1689570"/>
            <a:ext cx="1073598" cy="127933"/>
          </a:xfrm>
          <a:prstGeom prst="roundRect">
            <a:avLst/>
          </a:prstGeom>
          <a:solidFill>
            <a:schemeClr val="accent6">
              <a:lumMod val="75000"/>
            </a:schemeClr>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74F40CBB-6156-CE18-4106-E5CD2CCB20E8}"/>
              </a:ext>
            </a:extLst>
          </p:cNvPr>
          <p:cNvSpPr txBox="1"/>
          <p:nvPr/>
        </p:nvSpPr>
        <p:spPr>
          <a:xfrm>
            <a:off x="7628368" y="1638120"/>
            <a:ext cx="939730" cy="230832"/>
          </a:xfrm>
          <a:prstGeom prst="rect">
            <a:avLst/>
          </a:prstGeom>
          <a:noFill/>
        </p:spPr>
        <p:txBody>
          <a:bodyPr wrap="square" rtlCol="0">
            <a:spAutoFit/>
          </a:bodyPr>
          <a:lstStyle/>
          <a:p>
            <a:r>
              <a:rPr lang="en-US" sz="900" dirty="0">
                <a:solidFill>
                  <a:schemeClr val="bg1"/>
                </a:solidFill>
              </a:rPr>
              <a:t>Non-Diabetic</a:t>
            </a:r>
          </a:p>
        </p:txBody>
      </p:sp>
      <p:sp>
        <p:nvSpPr>
          <p:cNvPr id="89" name="Rectangle: Rounded Corners 88">
            <a:extLst>
              <a:ext uri="{FF2B5EF4-FFF2-40B4-BE49-F238E27FC236}">
                <a16:creationId xmlns:a16="http://schemas.microsoft.com/office/drawing/2014/main" id="{5A264085-1FEC-2A5C-6EE7-132FE01DD988}"/>
              </a:ext>
            </a:extLst>
          </p:cNvPr>
          <p:cNvSpPr/>
          <p:nvPr/>
        </p:nvSpPr>
        <p:spPr>
          <a:xfrm>
            <a:off x="7508788" y="3473920"/>
            <a:ext cx="1073598" cy="127933"/>
          </a:xfrm>
          <a:prstGeom prst="roundRect">
            <a:avLst/>
          </a:prstGeom>
          <a:solidFill>
            <a:srgbClr val="FF0000"/>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5858EF49-22A4-8D58-9283-9CAEB202FEB7}"/>
              </a:ext>
            </a:extLst>
          </p:cNvPr>
          <p:cNvSpPr txBox="1"/>
          <p:nvPr/>
        </p:nvSpPr>
        <p:spPr>
          <a:xfrm>
            <a:off x="7623288" y="3422470"/>
            <a:ext cx="939730" cy="230832"/>
          </a:xfrm>
          <a:prstGeom prst="rect">
            <a:avLst/>
          </a:prstGeom>
          <a:noFill/>
        </p:spPr>
        <p:txBody>
          <a:bodyPr wrap="square" rtlCol="0">
            <a:spAutoFit/>
          </a:bodyPr>
          <a:lstStyle/>
          <a:p>
            <a:r>
              <a:rPr lang="en-US" sz="900" dirty="0"/>
              <a:t>    </a:t>
            </a:r>
            <a:r>
              <a:rPr lang="en-US" sz="900" dirty="0">
                <a:solidFill>
                  <a:schemeClr val="bg1"/>
                </a:solidFill>
              </a:rPr>
              <a:t>Diabetic</a:t>
            </a:r>
          </a:p>
        </p:txBody>
      </p:sp>
      <p:sp>
        <p:nvSpPr>
          <p:cNvPr id="91" name="Rectangle: Rounded Corners 90">
            <a:extLst>
              <a:ext uri="{FF2B5EF4-FFF2-40B4-BE49-F238E27FC236}">
                <a16:creationId xmlns:a16="http://schemas.microsoft.com/office/drawing/2014/main" id="{6CAFCE1B-ED13-2261-BB22-E087A5531F2A}"/>
              </a:ext>
            </a:extLst>
          </p:cNvPr>
          <p:cNvSpPr/>
          <p:nvPr/>
        </p:nvSpPr>
        <p:spPr>
          <a:xfrm>
            <a:off x="8021809" y="8701475"/>
            <a:ext cx="1073598" cy="127933"/>
          </a:xfrm>
          <a:prstGeom prst="roundRect">
            <a:avLst/>
          </a:prstGeom>
          <a:solidFill>
            <a:schemeClr val="accent6">
              <a:lumMod val="75000"/>
            </a:schemeClr>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7FB32B1F-1B39-A811-7F48-16278273FBDB}"/>
              </a:ext>
            </a:extLst>
          </p:cNvPr>
          <p:cNvSpPr txBox="1"/>
          <p:nvPr/>
        </p:nvSpPr>
        <p:spPr>
          <a:xfrm>
            <a:off x="8136309" y="8650025"/>
            <a:ext cx="939730" cy="230832"/>
          </a:xfrm>
          <a:prstGeom prst="rect">
            <a:avLst/>
          </a:prstGeom>
          <a:noFill/>
        </p:spPr>
        <p:txBody>
          <a:bodyPr wrap="square" rtlCol="0">
            <a:spAutoFit/>
          </a:bodyPr>
          <a:lstStyle/>
          <a:p>
            <a:r>
              <a:rPr lang="en-US" sz="900" dirty="0">
                <a:solidFill>
                  <a:schemeClr val="bg1"/>
                </a:solidFill>
              </a:rPr>
              <a:t>Non-Diabetic</a:t>
            </a:r>
          </a:p>
        </p:txBody>
      </p:sp>
      <p:sp>
        <p:nvSpPr>
          <p:cNvPr id="93" name="Rectangle: Rounded Corners 92">
            <a:extLst>
              <a:ext uri="{FF2B5EF4-FFF2-40B4-BE49-F238E27FC236}">
                <a16:creationId xmlns:a16="http://schemas.microsoft.com/office/drawing/2014/main" id="{F99FD3F7-45BB-0358-DDAC-A5BEA275E086}"/>
              </a:ext>
            </a:extLst>
          </p:cNvPr>
          <p:cNvSpPr/>
          <p:nvPr/>
        </p:nvSpPr>
        <p:spPr>
          <a:xfrm>
            <a:off x="8016729" y="9692075"/>
            <a:ext cx="1073598" cy="127933"/>
          </a:xfrm>
          <a:prstGeom prst="roundRect">
            <a:avLst/>
          </a:prstGeom>
          <a:solidFill>
            <a:srgbClr val="FF0000"/>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a:extLst>
              <a:ext uri="{FF2B5EF4-FFF2-40B4-BE49-F238E27FC236}">
                <a16:creationId xmlns:a16="http://schemas.microsoft.com/office/drawing/2014/main" id="{15A9C93D-4642-F678-B3A4-259C5C40A5EB}"/>
              </a:ext>
            </a:extLst>
          </p:cNvPr>
          <p:cNvSpPr txBox="1"/>
          <p:nvPr/>
        </p:nvSpPr>
        <p:spPr>
          <a:xfrm>
            <a:off x="8131229" y="9640625"/>
            <a:ext cx="939730" cy="230832"/>
          </a:xfrm>
          <a:prstGeom prst="rect">
            <a:avLst/>
          </a:prstGeom>
          <a:noFill/>
        </p:spPr>
        <p:txBody>
          <a:bodyPr wrap="square" rtlCol="0">
            <a:spAutoFit/>
          </a:bodyPr>
          <a:lstStyle/>
          <a:p>
            <a:r>
              <a:rPr lang="en-US" sz="900" dirty="0"/>
              <a:t>    </a:t>
            </a:r>
            <a:r>
              <a:rPr lang="en-US" sz="900" dirty="0">
                <a:solidFill>
                  <a:schemeClr val="bg1"/>
                </a:solidFill>
              </a:rPr>
              <a:t>Diabetic</a:t>
            </a:r>
          </a:p>
        </p:txBody>
      </p:sp>
      <p:sp>
        <p:nvSpPr>
          <p:cNvPr id="95" name="Rectangle: Rounded Corners 94">
            <a:extLst>
              <a:ext uri="{FF2B5EF4-FFF2-40B4-BE49-F238E27FC236}">
                <a16:creationId xmlns:a16="http://schemas.microsoft.com/office/drawing/2014/main" id="{82E57E21-6BEF-3E6C-A96B-E54F9150F78D}"/>
              </a:ext>
            </a:extLst>
          </p:cNvPr>
          <p:cNvSpPr/>
          <p:nvPr/>
        </p:nvSpPr>
        <p:spPr>
          <a:xfrm>
            <a:off x="7454200" y="11836329"/>
            <a:ext cx="1073598" cy="127933"/>
          </a:xfrm>
          <a:prstGeom prst="roundRect">
            <a:avLst/>
          </a:prstGeom>
          <a:solidFill>
            <a:schemeClr val="accent6">
              <a:lumMod val="75000"/>
            </a:schemeClr>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61303013-679C-723E-2B5E-F63DD2DCE9CF}"/>
              </a:ext>
            </a:extLst>
          </p:cNvPr>
          <p:cNvSpPr txBox="1"/>
          <p:nvPr/>
        </p:nvSpPr>
        <p:spPr>
          <a:xfrm>
            <a:off x="7568700" y="11784879"/>
            <a:ext cx="939730" cy="230832"/>
          </a:xfrm>
          <a:prstGeom prst="rect">
            <a:avLst/>
          </a:prstGeom>
          <a:noFill/>
        </p:spPr>
        <p:txBody>
          <a:bodyPr wrap="square" rtlCol="0">
            <a:spAutoFit/>
          </a:bodyPr>
          <a:lstStyle/>
          <a:p>
            <a:r>
              <a:rPr lang="en-US" sz="900" dirty="0">
                <a:solidFill>
                  <a:schemeClr val="bg1"/>
                </a:solidFill>
              </a:rPr>
              <a:t>Non-Diabetic</a:t>
            </a:r>
          </a:p>
        </p:txBody>
      </p:sp>
      <p:sp>
        <p:nvSpPr>
          <p:cNvPr id="97" name="Rectangle: Rounded Corners 96">
            <a:extLst>
              <a:ext uri="{FF2B5EF4-FFF2-40B4-BE49-F238E27FC236}">
                <a16:creationId xmlns:a16="http://schemas.microsoft.com/office/drawing/2014/main" id="{5C60FEF5-3413-6141-0DC9-4B403EEAEF91}"/>
              </a:ext>
            </a:extLst>
          </p:cNvPr>
          <p:cNvSpPr/>
          <p:nvPr/>
        </p:nvSpPr>
        <p:spPr>
          <a:xfrm>
            <a:off x="10890820" y="11820454"/>
            <a:ext cx="1073598" cy="127933"/>
          </a:xfrm>
          <a:prstGeom prst="roundRect">
            <a:avLst/>
          </a:prstGeom>
          <a:solidFill>
            <a:srgbClr val="FF0000"/>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6B9FEA79-9B71-7269-9899-EE799D76C9CF}"/>
              </a:ext>
            </a:extLst>
          </p:cNvPr>
          <p:cNvSpPr txBox="1"/>
          <p:nvPr/>
        </p:nvSpPr>
        <p:spPr>
          <a:xfrm>
            <a:off x="11005320" y="11769004"/>
            <a:ext cx="939730" cy="230832"/>
          </a:xfrm>
          <a:prstGeom prst="rect">
            <a:avLst/>
          </a:prstGeom>
          <a:noFill/>
        </p:spPr>
        <p:txBody>
          <a:bodyPr wrap="square" rtlCol="0">
            <a:spAutoFit/>
          </a:bodyPr>
          <a:lstStyle/>
          <a:p>
            <a:r>
              <a:rPr lang="en-US" sz="900" dirty="0"/>
              <a:t>    </a:t>
            </a:r>
            <a:r>
              <a:rPr lang="en-US" sz="900" dirty="0">
                <a:solidFill>
                  <a:schemeClr val="bg1"/>
                </a:solidFill>
              </a:rPr>
              <a:t>Diabetic</a:t>
            </a:r>
          </a:p>
        </p:txBody>
      </p:sp>
    </p:spTree>
    <p:extLst>
      <p:ext uri="{BB962C8B-B14F-4D97-AF65-F5344CB8AC3E}">
        <p14:creationId xmlns:p14="http://schemas.microsoft.com/office/powerpoint/2010/main" val="914634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2087</TotalTime>
  <Words>603</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Symbol</vt:lpstr>
      <vt:lpstr>Office Theme</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L174488 FAST NU LHR</dc:creator>
  <cp:lastModifiedBy>Abari-Alabi O K (FCES)</cp:lastModifiedBy>
  <cp:revision>6</cp:revision>
  <dcterms:created xsi:type="dcterms:W3CDTF">2023-11-22T21:03:45Z</dcterms:created>
  <dcterms:modified xsi:type="dcterms:W3CDTF">2023-11-24T09:17:34Z</dcterms:modified>
</cp:coreProperties>
</file>