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16447B-3249-43F6-92B2-F10D1E132683}" v="26" dt="2022-03-07T15:44:10.8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123" d="100"/>
          <a:sy n="123" d="100"/>
        </p:scale>
        <p:origin x="576" y="19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tags" Target="tags/tag1.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3816447B-3249-43F6-92B2-F10D1E132683}"/>
    <pc:docChg chg="modSld">
      <pc:chgData name="" userId="" providerId="" clId="Web-{3816447B-3249-43F6-92B2-F10D1E132683}" dt="2022-03-07T15:41:51.569" v="1" actId="20577"/>
      <pc:docMkLst>
        <pc:docMk/>
      </pc:docMkLst>
      <pc:sldChg chg="modSp">
        <pc:chgData name="" userId="" providerId="" clId="Web-{3816447B-3249-43F6-92B2-F10D1E132683}" dt="2022-03-07T15:41:51.569" v="1" actId="20577"/>
        <pc:sldMkLst>
          <pc:docMk/>
          <pc:sldMk cId="3669319244" sldId="362"/>
        </pc:sldMkLst>
        <pc:spChg chg="mod">
          <ac:chgData name="" userId="" providerId="" clId="Web-{3816447B-3249-43F6-92B2-F10D1E132683}" dt="2022-03-07T15:41:51.569" v="1" actId="20577"/>
          <ac:spMkLst>
            <pc:docMk/>
            <pc:sldMk cId="3669319244" sldId="362"/>
            <ac:spMk id="4" creationId="{0E5F306D-D033-0749-8A8A-0FBDE0003FE9}"/>
          </ac:spMkLst>
        </pc:spChg>
      </pc:sldChg>
    </pc:docChg>
  </pc:docChgLst>
  <pc:docChgLst>
    <pc:chgData name="Olatunde Oladeji" userId="27c58810bf863071" providerId="Windows Live" clId="Web-{3816447B-3249-43F6-92B2-F10D1E132683}"/>
    <pc:docChg chg="modSld">
      <pc:chgData name="Olatunde Oladeji" userId="27c58810bf863071" providerId="Windows Live" clId="Web-{3816447B-3249-43F6-92B2-F10D1E132683}" dt="2022-03-07T15:44:10.813" v="22" actId="20577"/>
      <pc:docMkLst>
        <pc:docMk/>
      </pc:docMkLst>
      <pc:sldChg chg="modSp">
        <pc:chgData name="Olatunde Oladeji" userId="27c58810bf863071" providerId="Windows Live" clId="Web-{3816447B-3249-43F6-92B2-F10D1E132683}" dt="2022-03-07T15:44:10.813" v="22" actId="20577"/>
        <pc:sldMkLst>
          <pc:docMk/>
          <pc:sldMk cId="3669319244" sldId="362"/>
        </pc:sldMkLst>
        <pc:spChg chg="mod">
          <ac:chgData name="Olatunde Oladeji" userId="27c58810bf863071" providerId="Windows Live" clId="Web-{3816447B-3249-43F6-92B2-F10D1E132683}" dt="2022-03-07T15:44:10.813" v="22" actId="20577"/>
          <ac:spMkLst>
            <pc:docMk/>
            <pc:sldMk cId="3669319244" sldId="362"/>
            <ac:spMk id="3" creationId="{00000000-0000-0000-0000-000000000000}"/>
          </ac:spMkLst>
        </pc:spChg>
        <pc:spChg chg="mod">
          <ac:chgData name="Olatunde Oladeji" userId="27c58810bf863071" providerId="Windows Live" clId="Web-{3816447B-3249-43F6-92B2-F10D1E132683}" dt="2022-03-07T15:44:02.828" v="20" actId="20577"/>
          <ac:spMkLst>
            <pc:docMk/>
            <pc:sldMk cId="3669319244" sldId="362"/>
            <ac:spMk id="4" creationId="{0E5F306D-D033-0749-8A8A-0FBDE0003FE9}"/>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3/7/2022</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3/7/2022</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30"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92"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39"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12"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54"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16"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61"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34"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7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95"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19"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4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6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9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1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3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6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14"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40"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a:t>
            </a:r>
            <a:r>
              <a:rPr lang="en-US">
                <a:solidFill>
                  <a:srgbClr val="D4DF33"/>
                </a:solidFill>
              </a:rPr>
              <a:t>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17280"/>
            <a:ext cx="6352558" cy="4089131"/>
          </a:xfrm>
          <a:prstGeom prst="rect">
            <a:avLst/>
          </a:prstGeom>
        </p:spPr>
        <p:txBody>
          <a:bodyPr lIns="91440" tIns="45720" rIns="91440" bIns="45720" anchor="t"/>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7950" lvl="1" indent="0">
              <a:buNone/>
            </a:pPr>
            <a:r>
              <a:rPr lang="en-US" sz="1600" dirty="0">
                <a:ea typeface="+mn-lt"/>
                <a:cs typeface="+mn-lt"/>
              </a:rPr>
              <a:t>Churn is indeed high in the SME division</a:t>
            </a:r>
            <a:endParaRPr lang="en-US" dirty="0"/>
          </a:p>
          <a:p>
            <a:pPr marL="323850" lvl="1" indent="-215900">
              <a:lnSpc>
                <a:spcPct val="100000"/>
              </a:lnSpc>
              <a:spcAft>
                <a:spcPts val="0"/>
              </a:spcAft>
              <a:buClr>
                <a:schemeClr val="tx2">
                  <a:lumMod val="100000"/>
                </a:schemeClr>
              </a:buClr>
              <a:buSzPct val="100000"/>
              <a:buFont typeface="Trebuchet MS" panose="020B0703020202090204" pitchFamily="34" charset="0"/>
              <a:buChar char="•"/>
            </a:pPr>
            <a:r>
              <a:rPr lang="en-US" sz="1600" dirty="0">
                <a:ea typeface="+mn-lt"/>
                <a:cs typeface="+mn-lt"/>
              </a:rPr>
              <a:t>9.7% across 14606 customers</a:t>
            </a:r>
          </a:p>
          <a:p>
            <a:pPr marL="550545" lvl="2" indent="-2159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545" lvl="2" indent="-2159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545" lvl="2" indent="-2159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545" lvl="2" indent="-215900">
              <a:buClr>
                <a:schemeClr val="tx2">
                  <a:lumMod val="100000"/>
                </a:schemeClr>
              </a:buClr>
              <a:buSzPct val="100000"/>
              <a:buFont typeface="Trebuchet MS" panose="020B0703020202090204" pitchFamily="34" charset="0"/>
              <a:buChar char="•"/>
            </a:pPr>
            <a:endParaRPr lang="en-US" sz="1600" dirty="0">
              <a:latin typeface="Trebuchet MS" panose="020B0703020202090204" pitchFamily="34" charset="0"/>
              <a:ea typeface="+mn-lt"/>
              <a:cs typeface="+mn-lt"/>
            </a:endParaRPr>
          </a:p>
          <a:p>
            <a:pPr marL="107950" lvl="1" indent="0">
              <a:buNone/>
            </a:pPr>
            <a:r>
              <a:rPr lang="en-US" sz="1600" dirty="0">
                <a:ea typeface="+mn-lt"/>
                <a:cs typeface="+mn-lt"/>
              </a:rPr>
              <a:t>Predictive model is able to predict churn but the main driver is not customer price sensitivity</a:t>
            </a:r>
            <a:endParaRPr lang="en-US" dirty="0"/>
          </a:p>
          <a:p>
            <a:pPr marL="323850" lvl="1" indent="-215900">
              <a:lnSpc>
                <a:spcPct val="100000"/>
              </a:lnSpc>
              <a:spcAft>
                <a:spcPts val="0"/>
              </a:spcAft>
              <a:buClr>
                <a:srgbClr val="29BA74">
                  <a:lumMod val="100000"/>
                </a:srgbClr>
              </a:buClr>
              <a:buSzPct val="100000"/>
              <a:buFont typeface="Trebuchet MS" panose="020B0703020202090204" pitchFamily="34" charset="0"/>
              <a:buChar char="•"/>
            </a:pPr>
            <a:r>
              <a:rPr lang="en-US" sz="1600" dirty="0">
                <a:ea typeface="+mn-lt"/>
                <a:cs typeface="+mn-lt"/>
              </a:rPr>
              <a:t>Yearly consumption, forecasted consumption and net margin are the 3 largest drivers</a:t>
            </a:r>
          </a:p>
          <a:p>
            <a:pPr marL="550545" lvl="2" indent="-2159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545" lvl="2" indent="-2159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545" lvl="2" indent="-2159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545" lvl="2" indent="-2159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7950" lvl="1" indent="0">
              <a:buNone/>
            </a:pPr>
            <a:r>
              <a:rPr lang="en-US" sz="1600" dirty="0">
                <a:ea typeface="+mn-lt"/>
                <a:cs typeface="+mn-lt"/>
              </a:rPr>
              <a:t>Discount strategy of 20% is effective but only if targeted appropriately</a:t>
            </a:r>
            <a:endParaRPr lang="en-US" dirty="0"/>
          </a:p>
          <a:p>
            <a:pPr marL="323850" lvl="1" indent="-215900">
              <a:lnSpc>
                <a:spcPct val="100000"/>
              </a:lnSpc>
              <a:spcAft>
                <a:spcPts val="0"/>
              </a:spcAft>
              <a:buClr>
                <a:schemeClr val="tx2">
                  <a:lumMod val="100000"/>
                </a:schemeClr>
              </a:buClr>
              <a:buSzPct val="100000"/>
              <a:buFont typeface="Trebuchet MS" panose="020B0703020202090204" pitchFamily="34" charset="0"/>
              <a:buChar char="•"/>
            </a:pPr>
            <a:r>
              <a:rPr lang="en-US" sz="1600" dirty="0">
                <a:ea typeface="+mn-lt"/>
                <a:cs typeface="+mn-lt"/>
              </a:rPr>
              <a:t>• Offer discount to only to high -value customers with high churn probability</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TotalTime>
  <Words>28</Words>
  <Application>Microsoft Office PowerPoint</Application>
  <PresentationFormat>Widescreen</PresentationFormat>
  <Paragraphs>16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BCG Grid 16:9</vt:lpstr>
      <vt:lpstr>Executive summary</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Wong, Seth</cp:lastModifiedBy>
  <cp:revision>461</cp:revision>
  <cp:lastPrinted>2016-04-06T18:59:25Z</cp:lastPrinted>
  <dcterms:created xsi:type="dcterms:W3CDTF">2016-11-04T11:46:04Z</dcterms:created>
  <dcterms:modified xsi:type="dcterms:W3CDTF">2022-03-07T15:44:15Z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