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7" r:id="rId12"/>
  </p:sldIdLst>
  <p:sldSz cx="18288000" cy="10274300"/>
  <p:notesSz cx="18288000" cy="10274300"/>
  <p:embeddedFontLst>
    <p:embeddedFont>
      <p:font typeface="Calibri" pitchFamily="34" charset="0"/>
      <p:regular r:id="rId13"/>
      <p:bold r:id="rId14"/>
      <p:italic r:id="rId15"/>
      <p:boldItalic r:id="rId16"/>
    </p:embeddedFont>
    <p:embeddedFont>
      <p:font typeface="AQRDBU+Muli-Bold" charset="0"/>
      <p:regular r:id="rId17"/>
    </p:embeddedFont>
    <p:embeddedFont>
      <p:font typeface="ORULJV+SpaceMono-Regular" charset="0"/>
      <p:regular r:id="rId18"/>
    </p:embeddedFont>
    <p:embeddedFont>
      <p:font typeface="EGQOQK+Muli-ExtraBold" charset="0"/>
      <p:regular r:id="rId19"/>
    </p:embeddedFont>
    <p:embeddedFont>
      <p:font typeface="THEVMJ+InknutAntiqua-SemiBold" charset="0"/>
      <p:regular r:id="rId20"/>
    </p:embeddedFont>
    <p:embeddedFont>
      <p:font typeface="DRAWUL+Muli-SemiBold" charset="0"/>
      <p:regular r:id="rId21"/>
    </p:embeddedFont>
    <p:embeddedFont>
      <p:font typeface="OAMEGK+Muli-SemiBold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E2E2E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414" y="-108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87998" cy="1027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02188" y="844394"/>
            <a:ext cx="4872264" cy="3499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57"/>
              </a:lnSpc>
              <a:spcBef>
                <a:spcPts val="0"/>
              </a:spcBef>
              <a:spcAft>
                <a:spcPts val="0"/>
              </a:spcAft>
            </a:pPr>
            <a:r>
              <a:rPr sz="9600" b="1" spc="-99" dirty="0">
                <a:solidFill>
                  <a:srgbClr val="0048CD"/>
                </a:solidFill>
                <a:latin typeface="AQRDBU+Muli-Bold"/>
                <a:cs typeface="AQRDBU+Muli-Bold"/>
              </a:rPr>
              <a:t>Hash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40202" y="2178183"/>
            <a:ext cx="7670739" cy="4833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1276" marR="0">
              <a:lnSpc>
                <a:spcPts val="13157"/>
              </a:lnSpc>
              <a:spcBef>
                <a:spcPts val="0"/>
              </a:spcBef>
              <a:spcAft>
                <a:spcPts val="0"/>
              </a:spcAft>
            </a:pPr>
            <a:r>
              <a:rPr sz="9600" b="1" spc="-98" dirty="0">
                <a:solidFill>
                  <a:srgbClr val="0048CD"/>
                </a:solidFill>
                <a:latin typeface="AQRDBU+Muli-Bold"/>
                <a:cs typeface="AQRDBU+Muli-Bold"/>
              </a:rPr>
              <a:t>Analytics</a:t>
            </a:r>
          </a:p>
          <a:p>
            <a:pPr marL="0" marR="0">
              <a:lnSpc>
                <a:spcPts val="10502"/>
              </a:lnSpc>
              <a:spcBef>
                <a:spcPts val="0"/>
              </a:spcBef>
              <a:spcAft>
                <a:spcPts val="0"/>
              </a:spcAft>
            </a:pPr>
            <a:r>
              <a:rPr sz="9600" b="1" spc="-98" dirty="0">
                <a:solidFill>
                  <a:srgbClr val="0048CD"/>
                </a:solidFill>
                <a:latin typeface="AQRDBU+Muli-Bold"/>
                <a:cs typeface="AQRDBU+Muli-Bold"/>
              </a:rPr>
              <a:t>Internship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04632" y="7023835"/>
            <a:ext cx="4721895" cy="1247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875"/>
              </a:lnSpc>
              <a:spcBef>
                <a:spcPts val="0"/>
              </a:spcBef>
              <a:spcAft>
                <a:spcPts val="0"/>
              </a:spcAft>
            </a:pPr>
            <a:r>
              <a:rPr sz="3300" dirty="0">
                <a:solidFill>
                  <a:srgbClr val="000000"/>
                </a:solidFill>
                <a:latin typeface="ORULJV+SpaceMono-Regular"/>
                <a:cs typeface="ORULJV+SpaceMono-Regular"/>
              </a:rPr>
              <a:t>PROOF OF CONCEPT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bject 8"/>
          <p:cNvSpPr txBox="1"/>
          <p:nvPr/>
        </p:nvSpPr>
        <p:spPr>
          <a:xfrm>
            <a:off x="2000200" y="5137150"/>
            <a:ext cx="13144592" cy="146193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0" marR="0" algn="just">
              <a:lnSpc>
                <a:spcPts val="3838"/>
              </a:lnSpc>
              <a:spcBef>
                <a:spcPts val="0"/>
              </a:spcBef>
              <a:spcAft>
                <a:spcPts val="0"/>
              </a:spcAft>
            </a:pP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Salary: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Most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of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the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employees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that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quit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among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the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mid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or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low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>
                <a:solidFill>
                  <a:srgbClr val="000000"/>
                </a:solidFill>
                <a:latin typeface="DRAWUL+Muli-SemiBold"/>
                <a:cs typeface="DRAWUL+Muli-SemiBold"/>
              </a:rPr>
              <a:t>salary</a:t>
            </a:r>
            <a:r>
              <a:rPr sz="2800" spc="19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smtClean="0">
                <a:solidFill>
                  <a:srgbClr val="000000"/>
                </a:solidFill>
                <a:latin typeface="DRAWUL+Muli-SemiBold"/>
                <a:cs typeface="DRAWUL+Muli-SemiBold"/>
              </a:rPr>
              <a:t>groups.</a:t>
            </a:r>
            <a:r>
              <a:rPr lang="en-US"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lang="en-US" sz="2800" spc="-28" dirty="0" smtClean="0">
                <a:solidFill>
                  <a:srgbClr val="000000"/>
                </a:solidFill>
                <a:latin typeface="DRAWUL+Muli-SemiBold"/>
                <a:cs typeface="DRAWUL+Muli-SemiBold"/>
              </a:rPr>
              <a:t>If the company could increase the salaries of its employees, it should be able to reduce the attrition rate.</a:t>
            </a:r>
            <a:endParaRPr sz="2800" spc="-28" dirty="0">
              <a:solidFill>
                <a:srgbClr val="000000"/>
              </a:solidFill>
              <a:latin typeface="DRAWUL+Muli-SemiBold"/>
              <a:cs typeface="DRAWUL+Muli-SemiBold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2035919" y="1422374"/>
            <a:ext cx="13073154" cy="243656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0" marR="0" algn="just">
              <a:lnSpc>
                <a:spcPts val="3838"/>
              </a:lnSpc>
              <a:spcBef>
                <a:spcPts val="0"/>
              </a:spcBef>
              <a:spcAft>
                <a:spcPts val="0"/>
              </a:spcAft>
            </a:pP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Number</a:t>
            </a:r>
            <a:r>
              <a:rPr sz="2800" spc="331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Of</a:t>
            </a:r>
            <a:r>
              <a:rPr sz="2800" spc="331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Projects:</a:t>
            </a:r>
            <a:r>
              <a:rPr sz="2800" spc="331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Employee</a:t>
            </a:r>
            <a:r>
              <a:rPr sz="2800" spc="330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engagement</a:t>
            </a:r>
            <a:r>
              <a:rPr sz="2800" spc="331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is</a:t>
            </a:r>
            <a:r>
              <a:rPr sz="2800" spc="330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another</a:t>
            </a:r>
            <a:r>
              <a:rPr sz="2800" spc="331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critical</a:t>
            </a:r>
            <a:r>
              <a:rPr sz="2800" spc="330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factor</a:t>
            </a:r>
            <a:r>
              <a:rPr sz="2800" spc="330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to</a:t>
            </a:r>
            <a:r>
              <a:rPr sz="2800" spc="330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influence</a:t>
            </a:r>
            <a:r>
              <a:rPr sz="2800" spc="330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the</a:t>
            </a:r>
            <a:r>
              <a:rPr sz="2800" spc="330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>
                <a:solidFill>
                  <a:srgbClr val="000000"/>
                </a:solidFill>
                <a:latin typeface="DRAWUL+Muli-SemiBold"/>
                <a:cs typeface="DRAWUL+Muli-SemiBold"/>
              </a:rPr>
              <a:t>employee</a:t>
            </a:r>
            <a:r>
              <a:rPr sz="2800" spc="33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smtClean="0">
                <a:solidFill>
                  <a:srgbClr val="000000"/>
                </a:solidFill>
                <a:latin typeface="DRAWUL+Muli-SemiBold"/>
                <a:cs typeface="DRAWUL+Muli-SemiBold"/>
              </a:rPr>
              <a:t>t</a:t>
            </a:r>
            <a:r>
              <a:rPr lang="en-US" sz="2800" spc="-28" dirty="0" smtClean="0">
                <a:solidFill>
                  <a:srgbClr val="000000"/>
                </a:solidFill>
                <a:latin typeface="DRAWUL+Muli-SemiBold"/>
                <a:cs typeface="DRAWUL+Muli-SemiBold"/>
              </a:rPr>
              <a:t>o </a:t>
            </a:r>
            <a:r>
              <a:rPr sz="2800" spc="-28" smtClean="0">
                <a:solidFill>
                  <a:srgbClr val="000000"/>
                </a:solidFill>
                <a:latin typeface="DRAWUL+Muli-SemiBold"/>
                <a:cs typeface="DRAWUL+Muli-SemiBold"/>
              </a:rPr>
              <a:t>leave</a:t>
            </a:r>
            <a:r>
              <a:rPr sz="2800" spc="59" smtClean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the</a:t>
            </a:r>
            <a:r>
              <a:rPr sz="2800" spc="5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company.</a:t>
            </a:r>
            <a:r>
              <a:rPr sz="2800" spc="5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Employees</a:t>
            </a:r>
            <a:r>
              <a:rPr sz="2800" spc="5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with</a:t>
            </a:r>
            <a:r>
              <a:rPr sz="2800" spc="5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3-5</a:t>
            </a:r>
            <a:r>
              <a:rPr sz="2800" spc="5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projects</a:t>
            </a:r>
            <a:r>
              <a:rPr sz="2800" spc="5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are</a:t>
            </a:r>
            <a:r>
              <a:rPr sz="2800" spc="5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less</a:t>
            </a:r>
            <a:r>
              <a:rPr sz="2800" spc="5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likely</a:t>
            </a:r>
            <a:r>
              <a:rPr sz="2800" spc="5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to</a:t>
            </a:r>
            <a:r>
              <a:rPr sz="2800" spc="5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leave</a:t>
            </a:r>
            <a:r>
              <a:rPr sz="2800" spc="5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the</a:t>
            </a:r>
            <a:r>
              <a:rPr sz="2800" spc="5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company.</a:t>
            </a:r>
            <a:r>
              <a:rPr sz="2800" spc="5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>
                <a:solidFill>
                  <a:srgbClr val="000000"/>
                </a:solidFill>
                <a:latin typeface="DRAWUL+Muli-SemiBold"/>
                <a:cs typeface="DRAWUL+Muli-SemiBold"/>
              </a:rPr>
              <a:t>The</a:t>
            </a:r>
            <a:r>
              <a:rPr sz="2800" spc="59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smtClean="0">
                <a:solidFill>
                  <a:srgbClr val="000000"/>
                </a:solidFill>
                <a:latin typeface="DRAWUL+Muli-SemiBold"/>
                <a:cs typeface="DRAWUL+Muli-SemiBold"/>
              </a:rPr>
              <a:t>employee</a:t>
            </a:r>
            <a:r>
              <a:rPr lang="en-US" sz="2800" spc="-28" dirty="0" smtClean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smtClean="0">
                <a:solidFill>
                  <a:srgbClr val="000000"/>
                </a:solidFill>
                <a:latin typeface="DRAWUL+Muli-SemiBold"/>
                <a:cs typeface="DRAWUL+Muli-SemiBold"/>
              </a:rPr>
              <a:t>with</a:t>
            </a:r>
            <a:r>
              <a:rPr sz="2800" spc="19" smtClean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less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and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more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number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of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projects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are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likely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>
                <a:solidFill>
                  <a:srgbClr val="000000"/>
                </a:solidFill>
                <a:latin typeface="DRAWUL+Muli-SemiBold"/>
                <a:cs typeface="DRAWUL+Muli-SemiBold"/>
              </a:rPr>
              <a:t>to</a:t>
            </a:r>
            <a:r>
              <a:rPr sz="2800" spc="19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smtClean="0">
                <a:solidFill>
                  <a:srgbClr val="000000"/>
                </a:solidFill>
                <a:latin typeface="DRAWUL+Muli-SemiBold"/>
                <a:cs typeface="DRAWUL+Muli-SemiBold"/>
              </a:rPr>
              <a:t>leave</a:t>
            </a:r>
            <a:r>
              <a:rPr lang="en-US" sz="2800" spc="-28" dirty="0" smtClean="0">
                <a:solidFill>
                  <a:srgbClr val="000000"/>
                </a:solidFill>
                <a:latin typeface="DRAWUL+Muli-SemiBold"/>
                <a:cs typeface="DRAWUL+Muli-SemiBold"/>
              </a:rPr>
              <a:t>. Therefore, the company should consider moderating the projects it assigns to employees.</a:t>
            </a:r>
            <a:endParaRPr sz="2800" spc="-28" dirty="0">
              <a:solidFill>
                <a:srgbClr val="000000"/>
              </a:solidFill>
              <a:latin typeface="DRAWUL+Muli-SemiBold"/>
              <a:cs typeface="DRAWUL+Muli-SemiBold"/>
            </a:endParaRPr>
          </a:p>
        </p:txBody>
      </p:sp>
      <p:sp>
        <p:nvSpPr>
          <p:cNvPr id="9" name="Oval 8"/>
          <p:cNvSpPr/>
          <p:nvPr/>
        </p:nvSpPr>
        <p:spPr>
          <a:xfrm>
            <a:off x="1643010" y="1636688"/>
            <a:ext cx="214314" cy="21431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43010" y="5351464"/>
            <a:ext cx="214314" cy="21431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87998" cy="1027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425391" y="7880951"/>
            <a:ext cx="5168188" cy="26252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871"/>
              </a:lnSpc>
              <a:spcBef>
                <a:spcPts val="0"/>
              </a:spcBef>
              <a:spcAft>
                <a:spcPts val="0"/>
              </a:spcAft>
            </a:pPr>
            <a:r>
              <a:rPr sz="7200" spc="-72" dirty="0">
                <a:solidFill>
                  <a:srgbClr val="0048CD"/>
                </a:solidFill>
                <a:latin typeface="OAMEGK+Muli-SemiBold"/>
                <a:cs typeface="OAMEGK+Muli-SemiBold"/>
              </a:rPr>
              <a:t>THANKS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74829" y="3886472"/>
            <a:ext cx="12280579" cy="2332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770"/>
              </a:lnSpc>
              <a:spcBef>
                <a:spcPts val="0"/>
              </a:spcBef>
              <a:spcAft>
                <a:spcPts val="0"/>
              </a:spcAft>
            </a:pPr>
            <a:r>
              <a:rPr sz="6400" spc="-69" dirty="0">
                <a:solidFill>
                  <a:srgbClr val="FFFFFF"/>
                </a:solidFill>
                <a:latin typeface="EGQOQK+Muli-ExtraBold"/>
                <a:cs typeface="EGQOQK+Muli-ExtraBold"/>
              </a:rPr>
              <a:t>Employee</a:t>
            </a:r>
            <a:r>
              <a:rPr sz="6400" spc="132" dirty="0">
                <a:solidFill>
                  <a:srgbClr val="FFFFFF"/>
                </a:solidFill>
                <a:latin typeface="EGQOQK+Muli-ExtraBold"/>
                <a:cs typeface="EGQOQK+Muli-ExtraBold"/>
              </a:rPr>
              <a:t> </a:t>
            </a:r>
            <a:r>
              <a:rPr sz="6400" spc="-68" dirty="0">
                <a:solidFill>
                  <a:srgbClr val="FFFFFF"/>
                </a:solidFill>
                <a:latin typeface="EGQOQK+Muli-ExtraBold"/>
                <a:cs typeface="EGQOQK+Muli-ExtraBold"/>
              </a:rPr>
              <a:t>Attrition</a:t>
            </a:r>
            <a:r>
              <a:rPr sz="6400" spc="130" dirty="0">
                <a:solidFill>
                  <a:srgbClr val="FFFFFF"/>
                </a:solidFill>
                <a:latin typeface="EGQOQK+Muli-ExtraBold"/>
                <a:cs typeface="EGQOQK+Muli-ExtraBold"/>
              </a:rPr>
              <a:t> </a:t>
            </a:r>
            <a:r>
              <a:rPr sz="6400" spc="-68" dirty="0">
                <a:solidFill>
                  <a:srgbClr val="FFFFFF"/>
                </a:solidFill>
                <a:latin typeface="EGQOQK+Muli-ExtraBold"/>
                <a:cs typeface="EGQOQK+Muli-ExtraBold"/>
              </a:rPr>
              <a:t>Problem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64327" y="5660093"/>
            <a:ext cx="5162458" cy="1243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189"/>
              </a:lnSpc>
              <a:spcBef>
                <a:spcPts val="0"/>
              </a:spcBef>
              <a:spcAft>
                <a:spcPts val="0"/>
              </a:spcAft>
            </a:pPr>
            <a:r>
              <a:rPr sz="2400" spc="-23" dirty="0">
                <a:solidFill>
                  <a:srgbClr val="FFFFFF"/>
                </a:solidFill>
                <a:latin typeface="THEVMJ+InknutAntiqua-SemiBold"/>
                <a:cs typeface="THEVMJ+InknutAntiqua-SemiBold"/>
              </a:rPr>
              <a:t>Komolafe Olatunji Samuel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87998" cy="1027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64435" y="612674"/>
            <a:ext cx="2188158" cy="875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290"/>
              </a:lnSpc>
              <a:spcBef>
                <a:spcPts val="0"/>
              </a:spcBef>
              <a:spcAft>
                <a:spcPts val="0"/>
              </a:spcAft>
            </a:pPr>
            <a:r>
              <a:rPr sz="2400" spc="-23" dirty="0">
                <a:solidFill>
                  <a:srgbClr val="0048CD"/>
                </a:solidFill>
                <a:latin typeface="EGQOQK+Muli-ExtraBold"/>
                <a:cs typeface="EGQOQK+Muli-ExtraBold"/>
              </a:rPr>
              <a:t>OBJECTIVE: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5810" y="1306518"/>
            <a:ext cx="10898791" cy="1478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38"/>
              </a:lnSpc>
              <a:spcBef>
                <a:spcPts val="0"/>
              </a:spcBef>
              <a:spcAft>
                <a:spcPts val="0"/>
              </a:spcAft>
            </a:pP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Presenting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an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analytical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solution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to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help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dirty="0">
                <a:solidFill>
                  <a:srgbClr val="000000"/>
                </a:solidFill>
                <a:latin typeface="DRAWUL+Muli-SemiBold"/>
                <a:cs typeface="DRAWUL+Muli-SemiBold"/>
              </a:rPr>
              <a:t>a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company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trying</a:t>
            </a:r>
          </a:p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to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control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attrition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by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answering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the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following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questions: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76098" y="2784897"/>
            <a:ext cx="7071644" cy="1020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38"/>
              </a:lnSpc>
              <a:spcBef>
                <a:spcPts val="0"/>
              </a:spcBef>
              <a:spcAft>
                <a:spcPts val="0"/>
              </a:spcAft>
            </a:pP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What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type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of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employees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are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leaving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dirty="0">
                <a:solidFill>
                  <a:srgbClr val="000000"/>
                </a:solidFill>
                <a:latin typeface="DRAWUL+Muli-SemiBold"/>
                <a:cs typeface="DRAWUL+Muli-SemiBold"/>
              </a:rPr>
              <a:t>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76098" y="3375447"/>
            <a:ext cx="7940927" cy="1020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38"/>
              </a:lnSpc>
              <a:spcBef>
                <a:spcPts val="0"/>
              </a:spcBef>
              <a:spcAft>
                <a:spcPts val="0"/>
              </a:spcAft>
            </a:pP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Which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employees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are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prone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to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leave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next?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65810" y="5086692"/>
            <a:ext cx="19286356" cy="1935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38"/>
              </a:lnSpc>
              <a:spcBef>
                <a:spcPts val="0"/>
              </a:spcBef>
              <a:spcAft>
                <a:spcPts val="0"/>
              </a:spcAft>
            </a:pP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Using</a:t>
            </a:r>
            <a:r>
              <a:rPr sz="2800" spc="1294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data</a:t>
            </a:r>
            <a:r>
              <a:rPr sz="2800" spc="1294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analytics</a:t>
            </a:r>
            <a:r>
              <a:rPr sz="2800" spc="1294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to</a:t>
            </a:r>
            <a:r>
              <a:rPr sz="2800" spc="1294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generate</a:t>
            </a:r>
            <a:r>
              <a:rPr sz="2800" spc="1294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meaningful</a:t>
            </a:r>
            <a:r>
              <a:rPr sz="2800" spc="3287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insights</a:t>
            </a:r>
            <a:r>
              <a:rPr sz="2800" spc="1294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and</a:t>
            </a:r>
            <a:r>
              <a:rPr sz="2800" spc="1294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present</a:t>
            </a:r>
            <a:r>
              <a:rPr sz="2800" spc="1294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these</a:t>
            </a:r>
            <a:r>
              <a:rPr sz="2800" spc="1294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insights</a:t>
            </a:r>
            <a:r>
              <a:rPr sz="2800" spc="1294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inform</a:t>
            </a:r>
            <a:r>
              <a:rPr sz="2800" spc="1294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of</a:t>
            </a:r>
          </a:p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visualizations</a:t>
            </a:r>
            <a:r>
              <a:rPr sz="2800" spc="394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from</a:t>
            </a:r>
            <a:r>
              <a:rPr sz="2800" spc="394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the</a:t>
            </a:r>
            <a:r>
              <a:rPr sz="2800" spc="394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available</a:t>
            </a:r>
            <a:r>
              <a:rPr sz="2800" spc="394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data</a:t>
            </a:r>
            <a:r>
              <a:rPr sz="2800" spc="394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provided</a:t>
            </a:r>
            <a:r>
              <a:rPr sz="2800" spc="394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by</a:t>
            </a:r>
            <a:r>
              <a:rPr sz="2800" spc="394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the</a:t>
            </a:r>
            <a:r>
              <a:rPr sz="2800" spc="394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company,</a:t>
            </a:r>
            <a:r>
              <a:rPr sz="2800" spc="394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the</a:t>
            </a:r>
            <a:r>
              <a:rPr sz="2800" spc="394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following</a:t>
            </a:r>
            <a:r>
              <a:rPr sz="2800" spc="394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analytical</a:t>
            </a:r>
            <a:r>
              <a:rPr sz="2800" spc="394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techniques</a:t>
            </a:r>
          </a:p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were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implemented;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87998" cy="1027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61713" y="1720187"/>
            <a:ext cx="2089348" cy="11666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386"/>
              </a:lnSpc>
              <a:spcBef>
                <a:spcPts val="0"/>
              </a:spcBef>
              <a:spcAft>
                <a:spcPts val="0"/>
              </a:spcAft>
            </a:pPr>
            <a:r>
              <a:rPr sz="3200" spc="-31" dirty="0">
                <a:solidFill>
                  <a:srgbClr val="0048CD"/>
                </a:solidFill>
                <a:latin typeface="EGQOQK+Muli-ExtraBold"/>
                <a:cs typeface="EGQOQK+Muli-ExtraBold"/>
              </a:rPr>
              <a:t>STEP</a:t>
            </a:r>
            <a:r>
              <a:rPr sz="3200" spc="67" dirty="0">
                <a:solidFill>
                  <a:srgbClr val="0048CD"/>
                </a:solidFill>
                <a:latin typeface="EGQOQK+Muli-ExtraBold"/>
                <a:cs typeface="EGQOQK+Muli-ExtraBold"/>
              </a:rPr>
              <a:t> </a:t>
            </a:r>
            <a:r>
              <a:rPr sz="3200" spc="-31" dirty="0">
                <a:solidFill>
                  <a:srgbClr val="0048CD"/>
                </a:solidFill>
                <a:latin typeface="EGQOQK+Muli-ExtraBold"/>
                <a:cs typeface="EGQOQK+Muli-ExtraBold"/>
              </a:rPr>
              <a:t>1: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8699" y="3006339"/>
            <a:ext cx="19384540" cy="1478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38"/>
              </a:lnSpc>
              <a:spcBef>
                <a:spcPts val="0"/>
              </a:spcBef>
              <a:spcAft>
                <a:spcPts val="0"/>
              </a:spcAft>
            </a:pP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UNDERSTANDING</a:t>
            </a:r>
            <a:r>
              <a:rPr sz="2800" spc="6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THE</a:t>
            </a:r>
            <a:r>
              <a:rPr sz="2800" spc="6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VARIOUS</a:t>
            </a:r>
            <a:r>
              <a:rPr sz="2800" spc="6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FEATURES</a:t>
            </a:r>
            <a:r>
              <a:rPr sz="2800" spc="6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OF</a:t>
            </a:r>
            <a:r>
              <a:rPr sz="2800" spc="6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THE</a:t>
            </a:r>
            <a:r>
              <a:rPr sz="2800" spc="6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DATASET</a:t>
            </a:r>
            <a:r>
              <a:rPr sz="2800" spc="6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AND</a:t>
            </a:r>
            <a:r>
              <a:rPr sz="2800" spc="6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WHICH</a:t>
            </a:r>
            <a:r>
              <a:rPr sz="2800" spc="6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FEATURES</a:t>
            </a:r>
            <a:r>
              <a:rPr sz="2800" spc="6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ARE</a:t>
            </a:r>
            <a:r>
              <a:rPr sz="2800" spc="6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OF</a:t>
            </a:r>
          </a:p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IMPORTANCE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TO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THE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OBJECTIVE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OF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OUR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ANALYSIS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61416" y="5860448"/>
            <a:ext cx="2089755" cy="11666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386"/>
              </a:lnSpc>
              <a:spcBef>
                <a:spcPts val="0"/>
              </a:spcBef>
              <a:spcAft>
                <a:spcPts val="0"/>
              </a:spcAft>
            </a:pPr>
            <a:r>
              <a:rPr sz="3200" spc="-31" dirty="0">
                <a:solidFill>
                  <a:srgbClr val="0048CD"/>
                </a:solidFill>
                <a:latin typeface="EGQOQK+Muli-ExtraBold"/>
                <a:cs typeface="EGQOQK+Muli-ExtraBold"/>
              </a:rPr>
              <a:t>STEP</a:t>
            </a:r>
            <a:r>
              <a:rPr sz="3200" spc="67" dirty="0">
                <a:solidFill>
                  <a:srgbClr val="0048CD"/>
                </a:solidFill>
                <a:latin typeface="EGQOQK+Muli-ExtraBold"/>
                <a:cs typeface="EGQOQK+Muli-ExtraBold"/>
              </a:rPr>
              <a:t> </a:t>
            </a:r>
            <a:r>
              <a:rPr sz="3200" spc="-31" dirty="0">
                <a:solidFill>
                  <a:srgbClr val="0048CD"/>
                </a:solidFill>
                <a:latin typeface="EGQOQK+Muli-ExtraBold"/>
                <a:cs typeface="EGQOQK+Muli-ExtraBold"/>
              </a:rPr>
              <a:t>2: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8699" y="6874456"/>
            <a:ext cx="19381933" cy="1478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38"/>
              </a:lnSpc>
              <a:spcBef>
                <a:spcPts val="0"/>
              </a:spcBef>
              <a:spcAft>
                <a:spcPts val="0"/>
              </a:spcAft>
            </a:pP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DATA</a:t>
            </a:r>
            <a:r>
              <a:rPr sz="2800" spc="838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INSIGHTS:</a:t>
            </a:r>
            <a:r>
              <a:rPr sz="2800" spc="838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Divide</a:t>
            </a:r>
            <a:r>
              <a:rPr sz="2800" spc="838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the</a:t>
            </a:r>
            <a:r>
              <a:rPr sz="2800" spc="838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data</a:t>
            </a:r>
            <a:r>
              <a:rPr sz="2800" spc="838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into</a:t>
            </a:r>
            <a:r>
              <a:rPr sz="2800" spc="838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two</a:t>
            </a:r>
            <a:r>
              <a:rPr sz="2800" spc="838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groups(existing</a:t>
            </a:r>
            <a:r>
              <a:rPr sz="2800" spc="838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and</a:t>
            </a:r>
            <a:r>
              <a:rPr sz="2800" spc="838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ex</a:t>
            </a:r>
            <a:r>
              <a:rPr sz="2800" spc="838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employee)</a:t>
            </a:r>
            <a:r>
              <a:rPr sz="2800" spc="838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and</a:t>
            </a:r>
            <a:r>
              <a:rPr sz="2800" spc="838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compare</a:t>
            </a:r>
            <a:r>
              <a:rPr sz="2800" spc="838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their</a:t>
            </a:r>
          </a:p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characteristics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36838" y="1159503"/>
            <a:ext cx="2089348" cy="11666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386"/>
              </a:lnSpc>
              <a:spcBef>
                <a:spcPts val="0"/>
              </a:spcBef>
              <a:spcAft>
                <a:spcPts val="0"/>
              </a:spcAft>
            </a:pPr>
            <a:r>
              <a:rPr sz="3200" spc="-31" dirty="0">
                <a:solidFill>
                  <a:srgbClr val="FFFFFF"/>
                </a:solidFill>
                <a:latin typeface="EGQOQK+Muli-ExtraBold"/>
                <a:cs typeface="EGQOQK+Muli-ExtraBold"/>
              </a:rPr>
              <a:t>STEP</a:t>
            </a:r>
            <a:r>
              <a:rPr sz="3200" spc="67" dirty="0">
                <a:solidFill>
                  <a:srgbClr val="FFFFFF"/>
                </a:solidFill>
                <a:latin typeface="EGQOQK+Muli-ExtraBold"/>
                <a:cs typeface="EGQOQK+Muli-ExtraBold"/>
              </a:rPr>
              <a:t> </a:t>
            </a:r>
            <a:r>
              <a:rPr sz="3200" spc="-31" dirty="0">
                <a:solidFill>
                  <a:srgbClr val="FFFFFF"/>
                </a:solidFill>
                <a:latin typeface="EGQOQK+Muli-ExtraBold"/>
                <a:cs typeface="EGQOQK+Muli-ExtraBold"/>
              </a:rPr>
              <a:t>3: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8699" y="2078392"/>
            <a:ext cx="4476470" cy="1020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38"/>
              </a:lnSpc>
              <a:spcBef>
                <a:spcPts val="0"/>
              </a:spcBef>
              <a:spcAft>
                <a:spcPts val="0"/>
              </a:spcAft>
            </a:pPr>
            <a:r>
              <a:rPr sz="2800" spc="-28" dirty="0">
                <a:solidFill>
                  <a:srgbClr val="E9E9E9"/>
                </a:solidFill>
                <a:latin typeface="EGQOQK+Muli-ExtraBold"/>
                <a:cs typeface="EGQOQK+Muli-ExtraBold"/>
              </a:rPr>
              <a:t>DATA</a:t>
            </a:r>
            <a:r>
              <a:rPr sz="2800" spc="58" dirty="0">
                <a:solidFill>
                  <a:srgbClr val="E9E9E9"/>
                </a:solidFill>
                <a:latin typeface="EGQOQK+Muli-ExtraBold"/>
                <a:cs typeface="EGQOQK+Muli-ExtraBold"/>
              </a:rPr>
              <a:t> </a:t>
            </a:r>
            <a:r>
              <a:rPr sz="2800" spc="-28" dirty="0">
                <a:solidFill>
                  <a:srgbClr val="E9E9E9"/>
                </a:solidFill>
                <a:latin typeface="EGQOQK+Muli-ExtraBold"/>
                <a:cs typeface="EGQOQK+Muli-ExtraBold"/>
              </a:rPr>
              <a:t>VISUALIZATION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33090" y="2747179"/>
            <a:ext cx="18685002" cy="1478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38"/>
              </a:lnSpc>
              <a:spcBef>
                <a:spcPts val="0"/>
              </a:spcBef>
              <a:spcAft>
                <a:spcPts val="0"/>
              </a:spcAft>
            </a:pPr>
            <a:r>
              <a:rPr sz="2800" spc="-28" dirty="0">
                <a:solidFill>
                  <a:srgbClr val="E9E9E9"/>
                </a:solidFill>
                <a:latin typeface="DRAWUL+Muli-SemiBold"/>
                <a:cs typeface="DRAWUL+Muli-SemiBold"/>
              </a:rPr>
              <a:t>Check</a:t>
            </a:r>
            <a:r>
              <a:rPr sz="2800" spc="479" dirty="0">
                <a:solidFill>
                  <a:srgbClr val="E9E9E9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E9E9E9"/>
                </a:solidFill>
                <a:latin typeface="DRAWUL+Muli-SemiBold"/>
                <a:cs typeface="DRAWUL+Muli-SemiBold"/>
              </a:rPr>
              <a:t>the</a:t>
            </a:r>
            <a:r>
              <a:rPr sz="2800" spc="479" dirty="0">
                <a:solidFill>
                  <a:srgbClr val="E9E9E9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E9E9E9"/>
                </a:solidFill>
                <a:latin typeface="DRAWUL+Muli-SemiBold"/>
                <a:cs typeface="DRAWUL+Muli-SemiBold"/>
              </a:rPr>
              <a:t>percentage</a:t>
            </a:r>
            <a:r>
              <a:rPr sz="2800" spc="479" dirty="0">
                <a:solidFill>
                  <a:srgbClr val="E9E9E9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E9E9E9"/>
                </a:solidFill>
                <a:latin typeface="DRAWUL+Muli-SemiBold"/>
                <a:cs typeface="DRAWUL+Muli-SemiBold"/>
              </a:rPr>
              <a:t>of</a:t>
            </a:r>
            <a:r>
              <a:rPr sz="2800" spc="479" dirty="0">
                <a:solidFill>
                  <a:srgbClr val="E9E9E9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E9E9E9"/>
                </a:solidFill>
                <a:latin typeface="DRAWUL+Muli-SemiBold"/>
                <a:cs typeface="DRAWUL+Muli-SemiBold"/>
              </a:rPr>
              <a:t>employees</a:t>
            </a:r>
            <a:r>
              <a:rPr sz="2800" spc="479" dirty="0">
                <a:solidFill>
                  <a:srgbClr val="E9E9E9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E9E9E9"/>
                </a:solidFill>
                <a:latin typeface="DRAWUL+Muli-SemiBold"/>
                <a:cs typeface="DRAWUL+Muli-SemiBold"/>
              </a:rPr>
              <a:t>that</a:t>
            </a:r>
            <a:r>
              <a:rPr sz="2800" spc="479" dirty="0">
                <a:solidFill>
                  <a:srgbClr val="E9E9E9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E9E9E9"/>
                </a:solidFill>
                <a:latin typeface="DRAWUL+Muli-SemiBold"/>
                <a:cs typeface="DRAWUL+Muli-SemiBold"/>
              </a:rPr>
              <a:t>left</a:t>
            </a:r>
            <a:r>
              <a:rPr sz="2800" spc="479" dirty="0">
                <a:solidFill>
                  <a:srgbClr val="E9E9E9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E9E9E9"/>
                </a:solidFill>
                <a:latin typeface="DRAWUL+Muli-SemiBold"/>
                <a:cs typeface="DRAWUL+Muli-SemiBold"/>
              </a:rPr>
              <a:t>the</a:t>
            </a:r>
            <a:r>
              <a:rPr sz="2800" spc="479" dirty="0">
                <a:solidFill>
                  <a:srgbClr val="E9E9E9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E9E9E9"/>
                </a:solidFill>
                <a:latin typeface="DRAWUL+Muli-SemiBold"/>
                <a:cs typeface="DRAWUL+Muli-SemiBold"/>
              </a:rPr>
              <a:t>company</a:t>
            </a:r>
            <a:r>
              <a:rPr sz="2800" spc="479" dirty="0">
                <a:solidFill>
                  <a:srgbClr val="E9E9E9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E9E9E9"/>
                </a:solidFill>
                <a:latin typeface="DRAWUL+Muli-SemiBold"/>
                <a:cs typeface="DRAWUL+Muli-SemiBold"/>
              </a:rPr>
              <a:t>vs</a:t>
            </a:r>
            <a:r>
              <a:rPr sz="2800" spc="479" dirty="0">
                <a:solidFill>
                  <a:srgbClr val="E9E9E9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E9E9E9"/>
                </a:solidFill>
                <a:latin typeface="DRAWUL+Muli-SemiBold"/>
                <a:cs typeface="DRAWUL+Muli-SemiBold"/>
              </a:rPr>
              <a:t>those</a:t>
            </a:r>
            <a:r>
              <a:rPr sz="2800" spc="479" dirty="0">
                <a:solidFill>
                  <a:srgbClr val="E9E9E9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E9E9E9"/>
                </a:solidFill>
                <a:latin typeface="DRAWUL+Muli-SemiBold"/>
                <a:cs typeface="DRAWUL+Muli-SemiBold"/>
              </a:rPr>
              <a:t>remaining.</a:t>
            </a:r>
            <a:r>
              <a:rPr sz="2800" spc="479" dirty="0">
                <a:solidFill>
                  <a:srgbClr val="E9E9E9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E9E9E9"/>
                </a:solidFill>
                <a:latin typeface="DRAWUL+Muli-SemiBold"/>
                <a:cs typeface="DRAWUL+Muli-SemiBold"/>
              </a:rPr>
              <a:t>Below</a:t>
            </a:r>
            <a:r>
              <a:rPr sz="2800" spc="479" dirty="0">
                <a:solidFill>
                  <a:srgbClr val="E9E9E9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E9E9E9"/>
                </a:solidFill>
                <a:latin typeface="DRAWUL+Muli-SemiBold"/>
                <a:cs typeface="DRAWUL+Muli-SemiBold"/>
              </a:rPr>
              <a:t>is</a:t>
            </a:r>
            <a:r>
              <a:rPr sz="2800" spc="479" dirty="0">
                <a:solidFill>
                  <a:srgbClr val="E9E9E9"/>
                </a:solidFill>
                <a:latin typeface="DRAWUL+Muli-SemiBold"/>
                <a:cs typeface="DRAWUL+Muli-SemiBold"/>
              </a:rPr>
              <a:t> </a:t>
            </a:r>
            <a:r>
              <a:rPr sz="2800" dirty="0">
                <a:solidFill>
                  <a:srgbClr val="E9E9E9"/>
                </a:solidFill>
                <a:latin typeface="DRAWUL+Muli-SemiBold"/>
                <a:cs typeface="DRAWUL+Muli-SemiBold"/>
              </a:rPr>
              <a:t>a</a:t>
            </a:r>
            <a:r>
              <a:rPr sz="2800" spc="451" dirty="0">
                <a:solidFill>
                  <a:srgbClr val="E9E9E9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E9E9E9"/>
                </a:solidFill>
                <a:latin typeface="DRAWUL+Muli-SemiBold"/>
                <a:cs typeface="DRAWUL+Muli-SemiBold"/>
              </a:rPr>
              <a:t>chart</a:t>
            </a:r>
          </a:p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800" spc="-28" dirty="0">
                <a:solidFill>
                  <a:srgbClr val="E9E9E9"/>
                </a:solidFill>
                <a:latin typeface="DRAWUL+Muli-SemiBold"/>
                <a:cs typeface="DRAWUL+Muli-SemiBold"/>
              </a:rPr>
              <a:t>showing</a:t>
            </a:r>
            <a:r>
              <a:rPr sz="2800" spc="19" dirty="0">
                <a:solidFill>
                  <a:srgbClr val="E9E9E9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E9E9E9"/>
                </a:solidFill>
                <a:latin typeface="DRAWUL+Muli-SemiBold"/>
                <a:cs typeface="DRAWUL+Muli-SemiBold"/>
              </a:rPr>
              <a:t>that.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33090" y="1331850"/>
            <a:ext cx="13908572" cy="5035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38"/>
              </a:lnSpc>
              <a:spcBef>
                <a:spcPts val="0"/>
              </a:spcBef>
              <a:spcAft>
                <a:spcPts val="0"/>
              </a:spcAft>
            </a:pPr>
            <a:r>
              <a:rPr sz="2800" spc="-28" dirty="0">
                <a:solidFill>
                  <a:srgbClr val="0048CD"/>
                </a:solidFill>
                <a:latin typeface="DRAWUL+Muli-SemiBold"/>
                <a:cs typeface="DRAWUL+Muli-SemiBold"/>
              </a:rPr>
              <a:t>Check</a:t>
            </a:r>
            <a:r>
              <a:rPr sz="2800" spc="19" dirty="0">
                <a:solidFill>
                  <a:srgbClr val="0048CD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48CD"/>
                </a:solidFill>
                <a:latin typeface="DRAWUL+Muli-SemiBold"/>
                <a:cs typeface="DRAWUL+Muli-SemiBold"/>
              </a:rPr>
              <a:t>the</a:t>
            </a:r>
            <a:r>
              <a:rPr sz="2800" spc="19" dirty="0">
                <a:solidFill>
                  <a:srgbClr val="0048CD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48CD"/>
                </a:solidFill>
                <a:latin typeface="DRAWUL+Muli-SemiBold"/>
                <a:cs typeface="DRAWUL+Muli-SemiBold"/>
              </a:rPr>
              <a:t>number</a:t>
            </a:r>
            <a:r>
              <a:rPr sz="2800" spc="19" dirty="0">
                <a:solidFill>
                  <a:srgbClr val="0048CD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48CD"/>
                </a:solidFill>
                <a:latin typeface="DRAWUL+Muli-SemiBold"/>
                <a:cs typeface="DRAWUL+Muli-SemiBold"/>
              </a:rPr>
              <a:t>of</a:t>
            </a:r>
            <a:r>
              <a:rPr sz="2800" spc="19" dirty="0">
                <a:solidFill>
                  <a:srgbClr val="0048CD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48CD"/>
                </a:solidFill>
                <a:latin typeface="DRAWUL+Muli-SemiBold"/>
                <a:cs typeface="DRAWUL+Muli-SemiBold"/>
              </a:rPr>
              <a:t>projects</a:t>
            </a:r>
            <a:r>
              <a:rPr sz="2800" spc="19" dirty="0">
                <a:solidFill>
                  <a:srgbClr val="0048CD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48CD"/>
                </a:solidFill>
                <a:latin typeface="DRAWUL+Muli-SemiBold"/>
                <a:cs typeface="DRAWUL+Muli-SemiBold"/>
              </a:rPr>
              <a:t>allocated</a:t>
            </a:r>
            <a:r>
              <a:rPr sz="2800" spc="19" dirty="0">
                <a:solidFill>
                  <a:srgbClr val="0048CD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48CD"/>
                </a:solidFill>
                <a:latin typeface="DRAWUL+Muli-SemiBold"/>
                <a:cs typeface="DRAWUL+Muli-SemiBold"/>
              </a:rPr>
              <a:t>to</a:t>
            </a:r>
            <a:r>
              <a:rPr sz="2800" spc="19" dirty="0">
                <a:solidFill>
                  <a:srgbClr val="0048CD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48CD"/>
                </a:solidFill>
                <a:latin typeface="DRAWUL+Muli-SemiBold"/>
                <a:cs typeface="DRAWUL+Muli-SemiBold"/>
              </a:rPr>
              <a:t>each</a:t>
            </a:r>
            <a:r>
              <a:rPr sz="2800" spc="19" dirty="0">
                <a:solidFill>
                  <a:srgbClr val="0048CD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48CD"/>
                </a:solidFill>
                <a:latin typeface="DRAWUL+Muli-SemiBold"/>
                <a:cs typeface="DRAWUL+Muli-SemiBold"/>
              </a:rPr>
              <a:t>employee(existing</a:t>
            </a:r>
            <a:r>
              <a:rPr sz="2800" spc="19" dirty="0">
                <a:solidFill>
                  <a:srgbClr val="0048CD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48CD"/>
                </a:solidFill>
                <a:latin typeface="DRAWUL+Muli-SemiBold"/>
                <a:cs typeface="DRAWUL+Muli-SemiBold"/>
              </a:rPr>
              <a:t>and</a:t>
            </a:r>
            <a:r>
              <a:rPr sz="2800" spc="19" dirty="0">
                <a:solidFill>
                  <a:srgbClr val="0048CD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48CD"/>
                </a:solidFill>
                <a:latin typeface="DRAWUL+Muli-SemiBold"/>
                <a:cs typeface="DRAWUL+Muli-SemiBold"/>
              </a:rPr>
              <a:t>ex).</a:t>
            </a:r>
          </a:p>
          <a:p>
            <a:pPr marL="0" marR="0">
              <a:lnSpc>
                <a:spcPts val="3838"/>
              </a:lnSpc>
              <a:spcBef>
                <a:spcPts val="27770"/>
              </a:spcBef>
              <a:spcAft>
                <a:spcPts val="0"/>
              </a:spcAft>
            </a:pPr>
            <a:r>
              <a:rPr sz="2800" spc="-28" dirty="0">
                <a:solidFill>
                  <a:srgbClr val="0048CD"/>
                </a:solidFill>
                <a:latin typeface="DRAWUL+Muli-SemiBold"/>
                <a:cs typeface="DRAWUL+Muli-SemiBold"/>
              </a:rPr>
              <a:t>Check</a:t>
            </a:r>
            <a:r>
              <a:rPr sz="2800" spc="19" dirty="0">
                <a:solidFill>
                  <a:srgbClr val="0048CD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48CD"/>
                </a:solidFill>
                <a:latin typeface="DRAWUL+Muli-SemiBold"/>
                <a:cs typeface="DRAWUL+Muli-SemiBold"/>
              </a:rPr>
              <a:t>the</a:t>
            </a:r>
            <a:r>
              <a:rPr sz="2800" spc="19" dirty="0">
                <a:solidFill>
                  <a:srgbClr val="0048CD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48CD"/>
                </a:solidFill>
                <a:latin typeface="DRAWUL+Muli-SemiBold"/>
                <a:cs typeface="DRAWUL+Muli-SemiBold"/>
              </a:rPr>
              <a:t>number</a:t>
            </a:r>
            <a:r>
              <a:rPr sz="2800" spc="19" dirty="0">
                <a:solidFill>
                  <a:srgbClr val="0048CD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48CD"/>
                </a:solidFill>
                <a:latin typeface="DRAWUL+Muli-SemiBold"/>
                <a:cs typeface="DRAWUL+Muli-SemiBold"/>
              </a:rPr>
              <a:t>of</a:t>
            </a:r>
            <a:r>
              <a:rPr sz="2800" spc="19" dirty="0">
                <a:solidFill>
                  <a:srgbClr val="0048CD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48CD"/>
                </a:solidFill>
                <a:latin typeface="DRAWUL+Muli-SemiBold"/>
                <a:cs typeface="DRAWUL+Muli-SemiBold"/>
              </a:rPr>
              <a:t>years</a:t>
            </a:r>
            <a:r>
              <a:rPr sz="2800" spc="19" dirty="0">
                <a:solidFill>
                  <a:srgbClr val="0048CD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48CD"/>
                </a:solidFill>
                <a:latin typeface="DRAWUL+Muli-SemiBold"/>
                <a:cs typeface="DRAWUL+Muli-SemiBold"/>
              </a:rPr>
              <a:t>employees(existing</a:t>
            </a:r>
            <a:r>
              <a:rPr sz="2800" spc="19" dirty="0">
                <a:solidFill>
                  <a:srgbClr val="0048CD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48CD"/>
                </a:solidFill>
                <a:latin typeface="DRAWUL+Muli-SemiBold"/>
                <a:cs typeface="DRAWUL+Muli-SemiBold"/>
              </a:rPr>
              <a:t>and</a:t>
            </a:r>
            <a:r>
              <a:rPr sz="2800" spc="19" dirty="0">
                <a:solidFill>
                  <a:srgbClr val="0048CD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48CD"/>
                </a:solidFill>
                <a:latin typeface="DRAWUL+Muli-SemiBold"/>
                <a:cs typeface="DRAWUL+Muli-SemiBold"/>
              </a:rPr>
              <a:t>ex)</a:t>
            </a:r>
            <a:r>
              <a:rPr sz="2800" spc="19" dirty="0">
                <a:solidFill>
                  <a:srgbClr val="0048CD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48CD"/>
                </a:solidFill>
                <a:latin typeface="DRAWUL+Muli-SemiBold"/>
                <a:cs typeface="DRAWUL+Muli-SemiBold"/>
              </a:rPr>
              <a:t>spent</a:t>
            </a:r>
            <a:r>
              <a:rPr sz="2800" spc="19" dirty="0">
                <a:solidFill>
                  <a:srgbClr val="0048CD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48CD"/>
                </a:solidFill>
                <a:latin typeface="DRAWUL+Muli-SemiBold"/>
                <a:cs typeface="DRAWUL+Muli-SemiBold"/>
              </a:rPr>
              <a:t>in</a:t>
            </a:r>
            <a:r>
              <a:rPr sz="2800" spc="19" dirty="0">
                <a:solidFill>
                  <a:srgbClr val="0048CD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48CD"/>
                </a:solidFill>
                <a:latin typeface="DRAWUL+Muli-SemiBold"/>
                <a:cs typeface="DRAWUL+Muli-SemiBold"/>
              </a:rPr>
              <a:t>company.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38222" y="1153827"/>
            <a:ext cx="13247405" cy="1020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38"/>
              </a:lnSpc>
              <a:spcBef>
                <a:spcPts val="0"/>
              </a:spcBef>
              <a:spcAft>
                <a:spcPts val="0"/>
              </a:spcAft>
            </a:pPr>
            <a:r>
              <a:rPr sz="2800" spc="-28" dirty="0">
                <a:solidFill>
                  <a:srgbClr val="0048CD"/>
                </a:solidFill>
                <a:latin typeface="DRAWUL+Muli-SemiBold"/>
                <a:cs typeface="DRAWUL+Muli-SemiBold"/>
              </a:rPr>
              <a:t>Check</a:t>
            </a:r>
            <a:r>
              <a:rPr sz="2800" spc="19" dirty="0">
                <a:solidFill>
                  <a:srgbClr val="0048CD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48CD"/>
                </a:solidFill>
                <a:latin typeface="DRAWUL+Muli-SemiBold"/>
                <a:cs typeface="DRAWUL+Muli-SemiBold"/>
              </a:rPr>
              <a:t>for</a:t>
            </a:r>
            <a:r>
              <a:rPr sz="2800" spc="19" dirty="0">
                <a:solidFill>
                  <a:srgbClr val="0048CD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48CD"/>
                </a:solidFill>
                <a:latin typeface="DRAWUL+Muli-SemiBold"/>
                <a:cs typeface="DRAWUL+Muli-SemiBold"/>
              </a:rPr>
              <a:t>the</a:t>
            </a:r>
            <a:r>
              <a:rPr sz="2800" spc="19" dirty="0">
                <a:solidFill>
                  <a:srgbClr val="0048CD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48CD"/>
                </a:solidFill>
                <a:latin typeface="DRAWUL+Muli-SemiBold"/>
                <a:cs typeface="DRAWUL+Muli-SemiBold"/>
              </a:rPr>
              <a:t>number</a:t>
            </a:r>
            <a:r>
              <a:rPr sz="2800" spc="19" dirty="0">
                <a:solidFill>
                  <a:srgbClr val="0048CD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48CD"/>
                </a:solidFill>
                <a:latin typeface="DRAWUL+Muli-SemiBold"/>
                <a:cs typeface="DRAWUL+Muli-SemiBold"/>
              </a:rPr>
              <a:t>of</a:t>
            </a:r>
            <a:r>
              <a:rPr sz="2800" spc="19" dirty="0">
                <a:solidFill>
                  <a:srgbClr val="0048CD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48CD"/>
                </a:solidFill>
                <a:latin typeface="DRAWUL+Muli-SemiBold"/>
                <a:cs typeface="DRAWUL+Muli-SemiBold"/>
              </a:rPr>
              <a:t>work</a:t>
            </a:r>
            <a:r>
              <a:rPr sz="2800" spc="19" dirty="0">
                <a:solidFill>
                  <a:srgbClr val="0048CD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48CD"/>
                </a:solidFill>
                <a:latin typeface="DRAWUL+Muli-SemiBold"/>
                <a:cs typeface="DRAWUL+Muli-SemiBold"/>
              </a:rPr>
              <a:t>accidents</a:t>
            </a:r>
            <a:r>
              <a:rPr sz="2800" spc="19" dirty="0">
                <a:solidFill>
                  <a:srgbClr val="0048CD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48CD"/>
                </a:solidFill>
                <a:latin typeface="DRAWUL+Muli-SemiBold"/>
                <a:cs typeface="DRAWUL+Muli-SemiBold"/>
              </a:rPr>
              <a:t>of</a:t>
            </a:r>
            <a:r>
              <a:rPr sz="2800" spc="19" dirty="0">
                <a:solidFill>
                  <a:srgbClr val="0048CD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48CD"/>
                </a:solidFill>
                <a:latin typeface="DRAWUL+Muli-SemiBold"/>
                <a:cs typeface="DRAWUL+Muli-SemiBold"/>
              </a:rPr>
              <a:t>employees(existing</a:t>
            </a:r>
            <a:r>
              <a:rPr sz="2800" spc="19" dirty="0">
                <a:solidFill>
                  <a:srgbClr val="0048CD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48CD"/>
                </a:solidFill>
                <a:latin typeface="DRAWUL+Muli-SemiBold"/>
                <a:cs typeface="DRAWUL+Muli-SemiBold"/>
              </a:rPr>
              <a:t>and</a:t>
            </a:r>
            <a:r>
              <a:rPr sz="2800" spc="19" dirty="0">
                <a:solidFill>
                  <a:srgbClr val="0048CD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48CD"/>
                </a:solidFill>
                <a:latin typeface="DRAWUL+Muli-SemiBold"/>
                <a:cs typeface="DRAWUL+Muli-SemiBold"/>
              </a:rPr>
              <a:t>ex).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38222" y="5547311"/>
            <a:ext cx="9525344" cy="1020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38"/>
              </a:lnSpc>
              <a:spcBef>
                <a:spcPts val="0"/>
              </a:spcBef>
              <a:spcAft>
                <a:spcPts val="0"/>
              </a:spcAft>
            </a:pPr>
            <a:r>
              <a:rPr sz="2800" spc="-28" dirty="0">
                <a:solidFill>
                  <a:srgbClr val="0048CD"/>
                </a:solidFill>
                <a:latin typeface="DRAWUL+Muli-SemiBold"/>
                <a:cs typeface="DRAWUL+Muli-SemiBold"/>
              </a:rPr>
              <a:t>Check</a:t>
            </a:r>
            <a:r>
              <a:rPr sz="2800" spc="19" dirty="0">
                <a:solidFill>
                  <a:srgbClr val="0048CD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48CD"/>
                </a:solidFill>
                <a:latin typeface="DRAWUL+Muli-SemiBold"/>
                <a:cs typeface="DRAWUL+Muli-SemiBold"/>
              </a:rPr>
              <a:t>for</a:t>
            </a:r>
            <a:r>
              <a:rPr sz="2800" spc="19" dirty="0">
                <a:solidFill>
                  <a:srgbClr val="0048CD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48CD"/>
                </a:solidFill>
                <a:latin typeface="DRAWUL+Muli-SemiBold"/>
                <a:cs typeface="DRAWUL+Muli-SemiBold"/>
              </a:rPr>
              <a:t>the</a:t>
            </a:r>
            <a:r>
              <a:rPr sz="2800" spc="19" dirty="0">
                <a:solidFill>
                  <a:srgbClr val="0048CD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48CD"/>
                </a:solidFill>
                <a:latin typeface="DRAWUL+Muli-SemiBold"/>
                <a:cs typeface="DRAWUL+Muli-SemiBold"/>
              </a:rPr>
              <a:t>salary</a:t>
            </a:r>
            <a:r>
              <a:rPr sz="2800" spc="19" dirty="0">
                <a:solidFill>
                  <a:srgbClr val="0048CD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48CD"/>
                </a:solidFill>
                <a:latin typeface="DRAWUL+Muli-SemiBold"/>
                <a:cs typeface="DRAWUL+Muli-SemiBold"/>
              </a:rPr>
              <a:t>of</a:t>
            </a:r>
            <a:r>
              <a:rPr sz="2800" spc="19" dirty="0">
                <a:solidFill>
                  <a:srgbClr val="0048CD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48CD"/>
                </a:solidFill>
                <a:latin typeface="DRAWUL+Muli-SemiBold"/>
                <a:cs typeface="DRAWUL+Muli-SemiBold"/>
              </a:rPr>
              <a:t>employees(existing</a:t>
            </a:r>
            <a:r>
              <a:rPr sz="2800" spc="19" dirty="0">
                <a:solidFill>
                  <a:srgbClr val="0048CD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48CD"/>
                </a:solidFill>
                <a:latin typeface="DRAWUL+Muli-SemiBold"/>
                <a:cs typeface="DRAWUL+Muli-SemiBold"/>
              </a:rPr>
              <a:t>and</a:t>
            </a:r>
            <a:r>
              <a:rPr sz="2800" spc="19" dirty="0">
                <a:solidFill>
                  <a:srgbClr val="0048CD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48CD"/>
                </a:solidFill>
                <a:latin typeface="DRAWUL+Muli-SemiBold"/>
                <a:cs typeface="DRAWUL+Muli-SemiBold"/>
              </a:rPr>
              <a:t>ex).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8287998" cy="1027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38222" y="1154869"/>
            <a:ext cx="12537182" cy="1020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38"/>
              </a:lnSpc>
              <a:spcBef>
                <a:spcPts val="0"/>
              </a:spcBef>
              <a:spcAft>
                <a:spcPts val="0"/>
              </a:spcAft>
            </a:pP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Check</a:t>
            </a:r>
            <a:r>
              <a:rPr sz="2800" spc="19" dirty="0">
                <a:solidFill>
                  <a:srgbClr val="FFFFFF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for</a:t>
            </a:r>
            <a:r>
              <a:rPr sz="2800" spc="19" dirty="0">
                <a:solidFill>
                  <a:srgbClr val="FFFFFF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the</a:t>
            </a:r>
            <a:r>
              <a:rPr sz="2800" spc="19" dirty="0">
                <a:solidFill>
                  <a:srgbClr val="FFFFFF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number</a:t>
            </a:r>
            <a:r>
              <a:rPr sz="2800" spc="19" dirty="0">
                <a:solidFill>
                  <a:srgbClr val="FFFFFF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of</a:t>
            </a:r>
            <a:r>
              <a:rPr sz="2800" spc="19" dirty="0">
                <a:solidFill>
                  <a:srgbClr val="FFFFFF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promotions</a:t>
            </a:r>
            <a:r>
              <a:rPr sz="2800" spc="19" dirty="0">
                <a:solidFill>
                  <a:srgbClr val="FFFFFF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of</a:t>
            </a:r>
            <a:r>
              <a:rPr sz="2800" spc="19" dirty="0">
                <a:solidFill>
                  <a:srgbClr val="FFFFFF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employees(existing</a:t>
            </a:r>
            <a:r>
              <a:rPr sz="2800" spc="19" dirty="0">
                <a:solidFill>
                  <a:srgbClr val="FFFFFF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and</a:t>
            </a:r>
            <a:r>
              <a:rPr sz="2800" spc="19" dirty="0">
                <a:solidFill>
                  <a:srgbClr val="FFFFFF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ex).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33831" y="5973662"/>
            <a:ext cx="13966221" cy="2849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38"/>
              </a:lnSpc>
              <a:spcBef>
                <a:spcPts val="0"/>
              </a:spcBef>
              <a:spcAft>
                <a:spcPts val="0"/>
              </a:spcAft>
            </a:pP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You</a:t>
            </a:r>
            <a:r>
              <a:rPr sz="2800" spc="19" dirty="0">
                <a:solidFill>
                  <a:srgbClr val="FFFFFF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can</a:t>
            </a:r>
            <a:r>
              <a:rPr sz="2800" spc="19" dirty="0">
                <a:solidFill>
                  <a:srgbClr val="FFFFFF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observe</a:t>
            </a:r>
            <a:r>
              <a:rPr sz="2800" spc="19" dirty="0">
                <a:solidFill>
                  <a:srgbClr val="FFFFFF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the</a:t>
            </a:r>
            <a:r>
              <a:rPr sz="2800" spc="19" dirty="0">
                <a:solidFill>
                  <a:srgbClr val="FFFFFF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following</a:t>
            </a:r>
            <a:r>
              <a:rPr sz="2800" spc="19" dirty="0">
                <a:solidFill>
                  <a:srgbClr val="FFFFFF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points</a:t>
            </a:r>
            <a:r>
              <a:rPr sz="2800" spc="19" dirty="0">
                <a:solidFill>
                  <a:srgbClr val="FFFFFF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in</a:t>
            </a:r>
            <a:r>
              <a:rPr sz="2800" spc="19" dirty="0">
                <a:solidFill>
                  <a:srgbClr val="FFFFFF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the</a:t>
            </a:r>
            <a:r>
              <a:rPr sz="2800" spc="19" dirty="0">
                <a:solidFill>
                  <a:srgbClr val="FFFFFF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above</a:t>
            </a:r>
            <a:r>
              <a:rPr sz="2800" spc="19" dirty="0">
                <a:solidFill>
                  <a:srgbClr val="FFFFFF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visualization:</a:t>
            </a:r>
          </a:p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Employees</a:t>
            </a:r>
            <a:r>
              <a:rPr sz="2800" spc="19" dirty="0">
                <a:solidFill>
                  <a:srgbClr val="FFFFFF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with</a:t>
            </a:r>
            <a:r>
              <a:rPr sz="2800" spc="19" dirty="0">
                <a:solidFill>
                  <a:srgbClr val="FFFFFF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more</a:t>
            </a:r>
            <a:r>
              <a:rPr sz="2800" spc="19" dirty="0">
                <a:solidFill>
                  <a:srgbClr val="FFFFFF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than</a:t>
            </a:r>
            <a:r>
              <a:rPr sz="2800" spc="19" dirty="0">
                <a:solidFill>
                  <a:srgbClr val="FFFFFF"/>
                </a:solidFill>
                <a:latin typeface="DRAWUL+Muli-SemiBold"/>
                <a:cs typeface="DRAWUL+Muli-SemiBold"/>
              </a:rPr>
              <a:t> </a:t>
            </a:r>
            <a:r>
              <a:rPr sz="2800" dirty="0">
                <a:solidFill>
                  <a:srgbClr val="FFFFFF"/>
                </a:solidFill>
                <a:latin typeface="DRAWUL+Muli-SemiBold"/>
                <a:cs typeface="DRAWUL+Muli-SemiBold"/>
              </a:rPr>
              <a:t>5 </a:t>
            </a: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projects</a:t>
            </a:r>
            <a:r>
              <a:rPr sz="2800" spc="19" dirty="0">
                <a:solidFill>
                  <a:srgbClr val="FFFFFF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left</a:t>
            </a:r>
            <a:r>
              <a:rPr sz="2800" spc="19" dirty="0">
                <a:solidFill>
                  <a:srgbClr val="FFFFFF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the</a:t>
            </a:r>
            <a:r>
              <a:rPr sz="2800" spc="19" dirty="0">
                <a:solidFill>
                  <a:srgbClr val="FFFFFF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company.</a:t>
            </a:r>
          </a:p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Most</a:t>
            </a:r>
            <a:r>
              <a:rPr sz="2800" spc="19" dirty="0">
                <a:solidFill>
                  <a:srgbClr val="FFFFFF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of</a:t>
            </a:r>
            <a:r>
              <a:rPr sz="2800" spc="19" dirty="0">
                <a:solidFill>
                  <a:srgbClr val="FFFFFF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the</a:t>
            </a:r>
            <a:r>
              <a:rPr sz="2800" spc="19" dirty="0">
                <a:solidFill>
                  <a:srgbClr val="FFFFFF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employees</a:t>
            </a:r>
            <a:r>
              <a:rPr sz="2800" spc="19" dirty="0">
                <a:solidFill>
                  <a:srgbClr val="FFFFFF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left</a:t>
            </a:r>
            <a:r>
              <a:rPr sz="2800" spc="19" dirty="0">
                <a:solidFill>
                  <a:srgbClr val="FFFFFF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after</a:t>
            </a:r>
            <a:r>
              <a:rPr sz="2800" spc="19" dirty="0">
                <a:solidFill>
                  <a:srgbClr val="FFFFFF"/>
                </a:solidFill>
                <a:latin typeface="DRAWUL+Muli-SemiBold"/>
                <a:cs typeface="DRAWUL+Muli-SemiBold"/>
              </a:rPr>
              <a:t> </a:t>
            </a:r>
            <a:r>
              <a:rPr sz="2800" dirty="0">
                <a:solidFill>
                  <a:srgbClr val="FFFFFF"/>
                </a:solidFill>
                <a:latin typeface="DRAWUL+Muli-SemiBold"/>
                <a:cs typeface="DRAWUL+Muli-SemiBold"/>
              </a:rPr>
              <a:t>3 </a:t>
            </a: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years</a:t>
            </a:r>
            <a:r>
              <a:rPr sz="2800" spc="19" dirty="0">
                <a:solidFill>
                  <a:srgbClr val="FFFFFF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because</a:t>
            </a:r>
            <a:r>
              <a:rPr sz="2800" spc="19" dirty="0">
                <a:solidFill>
                  <a:srgbClr val="FFFFFF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there</a:t>
            </a:r>
            <a:r>
              <a:rPr sz="2800" spc="19" dirty="0">
                <a:solidFill>
                  <a:srgbClr val="FFFFFF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was</a:t>
            </a:r>
            <a:r>
              <a:rPr sz="2800" spc="19" dirty="0">
                <a:solidFill>
                  <a:srgbClr val="FFFFFF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no</a:t>
            </a:r>
            <a:r>
              <a:rPr sz="2800" spc="19" dirty="0">
                <a:solidFill>
                  <a:srgbClr val="FFFFFF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promotions.</a:t>
            </a:r>
          </a:p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The</a:t>
            </a:r>
            <a:r>
              <a:rPr sz="2800" spc="19" dirty="0">
                <a:solidFill>
                  <a:srgbClr val="FFFFFF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no</a:t>
            </a:r>
            <a:r>
              <a:rPr sz="2800" spc="19" dirty="0">
                <a:solidFill>
                  <a:srgbClr val="FFFFFF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of</a:t>
            </a:r>
            <a:r>
              <a:rPr sz="2800" spc="19" dirty="0">
                <a:solidFill>
                  <a:srgbClr val="FFFFFF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employee</a:t>
            </a:r>
            <a:r>
              <a:rPr sz="2800" spc="19" dirty="0">
                <a:solidFill>
                  <a:srgbClr val="FFFFFF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that</a:t>
            </a:r>
            <a:r>
              <a:rPr sz="2800" spc="19" dirty="0">
                <a:solidFill>
                  <a:srgbClr val="FFFFFF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left</a:t>
            </a:r>
            <a:r>
              <a:rPr sz="2800" spc="19" dirty="0">
                <a:solidFill>
                  <a:srgbClr val="FFFFFF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is</a:t>
            </a:r>
            <a:r>
              <a:rPr sz="2800" spc="19" dirty="0">
                <a:solidFill>
                  <a:srgbClr val="FFFFFF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50%</a:t>
            </a:r>
            <a:r>
              <a:rPr sz="2800" spc="19" dirty="0">
                <a:solidFill>
                  <a:srgbClr val="FFFFFF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of</a:t>
            </a:r>
            <a:r>
              <a:rPr sz="2800" spc="19" dirty="0">
                <a:solidFill>
                  <a:srgbClr val="FFFFFF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the</a:t>
            </a:r>
            <a:r>
              <a:rPr sz="2800" spc="19" dirty="0">
                <a:solidFill>
                  <a:srgbClr val="FFFFFF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total</a:t>
            </a:r>
            <a:r>
              <a:rPr sz="2800" spc="19" dirty="0">
                <a:solidFill>
                  <a:srgbClr val="FFFFFF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employment.</a:t>
            </a:r>
          </a:p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No</a:t>
            </a:r>
            <a:r>
              <a:rPr sz="2800" spc="19" dirty="0">
                <a:solidFill>
                  <a:srgbClr val="FFFFFF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employee</a:t>
            </a:r>
            <a:r>
              <a:rPr sz="2800" spc="19" dirty="0">
                <a:solidFill>
                  <a:srgbClr val="FFFFFF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got</a:t>
            </a:r>
            <a:r>
              <a:rPr sz="2800" spc="19" dirty="0">
                <a:solidFill>
                  <a:srgbClr val="FFFFFF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promoted</a:t>
            </a:r>
            <a:r>
              <a:rPr sz="2800" spc="19" dirty="0">
                <a:solidFill>
                  <a:srgbClr val="FFFFFF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in</a:t>
            </a:r>
            <a:r>
              <a:rPr sz="2800" spc="19" dirty="0">
                <a:solidFill>
                  <a:srgbClr val="FFFFFF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the</a:t>
            </a:r>
            <a:r>
              <a:rPr sz="2800" spc="19" dirty="0">
                <a:solidFill>
                  <a:srgbClr val="FFFFFF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last</a:t>
            </a:r>
            <a:r>
              <a:rPr sz="2800" spc="19" dirty="0">
                <a:solidFill>
                  <a:srgbClr val="FFFFFF"/>
                </a:solidFill>
                <a:latin typeface="DRAWUL+Muli-SemiBold"/>
                <a:cs typeface="DRAWUL+Muli-SemiBold"/>
              </a:rPr>
              <a:t> </a:t>
            </a:r>
            <a:r>
              <a:rPr sz="2800" dirty="0">
                <a:solidFill>
                  <a:srgbClr val="FFFFFF"/>
                </a:solidFill>
                <a:latin typeface="DRAWUL+Muli-SemiBold"/>
                <a:cs typeface="DRAWUL+Muli-SemiBold"/>
              </a:rPr>
              <a:t>5 </a:t>
            </a: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year.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33831" y="8259662"/>
            <a:ext cx="11803644" cy="1020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38"/>
              </a:lnSpc>
              <a:spcBef>
                <a:spcPts val="0"/>
              </a:spcBef>
              <a:spcAft>
                <a:spcPts val="0"/>
              </a:spcAft>
            </a:pP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Most</a:t>
            </a:r>
            <a:r>
              <a:rPr sz="2800" spc="19" dirty="0">
                <a:solidFill>
                  <a:srgbClr val="FFFFFF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of</a:t>
            </a:r>
            <a:r>
              <a:rPr sz="2800" spc="19" dirty="0">
                <a:solidFill>
                  <a:srgbClr val="FFFFFF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the</a:t>
            </a:r>
            <a:r>
              <a:rPr sz="2800" spc="19" dirty="0">
                <a:solidFill>
                  <a:srgbClr val="FFFFFF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employees</a:t>
            </a:r>
            <a:r>
              <a:rPr sz="2800" spc="19" dirty="0">
                <a:solidFill>
                  <a:srgbClr val="FFFFFF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are</a:t>
            </a:r>
            <a:r>
              <a:rPr sz="2800" spc="19" dirty="0">
                <a:solidFill>
                  <a:srgbClr val="FFFFFF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getting</a:t>
            </a:r>
            <a:r>
              <a:rPr sz="2800" spc="19" dirty="0">
                <a:solidFill>
                  <a:srgbClr val="FFFFFF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salary</a:t>
            </a:r>
            <a:r>
              <a:rPr sz="2800" spc="19" dirty="0">
                <a:solidFill>
                  <a:srgbClr val="FFFFFF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either</a:t>
            </a:r>
            <a:r>
              <a:rPr sz="2800" spc="19" dirty="0">
                <a:solidFill>
                  <a:srgbClr val="FFFFFF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medium</a:t>
            </a:r>
            <a:r>
              <a:rPr sz="2800" spc="19" dirty="0">
                <a:solidFill>
                  <a:srgbClr val="FFFFFF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or</a:t>
            </a:r>
            <a:r>
              <a:rPr sz="2800" spc="19" dirty="0">
                <a:solidFill>
                  <a:srgbClr val="FFFFFF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FFFFFF"/>
                </a:solidFill>
                <a:latin typeface="DRAWUL+Muli-SemiBold"/>
                <a:cs typeface="DRAWUL+Muli-SemiBold"/>
              </a:rPr>
              <a:t>low.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6915" y="1701343"/>
            <a:ext cx="9889674" cy="1020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38"/>
              </a:lnSpc>
              <a:spcBef>
                <a:spcPts val="0"/>
              </a:spcBef>
              <a:spcAft>
                <a:spcPts val="0"/>
              </a:spcAft>
            </a:pPr>
            <a:r>
              <a:rPr sz="2800" spc="-28" dirty="0">
                <a:solidFill>
                  <a:srgbClr val="0048CD"/>
                </a:solidFill>
                <a:latin typeface="EGQOQK+Muli-ExtraBold"/>
                <a:cs typeface="EGQOQK+Muli-ExtraBold"/>
              </a:rPr>
              <a:t>DATA</a:t>
            </a:r>
            <a:r>
              <a:rPr sz="2800" spc="58" dirty="0">
                <a:solidFill>
                  <a:srgbClr val="0048CD"/>
                </a:solidFill>
                <a:latin typeface="EGQOQK+Muli-ExtraBold"/>
                <a:cs typeface="EGQOQK+Muli-ExtraBold"/>
              </a:rPr>
              <a:t> </a:t>
            </a:r>
            <a:r>
              <a:rPr sz="2800" spc="-28" dirty="0">
                <a:solidFill>
                  <a:srgbClr val="0048CD"/>
                </a:solidFill>
                <a:latin typeface="EGQOQK+Muli-ExtraBold"/>
                <a:cs typeface="EGQOQK+Muli-ExtraBold"/>
              </a:rPr>
              <a:t>ANALYSIS</a:t>
            </a:r>
            <a:r>
              <a:rPr sz="2800" spc="58" dirty="0">
                <a:solidFill>
                  <a:srgbClr val="0048CD"/>
                </a:solidFill>
                <a:latin typeface="EGQOQK+Muli-ExtraBold"/>
                <a:cs typeface="EGQOQK+Muli-ExtraBold"/>
              </a:rPr>
              <a:t> </a:t>
            </a:r>
            <a:r>
              <a:rPr sz="2800" spc="-28" dirty="0">
                <a:solidFill>
                  <a:srgbClr val="0048CD"/>
                </a:solidFill>
                <a:latin typeface="EGQOQK+Muli-ExtraBold"/>
                <a:cs typeface="EGQOQK+Muli-ExtraBold"/>
              </a:rPr>
              <a:t>AND</a:t>
            </a:r>
            <a:r>
              <a:rPr sz="2800" spc="58" dirty="0">
                <a:solidFill>
                  <a:srgbClr val="0048CD"/>
                </a:solidFill>
                <a:latin typeface="EGQOQK+Muli-ExtraBold"/>
                <a:cs typeface="EGQOQK+Muli-ExtraBold"/>
              </a:rPr>
              <a:t> </a:t>
            </a:r>
            <a:r>
              <a:rPr sz="2800" spc="-28" dirty="0">
                <a:solidFill>
                  <a:srgbClr val="0048CD"/>
                </a:solidFill>
                <a:latin typeface="EGQOQK+Muli-ExtraBold"/>
                <a:cs typeface="EGQOQK+Muli-ExtraBold"/>
              </a:rPr>
              <a:t>VISUALIZATION</a:t>
            </a:r>
            <a:r>
              <a:rPr sz="2800" spc="58" dirty="0">
                <a:solidFill>
                  <a:srgbClr val="0048CD"/>
                </a:solidFill>
                <a:latin typeface="EGQOQK+Muli-ExtraBold"/>
                <a:cs typeface="EGQOQK+Muli-ExtraBold"/>
              </a:rPr>
              <a:t> </a:t>
            </a:r>
            <a:r>
              <a:rPr sz="2800" spc="-28" dirty="0">
                <a:solidFill>
                  <a:srgbClr val="0048CD"/>
                </a:solidFill>
                <a:latin typeface="EGQOQK+Muli-ExtraBold"/>
                <a:cs typeface="EGQOQK+Muli-ExtraBold"/>
              </a:rPr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83724" y="2729310"/>
            <a:ext cx="13365168" cy="1020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38"/>
              </a:lnSpc>
              <a:spcBef>
                <a:spcPts val="0"/>
              </a:spcBef>
              <a:spcAft>
                <a:spcPts val="0"/>
              </a:spcAft>
            </a:pP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Following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features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are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most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influencing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dirty="0">
                <a:solidFill>
                  <a:srgbClr val="000000"/>
                </a:solidFill>
                <a:latin typeface="DRAWUL+Muli-SemiBold"/>
                <a:cs typeface="DRAWUL+Muli-SemiBold"/>
              </a:rPr>
              <a:t>a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person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to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leave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the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company: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88115" y="3643710"/>
            <a:ext cx="14685437" cy="1897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just">
              <a:lnSpc>
                <a:spcPts val="3838"/>
              </a:lnSpc>
              <a:spcBef>
                <a:spcPts val="0"/>
              </a:spcBef>
              <a:spcAft>
                <a:spcPts val="0"/>
              </a:spcAft>
            </a:pP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Promotions:</a:t>
            </a:r>
            <a:r>
              <a:rPr sz="2800" spc="291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Employees</a:t>
            </a:r>
            <a:r>
              <a:rPr sz="2800" spc="291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are</a:t>
            </a:r>
            <a:r>
              <a:rPr sz="2800" spc="291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far</a:t>
            </a:r>
            <a:r>
              <a:rPr sz="2800" spc="291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more</a:t>
            </a:r>
            <a:r>
              <a:rPr sz="2800" spc="291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likely</a:t>
            </a:r>
            <a:r>
              <a:rPr sz="2800" spc="291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to</a:t>
            </a:r>
            <a:r>
              <a:rPr sz="2800" spc="291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quit</a:t>
            </a:r>
            <a:r>
              <a:rPr sz="2800" spc="291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their</a:t>
            </a:r>
            <a:r>
              <a:rPr sz="2800" spc="291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job</a:t>
            </a:r>
            <a:r>
              <a:rPr sz="2800" spc="291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if</a:t>
            </a:r>
            <a:r>
              <a:rPr sz="2800" spc="291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they</a:t>
            </a:r>
            <a:r>
              <a:rPr sz="2800" spc="291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haven't</a:t>
            </a:r>
            <a:r>
              <a:rPr sz="2800" spc="291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received</a:t>
            </a:r>
            <a:r>
              <a:rPr sz="2800" spc="291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dirty="0">
                <a:solidFill>
                  <a:srgbClr val="000000"/>
                </a:solidFill>
                <a:latin typeface="DRAWUL+Muli-SemiBold"/>
                <a:cs typeface="DRAWUL+Muli-SemiBold"/>
              </a:rPr>
              <a:t>a</a:t>
            </a:r>
            <a:r>
              <a:rPr sz="2800" spc="263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promotion</a:t>
            </a:r>
            <a:r>
              <a:rPr sz="2800" spc="291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in</a:t>
            </a:r>
          </a:p>
          <a:p>
            <a:pPr marL="0" marR="0" algn="just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the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last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dirty="0">
                <a:solidFill>
                  <a:srgbClr val="000000"/>
                </a:solidFill>
                <a:latin typeface="DRAWUL+Muli-SemiBold"/>
                <a:cs typeface="DRAWUL+Muli-SemiBold"/>
              </a:rPr>
              <a:t>5 </a:t>
            </a:r>
            <a:r>
              <a:rPr sz="2800" spc="-28">
                <a:solidFill>
                  <a:srgbClr val="000000"/>
                </a:solidFill>
                <a:latin typeface="DRAWUL+Muli-SemiBold"/>
                <a:cs typeface="DRAWUL+Muli-SemiBold"/>
              </a:rPr>
              <a:t>years</a:t>
            </a:r>
            <a:r>
              <a:rPr sz="2800" spc="-28" smtClean="0">
                <a:solidFill>
                  <a:srgbClr val="000000"/>
                </a:solidFill>
                <a:latin typeface="DRAWUL+Muli-SemiBold"/>
                <a:cs typeface="DRAWUL+Muli-SemiBold"/>
              </a:rPr>
              <a:t>.</a:t>
            </a:r>
            <a:r>
              <a:rPr lang="en-US"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lang="en-US" sz="2800" spc="-28" dirty="0" smtClean="0">
                <a:solidFill>
                  <a:srgbClr val="000000"/>
                </a:solidFill>
                <a:latin typeface="DRAWUL+Muli-SemiBold"/>
                <a:cs typeface="DRAWUL+Muli-SemiBold"/>
              </a:rPr>
              <a:t>So, the company should look into promoting its staff to make them want to continue working with them.</a:t>
            </a:r>
            <a:endParaRPr lang="en-US" sz="2800" spc="-28" dirty="0" smtClean="0">
              <a:solidFill>
                <a:srgbClr val="000000"/>
              </a:solidFill>
              <a:latin typeface="DRAWUL+Muli-SemiBold"/>
              <a:cs typeface="DRAWUL+Muli-Semi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7325" y="6351596"/>
            <a:ext cx="14787666" cy="14106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838"/>
              </a:lnSpc>
              <a:spcBef>
                <a:spcPts val="0"/>
              </a:spcBef>
              <a:spcAft>
                <a:spcPts val="0"/>
              </a:spcAft>
            </a:pP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Time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with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Company: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Here,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The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three-year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mark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looks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like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dirty="0">
                <a:solidFill>
                  <a:srgbClr val="000000"/>
                </a:solidFill>
                <a:latin typeface="DRAWUL+Muli-SemiBold"/>
                <a:cs typeface="DRAWUL+Muli-SemiBold"/>
              </a:rPr>
              <a:t>a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time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to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be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dirty="0">
                <a:solidFill>
                  <a:srgbClr val="000000"/>
                </a:solidFill>
                <a:latin typeface="DRAWUL+Muli-SemiBold"/>
                <a:cs typeface="DRAWUL+Muli-SemiBold"/>
              </a:rPr>
              <a:t>a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crucial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point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in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an</a:t>
            </a:r>
          </a:p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employee's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career.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Most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of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them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quit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their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job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around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the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 dirty="0">
                <a:solidFill>
                  <a:srgbClr val="000000"/>
                </a:solidFill>
                <a:latin typeface="DRAWUL+Muli-SemiBold"/>
                <a:cs typeface="DRAWUL+Muli-SemiBold"/>
              </a:rPr>
              <a:t>three-year</a:t>
            </a:r>
            <a:r>
              <a:rPr sz="2800" spc="19" dirty="0">
                <a:solidFill>
                  <a:srgbClr val="000000"/>
                </a:solidFill>
                <a:latin typeface="DRAWUL+Muli-SemiBold"/>
                <a:cs typeface="DRAWUL+Muli-SemiBold"/>
              </a:rPr>
              <a:t> </a:t>
            </a:r>
            <a:r>
              <a:rPr sz="2800" spc="-28">
                <a:solidFill>
                  <a:srgbClr val="000000"/>
                </a:solidFill>
                <a:latin typeface="DRAWUL+Muli-SemiBold"/>
                <a:cs typeface="DRAWUL+Muli-SemiBold"/>
              </a:rPr>
              <a:t>mark</a:t>
            </a:r>
            <a:r>
              <a:rPr sz="2800" spc="-28" smtClean="0">
                <a:solidFill>
                  <a:srgbClr val="000000"/>
                </a:solidFill>
                <a:latin typeface="DRAWUL+Muli-SemiBold"/>
                <a:cs typeface="DRAWUL+Muli-SemiBold"/>
              </a:rPr>
              <a:t>.</a:t>
            </a:r>
            <a:r>
              <a:rPr lang="en-US" sz="2800" spc="-28" dirty="0" smtClean="0">
                <a:solidFill>
                  <a:srgbClr val="000000"/>
                </a:solidFill>
                <a:latin typeface="DRAWUL+Muli-SemiBold"/>
                <a:cs typeface="DRAWUL+Muli-SemiBold"/>
              </a:rPr>
              <a:t> If the company </a:t>
            </a:r>
            <a:r>
              <a:rPr sz="2800" spc="-28" smtClean="0">
                <a:solidFill>
                  <a:srgbClr val="000000"/>
                </a:solidFill>
                <a:latin typeface="DRAWUL+Muli-SemiBold"/>
                <a:cs typeface="DRAWUL+Muli-SemiBold"/>
              </a:rPr>
              <a:t>ꢀ</a:t>
            </a:r>
            <a:r>
              <a:rPr lang="en-US" sz="2800" spc="-28" dirty="0" smtClean="0">
                <a:solidFill>
                  <a:srgbClr val="000000"/>
                </a:solidFill>
                <a:latin typeface="DRAWUL+Muli-SemiBold"/>
                <a:cs typeface="DRAWUL+Muli-SemiBold"/>
              </a:rPr>
              <a:t>create a package for its employees, most of them could get to stay longer with them.</a:t>
            </a:r>
            <a:endParaRPr sz="2800" spc="-28" dirty="0">
              <a:solidFill>
                <a:srgbClr val="000000"/>
              </a:solidFill>
              <a:latin typeface="DRAWUL+Muli-SemiBold"/>
              <a:cs typeface="DRAWUL+Muli-SemiBold"/>
            </a:endParaRPr>
          </a:p>
        </p:txBody>
      </p:sp>
      <p:sp>
        <p:nvSpPr>
          <p:cNvPr id="9" name="Oval 8"/>
          <p:cNvSpPr/>
          <p:nvPr/>
        </p:nvSpPr>
        <p:spPr>
          <a:xfrm>
            <a:off x="1464415" y="3779828"/>
            <a:ext cx="214314" cy="21431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464415" y="6565910"/>
            <a:ext cx="214314" cy="21431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486</Words>
  <PresentationFormat>Custom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AQRDBU+Muli-Bold</vt:lpstr>
      <vt:lpstr>ORULJV+SpaceMono-Regular</vt:lpstr>
      <vt:lpstr>EGQOQK+Muli-ExtraBold</vt:lpstr>
      <vt:lpstr>THEVMJ+InknutAntiqua-SemiBold</vt:lpstr>
      <vt:lpstr>DRAWUL+Muli-SemiBold</vt:lpstr>
      <vt:lpstr>OAMEGK+Muli-SemiBold</vt:lpstr>
      <vt:lpstr>Theme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lastModifiedBy>USER</cp:lastModifiedBy>
  <cp:revision>4</cp:revision>
  <dcterms:modified xsi:type="dcterms:W3CDTF">2020-08-18T17:43:39Z</dcterms:modified>
</cp:coreProperties>
</file>