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7" r:id="rId5"/>
    <p:sldMasterId id="2147483689" r:id="rId6"/>
    <p:sldMasterId id="2147483701" r:id="rId7"/>
    <p:sldMasterId id="2147483740" r:id="rId8"/>
  </p:sldMasterIdLst>
  <p:notesMasterIdLst>
    <p:notesMasterId r:id="rId79"/>
  </p:notesMasterIdLst>
  <p:handoutMasterIdLst>
    <p:handoutMasterId r:id="rId80"/>
  </p:handoutMasterIdLst>
  <p:sldIdLst>
    <p:sldId id="258" r:id="rId9"/>
    <p:sldId id="334" r:id="rId10"/>
    <p:sldId id="369" r:id="rId11"/>
    <p:sldId id="370" r:id="rId12"/>
    <p:sldId id="389" r:id="rId13"/>
    <p:sldId id="371" r:id="rId14"/>
    <p:sldId id="372" r:id="rId15"/>
    <p:sldId id="337" r:id="rId16"/>
    <p:sldId id="390" r:id="rId17"/>
    <p:sldId id="391" r:id="rId18"/>
    <p:sldId id="442" r:id="rId19"/>
    <p:sldId id="446" r:id="rId20"/>
    <p:sldId id="392" r:id="rId21"/>
    <p:sldId id="443" r:id="rId22"/>
    <p:sldId id="393" r:id="rId23"/>
    <p:sldId id="394" r:id="rId24"/>
    <p:sldId id="395" r:id="rId25"/>
    <p:sldId id="444" r:id="rId26"/>
    <p:sldId id="445" r:id="rId27"/>
    <p:sldId id="408" r:id="rId28"/>
    <p:sldId id="396" r:id="rId29"/>
    <p:sldId id="450" r:id="rId30"/>
    <p:sldId id="399" r:id="rId31"/>
    <p:sldId id="404" r:id="rId32"/>
    <p:sldId id="400" r:id="rId33"/>
    <p:sldId id="403" r:id="rId34"/>
    <p:sldId id="401" r:id="rId35"/>
    <p:sldId id="402" r:id="rId36"/>
    <p:sldId id="397" r:id="rId37"/>
    <p:sldId id="405" r:id="rId38"/>
    <p:sldId id="406" r:id="rId39"/>
    <p:sldId id="407" r:id="rId40"/>
    <p:sldId id="410" r:id="rId41"/>
    <p:sldId id="411" r:id="rId42"/>
    <p:sldId id="447" r:id="rId43"/>
    <p:sldId id="448" r:id="rId44"/>
    <p:sldId id="451" r:id="rId45"/>
    <p:sldId id="412" r:id="rId46"/>
    <p:sldId id="409" r:id="rId47"/>
    <p:sldId id="416" r:id="rId48"/>
    <p:sldId id="449" r:id="rId49"/>
    <p:sldId id="413" r:id="rId50"/>
    <p:sldId id="414" r:id="rId51"/>
    <p:sldId id="419" r:id="rId52"/>
    <p:sldId id="425" r:id="rId53"/>
    <p:sldId id="417" r:id="rId54"/>
    <p:sldId id="418" r:id="rId55"/>
    <p:sldId id="420" r:id="rId56"/>
    <p:sldId id="423" r:id="rId57"/>
    <p:sldId id="421" r:id="rId58"/>
    <p:sldId id="422" r:id="rId59"/>
    <p:sldId id="426" r:id="rId60"/>
    <p:sldId id="427" r:id="rId61"/>
    <p:sldId id="428" r:id="rId62"/>
    <p:sldId id="429" r:id="rId63"/>
    <p:sldId id="430" r:id="rId64"/>
    <p:sldId id="431" r:id="rId65"/>
    <p:sldId id="433" r:id="rId66"/>
    <p:sldId id="432" r:id="rId67"/>
    <p:sldId id="434" r:id="rId68"/>
    <p:sldId id="435" r:id="rId69"/>
    <p:sldId id="436" r:id="rId70"/>
    <p:sldId id="437" r:id="rId71"/>
    <p:sldId id="438" r:id="rId72"/>
    <p:sldId id="439" r:id="rId73"/>
    <p:sldId id="440" r:id="rId74"/>
    <p:sldId id="441" r:id="rId75"/>
    <p:sldId id="324" r:id="rId76"/>
    <p:sldId id="326" r:id="rId77"/>
    <p:sldId id="323" r:id="rId78"/>
  </p:sldIdLst>
  <p:sldSz cx="9144000" cy="6858000" type="screen4x3"/>
  <p:notesSz cx="6805613" cy="9944100"/>
  <p:defaultTextStyle>
    <a:defPPr>
      <a:defRPr lang="en-US"/>
    </a:defPPr>
    <a:lvl1pPr marL="0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6411B-D8CB-4533-BB1E-2A5379B742E1}">
          <p14:sldIdLst>
            <p14:sldId id="258"/>
          </p14:sldIdLst>
        </p14:section>
        <p14:section name="Git Primer" id="{FE8C3C60-AC2E-494D-A2C8-1F5F2D1C26E3}">
          <p14:sldIdLst>
            <p14:sldId id="334"/>
            <p14:sldId id="369"/>
            <p14:sldId id="370"/>
            <p14:sldId id="389"/>
            <p14:sldId id="371"/>
            <p14:sldId id="372"/>
          </p14:sldIdLst>
        </p14:section>
        <p14:section name="table of contents" id="{1A7CD486-856D-40C1-9504-78CC6A894A42}">
          <p14:sldIdLst>
            <p14:sldId id="337"/>
          </p14:sldIdLst>
        </p14:section>
        <p14:section name="Bash Basics" id="{1D5395B5-6746-4E96-9B2E-866FCA39BD75}">
          <p14:sldIdLst>
            <p14:sldId id="390"/>
            <p14:sldId id="391"/>
            <p14:sldId id="442"/>
            <p14:sldId id="446"/>
            <p14:sldId id="392"/>
            <p14:sldId id="443"/>
            <p14:sldId id="393"/>
            <p14:sldId id="394"/>
            <p14:sldId id="395"/>
            <p14:sldId id="444"/>
          </p14:sldIdLst>
        </p14:section>
        <p14:section name="Bash Basics: Variables" id="{713A97E7-5F10-4CB8-AA8E-918CA59EDCDF}">
          <p14:sldIdLst>
            <p14:sldId id="445"/>
            <p14:sldId id="408"/>
            <p14:sldId id="396"/>
            <p14:sldId id="450"/>
            <p14:sldId id="399"/>
            <p14:sldId id="404"/>
            <p14:sldId id="400"/>
            <p14:sldId id="403"/>
            <p14:sldId id="401"/>
            <p14:sldId id="402"/>
            <p14:sldId id="397"/>
            <p14:sldId id="405"/>
            <p14:sldId id="406"/>
            <p14:sldId id="407"/>
            <p14:sldId id="410"/>
            <p14:sldId id="411"/>
            <p14:sldId id="447"/>
            <p14:sldId id="448"/>
            <p14:sldId id="451"/>
            <p14:sldId id="412"/>
          </p14:sldIdLst>
        </p14:section>
        <p14:section name="Bash Basics: Maths" id="{ECB0E9D0-5434-4373-B497-57C04F2467FE}">
          <p14:sldIdLst>
            <p14:sldId id="409"/>
            <p14:sldId id="416"/>
            <p14:sldId id="449"/>
            <p14:sldId id="413"/>
            <p14:sldId id="414"/>
          </p14:sldIdLst>
        </p14:section>
        <p14:section name="IF / LOOPS" id="{D5699FC3-4971-46F2-9706-F165F63EF63B}">
          <p14:sldIdLst>
            <p14:sldId id="419"/>
            <p14:sldId id="425"/>
            <p14:sldId id="417"/>
            <p14:sldId id="418"/>
            <p14:sldId id="420"/>
            <p14:sldId id="423"/>
            <p14:sldId id="421"/>
            <p14:sldId id="422"/>
            <p14:sldId id="426"/>
            <p14:sldId id="427"/>
            <p14:sldId id="428"/>
            <p14:sldId id="429"/>
            <p14:sldId id="430"/>
            <p14:sldId id="431"/>
            <p14:sldId id="433"/>
            <p14:sldId id="432"/>
            <p14:sldId id="434"/>
          </p14:sldIdLst>
        </p14:section>
        <p14:section name="Bash Basics: Functions" id="{70872D2C-1E85-4CC0-B861-B4F631BF504B}">
          <p14:sldIdLst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MISC" id="{717ADF88-1066-43C0-B256-FDA38B47613E}">
          <p14:sldIdLst>
            <p14:sldId id="441"/>
          </p14:sldIdLst>
        </p14:section>
        <p14:section name="Intermission" id="{51EC2204-E845-47F5-BE38-A6838FA3284E}">
          <p14:sldIdLst>
            <p14:sldId id="324"/>
          </p14:sldIdLst>
        </p14:section>
        <p14:section name="Questions" id="{2480AE3F-C813-4A99-BBD5-3D3073B788B8}">
          <p14:sldIdLst>
            <p14:sldId id="326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97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81"/>
    <a:srgbClr val="E4EEF6"/>
    <a:srgbClr val="E4E4F6"/>
    <a:srgbClr val="E4E4D3"/>
    <a:srgbClr val="FFF0D2"/>
    <a:srgbClr val="FFE1A2"/>
    <a:srgbClr val="FED26B"/>
    <a:srgbClr val="E7ECCE"/>
    <a:srgbClr val="CFD998"/>
    <a:srgbClr val="B3C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F44A2F1-9E1F-4B54-A3A2-5F16C0AD49E2}">
  <a:tblStyle styleId="{8F44A2F1-9E1F-4B54-A3A2-5F16C0AD49E2}" styleName="RBS Table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ff" i="off"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lastCol>
    <a:fir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firstRow>
    <a:neCell>
      <a:tcTxStyle b="on" i="off"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00" y="102"/>
      </p:cViewPr>
      <p:guideLst>
        <p:guide orient="horz" pos="2160"/>
        <p:guide pos="2880"/>
        <p:guide orient="horz" pos="39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084" y="-90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tableStyles" Target="tableStyles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82" Type="http://schemas.openxmlformats.org/officeDocument/2006/relationships/viewProps" Target="viewProp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81346-6ED1-43AE-A401-2FB8B56BBF9C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C9A7D-0098-40B8-949E-CC0F3AB18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19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1392B-A217-4159-96D0-C5D173AC0DA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78337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9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DC664-F12A-4EB1-B33C-B5D13E352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7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" TargetMode="External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1" y="1404000"/>
            <a:ext cx="8423275" cy="2160000"/>
          </a:xfrm>
        </p:spPr>
        <p:txBody>
          <a:bodyPr anchor="t" anchorCtr="0">
            <a:noAutofit/>
          </a:bodyPr>
          <a:lstStyle>
            <a:lvl1pPr algn="l">
              <a:lnSpc>
                <a:spcPts val="6999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99" y="3888000"/>
            <a:ext cx="8425226" cy="1440000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119" indent="0" algn="ctr">
              <a:buNone/>
              <a:defRPr sz="2000"/>
            </a:lvl2pPr>
            <a:lvl3pPr marL="914239" indent="0" algn="ctr">
              <a:buNone/>
              <a:defRPr sz="1800"/>
            </a:lvl3pPr>
            <a:lvl4pPr marL="1371358" indent="0" algn="ctr">
              <a:buNone/>
              <a:defRPr sz="1600"/>
            </a:lvl4pPr>
            <a:lvl5pPr marL="1828477" indent="0" algn="ctr">
              <a:buNone/>
              <a:defRPr sz="1600"/>
            </a:lvl5pPr>
            <a:lvl6pPr marL="2285596" indent="0" algn="ctr">
              <a:buNone/>
              <a:defRPr sz="1600"/>
            </a:lvl6pPr>
            <a:lvl7pPr marL="2742716" indent="0" algn="ctr">
              <a:buNone/>
              <a:defRPr sz="1600"/>
            </a:lvl7pPr>
            <a:lvl8pPr marL="3199835" indent="0" algn="ctr">
              <a:buNone/>
              <a:defRPr sz="1600"/>
            </a:lvl8pPr>
            <a:lvl9pPr marL="36569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4410000"/>
            <a:ext cx="2703241" cy="379270"/>
          </a:xfrm>
        </p:spPr>
        <p:txBody>
          <a:bodyPr>
            <a:noAutofit/>
          </a:bodyPr>
          <a:lstStyle>
            <a:lvl1pPr>
              <a:lnSpc>
                <a:spcPts val="2999"/>
              </a:lnSpc>
              <a:defRPr sz="2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295" y="6465888"/>
            <a:ext cx="3086100" cy="144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classification: Internal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0856" y="1188000"/>
            <a:ext cx="84232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5013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534880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2174173"/>
            <a:ext cx="4039867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5" y="1534880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5" y="2174173"/>
            <a:ext cx="4041225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AA805-D6A5-41AC-B4C6-C3171C42C9EB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146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9049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904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53" y="2949352"/>
            <a:ext cx="2936101" cy="48768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 userDrawn="1"/>
        </p:nvSpPr>
        <p:spPr>
          <a:xfrm>
            <a:off x="2514600" y="3192780"/>
            <a:ext cx="4114800" cy="1087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algn="ctr"/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Get started today </a:t>
            </a:r>
            <a:r>
              <a:rPr lang="en-US" sz="1400" dirty="0" err="1">
                <a:solidFill>
                  <a:srgbClr val="054ADA"/>
                </a:solidFill>
                <a:hlinkClick r:id="rId3"/>
              </a:rPr>
              <a:t>www.</a:t>
            </a:r>
            <a:r>
              <a:rPr lang="en-US" sz="1400" dirty="0" err="1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ibm.com</a:t>
            </a:r>
            <a:r>
              <a:rPr lang="en-US" sz="1400" dirty="0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/</a:t>
            </a:r>
            <a:r>
              <a:rPr lang="en-US" sz="1400" dirty="0" err="1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watson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85EDD-79A4-4F13-9422-91635442D648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DCF88-DF5A-4E2C-A0FB-9526A6555A2F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4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3573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3" y="1435531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1C5C0-5D6F-434F-A1CA-2C4ED375DF54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9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78" y="4800456"/>
            <a:ext cx="5486943" cy="56730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8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666" indent="0">
              <a:buNone/>
              <a:defRPr sz="2500"/>
            </a:lvl2pPr>
            <a:lvl3pPr marL="801330" indent="0">
              <a:buNone/>
              <a:defRPr sz="2100"/>
            </a:lvl3pPr>
            <a:lvl4pPr marL="1201995" indent="0">
              <a:buNone/>
              <a:defRPr sz="1800"/>
            </a:lvl4pPr>
            <a:lvl5pPr marL="1602660" indent="0">
              <a:buNone/>
              <a:defRPr sz="1800"/>
            </a:lvl5pPr>
            <a:lvl6pPr marL="2003326" indent="0">
              <a:buNone/>
              <a:defRPr sz="1800"/>
            </a:lvl6pPr>
            <a:lvl7pPr marL="2403991" indent="0">
              <a:buNone/>
              <a:defRPr sz="1800"/>
            </a:lvl7pPr>
            <a:lvl8pPr marL="2804656" indent="0">
              <a:buNone/>
              <a:defRPr sz="1800"/>
            </a:lvl8pPr>
            <a:lvl9pPr marL="320532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8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3465-128D-4E4B-AA51-1BB1B98C2FB7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5E612-BEDA-454B-B17D-4B068B1BB78E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7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3291" y="292290"/>
            <a:ext cx="2018576" cy="58803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849" y="292290"/>
            <a:ext cx="5928125" cy="58803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408A1-7B8E-4CD7-84C3-C1B5AA42A4E9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34848" y="2632043"/>
            <a:ext cx="6688315" cy="1331861"/>
          </a:xfrm>
        </p:spPr>
        <p:txBody>
          <a:bodyPr/>
          <a:lstStyle>
            <a:lvl1pPr>
              <a:spcBef>
                <a:spcPct val="30000"/>
              </a:spcBef>
              <a:defRPr sz="39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6286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4848" y="3963904"/>
            <a:ext cx="6688315" cy="816394"/>
          </a:xfrm>
        </p:spPr>
        <p:txBody>
          <a:bodyPr/>
          <a:lstStyle>
            <a:lvl1pPr>
              <a:spcBef>
                <a:spcPct val="30000"/>
              </a:spcBef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8177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C452-0FE5-48EE-8522-304BC78CB99D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54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2B08E-2BE0-4D56-850D-CCE78A0E393B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8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1"/>
            <a:ext cx="7604425" cy="792000"/>
          </a:xfrm>
        </p:spPr>
        <p:txBody>
          <a:bodyPr anchor="t" anchorCtr="0">
            <a:noAutofit/>
          </a:bodyPr>
          <a:lstStyle>
            <a:lvl1pPr>
              <a:lnSpc>
                <a:spcPts val="2999"/>
              </a:lnSpc>
              <a:spcAft>
                <a:spcPts val="1134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075" y="1368000"/>
            <a:ext cx="6661149" cy="457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3866" y="6465888"/>
            <a:ext cx="3086100" cy="144000"/>
          </a:xfrm>
        </p:spPr>
        <p:txBody>
          <a:bodyPr>
            <a:noAutofit/>
          </a:bodyPr>
          <a:lstStyle/>
          <a:p>
            <a:r>
              <a:rPr lang="en-GB" dirty="0"/>
              <a:t>Information classification: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8000" y="6465888"/>
            <a:ext cx="216000" cy="144000"/>
          </a:xfrm>
        </p:spPr>
        <p:txBody>
          <a:bodyPr>
            <a:noAutofit/>
          </a:bodyPr>
          <a:lstStyle/>
          <a:p>
            <a:fld id="{B54E4116-425B-4E1B-86B0-7D2FE6F0A2F4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71" y="360761"/>
            <a:ext cx="725000" cy="21447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24" y="360762"/>
            <a:ext cx="876547" cy="21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473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848" y="1493124"/>
            <a:ext cx="3973351" cy="46795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17" y="1493124"/>
            <a:ext cx="3973350" cy="46795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882F7-8CD5-449E-9B01-47A0A7C55866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48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534879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2174172"/>
            <a:ext cx="4039867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534879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2174172"/>
            <a:ext cx="4041225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A356C-CBB9-4BA9-B267-43159F145AC9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96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3C694-CEFA-4586-AB3B-62305E908387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8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DE9C2-C2AF-4E1F-89C6-C4808B7CCBBA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76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2CE8-A8D5-4A59-8319-057640B736CD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66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77" y="4800456"/>
            <a:ext cx="5486943" cy="56730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3B46F-6A32-486C-8DF1-A1DAD938F651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65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19437-840B-42BC-9B4E-18AB4E8DC3C4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5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3291" y="292290"/>
            <a:ext cx="2018576" cy="58803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848" y="292290"/>
            <a:ext cx="5928125" cy="58803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53DEF-85E4-41F6-9098-0E68170533F4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32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35" y="5428437"/>
            <a:ext cx="811723" cy="10089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71968"/>
            <a:ext cx="8686800" cy="5063067"/>
          </a:xfrm>
        </p:spPr>
        <p:txBody>
          <a:bodyPr/>
          <a:lstStyle>
            <a:lvl1pPr>
              <a:defRPr sz="6600"/>
            </a:lvl1pPr>
            <a:lvl2pPr marL="173038" marR="0" indent="-173038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253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7" b="32518"/>
          <a:stretch/>
        </p:blipFill>
        <p:spPr>
          <a:xfrm>
            <a:off x="3586481" y="733130"/>
            <a:ext cx="5557520" cy="61248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301399"/>
            <a:ext cx="486170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0856" y="1188000"/>
            <a:ext cx="84232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1826" y="6465888"/>
            <a:ext cx="3086100" cy="144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Information classification: Internal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378663"/>
            <a:ext cx="1222250" cy="35966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6857999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99" y="3888000"/>
            <a:ext cx="8425226" cy="1440000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119" indent="0" algn="ctr">
              <a:buNone/>
              <a:defRPr sz="2000"/>
            </a:lvl2pPr>
            <a:lvl3pPr marL="914239" indent="0" algn="ctr">
              <a:buNone/>
              <a:defRPr sz="1800"/>
            </a:lvl3pPr>
            <a:lvl4pPr marL="1371358" indent="0" algn="ctr">
              <a:buNone/>
              <a:defRPr sz="1600"/>
            </a:lvl4pPr>
            <a:lvl5pPr marL="1828477" indent="0" algn="ctr">
              <a:buNone/>
              <a:defRPr sz="1600"/>
            </a:lvl5pPr>
            <a:lvl6pPr marL="2285596" indent="0" algn="ctr">
              <a:buNone/>
              <a:defRPr sz="1600"/>
            </a:lvl6pPr>
            <a:lvl7pPr marL="2742716" indent="0" algn="ctr">
              <a:buNone/>
              <a:defRPr sz="1600"/>
            </a:lvl7pPr>
            <a:lvl8pPr marL="3199835" indent="0" algn="ctr">
              <a:buNone/>
              <a:defRPr sz="1600"/>
            </a:lvl8pPr>
            <a:lvl9pPr marL="36569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4410000"/>
            <a:ext cx="2703241" cy="379270"/>
          </a:xfrm>
        </p:spPr>
        <p:txBody>
          <a:bodyPr>
            <a:noAutofit/>
          </a:bodyPr>
          <a:lstStyle>
            <a:lvl1pPr>
              <a:lnSpc>
                <a:spcPts val="2999"/>
              </a:lnSpc>
              <a:defRPr sz="2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1" y="1368000"/>
            <a:ext cx="8423275" cy="1908000"/>
          </a:xfrm>
        </p:spPr>
        <p:txBody>
          <a:bodyPr anchor="t" anchorCtr="0">
            <a:noAutofit/>
          </a:bodyPr>
          <a:lstStyle>
            <a:lvl1pPr algn="l">
              <a:lnSpc>
                <a:spcPts val="6999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52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87" y="5838081"/>
            <a:ext cx="566641" cy="70431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51576"/>
            <a:ext cx="486170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6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0" y="5851428"/>
            <a:ext cx="566641" cy="7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5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65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48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72640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078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72640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85393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69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27141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002353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1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75939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7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7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- I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1" y="1368000"/>
            <a:ext cx="8423275" cy="2160000"/>
          </a:xfrm>
        </p:spPr>
        <p:txBody>
          <a:bodyPr anchor="t" anchorCtr="0">
            <a:noAutofit/>
          </a:bodyPr>
          <a:lstStyle>
            <a:lvl1pPr algn="l">
              <a:lnSpc>
                <a:spcPts val="6999"/>
              </a:lnSpc>
              <a:defRPr sz="7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99" y="3888000"/>
            <a:ext cx="8425226" cy="1440000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119" indent="0" algn="ctr">
              <a:buNone/>
              <a:defRPr sz="2000"/>
            </a:lvl2pPr>
            <a:lvl3pPr marL="914239" indent="0" algn="ctr">
              <a:buNone/>
              <a:defRPr sz="1800"/>
            </a:lvl3pPr>
            <a:lvl4pPr marL="1371358" indent="0" algn="ctr">
              <a:buNone/>
              <a:defRPr sz="1600"/>
            </a:lvl4pPr>
            <a:lvl5pPr marL="1828477" indent="0" algn="ctr">
              <a:buNone/>
              <a:defRPr sz="1600"/>
            </a:lvl5pPr>
            <a:lvl6pPr marL="2285596" indent="0" algn="ctr">
              <a:buNone/>
              <a:defRPr sz="1600"/>
            </a:lvl6pPr>
            <a:lvl7pPr marL="2742716" indent="0" algn="ctr">
              <a:buNone/>
              <a:defRPr sz="1600"/>
            </a:lvl7pPr>
            <a:lvl8pPr marL="3199835" indent="0" algn="ctr">
              <a:buNone/>
              <a:defRPr sz="1600"/>
            </a:lvl8pPr>
            <a:lvl9pPr marL="36569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4410000"/>
            <a:ext cx="2703241" cy="379270"/>
          </a:xfrm>
        </p:spPr>
        <p:txBody>
          <a:bodyPr>
            <a:noAutofit/>
          </a:bodyPr>
          <a:lstStyle>
            <a:lvl1pPr>
              <a:lnSpc>
                <a:spcPts val="2999"/>
              </a:lnSpc>
              <a:defRPr sz="25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44584" y="16613"/>
            <a:ext cx="2359152" cy="830997"/>
          </a:xfrm>
          <a:prstGeom prst="rect">
            <a:avLst/>
          </a:prstGeom>
          <a:noFill/>
        </p:spPr>
        <p:txBody>
          <a:bodyPr wrap="square" lIns="91424" tIns="45712" rIns="91424" bIns="45712" rtlCol="0">
            <a:noAutofit/>
          </a:bodyPr>
          <a:lstStyle/>
          <a:p>
            <a:r>
              <a:rPr lang="en-GB" sz="1200" b="0" dirty="0">
                <a:solidFill>
                  <a:srgbClr val="FF0000"/>
                </a:solidFill>
              </a:rPr>
              <a:t>To</a:t>
            </a:r>
            <a:r>
              <a:rPr lang="en-GB" sz="1200" b="0" baseline="0" dirty="0">
                <a:solidFill>
                  <a:srgbClr val="FF0000"/>
                </a:solidFill>
              </a:rPr>
              <a:t> change the background to an image, right-click on the slide and select ‘Format Background’.</a:t>
            </a:r>
            <a:endParaRPr lang="en-GB" sz="1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826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1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30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58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5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359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59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49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7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39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39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76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6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7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863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07567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64803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1488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42" y="397494"/>
            <a:ext cx="8421082" cy="767759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classification: 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24075" y="1368000"/>
            <a:ext cx="6661149" cy="45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  <a:lvl2pPr marL="215962" indent="0">
              <a:lnSpc>
                <a:spcPct val="100000"/>
              </a:lnSpc>
              <a:buNone/>
              <a:defRPr/>
            </a:lvl2pPr>
            <a:lvl3pPr marL="431923" indent="0">
              <a:lnSpc>
                <a:spcPct val="100000"/>
              </a:lnSpc>
              <a:buNone/>
              <a:defRPr/>
            </a:lvl3pPr>
            <a:lvl4pPr marL="647886" indent="0">
              <a:lnSpc>
                <a:spcPct val="100000"/>
              </a:lnSpc>
              <a:buNone/>
              <a:defRPr/>
            </a:lvl4pPr>
            <a:lvl5pPr marL="863848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71" y="360761"/>
            <a:ext cx="725000" cy="21447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24" y="360762"/>
            <a:ext cx="876547" cy="21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8110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1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64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4572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072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336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27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9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49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2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1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72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1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76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88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34849" y="2632044"/>
            <a:ext cx="6688315" cy="1331861"/>
          </a:xfrm>
        </p:spPr>
        <p:txBody>
          <a:bodyPr/>
          <a:lstStyle>
            <a:lvl1pPr>
              <a:spcBef>
                <a:spcPct val="30000"/>
              </a:spcBef>
              <a:defRPr sz="39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6286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4849" y="3963904"/>
            <a:ext cx="6688315" cy="816394"/>
          </a:xfrm>
        </p:spPr>
        <p:txBody>
          <a:bodyPr/>
          <a:lstStyle>
            <a:lvl1pPr>
              <a:spcBef>
                <a:spcPct val="30000"/>
              </a:spcBef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980278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88017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02080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826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7"/>
            <a:ext cx="64008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7988368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860762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726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850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74" y="2948528"/>
            <a:ext cx="2941052" cy="488504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 userDrawn="1"/>
        </p:nvSpPr>
        <p:spPr>
          <a:xfrm>
            <a:off x="2514600" y="3192780"/>
            <a:ext cx="4114800" cy="1087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algn="ctr"/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Get started today </a:t>
            </a:r>
            <a:r>
              <a:rPr lang="en-US" sz="1400" dirty="0" err="1">
                <a:solidFill>
                  <a:srgbClr val="054ADA"/>
                </a:solidFill>
                <a:hlinkClick r:id="rId3"/>
              </a:rPr>
              <a:t>www.</a:t>
            </a:r>
            <a:r>
              <a:rPr lang="en-US" sz="1400" dirty="0" err="1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ibm.com</a:t>
            </a:r>
            <a:r>
              <a:rPr lang="en-US" sz="1400" dirty="0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/</a:t>
            </a:r>
            <a:r>
              <a:rPr lang="en-US" sz="1400" dirty="0" err="1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watson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588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71969"/>
            <a:ext cx="8686800" cy="5063067"/>
          </a:xfrm>
        </p:spPr>
        <p:txBody>
          <a:bodyPr/>
          <a:lstStyle>
            <a:lvl1pPr>
              <a:defRPr sz="6600"/>
            </a:lvl1pPr>
            <a:lvl2pPr marL="173038" marR="0" indent="-173038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37" y="5427585"/>
            <a:ext cx="812409" cy="10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57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28602" y="271709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3" y="6301401"/>
            <a:ext cx="478763" cy="256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15" b="32400"/>
          <a:stretch/>
        </p:blipFill>
        <p:spPr>
          <a:xfrm>
            <a:off x="3586485" y="733131"/>
            <a:ext cx="5553449" cy="61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571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2" y="271709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88" y="5848604"/>
            <a:ext cx="568912" cy="707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51576"/>
            <a:ext cx="478763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2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347FD-0247-4B4B-A66D-0C641A0B40BE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814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7117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8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5692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8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274776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0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595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 dirty="0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411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8200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8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8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861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6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0349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0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6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940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1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6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1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1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1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79"/>
            <a:ext cx="7772943" cy="1362097"/>
          </a:xfrm>
        </p:spPr>
        <p:txBody>
          <a:bodyPr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7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666" indent="0">
              <a:buNone/>
              <a:defRPr sz="1600"/>
            </a:lvl2pPr>
            <a:lvl3pPr marL="801330" indent="0">
              <a:buNone/>
              <a:defRPr sz="1400"/>
            </a:lvl3pPr>
            <a:lvl4pPr marL="1201995" indent="0">
              <a:buNone/>
              <a:defRPr sz="1200"/>
            </a:lvl4pPr>
            <a:lvl5pPr marL="1602660" indent="0">
              <a:buNone/>
              <a:defRPr sz="1200"/>
            </a:lvl5pPr>
            <a:lvl6pPr marL="2003326" indent="0">
              <a:buNone/>
              <a:defRPr sz="1200"/>
            </a:lvl6pPr>
            <a:lvl7pPr marL="2403991" indent="0">
              <a:buNone/>
              <a:defRPr sz="1200"/>
            </a:lvl7pPr>
            <a:lvl8pPr marL="2804656" indent="0">
              <a:buNone/>
              <a:defRPr sz="1200"/>
            </a:lvl8pPr>
            <a:lvl9pPr marL="32053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87B63-49BE-480C-9ACA-0960A16F92B1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189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6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2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744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1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2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6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2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526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17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6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0709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807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428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034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443224"/>
            <a:ext cx="2057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2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2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306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236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4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rgbClr val="141140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849" y="1493124"/>
            <a:ext cx="3973351" cy="46795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17" y="1493124"/>
            <a:ext cx="3973350" cy="46795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14F7-2045-42F8-8DB8-572E18BAF65D}" type="slidenum">
              <a:rPr lang="en-GB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278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9522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761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980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2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8618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1"/>
            <a:ext cx="64008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2194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4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25773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26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82052422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8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36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62.xml"/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38" Type="http://schemas.openxmlformats.org/officeDocument/2006/relationships/theme" Target="../theme/theme5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5126"/>
            <a:ext cx="8425225" cy="34591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3824289"/>
            <a:ext cx="8425225" cy="2125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5456" y="6465888"/>
            <a:ext cx="20574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3866" y="6465888"/>
            <a:ext cx="30861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u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Information classification: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400" y="6465888"/>
            <a:ext cx="216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54E4116-425B-4E1B-86B0-7D2FE6F0A2F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0001" y="1188000"/>
            <a:ext cx="8423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94" y="365714"/>
            <a:ext cx="734400" cy="2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6" r:id="rId5"/>
  </p:sldLayoutIdLst>
  <p:hf hdr="0"/>
  <p:txStyles>
    <p:titleStyle>
      <a:lvl1pPr algn="l" defTabSz="914239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62" indent="-215962" algn="l" defTabSz="914239" rtl="0" eaLnBrk="1" latinLnBrk="0" hangingPunct="1">
        <a:lnSpc>
          <a:spcPts val="2999"/>
        </a:lnSpc>
        <a:spcBef>
          <a:spcPts val="0"/>
        </a:spcBef>
        <a:spcAft>
          <a:spcPts val="1134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23" indent="-215962" algn="l" defTabSz="914239" rtl="0" eaLnBrk="1" latinLnBrk="0" hangingPunct="1">
        <a:lnSpc>
          <a:spcPts val="2999"/>
        </a:lnSpc>
        <a:spcBef>
          <a:spcPts val="0"/>
        </a:spcBef>
        <a:spcAft>
          <a:spcPts val="1134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647886" indent="-215962" algn="l" defTabSz="914239" rtl="0" eaLnBrk="1" latinLnBrk="0" hangingPunct="1">
        <a:lnSpc>
          <a:spcPts val="2999"/>
        </a:lnSpc>
        <a:spcBef>
          <a:spcPts val="0"/>
        </a:spcBef>
        <a:spcAft>
          <a:spcPts val="1134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863848" indent="-215962" algn="l" defTabSz="914239" rtl="0" eaLnBrk="1" latinLnBrk="0" hangingPunct="1">
        <a:lnSpc>
          <a:spcPts val="2999"/>
        </a:lnSpc>
        <a:spcBef>
          <a:spcPts val="0"/>
        </a:spcBef>
        <a:spcAft>
          <a:spcPts val="1134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809" indent="-215962" algn="l" defTabSz="914239" rtl="0" eaLnBrk="1" latinLnBrk="0" hangingPunct="1">
        <a:lnSpc>
          <a:spcPts val="2999"/>
        </a:lnSpc>
        <a:spcBef>
          <a:spcPts val="0"/>
        </a:spcBef>
        <a:spcAft>
          <a:spcPts val="1134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6" indent="-228560" algn="l" defTabSz="9142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67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67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9" algn="r" defTabSz="68567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6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8" algn="l" defTabSz="6856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97" algn="l" defTabSz="6856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37" algn="l" defTabSz="6856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76" algn="l" defTabSz="6856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6" algn="l" defTabSz="6856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1111" userDrawn="1">
          <p15:clr>
            <a:srgbClr val="F26B43"/>
          </p15:clr>
        </p15:guide>
        <p15:guide id="5" pos="1338" userDrawn="1">
          <p15:clr>
            <a:srgbClr val="F26B43"/>
          </p15:clr>
        </p15:guide>
        <p15:guide id="6" pos="2222" userDrawn="1">
          <p15:clr>
            <a:srgbClr val="F26B43"/>
          </p15:clr>
        </p15:guide>
        <p15:guide id="7" pos="2449" userDrawn="1">
          <p15:clr>
            <a:srgbClr val="F26B43"/>
          </p15:clr>
        </p15:guide>
        <p15:guide id="8" pos="3311" userDrawn="1">
          <p15:clr>
            <a:srgbClr val="F26B43"/>
          </p15:clr>
        </p15:guide>
        <p15:guide id="9" pos="3538" userDrawn="1">
          <p15:clr>
            <a:srgbClr val="F26B43"/>
          </p15:clr>
        </p15:guide>
        <p15:guide id="10" pos="4422" userDrawn="1">
          <p15:clr>
            <a:srgbClr val="F26B43"/>
          </p15:clr>
        </p15:guide>
        <p15:guide id="11" pos="4649" userDrawn="1">
          <p15:clr>
            <a:srgbClr val="F26B43"/>
          </p15:clr>
        </p15:guide>
        <p15:guide id="12" pos="5534" userDrawn="1">
          <p15:clr>
            <a:srgbClr val="F26B43"/>
          </p15:clr>
        </p15:guide>
        <p15:guide id="13" orient="horz" pos="232" userDrawn="1">
          <p15:clr>
            <a:srgbClr val="F26B43"/>
          </p15:clr>
        </p15:guide>
        <p15:guide id="14" orient="horz" pos="686" userDrawn="1">
          <p15:clr>
            <a:srgbClr val="F26B43"/>
          </p15:clr>
        </p15:guide>
        <p15:guide id="15" orient="horz" pos="4088" userDrawn="1">
          <p15:clr>
            <a:srgbClr val="F26B43"/>
          </p15:clr>
        </p15:guide>
        <p15:guide id="16" orient="horz" pos="3748" userDrawn="1">
          <p15:clr>
            <a:srgbClr val="F26B43"/>
          </p15:clr>
        </p15:guide>
        <p15:guide id="17" orient="horz" pos="2409" userDrawn="1">
          <p15:clr>
            <a:srgbClr val="F26B43"/>
          </p15:clr>
        </p15:guide>
        <p15:guide id="18" orient="horz" pos="79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320866" y="6525396"/>
            <a:ext cx="504983" cy="18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0F7D2-21B6-450C-BA8B-7834248FABA2}" type="slidenum">
              <a:rPr lang="en-GB">
                <a:solidFill>
                  <a:srgbClr val="00246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2469"/>
              </a:solidFill>
              <a:cs typeface="Arial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4849" y="292291"/>
            <a:ext cx="8077019" cy="50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849" y="1493124"/>
            <a:ext cx="8077019" cy="467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First Level</a:t>
            </a:r>
          </a:p>
          <a:p>
            <a:pPr lvl="2"/>
            <a:r>
              <a:rPr lang="en-GB" altLang="en-US"/>
              <a:t>Second Level</a:t>
            </a:r>
          </a:p>
          <a:p>
            <a:pPr lvl="3"/>
            <a:r>
              <a:rPr lang="en-GB" altLang="en-US"/>
              <a:t>Third Level</a:t>
            </a:r>
          </a:p>
          <a:p>
            <a:pPr lvl="4"/>
            <a:r>
              <a:rPr lang="en-GB" altLang="en-US"/>
              <a:t>Fourth Level</a:t>
            </a:r>
          </a:p>
        </p:txBody>
      </p:sp>
      <p:sp>
        <p:nvSpPr>
          <p:cNvPr id="1029" name="Rectangle 454"/>
          <p:cNvSpPr>
            <a:spLocks noChangeArrowheads="1"/>
          </p:cNvSpPr>
          <p:nvPr userDrawn="1"/>
        </p:nvSpPr>
        <p:spPr bwMode="auto">
          <a:xfrm>
            <a:off x="5819527" y="6397250"/>
            <a:ext cx="2782838" cy="1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A4C8E1"/>
              </a:buClr>
              <a:buSzPct val="95000"/>
              <a:buFont typeface="Arial" charset="0"/>
              <a:buNone/>
              <a:defRPr/>
            </a:pPr>
            <a:r>
              <a:rPr lang="en-GB" altLang="en-US">
                <a:solidFill>
                  <a:srgbClr val="002469"/>
                </a:solidFill>
              </a:rPr>
              <a:t>Document Classification: Internal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8747615" y="205899"/>
            <a:ext cx="225951" cy="9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133" tIns="40067" rIns="80133" bIns="40067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altLang="en-US" sz="100">
                <a:solidFill>
                  <a:srgbClr val="FFFFFF"/>
                </a:solidFill>
              </a:rPr>
              <a:t>p3m_govtor</a:t>
            </a:r>
          </a:p>
        </p:txBody>
      </p:sp>
    </p:spTree>
    <p:extLst>
      <p:ext uri="{BB962C8B-B14F-4D97-AF65-F5344CB8AC3E}">
        <p14:creationId xmlns:p14="http://schemas.microsoft.com/office/powerpoint/2010/main" val="425688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00666"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801330"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201995"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602660" algn="l" defTabSz="872282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00499" indent="-300499" algn="l" defTabSz="872282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5000"/>
        <a:buFont typeface="Arial" charset="0"/>
        <a:buChar char="•"/>
        <a:defRPr sz="1100">
          <a:solidFill>
            <a:schemeClr val="tx2"/>
          </a:solidFill>
          <a:latin typeface="+mn-lt"/>
          <a:ea typeface="+mn-ea"/>
          <a:cs typeface="+mn-cs"/>
        </a:defRPr>
      </a:lvl1pPr>
      <a:lvl2pPr marL="190594" indent="-190594" algn="l" defTabSz="872282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130000"/>
        <a:buFont typeface="Wingdings" pitchFamily="2" charset="2"/>
        <a:buChar char="§"/>
        <a:defRPr sz="1100">
          <a:solidFill>
            <a:schemeClr val="tx2"/>
          </a:solidFill>
          <a:latin typeface="+mn-lt"/>
          <a:cs typeface="Arial" charset="0"/>
        </a:defRPr>
      </a:lvl2pPr>
      <a:lvl3pPr marL="397883" indent="-207290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Arial" charset="0"/>
        <a:buChar char="–"/>
        <a:defRPr sz="1100">
          <a:solidFill>
            <a:schemeClr val="tx2"/>
          </a:solidFill>
          <a:latin typeface="+mn-lt"/>
          <a:cs typeface="Arial" charset="0"/>
        </a:defRPr>
      </a:lvl3pPr>
      <a:lvl4pPr marL="559261" indent="-161379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100">
          <a:solidFill>
            <a:schemeClr val="tx2"/>
          </a:solidFill>
          <a:latin typeface="+mn-lt"/>
          <a:cs typeface="Arial" charset="0"/>
        </a:defRPr>
      </a:lvl4pPr>
      <a:lvl5pPr marL="710903" indent="-150250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5pPr>
      <a:lvl6pPr marL="1111568" indent="-150250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6pPr>
      <a:lvl7pPr marL="1512233" indent="-150250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7pPr>
      <a:lvl8pPr marL="1912898" indent="-150250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8pPr>
      <a:lvl9pPr marL="2313563" indent="-150250" algn="l" defTabSz="872282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9pPr>
    </p:bodyStyle>
    <p:otherStyle>
      <a:defPPr>
        <a:defRPr lang="en-US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320866" y="6525395"/>
            <a:ext cx="504983" cy="18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282D3F-63E2-403C-93EB-6ADF3993EACC}" type="slidenum">
              <a:rPr lang="en-GB">
                <a:solidFill>
                  <a:srgbClr val="002469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2469"/>
              </a:solidFill>
              <a:cs typeface="Arial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4848" y="292290"/>
            <a:ext cx="8077019" cy="50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848" y="1493124"/>
            <a:ext cx="8077019" cy="467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First Level</a:t>
            </a:r>
          </a:p>
          <a:p>
            <a:pPr lvl="2"/>
            <a:r>
              <a:rPr lang="en-GB" altLang="en-US"/>
              <a:t>Second Level</a:t>
            </a:r>
          </a:p>
          <a:p>
            <a:pPr lvl="3"/>
            <a:r>
              <a:rPr lang="en-GB" altLang="en-US"/>
              <a:t>Third Level</a:t>
            </a:r>
          </a:p>
          <a:p>
            <a:pPr lvl="4"/>
            <a:r>
              <a:rPr lang="en-GB" altLang="en-US"/>
              <a:t>Fourth Level</a:t>
            </a:r>
          </a:p>
        </p:txBody>
      </p:sp>
      <p:sp>
        <p:nvSpPr>
          <p:cNvPr id="1029" name="Rectangle 454"/>
          <p:cNvSpPr>
            <a:spLocks noChangeArrowheads="1"/>
          </p:cNvSpPr>
          <p:nvPr userDrawn="1"/>
        </p:nvSpPr>
        <p:spPr bwMode="auto">
          <a:xfrm>
            <a:off x="5819527" y="6397249"/>
            <a:ext cx="2782838" cy="1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74725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A4C8E1"/>
              </a:buClr>
              <a:buSzPct val="95000"/>
              <a:buFont typeface="Arial" charset="0"/>
              <a:buNone/>
              <a:defRPr/>
            </a:pPr>
            <a:r>
              <a:rPr lang="en-GB" altLang="en-US">
                <a:solidFill>
                  <a:srgbClr val="002469"/>
                </a:solidFill>
              </a:rPr>
              <a:t>Document Classification: Internal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8747615" y="205899"/>
            <a:ext cx="225979" cy="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147" tIns="40074" rIns="80147" bIns="40074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altLang="en-US" sz="100">
                <a:solidFill>
                  <a:srgbClr val="FFFFFF"/>
                </a:solidFill>
              </a:rPr>
              <a:t>p3m_govtor</a:t>
            </a:r>
          </a:p>
        </p:txBody>
      </p:sp>
    </p:spTree>
    <p:extLst>
      <p:ext uri="{BB962C8B-B14F-4D97-AF65-F5344CB8AC3E}">
        <p14:creationId xmlns:p14="http://schemas.microsoft.com/office/powerpoint/2010/main" val="26429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00736"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801472"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202207"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602943" algn="l" defTabSz="872436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00552" indent="-300552" algn="l" defTabSz="872436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5000"/>
        <a:buFont typeface="Arial" charset="0"/>
        <a:buChar char="•"/>
        <a:defRPr sz="1100">
          <a:solidFill>
            <a:schemeClr val="tx2"/>
          </a:solidFill>
          <a:latin typeface="+mn-lt"/>
          <a:ea typeface="+mn-ea"/>
          <a:cs typeface="+mn-cs"/>
        </a:defRPr>
      </a:lvl1pPr>
      <a:lvl2pPr marL="190628" indent="-190628" algn="l" defTabSz="872436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130000"/>
        <a:buFont typeface="Wingdings" pitchFamily="2" charset="2"/>
        <a:buChar char="§"/>
        <a:defRPr sz="1100">
          <a:solidFill>
            <a:schemeClr val="tx2"/>
          </a:solidFill>
          <a:latin typeface="+mn-lt"/>
          <a:cs typeface="Arial" charset="0"/>
        </a:defRPr>
      </a:lvl2pPr>
      <a:lvl3pPr marL="397953" indent="-207326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Arial" charset="0"/>
        <a:buChar char="–"/>
        <a:defRPr sz="1100">
          <a:solidFill>
            <a:schemeClr val="tx2"/>
          </a:solidFill>
          <a:latin typeface="+mn-lt"/>
          <a:cs typeface="Arial" charset="0"/>
        </a:defRPr>
      </a:lvl3pPr>
      <a:lvl4pPr marL="559360" indent="-161407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100">
          <a:solidFill>
            <a:schemeClr val="tx2"/>
          </a:solidFill>
          <a:latin typeface="+mn-lt"/>
          <a:cs typeface="Arial" charset="0"/>
        </a:defRPr>
      </a:lvl4pPr>
      <a:lvl5pPr marL="711028" indent="-150276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5pPr>
      <a:lvl6pPr marL="1111764" indent="-150276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6pPr>
      <a:lvl7pPr marL="1512500" indent="-150276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7pPr>
      <a:lvl8pPr marL="1913236" indent="-150276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8pPr>
      <a:lvl9pPr marL="2313971" indent="-150276" algn="l" defTabSz="872436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100">
          <a:solidFill>
            <a:schemeClr val="tx2"/>
          </a:solidFill>
          <a:latin typeface="+mn-lt"/>
          <a:cs typeface="Arial" charset="0"/>
        </a:defRPr>
      </a:lvl9pPr>
    </p:bodyStyle>
    <p:otherStyle>
      <a:defPPr>
        <a:defRPr lang="en-US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3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685800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685800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>
                    <a:alpha val="2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>
                    <a:alpha val="20000"/>
                  </a:srgbClr>
                </a:solidFill>
              </a:rPr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76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4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685800"/>
            <a:fld id="{D0BE6F14-FF48-0F4F-A8AA-2E3F25371E4A}" type="slidenum">
              <a:rPr lang="en-US" smtClean="0">
                <a:solidFill>
                  <a:srgbClr val="000000"/>
                </a:solidFill>
              </a:rPr>
              <a:pPr defTabSz="6858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>
                    <a:alpha val="2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685800"/>
            <a:r>
              <a:rPr lang="de-DE">
                <a:solidFill>
                  <a:srgbClr val="000000">
                    <a:alpha val="20000"/>
                  </a:srgbClr>
                </a:solidFill>
              </a:rPr>
              <a:t>Group Name / DOC ID / Month XX, 2018 / © 2018 IBM Corporation</a:t>
            </a:r>
            <a:endParaRPr lang="en-US">
              <a:solidFill>
                <a:srgbClr val="00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5" r:id="rId35"/>
    <p:sldLayoutId id="2147483776" r:id="rId36"/>
    <p:sldLayoutId id="2147483777" r:id="rId37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bash-scripting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Bash-Beginners-Guide/html/sect_03_03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administration/windows-commands/set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inux.die.net/man/1/getop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inux.die.net/man/1/getop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bash-scripting-tutorial/bash-variables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academy.com/blog/linux/conditions-in-bash-scripting-if-statement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misc.flogisoft.com/bash/tip_colors_and_formatting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s64.com/bash/" TargetMode="External"/><Relationship Id="rId2" Type="http://schemas.openxmlformats.org/officeDocument/2006/relationships/hyperlink" Target="https://misc.flogisoft.com/bash/tip_colors_and_format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yanstutorials.net/bash-scripting-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Academy</a:t>
            </a:r>
            <a:br>
              <a:rPr lang="en-GB" sz="6600" dirty="0"/>
            </a:br>
            <a:r>
              <a:rPr lang="en-GB" sz="6600" dirty="0"/>
              <a:t>“Bash Scripting 101”</a:t>
            </a:r>
            <a:br>
              <a:rPr lang="en-GB" sz="6600" dirty="0"/>
            </a:b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0E64A-3A94-DC43-A78D-1CBE07ED5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52380" y="4783380"/>
            <a:ext cx="2703241" cy="379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239" rtl="0" eaLnBrk="1" latinLnBrk="0" hangingPunct="1">
              <a:lnSpc>
                <a:spcPts val="2999"/>
              </a:lnSpc>
              <a:defRPr sz="2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19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39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58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77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96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16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35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54" algn="l" defTabSz="91423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/>
              <a:t>Anthony McKale</a:t>
            </a:r>
            <a:br>
              <a:rPr lang="en-GB" sz="2000" i="1" dirty="0"/>
            </a:br>
            <a:r>
              <a:rPr lang="en-GB" sz="2000" i="1" dirty="0"/>
              <a:t>Principal Engineer</a:t>
            </a:r>
          </a:p>
        </p:txBody>
      </p:sp>
    </p:spTree>
    <p:extLst>
      <p:ext uri="{BB962C8B-B14F-4D97-AF65-F5344CB8AC3E}">
        <p14:creationId xmlns:p14="http://schemas.microsoft.com/office/powerpoint/2010/main" val="321889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shebang</a:t>
            </a:r>
          </a:p>
          <a:p>
            <a:pPr marL="0" indent="0">
              <a:buNone/>
            </a:pPr>
            <a:r>
              <a:rPr lang="en-US" dirty="0"/>
              <a:t>Node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2466023"/>
            <a:ext cx="17526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85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Environment variables these are the system variables</a:t>
            </a:r>
          </a:p>
          <a:p>
            <a:pPr marL="0" indent="0">
              <a:buNone/>
            </a:pPr>
            <a:r>
              <a:rPr lang="en-US" dirty="0"/>
              <a:t>These are set with “</a:t>
            </a:r>
            <a:r>
              <a:rPr lang="en-US" dirty="0" err="1"/>
              <a:t>setx</a:t>
            </a:r>
            <a:r>
              <a:rPr lang="en-US" dirty="0"/>
              <a:t>” on windows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Linux is a advanced topic (basically .profile </a:t>
            </a:r>
            <a:r>
              <a:rPr lang="en-US"/>
              <a:t>+ export)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11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set</a:t>
            </a:r>
            <a:br>
              <a:rPr lang="en-US" dirty="0"/>
            </a:br>
            <a:r>
              <a:rPr lang="en-US" dirty="0"/>
              <a:t>- Global Environment Variables</a:t>
            </a:r>
            <a:br>
              <a:rPr lang="en-US" dirty="0"/>
            </a:br>
            <a:r>
              <a:rPr lang="en-US" dirty="0"/>
              <a:t>- User Environment Variable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 to “System Properties -&gt; Environment Variables”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B3C02-38FA-6C03-B1AC-1A00F73C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7" y="3529885"/>
            <a:ext cx="2946670" cy="308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EEEF8-1D76-DA38-EABA-0F4916FF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12" y="3529884"/>
            <a:ext cx="2810454" cy="30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Path ($PATH environment variable)</a:t>
            </a:r>
          </a:p>
          <a:p>
            <a:pPr marL="0" indent="0">
              <a:buNone/>
            </a:pPr>
            <a:r>
              <a:rPr lang="en-US" dirty="0"/>
              <a:t>This is the list of directories to look for executables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echo $PATH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(you can see I have a lot installed)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13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1" y="3977850"/>
            <a:ext cx="75247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73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Path ($PATH environment variable)</a:t>
            </a:r>
          </a:p>
          <a:p>
            <a:pPr marL="0" indent="0">
              <a:buNone/>
            </a:pPr>
            <a:r>
              <a:rPr lang="en-US" dirty="0"/>
              <a:t>WINDOWS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59319-8B1B-F0C2-FC30-8626DBB1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416028"/>
            <a:ext cx="4389563" cy="43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Path : finding out which executable your using</a:t>
            </a:r>
          </a:p>
          <a:p>
            <a:pPr marL="0" indent="0">
              <a:buNone/>
            </a:pPr>
            <a:r>
              <a:rPr lang="en-US" dirty="0"/>
              <a:t>“which &lt;EXECUTABLE_NAME&gt;”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E3959-5E70-EC04-7B69-60DCAAEC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37" y="2376487"/>
            <a:ext cx="3733489" cy="25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Path : ./ == run program in current directory</a:t>
            </a:r>
            <a:br>
              <a:rPr lang="en-US" dirty="0"/>
            </a:br>
            <a:r>
              <a:rPr lang="en-US" dirty="0"/>
              <a:t>ignoring $PATH</a:t>
            </a:r>
          </a:p>
          <a:p>
            <a:pPr marL="0" indent="0">
              <a:buNone/>
            </a:pPr>
            <a:r>
              <a:rPr lang="en-US" dirty="0"/>
              <a:t>“./&lt;EXECUTABLE_NAME&gt;”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16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" y="2909888"/>
            <a:ext cx="70770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53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Commands: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Just write them, see the `echo Hello World!`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17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09" y="3323701"/>
            <a:ext cx="4981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2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Comments: # TEXT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18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53" y="2124075"/>
            <a:ext cx="4981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are very simple compared to other languages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Referenced with </a:t>
            </a:r>
            <a:r>
              <a:rPr lang="en-US" b="1" dirty="0"/>
              <a:t>$</a:t>
            </a:r>
            <a:br>
              <a:rPr lang="en-US" b="1" dirty="0"/>
            </a:br>
            <a:r>
              <a:rPr lang="en-US" b="1" dirty="0"/>
              <a:t>`echo $FOO`</a:t>
            </a:r>
          </a:p>
          <a:p>
            <a:pPr>
              <a:buFontTx/>
              <a:buChar char="-"/>
            </a:pPr>
            <a:r>
              <a:rPr lang="en-US" dirty="0"/>
              <a:t>When setting no </a:t>
            </a:r>
            <a:r>
              <a:rPr lang="en-US" b="1" dirty="0"/>
              <a:t>$</a:t>
            </a:r>
            <a:br>
              <a:rPr lang="en-US" b="1" dirty="0"/>
            </a:br>
            <a:r>
              <a:rPr lang="en-US" b="1" dirty="0"/>
              <a:t>`FOO=xxx`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78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215961" lvl="1" indent="0">
              <a:lnSpc>
                <a:spcPct val="100000"/>
              </a:lnSpc>
              <a:buNone/>
            </a:pPr>
            <a:r>
              <a:rPr lang="en-GB" sz="2800" dirty="0"/>
              <a:t>Ps: this is heavily </a:t>
            </a:r>
            <a:r>
              <a:rPr lang="en-GB" sz="2800" dirty="0" err="1"/>
              <a:t>heavily</a:t>
            </a:r>
            <a:r>
              <a:rPr lang="en-GB" sz="2800" dirty="0"/>
              <a:t> based off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hlinkClick r:id="rId2"/>
              </a:rPr>
              <a:t>https://ryanstutorials.net/bash-scripting-tutorial/</a:t>
            </a:r>
            <a:r>
              <a:rPr lang="en-GB" sz="28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8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are very simple compared to other languages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Naming convention: uppercase ASCII case</a:t>
            </a:r>
            <a:br>
              <a:rPr lang="en-US" dirty="0"/>
            </a:br>
            <a:r>
              <a:rPr lang="en-US" i="1" dirty="0"/>
              <a:t>aka THIS_IS_A_VARIABLE</a:t>
            </a:r>
          </a:p>
          <a:p>
            <a:pPr>
              <a:buFontTx/>
              <a:buChar char="-"/>
            </a:pPr>
            <a:r>
              <a:rPr lang="en-US" dirty="0"/>
              <a:t>Variables can be placed anywhere in a script</a:t>
            </a:r>
            <a:br>
              <a:rPr lang="en-US" dirty="0"/>
            </a:br>
            <a:r>
              <a:rPr lang="en-US" i="1" dirty="0"/>
              <a:t>with the right interpolation ($`")</a:t>
            </a:r>
            <a:br>
              <a:rPr lang="en-US" i="1" dirty="0"/>
            </a:br>
            <a:r>
              <a:rPr lang="en-US" b="1" i="1" dirty="0"/>
              <a:t>FOO=McKale</a:t>
            </a:r>
            <a:br>
              <a:rPr lang="en-US" i="1" dirty="0"/>
            </a:br>
            <a:r>
              <a:rPr lang="en-US" b="1" i="1" dirty="0"/>
              <a:t>echo "this is </a:t>
            </a:r>
            <a:r>
              <a:rPr lang="en-US" b="1" i="1" dirty="0" err="1"/>
              <a:t>mr</a:t>
            </a:r>
            <a:r>
              <a:rPr lang="en-US" b="1" i="1" dirty="0"/>
              <a:t> $FOO"</a:t>
            </a:r>
            <a:br>
              <a:rPr lang="en-US" i="1" dirty="0"/>
            </a:br>
            <a:r>
              <a:rPr lang="en-US" b="1" i="1" dirty="0"/>
              <a:t>echo "this is </a:t>
            </a:r>
            <a:r>
              <a:rPr lang="en-US" b="1" i="1" dirty="0" err="1"/>
              <a:t>mr</a:t>
            </a:r>
            <a:r>
              <a:rPr lang="en-US" b="1" i="1" dirty="0"/>
              <a:t> ${FOO}"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41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comes from:</a:t>
            </a:r>
            <a:br>
              <a:rPr lang="en-US" dirty="0"/>
            </a:br>
            <a:r>
              <a:rPr lang="en-US" dirty="0"/>
              <a:t>- Global Environment Variables</a:t>
            </a:r>
            <a:br>
              <a:rPr lang="en-US" dirty="0"/>
            </a:br>
            <a:r>
              <a:rPr lang="en-US" dirty="0"/>
              <a:t>   System wide, all computer users</a:t>
            </a:r>
          </a:p>
          <a:p>
            <a:pPr>
              <a:buFontTx/>
              <a:buChar char="-"/>
            </a:pPr>
            <a:r>
              <a:rPr lang="en-US" dirty="0"/>
              <a:t>User Environment Variable</a:t>
            </a:r>
            <a:br>
              <a:rPr lang="en-US" dirty="0"/>
            </a:br>
            <a:r>
              <a:rPr lang="en-US" dirty="0"/>
              <a:t>User only</a:t>
            </a:r>
          </a:p>
          <a:p>
            <a:pPr>
              <a:buFontTx/>
              <a:buChar char="-"/>
            </a:pPr>
            <a:r>
              <a:rPr lang="en-US" dirty="0"/>
              <a:t>Session Variables set / unset during shell life</a:t>
            </a:r>
            <a:br>
              <a:rPr lang="en-US" dirty="0"/>
            </a:br>
            <a:r>
              <a:rPr lang="en-US" dirty="0"/>
              <a:t>Bash window/script only</a:t>
            </a:r>
          </a:p>
          <a:p>
            <a:pPr>
              <a:buFontTx/>
              <a:buChar char="-"/>
            </a:pPr>
            <a:r>
              <a:rPr lang="en-US" dirty="0"/>
              <a:t>Special Variable</a:t>
            </a:r>
            <a:br>
              <a:rPr lang="en-US" dirty="0"/>
            </a:br>
            <a:r>
              <a:rPr lang="en-US" dirty="0"/>
              <a:t>There be dragons…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59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Escape codes in bash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"</a:t>
            </a:r>
            <a:r>
              <a:rPr lang="en-US" dirty="0"/>
              <a:t> and </a:t>
            </a:r>
            <a:r>
              <a:rPr lang="en-US" b="1" dirty="0"/>
              <a:t>$</a:t>
            </a:r>
            <a:r>
              <a:rPr lang="en-US" dirty="0"/>
              <a:t> is a special character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"this costs $xxx" # looks for variable xxx</a:t>
            </a:r>
          </a:p>
          <a:p>
            <a:pPr marL="0" indent="0">
              <a:buNone/>
            </a:pPr>
            <a:r>
              <a:rPr lang="en-US" dirty="0"/>
              <a:t>echo "this costs \$xxx" # doesn’t look for variable xxx</a:t>
            </a:r>
          </a:p>
          <a:p>
            <a:pPr marL="0" indent="0">
              <a:buNone/>
            </a:pPr>
            <a:r>
              <a:rPr lang="en-US" dirty="0"/>
              <a:t>echo "this is "quoted"" # this has syntax error</a:t>
            </a:r>
          </a:p>
          <a:p>
            <a:pPr marL="0" indent="0">
              <a:buNone/>
            </a:pPr>
            <a:r>
              <a:rPr lang="en-US" dirty="0"/>
              <a:t>echo "this is \"quoted\"" # this prints ‘</a:t>
            </a:r>
            <a:r>
              <a:rPr lang="en-US" i="1" dirty="0"/>
              <a:t>this is "quoted"</a:t>
            </a:r>
            <a:r>
              <a:rPr lang="en-US" dirty="0"/>
              <a:t>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https://tldp.org/LDP/Bash-Beginners-Guide/html/sect_03_03.html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3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 Life Cycle:</a:t>
            </a:r>
          </a:p>
          <a:p>
            <a:pPr>
              <a:buFontTx/>
              <a:buChar char="-"/>
            </a:pPr>
            <a:r>
              <a:rPr lang="en-US" b="1" dirty="0"/>
              <a:t>Shell Opened</a:t>
            </a:r>
            <a:br>
              <a:rPr lang="en-US" b="1" dirty="0"/>
            </a:br>
            <a:r>
              <a:rPr lang="en-US" dirty="0"/>
              <a:t>Global / User variables copied into shell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/>
              <a:t>When Shell variables change</a:t>
            </a:r>
            <a:br>
              <a:rPr lang="en-US" b="1" dirty="0"/>
            </a:br>
            <a:r>
              <a:rPr lang="en-US" dirty="0"/>
              <a:t>Setting variables </a:t>
            </a:r>
            <a:r>
              <a:rPr lang="en-US" b="1" dirty="0"/>
              <a:t>ONLY</a:t>
            </a:r>
            <a:r>
              <a:rPr lang="en-US" dirty="0"/>
              <a:t> affect current shell </a:t>
            </a:r>
            <a:br>
              <a:rPr lang="en-US" dirty="0"/>
            </a:br>
            <a:r>
              <a:rPr lang="en-US" dirty="0"/>
              <a:t>(not shared as standard)</a:t>
            </a:r>
            <a:br>
              <a:rPr lang="en-US" dirty="0"/>
            </a:br>
            <a:r>
              <a:rPr lang="en-US" dirty="0"/>
              <a:t>Global / User variables </a:t>
            </a:r>
            <a:r>
              <a:rPr lang="en-US" b="1" dirty="0"/>
              <a:t>Not </a:t>
            </a:r>
            <a:r>
              <a:rPr lang="en-US" dirty="0"/>
              <a:t>updated if change while shell open</a:t>
            </a:r>
            <a:br>
              <a:rPr lang="en-US" dirty="0"/>
            </a:br>
            <a:r>
              <a:rPr lang="en-US" dirty="0"/>
              <a:t>(needs special </a:t>
            </a:r>
            <a:r>
              <a:rPr lang="en-US" b="1" dirty="0" err="1"/>
              <a:t>setx</a:t>
            </a:r>
            <a:r>
              <a:rPr lang="en-US" dirty="0"/>
              <a:t> command to change them)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https://docs.microsoft.com/en-us/windows-server/administration/windows-commands/setx</a:t>
            </a:r>
            <a:r>
              <a:rPr lang="en-US" sz="1400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96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see all of your current variable use the “</a:t>
            </a:r>
            <a:r>
              <a:rPr lang="en-US" dirty="0" err="1"/>
              <a:t>env</a:t>
            </a:r>
            <a:r>
              <a:rPr lang="en-US" dirty="0"/>
              <a:t>” command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WARNING: be careful with this command when screen sharing as you might have passwords in your environment variables 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24</a:t>
            </a:fld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3848100"/>
            <a:ext cx="7467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74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Special Variables : selection of preset variables</a:t>
            </a:r>
          </a:p>
          <a:p>
            <a:r>
              <a:rPr lang="en-GB" sz="1800" b="1" dirty="0"/>
              <a:t>$0</a:t>
            </a:r>
            <a:r>
              <a:rPr lang="en-GB" sz="1800" dirty="0"/>
              <a:t> - The name of the Bash script.</a:t>
            </a:r>
          </a:p>
          <a:p>
            <a:r>
              <a:rPr lang="en-GB" sz="1800" b="1" dirty="0"/>
              <a:t>$1 - $9</a:t>
            </a:r>
            <a:r>
              <a:rPr lang="en-GB" sz="1800" dirty="0"/>
              <a:t> - The first 9 arguments to the Bash script. (As mentioned above.)</a:t>
            </a:r>
          </a:p>
          <a:p>
            <a:r>
              <a:rPr lang="en-GB" sz="1800" b="1" dirty="0"/>
              <a:t>$#</a:t>
            </a:r>
            <a:r>
              <a:rPr lang="en-GB" sz="1800" dirty="0"/>
              <a:t> - How many arguments were passed to the Bash script.</a:t>
            </a:r>
          </a:p>
          <a:p>
            <a:r>
              <a:rPr lang="en-GB" sz="1800" b="1" dirty="0"/>
              <a:t>$@</a:t>
            </a:r>
            <a:r>
              <a:rPr lang="en-GB" sz="1800" dirty="0"/>
              <a:t> - All the arguments supplied to the Bash script.</a:t>
            </a:r>
          </a:p>
          <a:p>
            <a:r>
              <a:rPr lang="en-GB" sz="1800" b="1" dirty="0"/>
              <a:t>$?</a:t>
            </a:r>
            <a:r>
              <a:rPr lang="en-GB" sz="1800" dirty="0"/>
              <a:t> - The exit status of the most recently run process.</a:t>
            </a:r>
          </a:p>
          <a:p>
            <a:r>
              <a:rPr lang="en-GB" sz="1800" b="1" dirty="0"/>
              <a:t>$$</a:t>
            </a:r>
            <a:r>
              <a:rPr lang="en-GB" sz="1800" dirty="0"/>
              <a:t> - The process ID of the current script.</a:t>
            </a:r>
          </a:p>
          <a:p>
            <a:r>
              <a:rPr lang="en-GB" sz="1800" b="1" dirty="0"/>
              <a:t>$USER</a:t>
            </a:r>
            <a:r>
              <a:rPr lang="en-GB" sz="1800" dirty="0"/>
              <a:t> - The username of the user running the script.</a:t>
            </a:r>
          </a:p>
          <a:p>
            <a:r>
              <a:rPr lang="en-GB" sz="1800" b="1" dirty="0"/>
              <a:t>$HOSTNAME</a:t>
            </a:r>
            <a:r>
              <a:rPr lang="en-GB" sz="1800" dirty="0"/>
              <a:t> - The hostname of the machine the script is running on.</a:t>
            </a:r>
          </a:p>
          <a:p>
            <a:r>
              <a:rPr lang="en-GB" sz="1800" b="1" dirty="0"/>
              <a:t>$SECONDS</a:t>
            </a:r>
            <a:r>
              <a:rPr lang="en-GB" sz="1800" dirty="0"/>
              <a:t> - The number of seconds since the script was started.</a:t>
            </a:r>
          </a:p>
          <a:p>
            <a:r>
              <a:rPr lang="en-GB" sz="1800" b="1" dirty="0"/>
              <a:t>$RANDOM</a:t>
            </a:r>
            <a:r>
              <a:rPr lang="en-GB" sz="1800" dirty="0"/>
              <a:t> - Returns a different random number each time is it referred to.</a:t>
            </a:r>
          </a:p>
          <a:p>
            <a:r>
              <a:rPr lang="en-GB" sz="1800" b="1" dirty="0"/>
              <a:t>$LINENO</a:t>
            </a:r>
            <a:r>
              <a:rPr lang="en-GB" sz="1800" dirty="0"/>
              <a:t> - Returns the current line number in the Bash 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32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Special Variables : Command line arguments</a:t>
            </a:r>
          </a:p>
          <a:p>
            <a:pPr marL="0" indent="0">
              <a:buNone/>
            </a:pPr>
            <a:r>
              <a:rPr lang="en-US" dirty="0"/>
              <a:t>- $1 / $2 … for each argument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26</a:t>
            </a:fld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8" y="2347913"/>
            <a:ext cx="59531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95" y="4200525"/>
            <a:ext cx="5048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8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Special Variables : Command line arguments function</a:t>
            </a:r>
          </a:p>
          <a:p>
            <a:pPr>
              <a:buFontTx/>
              <a:buChar char="-"/>
            </a:pPr>
            <a:r>
              <a:rPr lang="en-US" dirty="0"/>
              <a:t>For more advanced inputs with flags </a:t>
            </a:r>
            <a:r>
              <a:rPr lang="en-US" dirty="0" err="1"/>
              <a:t>etc</a:t>
            </a:r>
            <a:r>
              <a:rPr lang="en-US" dirty="0"/>
              <a:t> use </a:t>
            </a:r>
            <a:r>
              <a:rPr lang="en-US" b="1" dirty="0" err="1"/>
              <a:t>getopts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https://linux.die.net/man/1/getopt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27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3068003"/>
            <a:ext cx="46196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6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Special Command line arguments function</a:t>
            </a:r>
          </a:p>
          <a:p>
            <a:pPr>
              <a:buFontTx/>
              <a:buChar char="-"/>
            </a:pPr>
            <a:r>
              <a:rPr lang="en-US" dirty="0"/>
              <a:t>For more advanced inputs with flags </a:t>
            </a:r>
            <a:r>
              <a:rPr lang="en-US" dirty="0" err="1"/>
              <a:t>etc</a:t>
            </a:r>
            <a:r>
              <a:rPr lang="en-US" dirty="0"/>
              <a:t> use </a:t>
            </a:r>
            <a:r>
              <a:rPr lang="en-US" b="1" dirty="0" err="1"/>
              <a:t>getopts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https://linux.die.net/man/1/getopt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28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3068003"/>
            <a:ext cx="46196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12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setting and getting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&lt;NAME&gt;=&lt;VALUE&gt;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$NAME</a:t>
            </a:r>
            <a:br>
              <a:rPr lang="en-US" dirty="0"/>
            </a:br>
            <a:r>
              <a:rPr lang="en-US" dirty="0"/>
              <a:t>echo "${NAME}"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29</a:t>
            </a:fld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4" y="2628900"/>
            <a:ext cx="7603173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3" y="4603433"/>
            <a:ext cx="60864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Bash </a:t>
            </a:r>
            <a:r>
              <a:rPr lang="en-US" dirty="0"/>
              <a:t>History</a:t>
            </a:r>
          </a:p>
          <a:p>
            <a:r>
              <a:rPr lang="en-US" dirty="0"/>
              <a:t>Born in the late 70s, by GNU Project</a:t>
            </a:r>
          </a:p>
          <a:p>
            <a:r>
              <a:rPr lang="en-US" dirty="0"/>
              <a:t>Replacement for proprietary Unix “Bourne Shell”</a:t>
            </a:r>
          </a:p>
          <a:p>
            <a:r>
              <a:rPr lang="en-US" dirty="0"/>
              <a:t>Acronym for Bourne-again shell (It’s a Pun)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56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 Interpolation:</a:t>
            </a:r>
            <a:br>
              <a:rPr lang="en-US" dirty="0"/>
            </a:br>
            <a:r>
              <a:rPr lang="en-US" dirty="0"/>
              <a:t> - (') </a:t>
            </a:r>
            <a:r>
              <a:rPr lang="en-GB" dirty="0"/>
              <a:t>Single quotes will treat every character literally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(") </a:t>
            </a:r>
            <a:r>
              <a:rPr lang="en-GB" dirty="0"/>
              <a:t>Double quotes will allow you to do substitution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echo "${NAME}"</a:t>
            </a:r>
          </a:p>
          <a:p>
            <a:pPr marL="0" indent="0">
              <a:buNone/>
            </a:pPr>
            <a:r>
              <a:rPr lang="en-US" dirty="0"/>
              <a:t>echo '${NAME}'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30</a:t>
            </a:fld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" y="4329113"/>
            <a:ext cx="8226143" cy="130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96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 Substitution:</a:t>
            </a:r>
            <a:br>
              <a:rPr lang="en-US" dirty="0"/>
            </a:br>
            <a:r>
              <a:rPr lang="en-US" dirty="0"/>
              <a:t> - (`) </a:t>
            </a:r>
            <a:r>
              <a:rPr lang="en-GB" dirty="0" err="1"/>
              <a:t>Backtick</a:t>
            </a:r>
            <a:r>
              <a:rPr lang="en-GB" dirty="0"/>
              <a:t>: run command and return 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$() </a:t>
            </a:r>
            <a:r>
              <a:rPr lang="en-GB" dirty="0"/>
              <a:t>Quotes: run command and return output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FOO=`</a:t>
            </a:r>
            <a:r>
              <a:rPr lang="en-US" dirty="0" err="1"/>
              <a:t>ls`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FOO=$(ls)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31</a:t>
            </a:fld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3077528"/>
            <a:ext cx="7353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50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Bash Variable Exporting:</a:t>
            </a:r>
            <a:br>
              <a:rPr lang="en-US" dirty="0"/>
            </a:br>
            <a:r>
              <a:rPr lang="en-US" dirty="0"/>
              <a:t>Setting variables </a:t>
            </a:r>
            <a:r>
              <a:rPr lang="en-US" b="1" dirty="0"/>
              <a:t>ONLY</a:t>
            </a:r>
            <a:r>
              <a:rPr lang="en-US" dirty="0"/>
              <a:t> affect current shell </a:t>
            </a:r>
            <a:br>
              <a:rPr lang="en-US" dirty="0"/>
            </a:br>
            <a:r>
              <a:rPr lang="en-US" dirty="0"/>
              <a:t>(not shared as standard)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set variables for child processes or scripts with “export &lt;NAME&gt;”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Advanced topic see:</a:t>
            </a:r>
            <a:br>
              <a:rPr lang="en-US" dirty="0"/>
            </a:br>
            <a:r>
              <a:rPr lang="en-US" dirty="0">
                <a:hlinkClick r:id="rId2"/>
              </a:rPr>
              <a:t>https://ryanstutorials.net/bash-scripting-tutorial/bash-variables.php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174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from User Input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user input, and put into &lt;VAR_NAME&gt;</a:t>
            </a:r>
            <a:br>
              <a:rPr lang="en-US" dirty="0"/>
            </a:br>
            <a:r>
              <a:rPr lang="en-US" dirty="0"/>
              <a:t>“read &lt;VAR_NAME&gt;”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33</a:t>
            </a:fld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1" y="3139650"/>
            <a:ext cx="4948108" cy="193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21ABF-4CCC-581A-9393-2BA713E9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0" y="5174243"/>
            <a:ext cx="3480985" cy="13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from User Input with Prompt / Starting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“read -FLAGS &lt;VAR_NAME&gt;”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dirty="0"/>
              <a:t>common flags :</a:t>
            </a:r>
            <a:br>
              <a:rPr lang="en-US" sz="1800" dirty="0"/>
            </a:br>
            <a:r>
              <a:rPr lang="en-GB" sz="1800" b="1" dirty="0"/>
              <a:t>-p</a:t>
            </a:r>
            <a:r>
              <a:rPr lang="en-GB" sz="1800" dirty="0"/>
              <a:t> which allows you to specify a prompt and</a:t>
            </a:r>
          </a:p>
          <a:p>
            <a:pPr marL="0" indent="0">
              <a:buNone/>
            </a:pPr>
            <a:r>
              <a:rPr lang="en-GB" sz="1800" b="1" dirty="0"/>
              <a:t>-s</a:t>
            </a:r>
            <a:r>
              <a:rPr lang="en-GB" sz="1800" dirty="0"/>
              <a:t> which makes the input silent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34</a:t>
            </a:fld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" y="4213860"/>
            <a:ext cx="59721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49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(|) Passing STDXX Input from one program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D7B59-995E-1449-29C3-8FC7E443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17" y="1912123"/>
            <a:ext cx="4558349" cy="5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(&gt;) Passing STDXX Input from one program into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(&gt;&gt;) Passing STDXX Input from one program append onto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9647F-10E7-20A3-BDDD-86F8FE10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41" y="2119956"/>
            <a:ext cx="3857625" cy="170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C1190-E6B9-F2CC-EAD1-4622ECD8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15" y="4393052"/>
            <a:ext cx="3952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6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22" y="351123"/>
            <a:ext cx="7604425" cy="792000"/>
          </a:xfrm>
        </p:spPr>
        <p:txBody>
          <a:bodyPr/>
          <a:lstStyle/>
          <a:p>
            <a:r>
              <a:rPr lang="en-GB" dirty="0"/>
              <a:t>Bash Basics: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(0&gt;) </a:t>
            </a:r>
            <a:r>
              <a:rPr lang="en-US"/>
              <a:t>Passing STDINPUT Input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(&gt;) Passing STDOUT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(2&gt;) Passing STDERR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(&amp;&gt;) Passing STDERR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223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Variables PROCESS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Variables from STDXX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process has inputs / output and error output</a:t>
            </a:r>
            <a:br>
              <a:rPr lang="en-US" dirty="0"/>
            </a:br>
            <a:endParaRPr lang="en-GB" sz="1800" dirty="0"/>
          </a:p>
          <a:p>
            <a:r>
              <a:rPr lang="en-GB" sz="1800" b="1" dirty="0"/>
              <a:t>STDIN</a:t>
            </a:r>
            <a:r>
              <a:rPr lang="en-GB" sz="1800" dirty="0"/>
              <a:t> - /proc/&lt;</a:t>
            </a:r>
            <a:r>
              <a:rPr lang="en-GB" sz="1800" dirty="0" err="1"/>
              <a:t>processID</a:t>
            </a:r>
            <a:r>
              <a:rPr lang="en-GB" sz="1800" dirty="0"/>
              <a:t>&gt;/</a:t>
            </a:r>
            <a:r>
              <a:rPr lang="en-GB" sz="1800" dirty="0" err="1"/>
              <a:t>fd</a:t>
            </a:r>
            <a:r>
              <a:rPr lang="en-GB" sz="1800" dirty="0"/>
              <a:t>/0</a:t>
            </a:r>
          </a:p>
          <a:p>
            <a:r>
              <a:rPr lang="en-GB" sz="1800" b="1" dirty="0"/>
              <a:t>STDOUT</a:t>
            </a:r>
            <a:r>
              <a:rPr lang="en-GB" sz="1800" dirty="0"/>
              <a:t> - /proc/&lt;</a:t>
            </a:r>
            <a:r>
              <a:rPr lang="en-GB" sz="1800" dirty="0" err="1"/>
              <a:t>processID</a:t>
            </a:r>
            <a:r>
              <a:rPr lang="en-GB" sz="1800" dirty="0"/>
              <a:t>&gt;/</a:t>
            </a:r>
            <a:r>
              <a:rPr lang="en-GB" sz="1800" dirty="0" err="1"/>
              <a:t>fd</a:t>
            </a:r>
            <a:r>
              <a:rPr lang="en-GB" sz="1800" dirty="0"/>
              <a:t>/1</a:t>
            </a:r>
          </a:p>
          <a:p>
            <a:r>
              <a:rPr lang="en-GB" sz="1800" b="1" dirty="0"/>
              <a:t>STDERR</a:t>
            </a:r>
            <a:r>
              <a:rPr lang="en-GB" sz="1800" dirty="0"/>
              <a:t> - /proc/&lt;</a:t>
            </a:r>
            <a:r>
              <a:rPr lang="en-GB" sz="1800" dirty="0" err="1"/>
              <a:t>processID</a:t>
            </a:r>
            <a:r>
              <a:rPr lang="en-GB" sz="1800" dirty="0"/>
              <a:t>&gt;/</a:t>
            </a:r>
            <a:r>
              <a:rPr lang="en-GB" sz="1800" dirty="0" err="1"/>
              <a:t>fd</a:t>
            </a:r>
            <a:r>
              <a:rPr lang="en-GB" sz="1800" dirty="0"/>
              <a:t>/2</a:t>
            </a:r>
          </a:p>
          <a:p>
            <a:pPr marL="0" indent="0">
              <a:buNone/>
            </a:pPr>
            <a:r>
              <a:rPr lang="en-GB" sz="1800" dirty="0"/>
              <a:t>aka</a:t>
            </a:r>
          </a:p>
          <a:p>
            <a:pPr marL="0" indent="0">
              <a:buNone/>
            </a:pPr>
            <a:r>
              <a:rPr lang="en-GB" sz="1800" dirty="0"/>
              <a:t>VARNAME=`cat &lt;SOME_FILENAME&gt; | grep &lt;SEARCH_TERM&gt;`</a:t>
            </a:r>
          </a:p>
          <a:p>
            <a:pPr marL="0" indent="0">
              <a:buNone/>
            </a:pPr>
            <a:r>
              <a:rPr lang="en-GB" sz="1800" dirty="0"/>
              <a:t>VARNAME=`/dev/</a:t>
            </a:r>
            <a:r>
              <a:rPr lang="en-GB" sz="1800" dirty="0" err="1"/>
              <a:t>stdin</a:t>
            </a:r>
            <a:r>
              <a:rPr lang="en-GB" sz="1800" dirty="0"/>
              <a:t> | grep &lt;SEARCH_TERM&gt;`</a:t>
            </a:r>
          </a:p>
          <a:p>
            <a:pPr marL="0" indent="0">
              <a:buNone/>
            </a:pPr>
            <a:r>
              <a:rPr lang="en-GB" i="1" dirty="0"/>
              <a:t>* Advanced topic just worth knowing it’s possible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D7B59-995E-1449-29C3-8FC7E443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61" y="3808034"/>
            <a:ext cx="3838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98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10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GB" b="1" dirty="0"/>
              <a:t>Bash </a:t>
            </a:r>
            <a:endParaRPr lang="en-US" b="1" dirty="0"/>
          </a:p>
          <a:p>
            <a:r>
              <a:rPr lang="en-GB" b="1" dirty="0"/>
              <a:t>Bash</a:t>
            </a:r>
            <a:r>
              <a:rPr lang="en-GB" dirty="0"/>
              <a:t> </a:t>
            </a:r>
            <a:r>
              <a:rPr lang="en-US" dirty="0"/>
              <a:t>is a </a:t>
            </a:r>
            <a:r>
              <a:rPr lang="en-US" b="1" dirty="0"/>
              <a:t>Command line (cli)</a:t>
            </a:r>
          </a:p>
          <a:p>
            <a:r>
              <a:rPr lang="en-US" b="1" dirty="0"/>
              <a:t>CMD.exe</a:t>
            </a:r>
            <a:r>
              <a:rPr lang="en-US" dirty="0"/>
              <a:t> is the default windows </a:t>
            </a:r>
            <a:r>
              <a:rPr lang="en-US" b="1" dirty="0"/>
              <a:t>cli</a:t>
            </a:r>
          </a:p>
          <a:p>
            <a:r>
              <a:rPr lang="en-US" b="1" dirty="0"/>
              <a:t>CMD.exe</a:t>
            </a:r>
            <a:r>
              <a:rPr lang="en-US" dirty="0"/>
              <a:t> is also </a:t>
            </a:r>
            <a:r>
              <a:rPr lang="en-US" b="1" dirty="0"/>
              <a:t>awful</a:t>
            </a:r>
            <a:r>
              <a:rPr lang="en-US" dirty="0"/>
              <a:t>, so always prefer </a:t>
            </a:r>
            <a:r>
              <a:rPr lang="en-US" b="1" dirty="0"/>
              <a:t>Bash </a:t>
            </a:r>
            <a:r>
              <a:rPr lang="en-US" dirty="0"/>
              <a:t>over</a:t>
            </a:r>
            <a:r>
              <a:rPr lang="en-US" b="1" dirty="0"/>
              <a:t> CMD</a:t>
            </a:r>
            <a:br>
              <a:rPr lang="en-US" b="1" dirty="0"/>
            </a:br>
            <a:r>
              <a:rPr lang="en-US" sz="1800" i="1" dirty="0"/>
              <a:t>(it’s far more capable and advanced)</a:t>
            </a:r>
          </a:p>
          <a:p>
            <a:r>
              <a:rPr lang="en-US" dirty="0"/>
              <a:t>On windows </a:t>
            </a:r>
            <a:r>
              <a:rPr lang="en-US" b="1" dirty="0"/>
              <a:t>Bash</a:t>
            </a:r>
            <a:r>
              <a:rPr lang="en-US" dirty="0"/>
              <a:t> is normally via </a:t>
            </a:r>
            <a:r>
              <a:rPr lang="en-US" b="1" dirty="0"/>
              <a:t>Git </a:t>
            </a:r>
            <a:r>
              <a:rPr lang="en-US" dirty="0"/>
              <a:t>install, as </a:t>
            </a:r>
            <a:r>
              <a:rPr lang="en-US" b="1" dirty="0" err="1"/>
              <a:t>git</a:t>
            </a:r>
            <a:r>
              <a:rPr lang="en-US" b="1" dirty="0"/>
              <a:t>-bash</a:t>
            </a:r>
            <a:br>
              <a:rPr lang="en-US" sz="1800" b="1" dirty="0"/>
            </a:br>
            <a:r>
              <a:rPr lang="en-US" sz="1800" i="1" dirty="0"/>
              <a:t>(comes as standard on Linux and </a:t>
            </a:r>
            <a:r>
              <a:rPr lang="en-US" sz="1800" i="1" dirty="0" err="1"/>
              <a:t>MacOS</a:t>
            </a:r>
            <a:r>
              <a:rPr lang="en-US" sz="1800" i="1" dirty="0"/>
              <a:t>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57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Operators are very simple compared to other languages</a:t>
            </a:r>
          </a:p>
          <a:p>
            <a:pPr>
              <a:buFontTx/>
              <a:buChar char="-"/>
            </a:pPr>
            <a:r>
              <a:rPr lang="en-US" dirty="0"/>
              <a:t>Math works with </a:t>
            </a:r>
            <a:r>
              <a:rPr lang="en-US" b="1" dirty="0"/>
              <a:t>let </a:t>
            </a:r>
            <a:br>
              <a:rPr lang="en-US" b="1" dirty="0"/>
            </a:br>
            <a:r>
              <a:rPr lang="en-US" b="1" dirty="0" err="1"/>
              <a:t>let</a:t>
            </a:r>
            <a:r>
              <a:rPr lang="en-US" b="1" dirty="0"/>
              <a:t> FOO=1+1</a:t>
            </a:r>
            <a:br>
              <a:rPr lang="en-US" b="1" dirty="0"/>
            </a:br>
            <a:r>
              <a:rPr lang="en-US" b="1" dirty="0"/>
              <a:t>echo $FOO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40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7317C2-45D5-1AF6-F8E8-BEC77AFE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9933"/>
              </p:ext>
            </p:extLst>
          </p:nvPr>
        </p:nvGraphicFramePr>
        <p:xfrm>
          <a:off x="1012453" y="3326939"/>
          <a:ext cx="6299517" cy="3171060"/>
        </p:xfrm>
        <a:graphic>
          <a:graphicData uri="http://schemas.openxmlformats.org/drawingml/2006/table">
            <a:tbl>
              <a:tblPr/>
              <a:tblGrid>
                <a:gridCol w="28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075"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effectLst/>
                        </a:rPr>
                        <a:t>Operator</a:t>
                      </a:r>
                    </a:p>
                  </a:txBody>
                  <a:tcPr marL="561746" marR="134819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Operation</a:t>
                      </a:r>
                    </a:p>
                  </a:txBody>
                  <a:tcPr marL="266830" marR="561746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13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effectLst/>
                        </a:rPr>
                        <a:t>+, -, \*, /</a:t>
                      </a:r>
                    </a:p>
                  </a:txBody>
                  <a:tcPr marL="561746" marR="112349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addition, subtraction, multiply, divide</a:t>
                      </a:r>
                    </a:p>
                  </a:txBody>
                  <a:tcPr marL="266830" marR="561746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13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>
                          <a:effectLst/>
                        </a:rPr>
                        <a:t>var++</a:t>
                      </a:r>
                    </a:p>
                  </a:txBody>
                  <a:tcPr marL="561746" marR="112349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Increase the variable </a:t>
                      </a:r>
                      <a:r>
                        <a:rPr lang="en-GB" sz="1800" dirty="0" err="1">
                          <a:effectLst/>
                        </a:rPr>
                        <a:t>var</a:t>
                      </a:r>
                      <a:r>
                        <a:rPr lang="en-GB" sz="1800" dirty="0">
                          <a:effectLst/>
                        </a:rPr>
                        <a:t> by 1</a:t>
                      </a:r>
                    </a:p>
                  </a:txBody>
                  <a:tcPr marL="266830" marR="561746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13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effectLst/>
                        </a:rPr>
                        <a:t>var--</a:t>
                      </a:r>
                    </a:p>
                  </a:txBody>
                  <a:tcPr marL="561746" marR="112349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Decrease the variable var by 1</a:t>
                      </a:r>
                    </a:p>
                  </a:txBody>
                  <a:tcPr marL="266830" marR="561746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713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effectLst/>
                        </a:rPr>
                        <a:t>%</a:t>
                      </a:r>
                    </a:p>
                  </a:txBody>
                  <a:tcPr marL="561746" marR="112349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Modulus (Return the remainder after division)</a:t>
                      </a:r>
                    </a:p>
                  </a:txBody>
                  <a:tcPr marL="266830" marR="561746" marT="70218" marB="70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24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Operators are very simple compared to other languages</a:t>
            </a:r>
          </a:p>
          <a:p>
            <a:pPr>
              <a:buFontTx/>
              <a:buChar char="-"/>
            </a:pPr>
            <a:r>
              <a:rPr lang="en-US" dirty="0"/>
              <a:t>Math works with </a:t>
            </a:r>
            <a:r>
              <a:rPr lang="en-US" b="1" dirty="0"/>
              <a:t>let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NO SPACES WITH QUOTES!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let</a:t>
            </a:r>
            <a:r>
              <a:rPr lang="en-US" b="1" dirty="0"/>
              <a:t> FOO=1+1</a:t>
            </a:r>
            <a:br>
              <a:rPr lang="en-US" b="1" dirty="0"/>
            </a:br>
            <a:r>
              <a:rPr lang="en-US" b="1" dirty="0"/>
              <a:t>echo $FOO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41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4AA77-A9FB-367E-827F-4067B71C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53" y="3346988"/>
            <a:ext cx="4648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1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42</a:t>
            </a:fld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3" y="1738313"/>
            <a:ext cx="59721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20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Example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Inline Interpolation “$((EXPR))”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 (#)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43</a:t>
            </a:fld>
            <a:endParaRPr lang="en-GB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22" y="1927860"/>
            <a:ext cx="5915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08" y="3439478"/>
            <a:ext cx="5915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432B8-6A44-4086-98D6-FDAFCD944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36" y="4589146"/>
            <a:ext cx="4769539" cy="10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484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Operators are very simple compared to other languages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Control Flow Operators</a:t>
            </a:r>
          </a:p>
          <a:p>
            <a:pPr>
              <a:buFontTx/>
              <a:buChar char="-"/>
            </a:pPr>
            <a:r>
              <a:rPr lang="en-US" dirty="0"/>
              <a:t>Boolean Check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40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is very simple compared to other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Flow Operators</a:t>
            </a:r>
          </a:p>
          <a:p>
            <a:pPr>
              <a:buFontTx/>
              <a:buChar char="-"/>
            </a:pPr>
            <a:r>
              <a:rPr lang="en-US" b="1" dirty="0"/>
              <a:t>If</a:t>
            </a:r>
            <a:r>
              <a:rPr lang="en-US" dirty="0"/>
              <a:t> is (if then else fi)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/>
              <a:t>Case</a:t>
            </a:r>
            <a:r>
              <a:rPr lang="en-US" dirty="0"/>
              <a:t> is (case in ;; </a:t>
            </a:r>
            <a:r>
              <a:rPr lang="en-US" dirty="0" err="1"/>
              <a:t>esac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While</a:t>
            </a:r>
            <a:r>
              <a:rPr lang="en-US" dirty="0"/>
              <a:t> is (while do done)</a:t>
            </a:r>
          </a:p>
          <a:p>
            <a:pPr>
              <a:buFontTx/>
              <a:buChar char="-"/>
            </a:pPr>
            <a:r>
              <a:rPr lang="en-US" b="1" dirty="0"/>
              <a:t>Until</a:t>
            </a:r>
            <a:r>
              <a:rPr lang="en-US" dirty="0"/>
              <a:t> is (until do done)</a:t>
            </a:r>
          </a:p>
          <a:p>
            <a:pPr>
              <a:buFontTx/>
              <a:buChar char="-"/>
            </a:pPr>
            <a:r>
              <a:rPr lang="en-US" b="1" dirty="0"/>
              <a:t>For</a:t>
            </a:r>
            <a:r>
              <a:rPr lang="en-US" dirty="0"/>
              <a:t> is (for </a:t>
            </a:r>
            <a:r>
              <a:rPr lang="en-US" dirty="0" err="1"/>
              <a:t>var</a:t>
            </a:r>
            <a:r>
              <a:rPr lang="en-US" dirty="0"/>
              <a:t> in do done)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464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Simple IF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47</a:t>
            </a:fld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604260"/>
            <a:ext cx="56959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844040"/>
            <a:ext cx="234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61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Simple Boolean 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Advanced topic see more here : </a:t>
            </a:r>
            <a:r>
              <a:rPr lang="en-US" sz="1800" dirty="0">
                <a:hlinkClick r:id="rId2"/>
              </a:rPr>
              <a:t>https://linuxacademy.com/blog/linux/conditions-in-bash-scripting-if-statements/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48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60459"/>
              </p:ext>
            </p:extLst>
          </p:nvPr>
        </p:nvGraphicFramePr>
        <p:xfrm>
          <a:off x="360045" y="1908644"/>
          <a:ext cx="7442384" cy="3940093"/>
        </p:xfrm>
        <a:graphic>
          <a:graphicData uri="http://schemas.openxmlformats.org/drawingml/2006/table">
            <a:tbl>
              <a:tblPr/>
              <a:tblGrid>
                <a:gridCol w="341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effectLst/>
                        </a:rPr>
                        <a:t>Operator</a:t>
                      </a:r>
                    </a:p>
                  </a:txBody>
                  <a:tcPr marL="336569" marR="80776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>
                          <a:effectLst/>
                        </a:rPr>
                        <a:t>Description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! EXPRESSION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The EXPRESSION is false.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-n STRING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The length of STRING is greater than zero.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-z STRING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The lengh of STRING is zero (ie it is empty).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STRING1 = STRING2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STRING1 is equal to STRING2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STRING1 != STRING2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STRING1 is not equal to STRING2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INTEGER1 -eq INTEGER2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INTEGER1 is numerically equal to INTEGER2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INTEGER1 -gt INTEGER2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INTEGER1 is numerically greater than INTEGER2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INTEGER1 -lt INTEGER2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INTEGER1 is numerically less than INTEGER2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-d FILE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FILE exists and is a directory.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-e FILE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FILE exists.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-r FILE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FILE exists and the read permission is granted.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-s FILE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FILE exists and it's size is greater than zero (ie. it is not empty).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-w FILE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FILE exists and the write permission is granted.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effectLst/>
                        </a:rPr>
                        <a:t>-x FILE</a:t>
                      </a:r>
                    </a:p>
                  </a:txBody>
                  <a:tcPr marL="336569" marR="67313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FILE exists and the execute permission is granted.</a:t>
                      </a:r>
                    </a:p>
                  </a:txBody>
                  <a:tcPr marL="159871" marR="336569" marT="42072" marB="4207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4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Combining Checks with Boolean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Operators:</a:t>
            </a:r>
          </a:p>
          <a:p>
            <a:pPr>
              <a:buFontTx/>
              <a:buChar char="-"/>
            </a:pPr>
            <a:r>
              <a:rPr lang="en-US" dirty="0"/>
              <a:t>And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Or (</a:t>
            </a:r>
            <a:r>
              <a:rPr lang="en-US" b="1" dirty="0"/>
              <a:t>||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49</a:t>
            </a:fld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2191703"/>
            <a:ext cx="5819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4140518"/>
            <a:ext cx="4953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6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Bash</a:t>
            </a:r>
            <a:r>
              <a:rPr lang="en-US" dirty="0"/>
              <a:t> allows you to interactively type </a:t>
            </a:r>
            <a:r>
              <a:rPr lang="en-US" b="1" dirty="0"/>
              <a:t>plain text </a:t>
            </a:r>
            <a:r>
              <a:rPr lang="en-US" dirty="0"/>
              <a:t>to carryout actions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aka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3105150"/>
            <a:ext cx="593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89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Simple IF Else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50</a:t>
            </a:fld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3" y="1805940"/>
            <a:ext cx="2085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3" y="3429000"/>
            <a:ext cx="57626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523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IF </a:t>
            </a:r>
            <a:r>
              <a:rPr lang="en-US" dirty="0" err="1"/>
              <a:t>Mutli</a:t>
            </a:r>
            <a:r>
              <a:rPr lang="en-US" dirty="0"/>
              <a:t> Else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51</a:t>
            </a:fld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3" y="1785938"/>
            <a:ext cx="2552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3" y="3852863"/>
            <a:ext cx="63531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49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Case</a:t>
            </a:r>
          </a:p>
          <a:p>
            <a:pPr marL="0" indent="0">
              <a:buNone/>
            </a:pPr>
            <a:r>
              <a:rPr lang="en-US" dirty="0"/>
              <a:t>For comparing single variable multiple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52</a:t>
            </a:fld>
            <a:endParaRPr lang="en-GB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3" y="2471737"/>
            <a:ext cx="21240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70" y="2343149"/>
            <a:ext cx="49149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963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While loop</a:t>
            </a:r>
          </a:p>
          <a:p>
            <a:pPr marL="0" indent="0">
              <a:buNone/>
            </a:pPr>
            <a:r>
              <a:rPr lang="en-US" dirty="0"/>
              <a:t>For comparing doing actions until condition false</a:t>
            </a:r>
            <a:br>
              <a:rPr lang="en-US" dirty="0"/>
            </a:br>
            <a:r>
              <a:rPr lang="en-US" b="1" i="1" dirty="0"/>
              <a:t>* Warning: risk of infinite running loop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53</a:t>
            </a:fld>
            <a:endParaRPr lang="en-GB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196590"/>
            <a:ext cx="1733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93" y="2863215"/>
            <a:ext cx="36861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362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While loop</a:t>
            </a:r>
          </a:p>
          <a:p>
            <a:pPr marL="0" indent="0">
              <a:buNone/>
            </a:pPr>
            <a:r>
              <a:rPr lang="en-US" dirty="0"/>
              <a:t>Example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54</a:t>
            </a:fld>
            <a:endParaRPr lang="en-GB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" y="2446973"/>
            <a:ext cx="5829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484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Until loop</a:t>
            </a:r>
          </a:p>
          <a:p>
            <a:pPr marL="0" indent="0">
              <a:buNone/>
            </a:pPr>
            <a:r>
              <a:rPr lang="en-US" dirty="0"/>
              <a:t>For comparing doing actions until condition </a:t>
            </a:r>
            <a:r>
              <a:rPr lang="en-US" b="1" dirty="0"/>
              <a:t>true</a:t>
            </a:r>
            <a:br>
              <a:rPr lang="en-US" dirty="0"/>
            </a:br>
            <a:r>
              <a:rPr lang="en-US" b="1" i="1" dirty="0"/>
              <a:t>* Basically same as while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55</a:t>
            </a:fld>
            <a:endParaRPr lang="en-GB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2886075"/>
            <a:ext cx="20193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931795"/>
            <a:ext cx="45815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57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For loop</a:t>
            </a:r>
          </a:p>
          <a:p>
            <a:pPr marL="0" indent="0">
              <a:buNone/>
            </a:pPr>
            <a:r>
              <a:rPr lang="en-US" dirty="0"/>
              <a:t>For doing some thing for each member of a list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56</a:t>
            </a:fld>
            <a:endParaRPr lang="en-GB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2605088"/>
            <a:ext cx="1714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605088"/>
            <a:ext cx="5162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037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For loop</a:t>
            </a:r>
          </a:p>
          <a:p>
            <a:pPr marL="0" indent="0">
              <a:buNone/>
            </a:pPr>
            <a:r>
              <a:rPr lang="en-US" dirty="0"/>
              <a:t>Example with range of numbers</a:t>
            </a:r>
            <a:br>
              <a:rPr lang="en-US" dirty="0"/>
            </a:br>
            <a:r>
              <a:rPr lang="en-US" sz="1800" i="1" dirty="0"/>
              <a:t>{A..B} : creates array of number between A and B</a:t>
            </a:r>
            <a:br>
              <a:rPr lang="en-US" sz="1800" i="1" dirty="0"/>
            </a:br>
            <a:r>
              <a:rPr lang="en-US" sz="1800" i="1" dirty="0"/>
              <a:t>aka {1..3} would be [1,2,3]</a:t>
            </a: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57</a:t>
            </a:fld>
            <a:endParaRPr lang="en-GB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3" y="3487103"/>
            <a:ext cx="58578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Stopping For loop</a:t>
            </a:r>
          </a:p>
          <a:p>
            <a:pPr marL="0" indent="0">
              <a:buNone/>
            </a:pPr>
            <a:r>
              <a:rPr lang="en-US" dirty="0"/>
              <a:t>Special commands :</a:t>
            </a:r>
          </a:p>
          <a:p>
            <a:r>
              <a:rPr lang="en-GB" b="1" dirty="0"/>
              <a:t>continue</a:t>
            </a:r>
            <a:r>
              <a:rPr lang="en-GB" dirty="0"/>
              <a:t> statement : tells Bash to stop running through this iteration of the loop and begin the next iteration. </a:t>
            </a:r>
            <a:r>
              <a:rPr lang="en-US" dirty="0"/>
              <a:t> </a:t>
            </a:r>
          </a:p>
          <a:p>
            <a:r>
              <a:rPr lang="en-GB" b="1" dirty="0"/>
              <a:t>break</a:t>
            </a:r>
            <a:r>
              <a:rPr lang="en-GB" dirty="0"/>
              <a:t> statement : tells Bash to leave the loop straight away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1391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Stopping For loop</a:t>
            </a:r>
          </a:p>
          <a:p>
            <a:pPr marL="0" indent="0">
              <a:buNone/>
            </a:pPr>
            <a:r>
              <a:rPr lang="en-GB" dirty="0"/>
              <a:t>Continue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59</a:t>
            </a:fld>
            <a:endParaRPr lang="en-GB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8" y="2434590"/>
            <a:ext cx="6765164" cy="326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1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Bash Scripts</a:t>
            </a:r>
            <a:r>
              <a:rPr lang="en-US" dirty="0"/>
              <a:t> are plain text file</a:t>
            </a:r>
          </a:p>
          <a:p>
            <a:pPr marL="0" indent="0">
              <a:buNone/>
            </a:pPr>
            <a:r>
              <a:rPr lang="en-US" dirty="0"/>
              <a:t>That start with a shebang*, that contain a series of actions to carry out                                                 </a:t>
            </a:r>
            <a:r>
              <a:rPr lang="en-US" i="1" dirty="0"/>
              <a:t>(* will mention these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2867025"/>
            <a:ext cx="61150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73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Control Flow Operator : Stopping For loop</a:t>
            </a:r>
          </a:p>
          <a:p>
            <a:pPr marL="0" indent="0">
              <a:buNone/>
            </a:pPr>
            <a:r>
              <a:rPr lang="en-US" dirty="0"/>
              <a:t>Break Example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60</a:t>
            </a:fld>
            <a:endParaRPr lang="en-GB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589848"/>
            <a:ext cx="69056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138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179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Function are very simple compared to other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have two formats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* I prefer the 2</a:t>
            </a:r>
            <a:r>
              <a:rPr lang="en-US" i="1" baseline="30000" dirty="0"/>
              <a:t>nd</a:t>
            </a:r>
            <a:r>
              <a:rPr lang="en-US" i="1" dirty="0"/>
              <a:t> method but there is no difference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62</a:t>
            </a:fld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8" y="3429000"/>
            <a:ext cx="199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3409950"/>
            <a:ext cx="2343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080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function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63</a:t>
            </a:fld>
            <a:endParaRPr lang="en-GB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1915478"/>
            <a:ext cx="5162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649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Timer function with arguments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Like scripts these are special variables $X parameters sent</a:t>
            </a:r>
            <a:br>
              <a:rPr lang="en-US" dirty="0"/>
            </a:br>
            <a:r>
              <a:rPr lang="en-US" dirty="0"/>
              <a:t> $1, $2 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`</a:t>
            </a:r>
            <a:r>
              <a:rPr lang="en-US" dirty="0" err="1"/>
              <a:t>countDown</a:t>
            </a:r>
            <a:r>
              <a:rPr lang="en-US" dirty="0"/>
              <a:t> 10`</a:t>
            </a:r>
            <a:br>
              <a:rPr lang="en-US" dirty="0"/>
            </a:br>
            <a:r>
              <a:rPr lang="en-US" dirty="0"/>
              <a:t>$1 ==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64</a:t>
            </a:fld>
            <a:endParaRPr lang="en-GB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38" y="3429000"/>
            <a:ext cx="3989577" cy="234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381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function with return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Rather pointlessly returns 5, I’d return 42 personally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65</a:t>
            </a:fld>
            <a:endParaRPr lang="en-GB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253740"/>
            <a:ext cx="5610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982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function with local variables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“local &lt;NAME&gt;=&lt;EXPR&gt;” die when variable returns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66</a:t>
            </a:fld>
            <a:endParaRPr lang="en-GB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" y="2495550"/>
            <a:ext cx="70675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388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Basics: 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</a:t>
            </a:r>
            <a:r>
              <a:rPr lang="en-US" dirty="0" err="1"/>
              <a:t>Colours</a:t>
            </a:r>
            <a:r>
              <a:rPr lang="en-US" dirty="0"/>
              <a:t> done via term signals (\</a:t>
            </a:r>
            <a:r>
              <a:rPr lang="en-US" dirty="0" err="1"/>
              <a:t>eNUMBERm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https://misc.flogisoft.com/bash/tip_colors_and_formatting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echo -e "\e[31mHello World\e[0m"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67</a:t>
            </a:fld>
            <a:endParaRPr lang="en-GB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3444240"/>
            <a:ext cx="8338782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790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68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Tea</a:t>
            </a:r>
          </a:p>
          <a:p>
            <a:pPr>
              <a:buFontTx/>
              <a:buChar char="-"/>
            </a:pPr>
            <a:r>
              <a:rPr lang="en-GB" dirty="0"/>
              <a:t>Cake</a:t>
            </a:r>
          </a:p>
          <a:p>
            <a:pPr>
              <a:buFontTx/>
              <a:buChar char="-"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Points:</a:t>
            </a:r>
          </a:p>
          <a:p>
            <a:pPr marL="0" indent="0">
              <a:buNone/>
            </a:pPr>
            <a:r>
              <a:rPr lang="en-GB" dirty="0"/>
              <a:t>- Question ?</a:t>
            </a:r>
          </a:p>
        </p:txBody>
      </p:sp>
    </p:spTree>
    <p:extLst>
      <p:ext uri="{BB962C8B-B14F-4D97-AF65-F5344CB8AC3E}">
        <p14:creationId xmlns:p14="http://schemas.microsoft.com/office/powerpoint/2010/main" val="1860399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Information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1" y="1478280"/>
            <a:ext cx="8480424" cy="44617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Links</a:t>
            </a:r>
            <a:endParaRPr lang="en-US" sz="1600" dirty="0"/>
          </a:p>
          <a:p>
            <a:r>
              <a:rPr lang="en-US" sz="1600" dirty="0" err="1"/>
              <a:t>Colour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https://misc.flogisoft.com/bash/tip_colors_and_formatting</a:t>
            </a:r>
            <a:r>
              <a:rPr lang="en-US" sz="1600" dirty="0"/>
              <a:t> </a:t>
            </a:r>
          </a:p>
          <a:p>
            <a:r>
              <a:rPr lang="en-US" sz="1600" dirty="0"/>
              <a:t>Bash man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https://ss64.com/bash/</a:t>
            </a:r>
            <a:endParaRPr lang="en-US" sz="1600" dirty="0"/>
          </a:p>
          <a:p>
            <a:r>
              <a:rPr lang="en-US" sz="1600" dirty="0"/>
              <a:t>This tutorial</a:t>
            </a:r>
            <a:br>
              <a:rPr lang="en-US" sz="1600" dirty="0"/>
            </a:br>
            <a:r>
              <a:rPr lang="en-GB" sz="1600" dirty="0">
                <a:hlinkClick r:id="rId4"/>
              </a:rPr>
              <a:t>https://ryanstutorials.net/bash-scripting-tutorial/</a:t>
            </a:r>
            <a:r>
              <a:rPr lang="en-GB" sz="1600" dirty="0"/>
              <a:t> 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612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Terminology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man </a:t>
            </a:r>
            <a:r>
              <a:rPr lang="en-US" dirty="0"/>
              <a:t>is the name of the manual command</a:t>
            </a:r>
          </a:p>
          <a:p>
            <a:r>
              <a:rPr lang="en-US" b="1" i="1" dirty="0"/>
              <a:t>bash </a:t>
            </a:r>
            <a:r>
              <a:rPr lang="en-US" dirty="0"/>
              <a:t>is the name of the </a:t>
            </a:r>
            <a:r>
              <a:rPr lang="en-US" dirty="0" err="1"/>
              <a:t>commadline</a:t>
            </a:r>
            <a:endParaRPr lang="en-US" dirty="0"/>
          </a:p>
          <a:p>
            <a:r>
              <a:rPr lang="en-US" b="1" i="1" dirty="0"/>
              <a:t>Environment variable </a:t>
            </a:r>
            <a:r>
              <a:rPr lang="en-US" dirty="0"/>
              <a:t>is the name of the bash variable</a:t>
            </a:r>
          </a:p>
          <a:p>
            <a:r>
              <a:rPr lang="en-US" b="1" i="1" dirty="0"/>
              <a:t>shebang </a:t>
            </a:r>
            <a:r>
              <a:rPr lang="en-US" dirty="0"/>
              <a:t>tells the system what to run script in </a:t>
            </a:r>
            <a:br>
              <a:rPr lang="en-US" dirty="0"/>
            </a:br>
            <a:r>
              <a:rPr lang="en-US" dirty="0"/>
              <a:t>( aka bash or something else to execute a script)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86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70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I’ve been Anthony M</a:t>
            </a:r>
            <a:r>
              <a:rPr lang="en-GB" baseline="30000" dirty="0"/>
              <a:t>c</a:t>
            </a:r>
            <a:r>
              <a:rPr lang="en-GB" dirty="0"/>
              <a:t>Kale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“Wizard without Portfolio”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Fixer-Upper of </a:t>
            </a:r>
            <a:r>
              <a:rPr lang="en-GB" b="1" i="1" dirty="0"/>
              <a:t>Broken</a:t>
            </a:r>
            <a:r>
              <a:rPr lang="en-GB" dirty="0"/>
              <a:t> things, and </a:t>
            </a:r>
            <a:r>
              <a:rPr lang="en-GB" b="1" i="1" dirty="0"/>
              <a:t>creator</a:t>
            </a:r>
            <a:r>
              <a:rPr lang="en-GB" dirty="0"/>
              <a:t> of time-constrained workable </a:t>
            </a:r>
            <a:r>
              <a:rPr lang="en-GB" b="1" i="1" dirty="0"/>
              <a:t>Fudges</a:t>
            </a:r>
            <a:r>
              <a:rPr lang="en-GB" dirty="0"/>
              <a:t> for 15 years.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Email :</a:t>
            </a:r>
            <a:br>
              <a:rPr lang="en-GB" dirty="0"/>
            </a:br>
            <a:r>
              <a:rPr lang="en-GB" dirty="0">
                <a:hlinkClick r:id="rId2"/>
              </a:rPr>
              <a:t>anthony@zapper.hodgers.com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2" descr="C:\Users\amckale\Desktop\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76" y="12748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1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of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368000"/>
            <a:ext cx="8427084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“The Basics of Bash” Table of Contents</a:t>
            </a:r>
          </a:p>
          <a:p>
            <a:r>
              <a:rPr lang="en-GB" dirty="0"/>
              <a:t>History / Primer</a:t>
            </a:r>
          </a:p>
          <a:p>
            <a:r>
              <a:rPr lang="en-GB" dirty="0"/>
              <a:t>Bash Basics</a:t>
            </a:r>
          </a:p>
          <a:p>
            <a:r>
              <a:rPr lang="en-GB" dirty="0"/>
              <a:t>Bash Basics: Variables</a:t>
            </a:r>
          </a:p>
          <a:p>
            <a:r>
              <a:rPr lang="en-GB" dirty="0"/>
              <a:t>Bash Basics: Maths</a:t>
            </a:r>
          </a:p>
          <a:p>
            <a:r>
              <a:rPr lang="en-GB" dirty="0"/>
              <a:t>Bash Basics: Control Flow</a:t>
            </a:r>
          </a:p>
          <a:p>
            <a:r>
              <a:rPr lang="en-GB" dirty="0"/>
              <a:t>Bash Basics: Functions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79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368000"/>
            <a:ext cx="844994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shebang</a:t>
            </a:r>
          </a:p>
          <a:p>
            <a:pPr marL="0" indent="0">
              <a:buNone/>
            </a:pPr>
            <a:r>
              <a:rPr lang="en-US" dirty="0"/>
              <a:t>Tells bash what execute to use to run a script</a:t>
            </a:r>
          </a:p>
          <a:p>
            <a:r>
              <a:rPr lang="en-US" i="1" dirty="0"/>
              <a:t>This can be any executable aka node or </a:t>
            </a:r>
            <a:r>
              <a:rPr lang="en-US" i="1" dirty="0" err="1"/>
              <a:t>perl</a:t>
            </a:r>
            <a:r>
              <a:rPr lang="en-US" i="1" dirty="0"/>
              <a:t> </a:t>
            </a:r>
            <a:r>
              <a:rPr lang="en-US" i="1" dirty="0" err="1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Information classification: 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4116-425B-4E1B-86B0-7D2FE6F0A2F4}" type="slidenum">
              <a:rPr lang="en-GB" smtClean="0"/>
              <a:t>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8" y="2989898"/>
            <a:ext cx="6981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709232"/>
      </p:ext>
    </p:extLst>
  </p:cSld>
  <p:clrMapOvr>
    <a:masterClrMapping/>
  </p:clrMapOvr>
</p:sld>
</file>

<file path=ppt/theme/theme1.xml><?xml version="1.0" encoding="utf-8"?>
<a:theme xmlns:a="http://schemas.openxmlformats.org/drawingml/2006/main" name="RBS_PPT_Template_Standard">
  <a:themeElements>
    <a:clrScheme name="RBS">
      <a:dk1>
        <a:srgbClr val="001C39"/>
      </a:dk1>
      <a:lt1>
        <a:sysClr val="window" lastClr="FFFFFF"/>
      </a:lt1>
      <a:dk2>
        <a:srgbClr val="0A2F64"/>
      </a:dk2>
      <a:lt2>
        <a:srgbClr val="D4D4D4"/>
      </a:lt2>
      <a:accent1>
        <a:srgbClr val="666465"/>
      </a:accent1>
      <a:accent2>
        <a:srgbClr val="06B3BB"/>
      </a:accent2>
      <a:accent3>
        <a:srgbClr val="E84261"/>
      </a:accent3>
      <a:accent4>
        <a:srgbClr val="81AA28"/>
      </a:accent4>
      <a:accent5>
        <a:srgbClr val="F9B122"/>
      </a:accent5>
      <a:accent6>
        <a:srgbClr val="000000"/>
      </a:accent6>
      <a:hlink>
        <a:srgbClr val="0563C1"/>
      </a:hlink>
      <a:folHlink>
        <a:srgbClr val="954F72"/>
      </a:folHlink>
    </a:clrScheme>
    <a:fontScheme name="RBS">
      <a:majorFont>
        <a:latin typeface="RN House Sans"/>
        <a:ea typeface=""/>
        <a:cs typeface=""/>
      </a:majorFont>
      <a:minorFont>
        <a:latin typeface="RN Hous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1" spcCol="180000" rtlCol="0">
        <a:noAutofit/>
      </a:bodyPr>
      <a:lstStyle>
        <a:defPPr>
          <a:lnSpc>
            <a:spcPts val="1400"/>
          </a:lnSpc>
          <a:spcAft>
            <a:spcPts val="1200"/>
          </a:spcAft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.potx" id="{EC9EEC2E-4071-4A28-B868-3EE990EE1494}" vid="{A2D51448-B35C-4313-9BB4-16AEFDF23632}"/>
    </a:ext>
  </a:extLst>
</a:theme>
</file>

<file path=ppt/theme/theme2.xml><?xml version="1.0" encoding="utf-8"?>
<a:theme xmlns:a="http://schemas.openxmlformats.org/drawingml/2006/main" name="RBS_Internal_A4L_Print_Template">
  <a:themeElements>
    <a:clrScheme name="RBS_Internal_A4L_Print_Template 1">
      <a:dk1>
        <a:srgbClr val="000000"/>
      </a:dk1>
      <a:lt1>
        <a:srgbClr val="FFFFFF"/>
      </a:lt1>
      <a:dk2>
        <a:srgbClr val="002469"/>
      </a:dk2>
      <a:lt2>
        <a:srgbClr val="9EA2A2"/>
      </a:lt2>
      <a:accent1>
        <a:srgbClr val="A4C8E1"/>
      </a:accent1>
      <a:accent2>
        <a:srgbClr val="00A9CE"/>
      </a:accent2>
      <a:accent3>
        <a:srgbClr val="FFFFFF"/>
      </a:accent3>
      <a:accent4>
        <a:srgbClr val="000000"/>
      </a:accent4>
      <a:accent5>
        <a:srgbClr val="CFE0EE"/>
      </a:accent5>
      <a:accent6>
        <a:srgbClr val="0099BA"/>
      </a:accent6>
      <a:hlink>
        <a:srgbClr val="F0B323"/>
      </a:hlink>
      <a:folHlink>
        <a:srgbClr val="CE0058"/>
      </a:folHlink>
    </a:clrScheme>
    <a:fontScheme name="RBS_Internal_A4L_Pr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BS_Internal_A4L_Print_Template 1">
        <a:dk1>
          <a:srgbClr val="000000"/>
        </a:dk1>
        <a:lt1>
          <a:srgbClr val="FFFFFF"/>
        </a:lt1>
        <a:dk2>
          <a:srgbClr val="002469"/>
        </a:dk2>
        <a:lt2>
          <a:srgbClr val="9EA2A2"/>
        </a:lt2>
        <a:accent1>
          <a:srgbClr val="A4C8E1"/>
        </a:accent1>
        <a:accent2>
          <a:srgbClr val="00A9CE"/>
        </a:accent2>
        <a:accent3>
          <a:srgbClr val="FFFFFF"/>
        </a:accent3>
        <a:accent4>
          <a:srgbClr val="000000"/>
        </a:accent4>
        <a:accent5>
          <a:srgbClr val="CFE0EE"/>
        </a:accent5>
        <a:accent6>
          <a:srgbClr val="0099BA"/>
        </a:accent6>
        <a:hlink>
          <a:srgbClr val="F0B323"/>
        </a:hlink>
        <a:folHlink>
          <a:srgbClr val="CE00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BS_Internal_A4L_Print_Template">
  <a:themeElements>
    <a:clrScheme name="RBS_Internal_A4L_Print_Template 1">
      <a:dk1>
        <a:srgbClr val="000000"/>
      </a:dk1>
      <a:lt1>
        <a:srgbClr val="FFFFFF"/>
      </a:lt1>
      <a:dk2>
        <a:srgbClr val="002469"/>
      </a:dk2>
      <a:lt2>
        <a:srgbClr val="9EA2A2"/>
      </a:lt2>
      <a:accent1>
        <a:srgbClr val="A4C8E1"/>
      </a:accent1>
      <a:accent2>
        <a:srgbClr val="00A9CE"/>
      </a:accent2>
      <a:accent3>
        <a:srgbClr val="FFFFFF"/>
      </a:accent3>
      <a:accent4>
        <a:srgbClr val="000000"/>
      </a:accent4>
      <a:accent5>
        <a:srgbClr val="CFE0EE"/>
      </a:accent5>
      <a:accent6>
        <a:srgbClr val="0099BA"/>
      </a:accent6>
      <a:hlink>
        <a:srgbClr val="F0B323"/>
      </a:hlink>
      <a:folHlink>
        <a:srgbClr val="CE0058"/>
      </a:folHlink>
    </a:clrScheme>
    <a:fontScheme name="RBS_Internal_A4L_Pr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BS_Internal_A4L_Print_Template 1">
        <a:dk1>
          <a:srgbClr val="000000"/>
        </a:dk1>
        <a:lt1>
          <a:srgbClr val="FFFFFF"/>
        </a:lt1>
        <a:dk2>
          <a:srgbClr val="002469"/>
        </a:dk2>
        <a:lt2>
          <a:srgbClr val="9EA2A2"/>
        </a:lt2>
        <a:accent1>
          <a:srgbClr val="A4C8E1"/>
        </a:accent1>
        <a:accent2>
          <a:srgbClr val="00A9CE"/>
        </a:accent2>
        <a:accent3>
          <a:srgbClr val="FFFFFF"/>
        </a:accent3>
        <a:accent4>
          <a:srgbClr val="000000"/>
        </a:accent4>
        <a:accent5>
          <a:srgbClr val="CFE0EE"/>
        </a:accent5>
        <a:accent6>
          <a:srgbClr val="0099BA"/>
        </a:accent6>
        <a:hlink>
          <a:srgbClr val="F0B323"/>
        </a:hlink>
        <a:folHlink>
          <a:srgbClr val="CE00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k_background_2017">
  <a:themeElements>
    <a:clrScheme name="Custom 34">
      <a:dk1>
        <a:srgbClr val="000000"/>
      </a:dk1>
      <a:lt1>
        <a:srgbClr val="031973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49DA"/>
      </a:accent3>
      <a:accent4>
        <a:srgbClr val="0DB5B3"/>
      </a:accent4>
      <a:accent5>
        <a:srgbClr val="4F2096"/>
      </a:accent5>
      <a:accent6>
        <a:srgbClr val="914BFA"/>
      </a:accent6>
      <a:hlink>
        <a:srgbClr val="0F6DFF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E12AF4C-2C12-6143-BDE5-504E2FE3ADE7}" vid="{C401456B-E8DB-B141-941D-FA2C56060B68}"/>
    </a:ext>
  </a:extLst>
</a:theme>
</file>

<file path=ppt/theme/theme5.xml><?xml version="1.0" encoding="utf-8"?>
<a:theme xmlns:a="http://schemas.openxmlformats.org/drawingml/2006/main" name="gry_background_2017">
  <a:themeElements>
    <a:clrScheme name="Custom 21">
      <a:dk1>
        <a:srgbClr val="000000"/>
      </a:dk1>
      <a:lt1>
        <a:srgbClr val="0530AD"/>
      </a:lt1>
      <a:dk2>
        <a:srgbClr val="EAEAEA"/>
      </a:dk2>
      <a:lt2>
        <a:srgbClr val="FFFFFF"/>
      </a:lt2>
      <a:accent1>
        <a:srgbClr val="69A6FF"/>
      </a:accent1>
      <a:accent2>
        <a:srgbClr val="0F6DFF"/>
      </a:accent2>
      <a:accent3>
        <a:srgbClr val="0530AD"/>
      </a:accent3>
      <a:accent4>
        <a:srgbClr val="0DB5B3"/>
      </a:accent4>
      <a:accent5>
        <a:srgbClr val="4F2096"/>
      </a:accent5>
      <a:accent6>
        <a:srgbClr val="914BFA"/>
      </a:accent6>
      <a:hlink>
        <a:srgbClr val="0549DA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3F2C437-0CDE-AF48-8CC9-CF6DD60568D9}" vid="{8B3A6797-FE32-094C-B108-3A188D89AB4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603D0-8903-4BF9-AC8C-55AF2F0E4A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F598EB-CA8F-42CB-93C8-D17DF010528B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89de3b2-3620-4c32-8902-d2201d5d97e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600CB3-3CA7-4C16-954D-A6492F79A6BE}"/>
</file>

<file path=docProps/app.xml><?xml version="1.0" encoding="utf-8"?>
<Properties xmlns="http://schemas.openxmlformats.org/officeDocument/2006/extended-properties" xmlns:vt="http://schemas.openxmlformats.org/officeDocument/2006/docPropsVTypes">
  <Template>RBS_PPT_Template_Standard</Template>
  <TotalTime>10633</TotalTime>
  <Words>2721</Words>
  <Application>Microsoft Office PowerPoint</Application>
  <PresentationFormat>On-screen Show (4:3)</PresentationFormat>
  <Paragraphs>496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IBM Plex Sans</vt:lpstr>
      <vt:lpstr>RN House Sans</vt:lpstr>
      <vt:lpstr>Wingdings</vt:lpstr>
      <vt:lpstr>RBS_PPT_Template_Standard</vt:lpstr>
      <vt:lpstr>RBS_Internal_A4L_Print_Template</vt:lpstr>
      <vt:lpstr>1_RBS_Internal_A4L_Print_Template</vt:lpstr>
      <vt:lpstr>2_blk_background_2017</vt:lpstr>
      <vt:lpstr>gry_background_2017</vt:lpstr>
      <vt:lpstr>Academy “Bash Scripting 101” </vt:lpstr>
      <vt:lpstr>Bash Primer</vt:lpstr>
      <vt:lpstr>Bash Primer</vt:lpstr>
      <vt:lpstr>Bash Primer</vt:lpstr>
      <vt:lpstr>Bash Primer</vt:lpstr>
      <vt:lpstr>Bash Primer</vt:lpstr>
      <vt:lpstr>Bash Primer</vt:lpstr>
      <vt:lpstr>The Basics of Bash</vt:lpstr>
      <vt:lpstr>Bash Basics</vt:lpstr>
      <vt:lpstr>Bash Basics</vt:lpstr>
      <vt:lpstr>Bash Basics</vt:lpstr>
      <vt:lpstr>Bash Basics: Variables</vt:lpstr>
      <vt:lpstr>Bash Basics</vt:lpstr>
      <vt:lpstr>Bash Basics</vt:lpstr>
      <vt:lpstr>Bash Basics</vt:lpstr>
      <vt:lpstr>Bash Basics</vt:lpstr>
      <vt:lpstr>Bash Basics</vt:lpstr>
      <vt:lpstr>Bash Basics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</vt:lpstr>
      <vt:lpstr>Bash Basics: Variables PROCESS MANAGEMENT</vt:lpstr>
      <vt:lpstr>Bash Basics: Maths</vt:lpstr>
      <vt:lpstr>Bash Basics: Maths</vt:lpstr>
      <vt:lpstr>Bash Basics: Maths</vt:lpstr>
      <vt:lpstr>Bash Basics: Maths</vt:lpstr>
      <vt:lpstr>Bash Basics: Maths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Control Flow</vt:lpstr>
      <vt:lpstr>Bash Basics: Functions</vt:lpstr>
      <vt:lpstr>Bash Basics: Functions</vt:lpstr>
      <vt:lpstr>Bash Basics: Functions</vt:lpstr>
      <vt:lpstr>Bash Basics: Functions</vt:lpstr>
      <vt:lpstr>Bash Basics: Functions</vt:lpstr>
      <vt:lpstr>Bash Basics: Functions</vt:lpstr>
      <vt:lpstr>Bash Basics: Colours</vt:lpstr>
      <vt:lpstr>Intermission</vt:lpstr>
      <vt:lpstr>Further Information</vt:lpstr>
      <vt:lpstr>Questions ?</vt:lpstr>
    </vt:vector>
  </TitlesOfParts>
  <Company>The Royal Bank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heading here.</dc:title>
  <dc:creator>jackscb</dc:creator>
  <cp:keywords>RBS\CommsHub\PPT\00001</cp:keywords>
  <cp:lastModifiedBy>Anthony McKale</cp:lastModifiedBy>
  <cp:revision>222</cp:revision>
  <cp:lastPrinted>2016-08-15T13:51:21Z</cp:lastPrinted>
  <dcterms:created xsi:type="dcterms:W3CDTF">2016-07-15T08:27:33Z</dcterms:created>
  <dcterms:modified xsi:type="dcterms:W3CDTF">2022-09-13T14:58:19Z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YBIMO Template">
    <vt:bool>true</vt:bool>
  </property>
  <property fmtid="{D5CDD505-2E9C-101B-9397-08002B2CF9AE}" pid="3" name="_AdHocReviewCycleID">
    <vt:i4>-1113717256</vt:i4>
  </property>
  <property fmtid="{D5CDD505-2E9C-101B-9397-08002B2CF9AE}" pid="4" name="_NewReviewCycle">
    <vt:lpwstr/>
  </property>
  <property fmtid="{D5CDD505-2E9C-101B-9397-08002B2CF9AE}" pid="5" name="_EmailSubject">
    <vt:lpwstr>Comms Hub</vt:lpwstr>
  </property>
  <property fmtid="{D5CDD505-2E9C-101B-9397-08002B2CF9AE}" pid="6" name="_AuthorEmail">
    <vt:lpwstr>Cheryl.Hyams@rbs.co.uk</vt:lpwstr>
  </property>
  <property fmtid="{D5CDD505-2E9C-101B-9397-08002B2CF9AE}" pid="7" name="_AuthorEmailDisplayName">
    <vt:lpwstr>Hyams, Cheryl (RBS Communications)</vt:lpwstr>
  </property>
  <property fmtid="{D5CDD505-2E9C-101B-9397-08002B2CF9AE}" pid="8" name="ContentTypeId">
    <vt:lpwstr>0x0101007250745287EEBC42B15120CE6AF2921C</vt:lpwstr>
  </property>
  <property fmtid="{D5CDD505-2E9C-101B-9397-08002B2CF9AE}" pid="9" name="RbsBusinessOwner">
    <vt:lpwstr/>
  </property>
  <property fmtid="{D5CDD505-2E9C-101B-9397-08002B2CF9AE}" pid="10" name="_PreviousAdHocReviewCycleID">
    <vt:i4>-1113717256</vt:i4>
  </property>
  <property fmtid="{D5CDD505-2E9C-101B-9397-08002B2CF9AE}" pid="11" name="MediaServiceImageTags">
    <vt:lpwstr/>
  </property>
</Properties>
</file>