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2"/>
  </p:notesMasterIdLst>
  <p:sldIdLst>
    <p:sldId id="256" r:id="rId5"/>
    <p:sldId id="491" r:id="rId6"/>
    <p:sldId id="697" r:id="rId7"/>
    <p:sldId id="675" r:id="rId8"/>
    <p:sldId id="698" r:id="rId9"/>
    <p:sldId id="676" r:id="rId10"/>
    <p:sldId id="639" r:id="rId11"/>
    <p:sldId id="637" r:id="rId12"/>
    <p:sldId id="645" r:id="rId13"/>
    <p:sldId id="646" r:id="rId14"/>
    <p:sldId id="696" r:id="rId15"/>
    <p:sldId id="679" r:id="rId16"/>
    <p:sldId id="680" r:id="rId17"/>
    <p:sldId id="681" r:id="rId18"/>
    <p:sldId id="682" r:id="rId19"/>
    <p:sldId id="695" r:id="rId20"/>
    <p:sldId id="644" r:id="rId21"/>
    <p:sldId id="647" r:id="rId22"/>
    <p:sldId id="674" r:id="rId23"/>
    <p:sldId id="643" r:id="rId24"/>
    <p:sldId id="694" r:id="rId25"/>
    <p:sldId id="650" r:id="rId26"/>
    <p:sldId id="663" r:id="rId27"/>
    <p:sldId id="649" r:id="rId28"/>
    <p:sldId id="627" r:id="rId29"/>
    <p:sldId id="691" r:id="rId30"/>
    <p:sldId id="692" r:id="rId31"/>
    <p:sldId id="683" r:id="rId32"/>
    <p:sldId id="677" r:id="rId33"/>
    <p:sldId id="684" r:id="rId34"/>
    <p:sldId id="685" r:id="rId35"/>
    <p:sldId id="693" r:id="rId36"/>
    <p:sldId id="700" r:id="rId37"/>
    <p:sldId id="662" r:id="rId38"/>
    <p:sldId id="686" r:id="rId39"/>
    <p:sldId id="642" r:id="rId40"/>
    <p:sldId id="651" r:id="rId41"/>
    <p:sldId id="648" r:id="rId42"/>
    <p:sldId id="653" r:id="rId43"/>
    <p:sldId id="652" r:id="rId44"/>
    <p:sldId id="655" r:id="rId45"/>
    <p:sldId id="657" r:id="rId46"/>
    <p:sldId id="658" r:id="rId47"/>
    <p:sldId id="659" r:id="rId48"/>
    <p:sldId id="660" r:id="rId49"/>
    <p:sldId id="665" r:id="rId50"/>
    <p:sldId id="661" r:id="rId51"/>
    <p:sldId id="666" r:id="rId52"/>
    <p:sldId id="687" r:id="rId53"/>
    <p:sldId id="667" r:id="rId54"/>
    <p:sldId id="668" r:id="rId55"/>
    <p:sldId id="699" r:id="rId56"/>
    <p:sldId id="688" r:id="rId57"/>
    <p:sldId id="690" r:id="rId58"/>
    <p:sldId id="689" r:id="rId59"/>
    <p:sldId id="389" r:id="rId60"/>
    <p:sldId id="276" r:id="rId61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Open Sans" panose="020B060603050402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Git Primer" id="{51CD217E-B735-4D0C-92FE-7BACF5A58706}">
          <p14:sldIdLst>
            <p14:sldId id="697"/>
            <p14:sldId id="675"/>
            <p14:sldId id="698"/>
            <p14:sldId id="676"/>
            <p14:sldId id="639"/>
            <p14:sldId id="637"/>
            <p14:sldId id="645"/>
            <p14:sldId id="646"/>
          </p14:sldIdLst>
        </p14:section>
        <p14:section name="Local Setup" id="{B69D8C8E-AB79-4F21-A503-B43B0531DB4F}">
          <p14:sldIdLst>
            <p14:sldId id="696"/>
            <p14:sldId id="679"/>
            <p14:sldId id="680"/>
            <p14:sldId id="681"/>
            <p14:sldId id="682"/>
          </p14:sldIdLst>
        </p14:section>
        <p14:section name="view / git management" id="{C72FD91B-2C57-4952-914A-62F7EB17EB7A}">
          <p14:sldIdLst>
            <p14:sldId id="695"/>
            <p14:sldId id="644"/>
            <p14:sldId id="647"/>
            <p14:sldId id="674"/>
          </p14:sldIdLst>
        </p14:section>
        <p14:section name="Usage" id="{955EA8FE-B036-4394-BB13-0C7A9D8E1F5F}">
          <p14:sldIdLst>
            <p14:sldId id="643"/>
            <p14:sldId id="694"/>
            <p14:sldId id="650"/>
            <p14:sldId id="663"/>
            <p14:sldId id="649"/>
            <p14:sldId id="627"/>
          </p14:sldIdLst>
        </p14:section>
        <p14:section name="Features" id="{D79D6988-3B42-431C-A7FA-BC9DFEE879C6}">
          <p14:sldIdLst>
            <p14:sldId id="691"/>
            <p14:sldId id="692"/>
            <p14:sldId id="683"/>
            <p14:sldId id="677"/>
            <p14:sldId id="684"/>
            <p14:sldId id="685"/>
            <p14:sldId id="693"/>
          </p14:sldIdLst>
        </p14:section>
        <p14:section name="Branch Conventions" id="{44E01CE3-D132-4FAE-85D9-162DCEFE8FE6}">
          <p14:sldIdLst>
            <p14:sldId id="700"/>
            <p14:sldId id="662"/>
            <p14:sldId id="686"/>
            <p14:sldId id="642"/>
            <p14:sldId id="651"/>
            <p14:sldId id="648"/>
            <p14:sldId id="653"/>
            <p14:sldId id="652"/>
            <p14:sldId id="655"/>
            <p14:sldId id="657"/>
            <p14:sldId id="658"/>
            <p14:sldId id="659"/>
            <p14:sldId id="660"/>
          </p14:sldIdLst>
        </p14:section>
        <p14:section name="Tooling" id="{B48AA46F-D086-4887-863B-30719C2119E7}">
          <p14:sldIdLst>
            <p14:sldId id="665"/>
            <p14:sldId id="661"/>
            <p14:sldId id="666"/>
            <p14:sldId id="687"/>
            <p14:sldId id="667"/>
            <p14:sldId id="668"/>
          </p14:sldIdLst>
        </p14:section>
        <p14:section name="Best Practice" id="{3CC6FEF0-34B2-40E0-B42F-E431E2A17543}">
          <p14:sldIdLst>
            <p14:sldId id="699"/>
            <p14:sldId id="688"/>
            <p14:sldId id="690"/>
            <p14:sldId id="689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4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5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3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976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479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513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513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63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79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503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125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870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859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56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78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32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041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1564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528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1971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2730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6023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19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2338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752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296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6242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270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10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2017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5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99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3387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2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7175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224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9654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2898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8083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3726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5260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1535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736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379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170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60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91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635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82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/eze-goats/branch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verSafeUK/eze-goats/branch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verSafeUK/eze-goats/branch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597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ureka.co/blog/git-tutoria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/gitignor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/gitign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hook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-scm.com/book/en/v2/Customizing-Git-Git-Hook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serverside.com/blog/Coffee-Talk-Java-News-Stories-and-Opinions/Gitflow-release-branch-process-start-finish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continuous-integration/trunk-based-developmen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journal.com/content/git-origin-st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foworld.com/article/2670360/linus-torvalds--bitkeeper-blunder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572D13FB-2157-47F7-B5CA-A75575FB66D6%7D&amp;file=Git%20Best%20Practice.docx&amp;action=default&amp;mobileredirect=tru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572D13FB-2157-47F7-B5CA-A75575FB66D6%7D&amp;file=Git%20Best%20Practice.docx&amp;action=default&amp;mobileredirect=tru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572D13FB-2157-47F7-B5CA-A75575FB66D6%7D&amp;file=Git%20Best%20Practice.docx&amp;action=default&amp;mobileredirect=tru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1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6000"/>
              </a:lnSpc>
            </a:pP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And… Git Exercise Teaser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implementation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the underlying tool / protocol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Gitlab;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Codecommit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; Bitbucket; Azure Repos: just other implementations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All basically same thing, different day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Remote Server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8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LOCAL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Locally install GIT Software</a:t>
            </a:r>
          </a:p>
          <a:p>
            <a:endParaRPr kumimoji="0" lang="en-GB" sz="3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Git Server User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(aka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user)</a:t>
            </a:r>
          </a:p>
          <a:p>
            <a:endParaRPr kumimoji="0" lang="en-GB" sz="36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Setup local GIT to use Remote User*</a:t>
            </a:r>
          </a:p>
          <a:p>
            <a:endParaRPr kumimoji="0" lang="en-GB" sz="36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Profit</a:t>
            </a:r>
            <a:endParaRPr kumimoji="0" lang="en-GB" sz="36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Setup Steps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two CLI authentication methods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 – Personal Access Token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newer method, available in newer git servers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SSH – SSH Key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older method, available in all git servers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https://docs.github.com/en/get-started/quickstart/set-up-git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Logging into Remote Server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6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UI generated Token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only new git server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has permissions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has expiry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preferred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method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https://docs.github.com/en/get-started/quickstart/set-up-git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E27E0-F43D-F242-6C46-0E80135C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67" y="1673156"/>
            <a:ext cx="5255867" cy="30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872685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SSH Key, standard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server method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generated by bash command</a:t>
            </a:r>
          </a:p>
          <a:p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Support by all git servers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 expiry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 permissions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(Admin only)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https://docs.github.com/en/get-started/quickstart/set-up-git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SSH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823E0-56CA-277D-0D58-B31D002C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521" y="2324755"/>
            <a:ext cx="4637496" cy="36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 MANAGEMENT /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8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Repo 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via CLI (history)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7198-80EE-4AE9-A5E3-FEAD8B1A2DB7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https://github.com/RiverSafeUK/eze-goats/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1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Repo View via UI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442632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Project Page in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5151-1DFD-4498-8193-2D15B708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51" y="1261530"/>
            <a:ext cx="7115175" cy="542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2FF0E-DEB7-4B09-8250-551D2FB35BAA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https://github.com/RiverSafeUK/eze-goats/branches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Repo View via SourceTree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6BEBE-4ADE-45A4-ACA4-CE72F410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7" y="2694572"/>
            <a:ext cx="11452725" cy="2623473"/>
          </a:xfrm>
          <a:prstGeom prst="rect">
            <a:avLst/>
          </a:prstGeom>
        </p:spPr>
      </p:pic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Project (Tree view)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7198-80EE-4AE9-A5E3-FEAD8B1A2DB7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https://github.com/RiverSafeUK/eze-goats/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63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Flow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Tooling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Exercise Teaser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a tool, it’s used for: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development and production code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work in progress from finished code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Tagging and versioning releases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3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CLI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Common Operations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US" sz="32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Before we get started…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Operations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3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https://xkcd.com/1597/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USAGE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 descr="Git">
            <a:extLst>
              <a:ext uri="{FF2B5EF4-FFF2-40B4-BE49-F238E27FC236}">
                <a16:creationId xmlns:a16="http://schemas.microsoft.com/office/drawing/2014/main" id="{97C8D024-BCB3-4ACC-B2F9-388A346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4" y="-7840"/>
            <a:ext cx="4741546" cy="6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Common Operations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clone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repos to create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Add / commit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add changes to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branch changes to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local branch changes to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remote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a copy of a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changes from one branch to another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Operations Common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2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275374" y="444719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Operations by Function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Image result for Git Architecture">
            <a:extLst>
              <a:ext uri="{FF2B5EF4-FFF2-40B4-BE49-F238E27FC236}">
                <a16:creationId xmlns:a16="http://schemas.microsoft.com/office/drawing/2014/main" id="{F8950242-1DB9-4F84-AAF8-D3032BC4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552" y="1017030"/>
            <a:ext cx="5953288" cy="55816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C541D1-EBA0-4762-9703-1DF5B1D0D0EB}"/>
              </a:ext>
            </a:extLst>
          </p:cNvPr>
          <p:cNvSpPr txBox="1">
            <a:spLocks/>
          </p:cNvSpPr>
          <p:nvPr/>
        </p:nvSpPr>
        <p:spPr>
          <a:xfrm>
            <a:off x="111760" y="1616066"/>
            <a:ext cx="5791200" cy="79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Create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clone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 in Branch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system to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local changes to remote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changes to local repo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creating new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checkout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downloading remote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from branch to branch </a:t>
            </a:r>
          </a:p>
          <a:p>
            <a:endParaRPr lang="en-GB" sz="1600" dirty="0"/>
          </a:p>
          <a:p>
            <a:endParaRPr lang="en-GB" sz="1600" dirty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br>
              <a:rPr lang="en-GB" sz="1600" dirty="0"/>
            </a:br>
            <a:r>
              <a:rPr lang="en-GB" sz="1800" dirty="0"/>
              <a:t>from </a:t>
            </a:r>
            <a:r>
              <a:rPr lang="en-GB" sz="1800" dirty="0">
                <a:hlinkClick r:id="rId4"/>
              </a:rPr>
              <a:t>https://www.edureka.co/blog/git-tutorial/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99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kumimoji="0" lang="en-GB" sz="20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gitignore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GB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gitkeep</a:t>
            </a: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.git/hooks LOCAL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hooks Remote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 UI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features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don’t want to store all files in version control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(aka compiled / dependencies)</a:t>
            </a: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gitignore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list of files not to store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your git root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https://www.atlassian.com/git/tutorials/saving-changes/gitignore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.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gitignore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8EB65-C9E9-4516-4001-5E057ACE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30" y="3565288"/>
            <a:ext cx="5841803" cy="13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can’t store empty folders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convention a .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gitkeep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is placed in empty folders to store them in git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https://www.atlassian.com/git/tutorials/saving-changes/gitignore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.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gitkeep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608547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https://www.atlassian.com/git/tutorials/git-hooks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https://git-scm.com/book/en/v2/Customizing-Git-Git-Hooks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.git/hooks/…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4928658-34AD-BAA0-87AA-79A954AD6194}"/>
              </a:ext>
            </a:extLst>
          </p:cNvPr>
          <p:cNvSpPr/>
          <p:nvPr/>
        </p:nvSpPr>
        <p:spPr>
          <a:xfrm>
            <a:off x="592244" y="150753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hooks folder, local bash script ran when events happen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on pre-commit, on commit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Bash scripts run locally on event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49700-8DA6-3D96-30DE-647AABE48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23" y="3666112"/>
            <a:ext cx="5936024" cy="1398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34213-B40B-72E2-F13B-744914DF7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645" y="3666112"/>
            <a:ext cx="4440962" cy="1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608547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https://docs.github.com/en/developers/webhooks-and-events/webhooks/about-webhooks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Remote GIT hooks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4928658-34AD-BAA0-87AA-79A954AD6194}"/>
              </a:ext>
            </a:extLst>
          </p:cNvPr>
          <p:cNvSpPr/>
          <p:nvPr/>
        </p:nvSpPr>
        <p:spPr>
          <a:xfrm>
            <a:off x="592244" y="1507530"/>
            <a:ext cx="492333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Server specific* configured endpoint hooks, that are called on events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Commonly used by CI servers to start pipelines 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7DD1B-B890-A148-0A3D-482D1995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7530"/>
            <a:ext cx="4732406" cy="37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Pull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4928658-34AD-BAA0-87AA-79A954AD6194}"/>
              </a:ext>
            </a:extLst>
          </p:cNvPr>
          <p:cNvSpPr/>
          <p:nvPr/>
        </p:nvSpPr>
        <p:spPr>
          <a:xfrm>
            <a:off x="592244" y="1507530"/>
            <a:ext cx="492333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Serves provide UI for code reviewing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069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2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Branch Conventions: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6" name="Picture 4" descr="I DON't ALWAYS TEST MY CODE BUT WHEN I DO IT'S IN PRODUCTION - chuck norris  cowboy hat | Meme Generator">
            <a:extLst>
              <a:ext uri="{FF2B5EF4-FFF2-40B4-BE49-F238E27FC236}">
                <a16:creationId xmlns:a16="http://schemas.microsoft.com/office/drawing/2014/main" id="{1E0B766F-A400-49FB-88B2-C7E61E0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0" y="1448515"/>
            <a:ext cx="6057220" cy="52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Three competing strategies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For naming / maintaining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Branches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branching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Flow</a:t>
            </a:r>
          </a:p>
          <a:p>
            <a:pPr marL="457200" indent="-457200">
              <a:buFontTx/>
              <a:buChar char="-"/>
            </a:pPr>
            <a:r>
              <a:rPr lang="en-GB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Branch Conventions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8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development and production code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Current release work is stored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Next-release work is stored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work in progress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branches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(normally named </a:t>
            </a:r>
            <a:r>
              <a:rPr lang="en-GB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feature/&lt;TICKET&gt;_&lt;NAME&gt;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4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work in progress from finished code: Feature Branches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primary codebase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feature branches are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forked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main*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for safely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Development is done on feature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safe and ready,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merged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back into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main*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depending on git-flow used by team (will be discussed later)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3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8941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Example of a feature branch: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being created from main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committed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merged back into main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39429-2127-459D-8097-9F067BDC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539955"/>
            <a:ext cx="6114465" cy="4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E7D02-743F-49B8-A523-DCF1490C211B}"/>
              </a:ext>
            </a:extLst>
          </p:cNvPr>
          <p:cNvSpPr txBox="1"/>
          <p:nvPr/>
        </p:nvSpPr>
        <p:spPr>
          <a:xfrm>
            <a:off x="369482" y="6376987"/>
            <a:ext cx="6990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https://haydar-ai.medium.com/learning-how-to-git-merging-branches-and-resolving-conflict-61652834d4b0</a:t>
            </a:r>
          </a:p>
        </p:txBody>
      </p:sp>
    </p:spTree>
    <p:extLst>
      <p:ext uri="{BB962C8B-B14F-4D97-AF65-F5344CB8AC3E}">
        <p14:creationId xmlns:p14="http://schemas.microsoft.com/office/powerpoint/2010/main" val="3793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 grand daddy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is a process of committing work to repos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keeps the repos tidy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stops branch soup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(it might be getting old…)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https://www.atlassian.com/git/tutorials/comparing-workflows/gitflow-workflow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Modern development uses a system called “version control”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is: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shared drive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Stores changes as file-sets called (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commits)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copies of drive for independent working (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copies are mergeable into one another (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merging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special hooks to run code on events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Version Control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7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 grand daddy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5 types of branch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released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next release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branches – work in progress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(merged into develop)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Release tags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tags of main + version number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hotfixes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- emergency hotfixes to release branches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A03CD2D-6D00-4B49-BD30-9D312EC4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42" y="1502092"/>
            <a:ext cx="73818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6FFC70-D8BE-4D03-B21D-8D61FA565638}"/>
              </a:ext>
            </a:extLst>
          </p:cNvPr>
          <p:cNvSpPr txBox="1"/>
          <p:nvPr/>
        </p:nvSpPr>
        <p:spPr>
          <a:xfrm>
            <a:off x="592245" y="6416060"/>
            <a:ext cx="6990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https://www.theserverside.com/blog/Coffee-Talk-Java-News-Stories-and-Opinions/Gitflow-release-branch-process-start-finish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3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upstart convention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is a process of committing work to repos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keeps the repos tidy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stops branch soup</a:t>
            </a: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likes bleeding edge commits with no safeties or “releases”, aka continuous release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2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upstart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 types of branch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released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branches – work in progress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(merged into develop)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Bugs are fixed forward in feature branches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3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FFC70-D8BE-4D03-B21D-8D61FA565638}"/>
              </a:ext>
            </a:extLst>
          </p:cNvPr>
          <p:cNvSpPr txBox="1"/>
          <p:nvPr/>
        </p:nvSpPr>
        <p:spPr>
          <a:xfrm>
            <a:off x="592244" y="6416060"/>
            <a:ext cx="853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https://www.atlassian.com/continuous-delivery/continuous-integration/trunk-based-development</a:t>
            </a:r>
            <a:r>
              <a:rPr lang="en-GB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821A5C-5562-4655-948E-4644B542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21" y="1473261"/>
            <a:ext cx="6114465" cy="4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Opinions differ as to which is best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Typically: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Flow used for Versioned Software which are periodically released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Flow used for Services which are continuously developed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branches for teams getting </a:t>
            </a:r>
            <a:r>
              <a:rPr lang="en-GB" sz="32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started with GIT</a:t>
            </a: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vs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1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Tooling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&quot;Oh my God, why did you scotch-tape a bunch of hammers together?&quot; &quot;It's ok! Nothing depends on this wall being destroyed efficiently.&quot;">
            <a:extLst>
              <a:ext uri="{FF2B5EF4-FFF2-40B4-BE49-F238E27FC236}">
                <a16:creationId xmlns:a16="http://schemas.microsoft.com/office/drawing/2014/main" id="{9911FB26-98CD-4516-8250-915BE2AF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2231708"/>
            <a:ext cx="10107930" cy="37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F0F42-61D3-41B6-BD18-79B2D00557A1}"/>
              </a:ext>
            </a:extLst>
          </p:cNvPr>
          <p:cNvSpPr txBox="1"/>
          <p:nvPr/>
        </p:nvSpPr>
        <p:spPr>
          <a:xfrm>
            <a:off x="592244" y="6455208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https://www.explainxkcd.com/wiki/index.php/1926:_Bad_Code</a:t>
            </a:r>
          </a:p>
        </p:txBody>
      </p:sp>
    </p:spTree>
    <p:extLst>
      <p:ext uri="{BB962C8B-B14F-4D97-AF65-F5344CB8AC3E}">
        <p14:creationId xmlns:p14="http://schemas.microsoft.com/office/powerpoint/2010/main" val="4117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you a hero or a villain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Hero use raw git cli commands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8AA36-D39C-4C25-830D-C9EB7FA2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3" y="2324754"/>
            <a:ext cx="10244067" cy="21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Villian’s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 git tooling aka SourceTree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vscode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E539-C439-4856-B396-81B5CD0C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1" y="1685452"/>
            <a:ext cx="6645304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History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Born in the early 00s, by Legend Linus Torvalds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Based on proprietary </a:t>
            </a:r>
            <a:r>
              <a:rPr lang="en-US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BitKeeper</a:t>
            </a:r>
            <a:endParaRPr lang="en-US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Used originally on the Linux kernel</a:t>
            </a:r>
            <a:b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https://www.linuxjournal.com/content/git-origin-story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https://www.infoworld.com/article/2670360/linus-torvalds--bitkeeper-blunder.html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5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 NOT USE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UI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THOUGH !!!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Except for really simple stuff 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E58D2-2B22-1050-FA94-B39ACDBC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25" y="2234530"/>
            <a:ext cx="7169285" cy="39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devil has the best tools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Your choice, but I use 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SourceTree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 branch Management</a:t>
            </a:r>
          </a:p>
          <a:p>
            <a:pPr marL="457200" indent="-457200">
              <a:buFontTx/>
              <a:buChar char="-"/>
            </a:pP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VSCode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 committing / pull / push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CLI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debugging / disaster recovery</a:t>
            </a:r>
          </a:p>
          <a:p>
            <a:pPr marL="457200" indent="-457200">
              <a:buFontTx/>
              <a:buChar char="-"/>
            </a:pP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UI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!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Don’t be a Hero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2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Git Flow /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to main directly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always merge via PR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PR / Peer review functionality in UI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https://vizer.sharepoint.com/:w:/r/sites/RiverSafe/_layouts/15/Doc.aspx?sourcedoc=%7B572D13FB-2157-47F7-B5CA-A75575FB66D6%7D&amp;file=Git%20Best%20Practice.docx&amp;action=default&amp;mobileredirect=true</a:t>
            </a: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kumimoji="0" lang="en-GB" sz="9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03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broken/incomplete work in main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 tests before committing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with broken tests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Always have a commit message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Follow commit message format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TICKET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DESCRIPTION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https://vizer.sharepoint.com/:w:/r/sites/RiverSafe/_layouts/15/Doc.aspx?sourcedoc=%7B572D13FB-2157-47F7-B5CA-A75575FB66D6%7D&amp;file=Git%20Best%20Practice.docx&amp;action=default&amp;mobileredirect=true</a:t>
            </a: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kumimoji="0" lang="en-GB" sz="9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0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.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gitignore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secrets/passwords into GIT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large files (over 1-2mb)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git hooks to run auto tests on commit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https://vizer.sharepoint.com/:w:/r/sites/RiverSafe/_layouts/15/Doc.aspx?sourcedoc=%7B572D13FB-2157-47F7-B5CA-A75575FB66D6%7D&amp;file=Git%20Best%20Practice.docx&amp;action=default&amp;mobileredirect=true</a:t>
            </a: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kumimoji="0" lang="en-GB" sz="9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29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“version control” helps development by helping: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Pulling: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everyone work on common code together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Merging: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share the changes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Areas for work in progress or experiments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 Conflict: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Conflict resolution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Blame: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Audit Trail of work done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Version Control Benefits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28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Distributed: local and remote are separate stand-alone git servers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local server for individual developers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master server for combining all 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Remote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Repos send changes to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Can work offline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locally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is Local and Remote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3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made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every change to the code base (called a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codebase versions (called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fixed versions of the codebase (called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tags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4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GB" sz="36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made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Organisations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Code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Repos</a:t>
            </a:r>
            <a:b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(inside orgs)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Provides Remote 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https://github.com/RiverSafeUK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Remote Server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B4727-12E0-46C6-9B94-92E0F047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18" y="1539955"/>
            <a:ext cx="6171093" cy="47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9C67D33D-A409-4592-A8EC-C22C42C066AA}"/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1832</Words>
  <Application>Microsoft Office PowerPoint</Application>
  <PresentationFormat>Widescreen</PresentationFormat>
  <Paragraphs>286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GIT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LOCAL SETUP</vt:lpstr>
      <vt:lpstr>PowerPoint Presentation</vt:lpstr>
      <vt:lpstr>PowerPoint Presentation</vt:lpstr>
      <vt:lpstr>PowerPoint Presentation</vt:lpstr>
      <vt:lpstr>PowerPoint Presentation</vt:lpstr>
      <vt:lpstr>GIT REPO MANAGEMENT / VIEW</vt:lpstr>
      <vt:lpstr>PowerPoint Presentation</vt:lpstr>
      <vt:lpstr>PowerPoint Presentation</vt:lpstr>
      <vt:lpstr>PowerPoint Presentation</vt:lpstr>
      <vt:lpstr>PowerPoint Presentation</vt:lpstr>
      <vt:lpstr>GIT CLI OPERATIONS</vt:lpstr>
      <vt:lpstr>PowerPoint Presentation</vt:lpstr>
      <vt:lpstr>PowerPoint Presentation</vt:lpstr>
      <vt:lpstr>PowerPoint Presentation</vt:lpstr>
      <vt:lpstr>PowerPoint Presentation</vt:lpstr>
      <vt:lpstr>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BRANCH CONVENTIONS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46</cp:revision>
  <dcterms:created xsi:type="dcterms:W3CDTF">2020-04-16T10:42:13Z</dcterms:created>
  <dcterms:modified xsi:type="dcterms:W3CDTF">2022-07-08T12:44:54Z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