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491" r:id="rId6"/>
    <p:sldId id="679" r:id="rId7"/>
    <p:sldId id="626" r:id="rId8"/>
    <p:sldId id="639" r:id="rId9"/>
    <p:sldId id="686" r:id="rId10"/>
    <p:sldId id="674" r:id="rId11"/>
    <p:sldId id="682" r:id="rId12"/>
    <p:sldId id="689" r:id="rId13"/>
    <p:sldId id="685" r:id="rId14"/>
    <p:sldId id="684" r:id="rId15"/>
    <p:sldId id="687" r:id="rId16"/>
    <p:sldId id="688" r:id="rId17"/>
    <p:sldId id="703" r:id="rId18"/>
    <p:sldId id="683" r:id="rId19"/>
    <p:sldId id="691" r:id="rId20"/>
    <p:sldId id="675" r:id="rId21"/>
    <p:sldId id="676" r:id="rId22"/>
    <p:sldId id="696" r:id="rId23"/>
    <p:sldId id="702" r:id="rId24"/>
    <p:sldId id="701" r:id="rId25"/>
    <p:sldId id="699" r:id="rId26"/>
    <p:sldId id="700" r:id="rId27"/>
    <p:sldId id="697" r:id="rId28"/>
    <p:sldId id="695" r:id="rId29"/>
    <p:sldId id="698" r:id="rId30"/>
    <p:sldId id="677" r:id="rId31"/>
    <p:sldId id="678" r:id="rId32"/>
    <p:sldId id="649" r:id="rId33"/>
    <p:sldId id="692" r:id="rId34"/>
    <p:sldId id="694" r:id="rId35"/>
    <p:sldId id="680" r:id="rId36"/>
    <p:sldId id="693" r:id="rId37"/>
    <p:sldId id="681" r:id="rId38"/>
    <p:sldId id="389" r:id="rId39"/>
    <p:sldId id="276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ucida Console" panose="020B0609040504020204" pitchFamily="49" charset="0"/>
      <p:regular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History" id="{51CD217E-B735-4D0C-92FE-7BACF5A58706}">
          <p14:sldIdLst>
            <p14:sldId id="679"/>
            <p14:sldId id="626"/>
          </p14:sldIdLst>
        </p14:section>
        <p14:section name="Virtual Machines" id="{1D2586E3-9FE6-479D-9E61-DD60AF4AB6E7}">
          <p14:sldIdLst>
            <p14:sldId id="639"/>
            <p14:sldId id="686"/>
            <p14:sldId id="674"/>
            <p14:sldId id="682"/>
          </p14:sldIdLst>
        </p14:section>
        <p14:section name="Containers" id="{B65897F5-AB83-42A6-9F8A-272132ADCE39}">
          <p14:sldIdLst>
            <p14:sldId id="689"/>
            <p14:sldId id="685"/>
            <p14:sldId id="684"/>
            <p14:sldId id="687"/>
            <p14:sldId id="688"/>
            <p14:sldId id="703"/>
            <p14:sldId id="683"/>
          </p14:sldIdLst>
        </p14:section>
        <p14:section name="Docker" id="{396A0D57-969C-413A-9842-B8A04ED75C76}">
          <p14:sldIdLst>
            <p14:sldId id="691"/>
            <p14:sldId id="675"/>
            <p14:sldId id="676"/>
            <p14:sldId id="696"/>
            <p14:sldId id="702"/>
            <p14:sldId id="701"/>
            <p14:sldId id="699"/>
            <p14:sldId id="700"/>
            <p14:sldId id="697"/>
            <p14:sldId id="695"/>
            <p14:sldId id="698"/>
            <p14:sldId id="677"/>
            <p14:sldId id="678"/>
          </p14:sldIdLst>
        </p14:section>
        <p14:section name="Containersation" id="{955EA8FE-B036-4394-BB13-0C7A9D8E1F5F}">
          <p14:sldIdLst>
            <p14:sldId id="649"/>
            <p14:sldId id="692"/>
            <p14:sldId id="694"/>
            <p14:sldId id="680"/>
            <p14:sldId id="693"/>
          </p14:sldIdLst>
        </p14:section>
        <p14:section name="setup" id="{95D80378-8C82-4127-9675-EACA2134AB23}">
          <p14:sldIdLst>
            <p14:sldId id="681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02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88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28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79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91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22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852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78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3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91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11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4973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73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541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278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384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256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56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98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405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4245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5770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902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23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702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673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7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Containerization_(computing)" TargetMode="External"/><Relationship Id="rId4" Type="http://schemas.openxmlformats.org/officeDocument/2006/relationships/hyperlink" Target="https://www.redhat.com/en/topics/containers/whats-a-linux-contain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velop/develop-images/dockerfile_best-practices/" TargetMode="External"/><Relationship Id="rId4" Type="http://schemas.openxmlformats.org/officeDocument/2006/relationships/hyperlink" Target="https://docs.docker.com/engine/reference/builder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develop/develop-images/dockerfile_best-practice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198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blog.knoldus.com/how-to-run-multi-container-applications-with-docker-compos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hyperlink" Target="https://newrelic.com/blog/how-to-relic/what-is-kubernet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docker_cheatsheet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 101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container is an partial OS / Application running on a hosted OS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isolated on the computer, using OS process isolation features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Linux this is typically a service called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under the bonnet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https://containerd.io/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5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Host OS: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Typically Linux OS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Engine: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Application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Container: parts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6" descr="Docker containerized appliction blue border 2">
            <a:extLst>
              <a:ext uri="{FF2B5EF4-FFF2-40B4-BE49-F238E27FC236}">
                <a16:creationId xmlns:a16="http://schemas.microsoft.com/office/drawing/2014/main" id="{8462B28A-8D3D-E0F3-8D7D-1132625C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69" y="1726975"/>
            <a:ext cx="5193587" cy="41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Completely portable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 even with hypervisors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OS needs booted up, taking mins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4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container only needs copied, taking secs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Code runs at native speed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portable to supported 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for docker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with VMs used for Windows / Mac support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 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runs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native Linux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</a:t>
            </a: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container service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providing an easy to use CLI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Desktop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runs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 VM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which then runs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Desktop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allows the docker cli and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containers, to be ran in non-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environments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At a cost….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=vs= Docker Desktop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5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Raw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slow, like 50-90% slower 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native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code,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uses containers to speed up Linux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 Docker uses native Containers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 Docker runs Linux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Linux Docker 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Linux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much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faster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Windows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https://www.docker.com/resources/what-container/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https://www.redhat.com/en/topics/containers/whats-a-linux-container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https://en.wikipedia.org/wiki/Containerization_(computing)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Containers: docker windows/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Docker containerized appliction blue border 2">
            <a:extLst>
              <a:ext uri="{FF2B5EF4-FFF2-40B4-BE49-F238E27FC236}">
                <a16:creationId xmlns:a16="http://schemas.microsoft.com/office/drawing/2014/main" id="{807B6E63-E54C-714F-BE60-B0831B2C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60" y="2603180"/>
            <a:ext cx="4323773" cy="34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79B9F5-1D2C-E358-8CA5-47E4A36F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29" y="1701296"/>
            <a:ext cx="4269345" cy="42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Containersation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platform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system used by most Cloud Platforms / Opensource projects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Containerisation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packaging applications in 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make them portable (and sharing some Linux resources)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registry of pre-packaged docker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1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parts: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OS + application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Engine Instructions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a docker image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2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 a fresh image from a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863A2-9CB3-36B2-E6C2-AF2F391E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02" y="2603180"/>
            <a:ext cx="4761270" cy="11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History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Virtual Machines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Containerisation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Docker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Docker Registries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Multi-Container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a built/or remote image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-it = for taking user input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Commands: RUN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0BF51-B0A6-7EB6-54CE-5807C7588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847895"/>
            <a:ext cx="4772025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309B1-F18E-182E-A726-669685B5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269" y="2847894"/>
            <a:ext cx="4416339" cy="3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sending images to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F687A-7D12-F19D-CC7D-BA85C3FD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" y="2603180"/>
            <a:ext cx="3943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DEBUGGING EXEC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debugging image with a bash shell inside running container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run -name SOMETHING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image_name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exec -it SOMETHING bash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36887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 DEBUGGING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C77C5-4B2C-DB9A-BF27-01591246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3" y="4064438"/>
            <a:ext cx="10597480" cy="13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STOPPING RUNAWAY IMAGES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stopping running images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WHEN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run -name SOMETHING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image_name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FIND IMAGE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STOP AND REMOVE IMAGE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stop SOMETHING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rm SEOMTHING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36887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 DEBUGGING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7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collabnix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cheatsheet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ull">
            <a:extLst>
              <a:ext uri="{FF2B5EF4-FFF2-40B4-BE49-F238E27FC236}">
                <a16:creationId xmlns:a16="http://schemas.microsoft.com/office/drawing/2014/main" id="{4B81FC98-18C3-4BF6-6B6C-43CAB6B2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3" y="359534"/>
            <a:ext cx="8732825" cy="57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708287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recipe for an image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Structure: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Base aka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with node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COPY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- Copy node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- Install any dependencies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CMD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- Container start command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61166-35E7-5A87-AAEB-D6906212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70" y="2491157"/>
            <a:ext cx="5298299" cy="2826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CD72E-6C15-8EDF-5FDA-F4F8F4844627}"/>
              </a:ext>
            </a:extLst>
          </p:cNvPr>
          <p:cNvSpPr txBox="1"/>
          <p:nvPr/>
        </p:nvSpPr>
        <p:spPr>
          <a:xfrm>
            <a:off x="592244" y="5719227"/>
            <a:ext cx="95245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https://docs.docker.com/engine/reference/builder/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https://docs.docker.com/develop/develop-images/dockerfile_best-practices/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10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790895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Easy to use build with docker cli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$ docker build &lt;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&gt; -t &lt;image tag&gt;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CD72E-6C15-8EDF-5FDA-F4F8F4844627}"/>
              </a:ext>
            </a:extLst>
          </p:cNvPr>
          <p:cNvSpPr txBox="1"/>
          <p:nvPr/>
        </p:nvSpPr>
        <p:spPr>
          <a:xfrm>
            <a:off x="592244" y="5719227"/>
            <a:ext cx="95245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https://docs.docker.com/engine/reference/builder/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https://docs.docker.com/develop/develop-images/dockerfile_best-practices/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30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registry of created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images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you run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image, if not locally stored will be got from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docker run 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riversafe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eze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-cli --version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https://hub.docker.com/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Dockerhub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5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Docker’s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AWS’s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Microsoft’s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….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CLI can be configured to use all of them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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is not alone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F63DF-E003-F8BE-575D-F3418498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winpty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2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00E5-38CC-DF42-F0FB-3C5E6E75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63" y="5494985"/>
            <a:ext cx="10515600" cy="150018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https://xkcd.com/1988/</a:t>
            </a:r>
            <a:r>
              <a:rPr lang="en-GB" dirty="0"/>
              <a:t> 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69526330-1747-77E0-265D-E6A2952C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5" y="781235"/>
            <a:ext cx="4748094" cy="47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1E2F9C27-1B0B-8C67-FF46-3D245BD97907}"/>
              </a:ext>
            </a:extLst>
          </p:cNvPr>
          <p:cNvSpPr/>
          <p:nvPr/>
        </p:nvSpPr>
        <p:spPr>
          <a:xfrm>
            <a:off x="6353853" y="1211481"/>
            <a:ext cx="43348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kumimoji="0" lang="en-GB" sz="3600" b="1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Containerisation</a:t>
            </a:r>
            <a:r>
              <a:rPr lang="en-GB" sz="36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replacing coding…</a:t>
            </a:r>
          </a:p>
          <a:p>
            <a:endParaRPr kumimoji="0" lang="en-GB" sz="3600" b="1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kumimoji="0" lang="en-GB" sz="3600" b="1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 Heart of Containerisation is GLUE</a:t>
            </a:r>
          </a:p>
        </p:txBody>
      </p:sp>
    </p:spTree>
    <p:extLst>
      <p:ext uri="{BB962C8B-B14F-4D97-AF65-F5344CB8AC3E}">
        <p14:creationId xmlns:p14="http://schemas.microsoft.com/office/powerpoint/2010/main" val="22840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compose is: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several docker images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talking together one a single computer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start/stop management of cluster of images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https://docs.docker.com/compose/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0484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Docker Compose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8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https://docs.docker.com/compose/</a:t>
            </a: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https://blog.knoldus.com/how-to-run-multi-container-applications-with-docker-compose/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04969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Docker Compose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4588295-9D41-09ED-3082-53CFCAE5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4" y="2106675"/>
            <a:ext cx="5382326" cy="26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Kubernetes is: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several docker images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those images across several computers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multiple copies of those images on demand / auto scaling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talking together via network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start/stop management of cluster of images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https://kubernetes.io/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Kubernetes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0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https://kubernetes.io/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https://newrelic.com/blog/how-to-relic/what-is-kubernetes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Kubernetes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 descr="Kubernetes Architecture">
            <a:extLst>
              <a:ext uri="{FF2B5EF4-FFF2-40B4-BE49-F238E27FC236}">
                <a16:creationId xmlns:a16="http://schemas.microsoft.com/office/drawing/2014/main" id="{09EE8FED-2A3F-6FAB-1A77-32A6DF84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" y="1539955"/>
            <a:ext cx="6693529" cy="42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ocker containerized appliction blue border 2">
            <a:extLst>
              <a:ext uri="{FF2B5EF4-FFF2-40B4-BE49-F238E27FC236}">
                <a16:creationId xmlns:a16="http://schemas.microsoft.com/office/drawing/2014/main" id="{913B995C-E3A0-F249-CF4D-6419187E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243" y="2141602"/>
            <a:ext cx="3643178" cy="29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ED8FE-2391-15DB-06AB-6300E56D3286}"/>
              </a:ext>
            </a:extLst>
          </p:cNvPr>
          <p:cNvCxnSpPr>
            <a:cxnSpLocks/>
          </p:cNvCxnSpPr>
          <p:nvPr/>
        </p:nvCxnSpPr>
        <p:spPr>
          <a:xfrm flipV="1">
            <a:off x="6029608" y="4843604"/>
            <a:ext cx="1638677" cy="47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1D93-5A37-69A9-6E90-57E702C6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2401978"/>
            <a:ext cx="10515600" cy="2852737"/>
          </a:xfrm>
        </p:spPr>
        <p:txBody>
          <a:bodyPr/>
          <a:lstStyle/>
          <a:p>
            <a:r>
              <a:rPr lang="en-GB" dirty="0"/>
              <a:t>Windows Local Setup</a:t>
            </a:r>
            <a:br>
              <a:rPr lang="en-GB" dirty="0"/>
            </a:br>
            <a:r>
              <a:rPr lang="en-GB" sz="4000" dirty="0"/>
              <a:t>- install docker</a:t>
            </a:r>
            <a:br>
              <a:rPr lang="en-GB" sz="4000" dirty="0"/>
            </a:br>
            <a:r>
              <a:rPr lang="en-GB" sz="4000" dirty="0"/>
              <a:t>- make sure hypervisor enabled</a:t>
            </a:r>
            <a:br>
              <a:rPr lang="en-GB" sz="4000" dirty="0"/>
            </a:br>
            <a:r>
              <a:rPr lang="en-GB" sz="4000" dirty="0"/>
              <a:t>- setup </a:t>
            </a:r>
            <a:r>
              <a:rPr lang="en-GB" sz="4000" dirty="0" err="1"/>
              <a:t>wsl</a:t>
            </a:r>
            <a:r>
              <a:rPr lang="en-GB" sz="4000" dirty="0"/>
              <a:t> </a:t>
            </a:r>
            <a:r>
              <a:rPr lang="en-GB" sz="4000" i="1" dirty="0"/>
              <a:t>(for </a:t>
            </a:r>
            <a:r>
              <a:rPr lang="en-GB" sz="4000" i="1" dirty="0" err="1"/>
              <a:t>linux</a:t>
            </a:r>
            <a:r>
              <a:rPr lang="en-GB" sz="4000" i="1" dirty="0"/>
              <a:t> VM for docker)</a:t>
            </a:r>
            <a:br>
              <a:rPr lang="en-GB" sz="4000" dirty="0"/>
            </a:br>
            <a:r>
              <a:rPr lang="en-GB" sz="4000" dirty="0"/>
              <a:t>- restart</a:t>
            </a:r>
            <a:br>
              <a:rPr lang="en-GB" sz="4000" dirty="0"/>
            </a:br>
            <a:r>
              <a:rPr lang="en-GB" sz="4000" dirty="0"/>
              <a:t>- verify working</a:t>
            </a:r>
            <a:br>
              <a:rPr lang="en-GB" sz="4000" dirty="0"/>
            </a:br>
            <a:r>
              <a:rPr lang="en-GB" sz="4000" dirty="0"/>
              <a:t>   ` $ docker run hello-world  `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2C9D-4820-371F-49A2-096E16708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https://docs.docker.com/get-started/docker_cheatsheet.pdf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4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Green Threading (Time Sharing) –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1960’s VM… aka running several programs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Chroot Jails popular in the 70s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https://en.wikipedia.org/wiki/Chroot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Virtual Machines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2000’s Virtual machines </a:t>
            </a:r>
            <a:r>
              <a:rPr lang="en-US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popularised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on x86 platform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popularity: Docker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2010’s docker emerges as the dominant Image format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the Chroot Jail 2.0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Container vm whatcontainer 2">
            <a:extLst>
              <a:ext uri="{FF2B5EF4-FFF2-40B4-BE49-F238E27FC236}">
                <a16:creationId xmlns:a16="http://schemas.microsoft.com/office/drawing/2014/main" id="{EC745012-21BC-0410-D48B-5BBC4E1F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18" y="1623960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Virtual Machine is an emulated computer system, and come in two common flavours: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Process virtual machines: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Simple abstracted process running instructions, runnable anywhere the VM Engine is available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a portable VM, implemented on many OSs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System virtual machines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Fully emulated computer, running Operating System Image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3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781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Engine: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byte code instructions or OS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Hypervisor: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hardware to efficiently managed multiple Oss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turned off by default*, missing on budget computers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parts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Container vm whatcontainer 2">
            <a:extLst>
              <a:ext uri="{FF2B5EF4-FFF2-40B4-BE49-F238E27FC236}">
                <a16:creationId xmlns:a16="http://schemas.microsoft.com/office/drawing/2014/main" id="{733967A0-5EC3-6FA3-9BC7-B7AB09AF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335" y="1569640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Raw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slow, like 50-90% slower 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native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</a:t>
            </a: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hypervisor why?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DBDC7-3A69-575B-4A7B-7955DC8DAA24}"/>
              </a:ext>
            </a:extLst>
          </p:cNvPr>
          <p:cNvSpPr txBox="1"/>
          <p:nvPr/>
        </p:nvSpPr>
        <p:spPr>
          <a:xfrm>
            <a:off x="592244" y="2640389"/>
            <a:ext cx="598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Hypervisor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specialist hardware device to speed up hosted Virtual Machines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on windows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hyper-V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type 1 to speed up things</a:t>
            </a: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Linux non-hypervisor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80F5C-3358-B143-E8AD-4370D0CFD113}"/>
              </a:ext>
            </a:extLst>
          </p:cNvPr>
          <p:cNvSpPr txBox="1"/>
          <p:nvPr/>
        </p:nvSpPr>
        <p:spPr>
          <a:xfrm>
            <a:off x="592244" y="6550223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https://www.docker.com/resources/what-container/</a:t>
            </a:r>
            <a:r>
              <a:rPr lang="en-GB" dirty="0"/>
              <a:t> </a:t>
            </a:r>
          </a:p>
        </p:txBody>
      </p:sp>
      <p:pic>
        <p:nvPicPr>
          <p:cNvPr id="2052" name="Picture 4" descr="Container vm whatcontainer 2">
            <a:extLst>
              <a:ext uri="{FF2B5EF4-FFF2-40B4-BE49-F238E27FC236}">
                <a16:creationId xmlns:a16="http://schemas.microsoft.com/office/drawing/2014/main" id="{5BB1C0FA-08A9-ABFE-3DBB-C4E23994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17" y="2224889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6" descr="Docker containerized appliction blue border 2">
            <a:extLst>
              <a:ext uri="{FF2B5EF4-FFF2-40B4-BE49-F238E27FC236}">
                <a16:creationId xmlns:a16="http://schemas.microsoft.com/office/drawing/2014/main" id="{BF52D019-BDF5-4018-A297-1D184F92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1539955"/>
            <a:ext cx="5193587" cy="41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3A143EDE-76E6-4BCA-877C-43D16A5B35DA}"/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1312</Words>
  <Application>Microsoft Office PowerPoint</Application>
  <PresentationFormat>Widescreen</PresentationFormat>
  <Paragraphs>207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inherit</vt:lpstr>
      <vt:lpstr>Open Sans</vt:lpstr>
      <vt:lpstr>Arial</vt:lpstr>
      <vt:lpstr>Lucida Console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Local Setup - install docker - make sure hypervisor enabled - setup wsl (for linux VM for docker) - restart - verify working    ` $ docker run hello-world  `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44</cp:revision>
  <dcterms:created xsi:type="dcterms:W3CDTF">2020-04-16T10:42:13Z</dcterms:created>
  <dcterms:modified xsi:type="dcterms:W3CDTF">2022-10-07T13:28:04Z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