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0"/>
  </p:notesMasterIdLst>
  <p:sldIdLst>
    <p:sldId id="256" r:id="rId5"/>
    <p:sldId id="491" r:id="rId6"/>
    <p:sldId id="697" r:id="rId7"/>
    <p:sldId id="716" r:id="rId8"/>
    <p:sldId id="717" r:id="rId9"/>
    <p:sldId id="705" r:id="rId10"/>
    <p:sldId id="707" r:id="rId11"/>
    <p:sldId id="709" r:id="rId12"/>
    <p:sldId id="708" r:id="rId13"/>
    <p:sldId id="874" r:id="rId14"/>
    <p:sldId id="866" r:id="rId15"/>
    <p:sldId id="718" r:id="rId16"/>
    <p:sldId id="710" r:id="rId17"/>
    <p:sldId id="722" r:id="rId18"/>
    <p:sldId id="711" r:id="rId19"/>
    <p:sldId id="714" r:id="rId20"/>
    <p:sldId id="715" r:id="rId21"/>
    <p:sldId id="719" r:id="rId22"/>
    <p:sldId id="720" r:id="rId23"/>
    <p:sldId id="781" r:id="rId24"/>
    <p:sldId id="780" r:id="rId25"/>
    <p:sldId id="725" r:id="rId26"/>
    <p:sldId id="735" r:id="rId27"/>
    <p:sldId id="865" r:id="rId28"/>
    <p:sldId id="723" r:id="rId29"/>
    <p:sldId id="726" r:id="rId30"/>
    <p:sldId id="727" r:id="rId31"/>
    <p:sldId id="728" r:id="rId32"/>
    <p:sldId id="713" r:id="rId33"/>
    <p:sldId id="729" r:id="rId34"/>
    <p:sldId id="730" r:id="rId35"/>
    <p:sldId id="731" r:id="rId36"/>
    <p:sldId id="867" r:id="rId37"/>
    <p:sldId id="732" r:id="rId38"/>
    <p:sldId id="864" r:id="rId39"/>
    <p:sldId id="734" r:id="rId40"/>
    <p:sldId id="683" r:id="rId41"/>
    <p:sldId id="858" r:id="rId42"/>
    <p:sldId id="855" r:id="rId43"/>
    <p:sldId id="856" r:id="rId44"/>
    <p:sldId id="857" r:id="rId45"/>
    <p:sldId id="859" r:id="rId46"/>
    <p:sldId id="733" r:id="rId47"/>
    <p:sldId id="712" r:id="rId48"/>
    <p:sldId id="868" r:id="rId49"/>
    <p:sldId id="869" r:id="rId50"/>
    <p:sldId id="870" r:id="rId51"/>
    <p:sldId id="736" r:id="rId52"/>
    <p:sldId id="737" r:id="rId53"/>
    <p:sldId id="863" r:id="rId54"/>
    <p:sldId id="739" r:id="rId55"/>
    <p:sldId id="740" r:id="rId56"/>
    <p:sldId id="724" r:id="rId57"/>
    <p:sldId id="741" r:id="rId58"/>
    <p:sldId id="862" r:id="rId59"/>
    <p:sldId id="742" r:id="rId60"/>
    <p:sldId id="743" r:id="rId61"/>
    <p:sldId id="626" r:id="rId62"/>
    <p:sldId id="861" r:id="rId63"/>
    <p:sldId id="744" r:id="rId64"/>
    <p:sldId id="871" r:id="rId65"/>
    <p:sldId id="872" r:id="rId66"/>
    <p:sldId id="745" r:id="rId67"/>
    <p:sldId id="746" r:id="rId68"/>
    <p:sldId id="873" r:id="rId69"/>
    <p:sldId id="747" r:id="rId70"/>
    <p:sldId id="749" r:id="rId71"/>
    <p:sldId id="750" r:id="rId72"/>
    <p:sldId id="751" r:id="rId73"/>
    <p:sldId id="753" r:id="rId74"/>
    <p:sldId id="752" r:id="rId75"/>
    <p:sldId id="860" r:id="rId76"/>
    <p:sldId id="777" r:id="rId77"/>
    <p:sldId id="389" r:id="rId78"/>
    <p:sldId id="276" r:id="rId79"/>
  </p:sldIdLst>
  <p:sldSz cx="12192000" cy="6858000"/>
  <p:notesSz cx="6858000" cy="9144000"/>
  <p:embeddedFontLs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Open Sans" panose="020B0606030504020204" pitchFamily="34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omputer 101" id="{51CD217E-B735-4D0C-92FE-7BACF5A58706}">
          <p14:sldIdLst>
            <p14:sldId id="697"/>
            <p14:sldId id="716"/>
            <p14:sldId id="717"/>
            <p14:sldId id="705"/>
            <p14:sldId id="707"/>
            <p14:sldId id="709"/>
            <p14:sldId id="708"/>
            <p14:sldId id="874"/>
            <p14:sldId id="866"/>
            <p14:sldId id="718"/>
            <p14:sldId id="710"/>
          </p14:sldIdLst>
        </p14:section>
        <p14:section name="CPU" id="{8B9703DD-E4CC-4646-AD80-A2F4E1471198}">
          <p14:sldIdLst>
            <p14:sldId id="722"/>
            <p14:sldId id="711"/>
            <p14:sldId id="714"/>
            <p14:sldId id="715"/>
            <p14:sldId id="719"/>
            <p14:sldId id="720"/>
            <p14:sldId id="781"/>
            <p14:sldId id="780"/>
            <p14:sldId id="725"/>
            <p14:sldId id="735"/>
            <p14:sldId id="865"/>
          </p14:sldIdLst>
        </p14:section>
        <p14:section name="Memory" id="{28C18946-31E6-4A80-A56D-1318A38A5D62}">
          <p14:sldIdLst>
            <p14:sldId id="723"/>
            <p14:sldId id="726"/>
            <p14:sldId id="727"/>
            <p14:sldId id="728"/>
            <p14:sldId id="713"/>
            <p14:sldId id="729"/>
            <p14:sldId id="730"/>
            <p14:sldId id="731"/>
            <p14:sldId id="867"/>
            <p14:sldId id="732"/>
            <p14:sldId id="864"/>
          </p14:sldIdLst>
        </p14:section>
        <p14:section name="File systems" id="{D988CCA3-5EB6-49FF-A8D4-34F1F5C5478D}">
          <p14:sldIdLst>
            <p14:sldId id="734"/>
            <p14:sldId id="683"/>
            <p14:sldId id="858"/>
            <p14:sldId id="855"/>
            <p14:sldId id="856"/>
            <p14:sldId id="857"/>
            <p14:sldId id="859"/>
          </p14:sldIdLst>
        </p14:section>
        <p14:section name="IO" id="{F1290754-224D-46FE-8057-171B3F8C10AD}">
          <p14:sldIdLst>
            <p14:sldId id="733"/>
            <p14:sldId id="712"/>
            <p14:sldId id="868"/>
            <p14:sldId id="869"/>
            <p14:sldId id="870"/>
            <p14:sldId id="736"/>
            <p14:sldId id="737"/>
            <p14:sldId id="863"/>
          </p14:sldIdLst>
        </p14:section>
        <p14:section name="Computer Types" id="{9565F8E7-0161-4078-9583-6A815181A318}">
          <p14:sldIdLst>
            <p14:sldId id="739"/>
            <p14:sldId id="740"/>
            <p14:sldId id="724"/>
            <p14:sldId id="741"/>
            <p14:sldId id="862"/>
          </p14:sldIdLst>
        </p14:section>
        <p14:section name="Software Types" id="{D1B3141A-B8B3-41F3-9095-7615D6D01018}">
          <p14:sldIdLst>
            <p14:sldId id="742"/>
            <p14:sldId id="743"/>
            <p14:sldId id="626"/>
            <p14:sldId id="861"/>
          </p14:sldIdLst>
        </p14:section>
        <p14:section name="Programming Types" id="{F84CFCC4-B6B5-4506-BE9D-A8987986D248}">
          <p14:sldIdLst>
            <p14:sldId id="744"/>
            <p14:sldId id="871"/>
            <p14:sldId id="872"/>
            <p14:sldId id="745"/>
            <p14:sldId id="746"/>
            <p14:sldId id="873"/>
            <p14:sldId id="747"/>
            <p14:sldId id="749"/>
            <p14:sldId id="750"/>
            <p14:sldId id="751"/>
            <p14:sldId id="753"/>
            <p14:sldId id="752"/>
          </p14:sldIdLst>
        </p14:section>
        <p14:section name="Conclusions" id="{834BD5EE-E261-4299-8BEA-5ECF4CCA85BB}">
          <p14:sldIdLst>
            <p14:sldId id="860"/>
            <p14:sldId id="777"/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B2972-93BF-4044-8814-5E1C962227A1}" v="17" dt="2023-07-03T09:49:08.253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2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7.fntdata"/><Relationship Id="rId61" Type="http://schemas.openxmlformats.org/officeDocument/2006/relationships/slide" Target="slides/slide57.xml"/><Relationship Id="rId82" Type="http://schemas.openxmlformats.org/officeDocument/2006/relationships/font" Target="fonts/font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2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Nalluri" userId="271b8139-6dc6-4377-a070-4a3587b367ba" providerId="ADAL" clId="{E92096E9-30D8-44C7-9B92-F79B22CA77C5}"/>
    <pc:docChg chg="modSld">
      <pc:chgData name="Shyam Nalluri" userId="271b8139-6dc6-4377-a070-4a3587b367ba" providerId="ADAL" clId="{E92096E9-30D8-44C7-9B92-F79B22CA77C5}" dt="2022-10-26T09:41:09.247" v="3" actId="1076"/>
      <pc:docMkLst>
        <pc:docMk/>
      </pc:docMkLst>
      <pc:sldChg chg="modSp mod">
        <pc:chgData name="Shyam Nalluri" userId="271b8139-6dc6-4377-a070-4a3587b367ba" providerId="ADAL" clId="{E92096E9-30D8-44C7-9B92-F79B22CA77C5}" dt="2022-10-26T09:41:09.247" v="3" actId="1076"/>
        <pc:sldMkLst>
          <pc:docMk/>
          <pc:sldMk cId="1904925646" sldId="719"/>
        </pc:sldMkLst>
        <pc:spChg chg="mod">
          <ac:chgData name="Shyam Nalluri" userId="271b8139-6dc6-4377-a070-4a3587b367ba" providerId="ADAL" clId="{E92096E9-30D8-44C7-9B92-F79B22CA77C5}" dt="2022-10-26T09:41:09.247" v="3" actId="1076"/>
          <ac:spMkLst>
            <pc:docMk/>
            <pc:sldMk cId="1904925646" sldId="719"/>
            <ac:spMk id="6" creationId="{8840EB46-30C1-53A2-2D01-085846AEE4D8}"/>
          </ac:spMkLst>
        </pc:spChg>
      </pc:sldChg>
    </pc:docChg>
  </pc:docChgLst>
  <pc:docChgLst>
    <pc:chgData name="Nicholas Ijewere" userId="S::nicholas.ijewere@riversafe.co.uk::703d200f-c2df-4c3b-a675-77e5d8039b27" providerId="AD" clId="Web-{C27B2972-93BF-4044-8814-5E1C962227A1}"/>
    <pc:docChg chg="modSld sldOrd modSection">
      <pc:chgData name="Nicholas Ijewere" userId="S::nicholas.ijewere@riversafe.co.uk::703d200f-c2df-4c3b-a675-77e5d8039b27" providerId="AD" clId="Web-{C27B2972-93BF-4044-8814-5E1C962227A1}" dt="2023-07-03T09:49:08.253" v="16"/>
      <pc:docMkLst>
        <pc:docMk/>
      </pc:docMkLst>
      <pc:sldChg chg="ord">
        <pc:chgData name="Nicholas Ijewere" userId="S::nicholas.ijewere@riversafe.co.uk::703d200f-c2df-4c3b-a675-77e5d8039b27" providerId="AD" clId="Web-{C27B2972-93BF-4044-8814-5E1C962227A1}" dt="2023-07-03T09:32:22.194" v="10"/>
        <pc:sldMkLst>
          <pc:docMk/>
          <pc:sldMk cId="3028641788" sldId="712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38:51.252" v="11"/>
        <pc:sldMkLst>
          <pc:docMk/>
          <pc:sldMk cId="4158938487" sldId="724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14:45.024" v="5"/>
        <pc:sldMkLst>
          <pc:docMk/>
          <pc:sldMk cId="1169906587" sldId="728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22:48.928" v="6"/>
        <pc:sldMkLst>
          <pc:docMk/>
          <pc:sldMk cId="4119897207" sldId="732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24:16.962" v="8"/>
        <pc:sldMkLst>
          <pc:docMk/>
          <pc:sldMk cId="2445668910" sldId="734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40:07.191" v="12"/>
        <pc:sldMkLst>
          <pc:docMk/>
          <pc:sldMk cId="3388734402" sldId="740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44:23.292" v="14"/>
        <pc:sldMkLst>
          <pc:docMk/>
          <pc:sldMk cId="28391830" sldId="747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46:08.561" v="15"/>
        <pc:sldMkLst>
          <pc:docMk/>
          <pc:sldMk cId="654167571" sldId="750"/>
        </pc:sldMkLst>
      </pc:sldChg>
      <pc:sldChg chg="modSp">
        <pc:chgData name="Nicholas Ijewere" userId="S::nicholas.ijewere@riversafe.co.uk::703d200f-c2df-4c3b-a675-77e5d8039b27" providerId="AD" clId="Web-{C27B2972-93BF-4044-8814-5E1C962227A1}" dt="2023-07-03T09:09:28.796" v="4" actId="1076"/>
        <pc:sldMkLst>
          <pc:docMk/>
          <pc:sldMk cId="372954511" sldId="780"/>
        </pc:sldMkLst>
        <pc:picChg chg="mod">
          <ac:chgData name="Nicholas Ijewere" userId="S::nicholas.ijewere@riversafe.co.uk::703d200f-c2df-4c3b-a675-77e5d8039b27" providerId="AD" clId="Web-{C27B2972-93BF-4044-8814-5E1C962227A1}" dt="2023-07-03T09:09:28.796" v="4" actId="1076"/>
          <ac:picMkLst>
            <pc:docMk/>
            <pc:sldMk cId="372954511" sldId="780"/>
            <ac:picMk id="4098" creationId="{B6B0F173-2330-398A-DBE9-49849743539C}"/>
          </ac:picMkLst>
        </pc:picChg>
      </pc:sldChg>
      <pc:sldChg chg="ord">
        <pc:chgData name="Nicholas Ijewere" userId="S::nicholas.ijewere@riversafe.co.uk::703d200f-c2df-4c3b-a675-77e5d8039b27" providerId="AD" clId="Web-{C27B2972-93BF-4044-8814-5E1C962227A1}" dt="2023-07-03T09:49:08.253" v="16"/>
        <pc:sldMkLst>
          <pc:docMk/>
          <pc:sldMk cId="2998376167" sldId="860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24:29.978" v="9"/>
        <pc:sldMkLst>
          <pc:docMk/>
          <pc:sldMk cId="3514228252" sldId="867"/>
        </pc:sldMkLst>
      </pc:sldChg>
      <pc:sldChg chg="ord">
        <pc:chgData name="Nicholas Ijewere" userId="S::nicholas.ijewere@riversafe.co.uk::703d200f-c2df-4c3b-a675-77e5d8039b27" providerId="AD" clId="Web-{C27B2972-93BF-4044-8814-5E1C962227A1}" dt="2023-07-03T09:42:52.446" v="13"/>
        <pc:sldMkLst>
          <pc:docMk/>
          <pc:sldMk cId="1492761585" sldId="8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639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1531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3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283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737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03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074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094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546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696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86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7486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248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827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964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8996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683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758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80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417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367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138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41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057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001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739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6925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184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941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4398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743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317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7330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7590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780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322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145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95226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28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68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396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0944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9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9920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14805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84365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6185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95763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21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6596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50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7071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29592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8467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39766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36343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91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07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08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ore%27s_la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s_processing_un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-state_drive#SSD_failu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_cach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paging#Thrash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paging#Thrash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I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asciicode.com.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prefi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pref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(occupation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.j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(occupation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Calculations, in case anyone doesn’t believe it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i9 = 8 cores @ 5 gigahertz = ~40 billion operations a second, 40 gigaflops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actually ~1000 gigaflops, multiple queued flops completed each operation!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medium SSD = 1tb = ~ 11 billion books, where book = 100k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 = 550mb/s = 5/6 million books a 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Low Cost: about £1-2k</a:t>
            </a:r>
          </a:p>
        </p:txBody>
      </p:sp>
    </p:spTree>
    <p:extLst>
      <p:ext uri="{BB962C8B-B14F-4D97-AF65-F5344CB8AC3E}">
        <p14:creationId xmlns:p14="http://schemas.microsoft.com/office/powerpoint/2010/main" val="32620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2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COMPONENTS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 have millions of parts,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but broadly three main component categories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BRAIN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CPU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GPU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MEMORY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RAM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 Disk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658B2-DACF-4E50-EB86-696BF136452B}"/>
              </a:ext>
            </a:extLst>
          </p:cNvPr>
          <p:cNvSpPr txBox="1"/>
          <p:nvPr/>
        </p:nvSpPr>
        <p:spPr>
          <a:xfrm>
            <a:off x="4857795" y="2648594"/>
            <a:ext cx="6989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COMMUNICATIONS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Network Card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I/O Devices</a:t>
            </a:r>
          </a:p>
        </p:txBody>
      </p:sp>
    </p:spTree>
    <p:extLst>
      <p:ext uri="{BB962C8B-B14F-4D97-AF65-F5344CB8AC3E}">
        <p14:creationId xmlns:p14="http://schemas.microsoft.com/office/powerpoint/2010/main" val="30187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Brains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5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Brain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BRAINS: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central processing unit, brains of the operation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Graphical Processing Unit, Special type of CPU that’s hundreds of times better at 3D graphics than a general purpose CPU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56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important terms: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number of mathematic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 operations a second per CPU core,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counted in gigahertz (billions per second)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CPUs in a computer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1 low end desktop, 2 high end desktop, 4-64 for high servers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micro CPU inside a CPU, so if a CPU has 4 cores, then can do 4 things at once, and ~4 times as fast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07" y="2116069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Total Computer Speed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 x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 x Cores = Speed/second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Dual i9 example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(has two 8 Core 5ghz CPUs)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 x 8 x 5g = 16 x 5g = 80 billion operations a second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advanced topic, each core can do many things in parallel inside single operation step, so in reality much higher !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~ 400 billion, as said advanced topic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 my CPU at 25%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490467" y="1546698"/>
            <a:ext cx="8387402" cy="453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Single Thread vs Multi Thread</a:t>
            </a:r>
            <a:b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Thread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the name of a program running on single core of a single CPU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Some programs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multi-threaded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meaning they run on multi cores on multiple CPUs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Most “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” programming languages are used in a single threaded manner, to reduce complexity of the programming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Only high performance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gamming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computational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software are commonly multi-threaded !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3F951-5099-4B8A-0DF9-5923F194E131}"/>
              </a:ext>
            </a:extLst>
          </p:cNvPr>
          <p:cNvSpPr txBox="1"/>
          <p:nvPr/>
        </p:nvSpPr>
        <p:spPr>
          <a:xfrm>
            <a:off x="8774947" y="3963715"/>
            <a:ext cx="3395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486</a:t>
            </a:r>
          </a:p>
          <a:p>
            <a:r>
              <a:rPr lang="en-GB" b="1" dirty="0"/>
              <a:t>Top of the line customer CPU, in 1989</a:t>
            </a:r>
          </a:p>
          <a:p>
            <a:r>
              <a:rPr lang="en-GB" b="1" dirty="0"/>
              <a:t>50 </a:t>
            </a:r>
            <a:r>
              <a:rPr lang="en-GB" b="1" dirty="0" err="1"/>
              <a:t>Mhz</a:t>
            </a:r>
            <a:r>
              <a:rPr lang="en-GB" b="1" dirty="0"/>
              <a:t> (0.05 </a:t>
            </a:r>
            <a:r>
              <a:rPr lang="en-GB" b="1" dirty="0" err="1"/>
              <a:t>Ghz</a:t>
            </a:r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9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 my CPU at 25%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This means most programs don’t get the most out of a computer</a:t>
            </a: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Unless: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 multiple copies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 program, one on each core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across multiple cores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using specially build Software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28580-72C2-3F4A-F505-68F0A2094C43}"/>
              </a:ext>
            </a:extLst>
          </p:cNvPr>
          <p:cNvSpPr txBox="1"/>
          <p:nvPr/>
        </p:nvSpPr>
        <p:spPr>
          <a:xfrm>
            <a:off x="8706849" y="3963715"/>
            <a:ext cx="3395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i9</a:t>
            </a:r>
          </a:p>
          <a:p>
            <a:r>
              <a:rPr lang="en-GB" b="1" dirty="0"/>
              <a:t>Top of the line customer CPU, in 2022</a:t>
            </a:r>
          </a:p>
          <a:p>
            <a:r>
              <a:rPr lang="en-GB" b="1" dirty="0"/>
              <a:t>5.2 </a:t>
            </a:r>
            <a:r>
              <a:rPr lang="en-GB" b="1" dirty="0" err="1"/>
              <a:t>Ghz</a:t>
            </a:r>
            <a:endParaRPr lang="en-GB" b="1" dirty="0"/>
          </a:p>
        </p:txBody>
      </p:sp>
      <p:pic>
        <p:nvPicPr>
          <p:cNvPr id="2050" name="Picture 2" descr="Intel Core i9-12900K 3,20 GHz (Alder Lake-S) Sockel 1700 - tray">
            <a:extLst>
              <a:ext uri="{FF2B5EF4-FFF2-40B4-BE49-F238E27FC236}">
                <a16:creationId xmlns:a16="http://schemas.microsoft.com/office/drawing/2014/main" id="{4C13D1DB-4FCF-7FD2-BC46-64E9B88F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345" y="1261530"/>
            <a:ext cx="2636196" cy="26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Computers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Programs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Computer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Software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Programming Languages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Data Format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isn’t everything multi-threaded !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28580-72C2-3F4A-F505-68F0A2094C43}"/>
              </a:ext>
            </a:extLst>
          </p:cNvPr>
          <p:cNvSpPr txBox="1"/>
          <p:nvPr/>
        </p:nvSpPr>
        <p:spPr>
          <a:xfrm>
            <a:off x="6096000" y="4216633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Intel i9: 2022 Top of the line </a:t>
            </a:r>
            <a:r>
              <a:rPr lang="en-GB" b="1"/>
              <a:t>customer CPU</a:t>
            </a:r>
            <a:endParaRPr lang="en-GB" b="1" dirty="0"/>
          </a:p>
          <a:p>
            <a:r>
              <a:rPr lang="en-GB" b="1" dirty="0"/>
              <a:t>8 Cores @ 5.2 </a:t>
            </a:r>
            <a:r>
              <a:rPr lang="en-GB" b="1" dirty="0" err="1"/>
              <a:t>Ghz</a:t>
            </a:r>
            <a:endParaRPr lang="en-GB" b="1" dirty="0"/>
          </a:p>
        </p:txBody>
      </p:sp>
      <p:pic>
        <p:nvPicPr>
          <p:cNvPr id="2050" name="Picture 2" descr="Intel Core i9-12900K 3,20 GHz (Alder Lake-S) Sockel 1700 - tray">
            <a:extLst>
              <a:ext uri="{FF2B5EF4-FFF2-40B4-BE49-F238E27FC236}">
                <a16:creationId xmlns:a16="http://schemas.microsoft.com/office/drawing/2014/main" id="{4C13D1DB-4FCF-7FD2-BC46-64E9B88F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46" y="1902058"/>
            <a:ext cx="2248289" cy="22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E353B-8F05-60E8-3819-820FDB996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0" y="1902058"/>
            <a:ext cx="2533650" cy="2314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4BBFD-8E3E-B21E-61BD-8C980E73F280}"/>
              </a:ext>
            </a:extLst>
          </p:cNvPr>
          <p:cNvSpPr txBox="1"/>
          <p:nvPr/>
        </p:nvSpPr>
        <p:spPr>
          <a:xfrm>
            <a:off x="645327" y="4216633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486: 1989 Top of the line customer CPU</a:t>
            </a:r>
          </a:p>
          <a:p>
            <a:r>
              <a:rPr lang="en-GB" b="1" dirty="0"/>
              <a:t>1 Core @ 50 </a:t>
            </a:r>
            <a:r>
              <a:rPr lang="en-GB" b="1" dirty="0" err="1"/>
              <a:t>Mhz</a:t>
            </a:r>
            <a:r>
              <a:rPr lang="en-GB" b="1" dirty="0"/>
              <a:t> (0.05 </a:t>
            </a:r>
            <a:r>
              <a:rPr lang="en-GB" b="1" dirty="0" err="1"/>
              <a:t>Ghz</a:t>
            </a:r>
            <a:r>
              <a:rPr lang="en-GB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EC569-497C-35C6-AB1A-35AC2BD7A5E2}"/>
              </a:ext>
            </a:extLst>
          </p:cNvPr>
          <p:cNvSpPr txBox="1"/>
          <p:nvPr/>
        </p:nvSpPr>
        <p:spPr>
          <a:xfrm>
            <a:off x="678203" y="5408896"/>
            <a:ext cx="10391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2022 i9 </a:t>
            </a:r>
            <a:r>
              <a:rPr lang="en-GB" sz="2400" b="1" dirty="0"/>
              <a:t>Clock speed 104 times faster </a:t>
            </a:r>
            <a:r>
              <a:rPr lang="en-GB" sz="2400" dirty="0"/>
              <a:t>than 486 from 1989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plus it’s got 8 cores vs 1 core, so roughly </a:t>
            </a:r>
            <a:r>
              <a:rPr lang="en-GB" sz="2400" b="1" dirty="0"/>
              <a:t>832 times </a:t>
            </a:r>
            <a:r>
              <a:rPr lang="en-GB" sz="2400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1608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Aside note: Moore’s Law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83906" y="5275375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are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doubling in speed* every 2 years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since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1965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speed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~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transistors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https://en.wikipedia.org/wiki/Moore%27s_law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28580-72C2-3F4A-F505-68F0A2094C43}"/>
              </a:ext>
            </a:extLst>
          </p:cNvPr>
          <p:cNvSpPr txBox="1"/>
          <p:nvPr/>
        </p:nvSpPr>
        <p:spPr>
          <a:xfrm>
            <a:off x="9027862" y="3963715"/>
            <a:ext cx="29706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I9 = 5.2 </a:t>
            </a:r>
            <a:r>
              <a:rPr lang="en-GB" b="1" dirty="0" err="1"/>
              <a:t>Ghz</a:t>
            </a:r>
            <a:r>
              <a:rPr lang="en-GB" b="1" dirty="0"/>
              <a:t> 2022</a:t>
            </a:r>
          </a:p>
          <a:p>
            <a:r>
              <a:rPr lang="en-GB" b="1" dirty="0"/>
              <a:t>486 = 0.050 </a:t>
            </a:r>
            <a:r>
              <a:rPr lang="en-GB" b="1" dirty="0" err="1"/>
              <a:t>Ghz</a:t>
            </a:r>
            <a:r>
              <a:rPr lang="en-GB" b="1" dirty="0"/>
              <a:t> 1989</a:t>
            </a:r>
          </a:p>
          <a:p>
            <a:r>
              <a:rPr lang="en-GB" dirty="0"/>
              <a:t>Clock speed </a:t>
            </a:r>
            <a:r>
              <a:rPr lang="en-GB" b="1" dirty="0"/>
              <a:t>104 times faster </a:t>
            </a:r>
            <a:r>
              <a:rPr lang="en-GB" dirty="0"/>
              <a:t>than</a:t>
            </a:r>
          </a:p>
          <a:p>
            <a:r>
              <a:rPr lang="en-GB" b="1" dirty="0"/>
              <a:t>486 </a:t>
            </a:r>
            <a:r>
              <a:rPr lang="en-GB" dirty="0"/>
              <a:t>from</a:t>
            </a:r>
            <a:r>
              <a:rPr lang="en-GB" b="1" dirty="0"/>
              <a:t> 1989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Plus it’s got </a:t>
            </a:r>
            <a:r>
              <a:rPr lang="en-GB" b="1" dirty="0"/>
              <a:t>8 cores vs 1 core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so roughly </a:t>
            </a:r>
            <a:r>
              <a:rPr lang="en-GB" b="1" dirty="0"/>
              <a:t>832 times </a:t>
            </a:r>
            <a:r>
              <a:rPr lang="en-GB" dirty="0"/>
              <a:t>faster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(2022 - 1989) ^ 2 = 1089 ~ 832</a:t>
            </a:r>
          </a:p>
        </p:txBody>
      </p:sp>
      <p:pic>
        <p:nvPicPr>
          <p:cNvPr id="2050" name="Picture 2" descr="Intel Core i9-12900K 3,20 GHz (Alder Lake-S) Sockel 1700 - tray">
            <a:extLst>
              <a:ext uri="{FF2B5EF4-FFF2-40B4-BE49-F238E27FC236}">
                <a16:creationId xmlns:a16="http://schemas.microsoft.com/office/drawing/2014/main" id="{4C13D1DB-4FCF-7FD2-BC46-64E9B88F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345" y="1261530"/>
            <a:ext cx="2636196" cy="26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6B0F173-2330-398A-DBE9-49849743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" y="1379978"/>
            <a:ext cx="5280024" cy="39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GPU?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PU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a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CPU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graphics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Advance topic, but just know it’s quality determines the speed of the computer rendering 3D games, and graphics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often has it’s own private super fast Memory and I/O, and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thousands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slow small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Why: Graphics is big </a:t>
            </a:r>
            <a:r>
              <a:rPr kumimoji="0" lang="en-GB" sz="24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data!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202124"/>
                </a:solidFill>
                <a:latin typeface="arial" panose="020B0604020202020204" pitchFamily="34" charset="0"/>
                <a:sym typeface="Open Sans"/>
              </a:rPr>
              <a:t>4K Screen = </a:t>
            </a:r>
            <a:r>
              <a:rPr lang="en-GB" sz="2000" dirty="0">
                <a:solidFill>
                  <a:srgbClr val="202124"/>
                </a:solidFill>
                <a:latin typeface="arial" panose="020B0604020202020204" pitchFamily="34" charset="0"/>
              </a:rPr>
              <a:t>3840 x 2160 pixels x 100 frames per speed = 829,440,000 pixel paint operations </a:t>
            </a:r>
            <a:r>
              <a:rPr lang="en-GB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second, just to draw the screen 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https://en.wikipedia.org/wiki/Graphics_processing_unit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50A881-7F6D-7FDA-D393-B97B6E9BC766}"/>
              </a:ext>
            </a:extLst>
          </p:cNvPr>
          <p:cNvGrpSpPr/>
          <p:nvPr/>
        </p:nvGrpSpPr>
        <p:grpSpPr>
          <a:xfrm>
            <a:off x="9123345" y="1539954"/>
            <a:ext cx="2936132" cy="3459352"/>
            <a:chOff x="8951607" y="1391055"/>
            <a:chExt cx="2936132" cy="3459352"/>
          </a:xfrm>
        </p:grpSpPr>
        <p:pic>
          <p:nvPicPr>
            <p:cNvPr id="1026" name="Picture 2" descr="24GB MSI GeForce RTX 3090 VENTUS 3X DDR6 (Retail)">
              <a:extLst>
                <a:ext uri="{FF2B5EF4-FFF2-40B4-BE49-F238E27FC236}">
                  <a16:creationId xmlns:a16="http://schemas.microsoft.com/office/drawing/2014/main" id="{592D63BA-0E15-D3C7-2D49-05B20E9B6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1607" y="1391055"/>
              <a:ext cx="2936132" cy="2936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C1B2D-DCA6-DC53-6A0F-F91A7FA9C6C5}"/>
                </a:ext>
              </a:extLst>
            </p:cNvPr>
            <p:cNvSpPr txBox="1"/>
            <p:nvPr/>
          </p:nvSpPr>
          <p:spPr>
            <a:xfrm>
              <a:off x="9296734" y="4327187"/>
              <a:ext cx="2486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RTX 3090 GPU</a:t>
              </a:r>
            </a:p>
            <a:p>
              <a:r>
                <a:rPr lang="en-GB" b="1" dirty="0"/>
                <a:t>Top of the line </a:t>
              </a:r>
              <a:r>
                <a:rPr lang="en-GB" b="1" dirty="0" err="1"/>
                <a:t>gpu</a:t>
              </a:r>
              <a:r>
                <a:rPr lang="en-GB" b="1" dirty="0"/>
                <a:t>, in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4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computation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GPU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for 3D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CAN GET MORE OUT COMPUTER BY USING ALL THE CORES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089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CPU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Memory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Memory /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Cache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(512kb – 15mb)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Super fast memory inside the CPU, for speeding up processing, aka storing data for CPU processing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(8gb-16gb)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the short term memory fast to read and write, disappears when the computer shuts down,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Program Variables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 Disk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(1gb-2tb)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Long term storage, slow to read and write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to, but able to store much more than RAM, and persistent when the computer shuts down, aka Files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07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Terms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Latency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amount of time to start accessing a piece of memory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on old hard disks/or DVD drives, the time to move the laser to that part of the disk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Transfer Read/Write Speed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the amount of data per second that can be transferred, often different for writing and reading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Storage Size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total amount of data that can be stored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Volatility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if the data persists if the computer switches off or loses power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18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1597C4-7271-784C-76BE-35504DBB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10830"/>
              </p:ext>
            </p:extLst>
          </p:nvPr>
        </p:nvGraphicFramePr>
        <p:xfrm>
          <a:off x="995345" y="1958511"/>
          <a:ext cx="81280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22759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68577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36078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3892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039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Latency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Storage 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Volatility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0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CPU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nanosec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2.3 tb/s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256k – 16mb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nanosec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 ~0.1 microsecs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gb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8gb – 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5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~100 microsec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 ~0.1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550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0.5 tb - 1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NO*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– 6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~10-100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tb - 5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20-40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Network Drives*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200-300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29778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425E3045-99C3-B4BE-F8C4-5BD23C23FC0E}"/>
              </a:ext>
            </a:extLst>
          </p:cNvPr>
          <p:cNvSpPr/>
          <p:nvPr/>
        </p:nvSpPr>
        <p:spPr>
          <a:xfrm>
            <a:off x="744644" y="5807413"/>
            <a:ext cx="10893013" cy="43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https://en.wikipedia.org/wiki/Solid-state_drive#SSD_failure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9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 Cache?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 a developer you will rarely, if at all ever directly accessing CPU cache data, but know it’s there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time you add two numbers two together, they were fetched from RAM and placed into the cache ready for the CPU to calculate the result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https://en.wikipedia.org/wiki/CPU_cache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39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RAM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this is where variables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not for long term storage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https://en.wikipedia.org/wiki/Random-access_memory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98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Hard Drive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this is where files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file can be stored for many years on hard drives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39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HDD vs SSD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come in two major types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solid state drives, basically special non-volatile RAM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EXPENSIVE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WEARS OUT QUICK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old school spinning disk drive, works like a magnetic DVD drive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CHEAP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LASTS FOR DECADES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60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happens when you run out of RAM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5" y="1987426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Thrashing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” is running out of RAM, everything overflows onto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it’s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bad (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!)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 NOT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USE UP EXCESSIVE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OR YOU WILL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CRASH/STALL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YOUR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TOO! 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There is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 tutorial to prove this later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https://en.wikipedia.org/wiki/Memory_paging#Thrashing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42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happens when you run out of RAM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5" y="1987426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 variables live in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however they can live on a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Swapping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” is moving in-frequently accessed data onto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normal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Thrashing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” is running out of RAM, everything overflows onto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it’s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bad (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!)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https://en.wikipedia.org/wiki/Memory_paging#Thrashing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989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4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for variables, small / super fast / frequent access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for files, large / slow / infrequent access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 NOT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 UP EXCESSIVE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!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56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Modern computers, store long-term data on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drives</a:t>
            </a: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Drives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contain containers called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folders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Folders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contain nested folders and binary blobs called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files</a:t>
            </a:r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Let’s talk about that binary blob known as a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</a:t>
            </a:r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Memory: File systems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 contain 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is often representing human text characters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scheme of mapping binary 0/1 to human character is called File Encoding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a deep subject, here’s a skim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3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Answer : When encoding different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text is encoded as a binary file, aka in ASCII encoding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character mapping as binary 8-digit number (0-255 byte)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ASCII simple encoding table: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characters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https://en.wikipedia.org/wiki/ASCII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https://theasciicode.com.ar/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FA86B-168B-4794-E8D2-85E01343371A}"/>
              </a:ext>
            </a:extLst>
          </p:cNvPr>
          <p:cNvGraphicFramePr>
            <a:graphicFrameLocks noGrp="1"/>
          </p:cNvGraphicFramePr>
          <p:nvPr/>
        </p:nvGraphicFramePr>
        <p:xfrm>
          <a:off x="688940" y="4295784"/>
          <a:ext cx="9583847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737219">
                  <a:extLst>
                    <a:ext uri="{9D8B030D-6E8A-4147-A177-3AD203B41FA5}">
                      <a16:colId xmlns:a16="http://schemas.microsoft.com/office/drawing/2014/main" val="259708410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46623520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44156248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34040321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35577887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66553944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96905221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064377981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24309293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10131115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91753456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98672484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8945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I=73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=105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2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https://en.wikipedia.org/wiki/Metric_prefix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Prelude : Big Number Prefix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3" y="1539954"/>
            <a:ext cx="1092530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Computers need big numbers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computers unit binary bytes 2^8 1024 not decimal 1000 for storage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9A6E7D-491C-4EC9-C7F2-F20C6CC70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84133"/>
              </p:ext>
            </p:extLst>
          </p:nvPr>
        </p:nvGraphicFramePr>
        <p:xfrm>
          <a:off x="864681" y="2169088"/>
          <a:ext cx="10419404" cy="29616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604851">
                  <a:extLst>
                    <a:ext uri="{9D8B030D-6E8A-4147-A177-3AD203B41FA5}">
                      <a16:colId xmlns:a16="http://schemas.microsoft.com/office/drawing/2014/main" val="370274690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786563613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1335533434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26603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Sizo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Kilobyte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Kilo</a:t>
                      </a:r>
                      <a:br>
                        <a:rPr lang="en-GB" dirty="0"/>
                      </a:br>
                      <a:r>
                        <a:rPr lang="en-GB" i="1" dirty="0"/>
                        <a:t>thousand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1,048,576 = 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Mega</a:t>
                      </a:r>
                      <a:br>
                        <a:rPr lang="en-GB" dirty="0"/>
                      </a:br>
                      <a:r>
                        <a:rPr lang="en-GB" i="1" dirty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Gigabyte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1,073,741,824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Giga</a:t>
                      </a:r>
                      <a:br>
                        <a:rPr lang="en-GB" dirty="0"/>
                      </a:br>
                      <a:r>
                        <a:rPr lang="en-GB" i="1" dirty="0"/>
                        <a:t>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1,099,511,627,776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Tera</a:t>
                      </a:r>
                      <a:br>
                        <a:rPr lang="en-GB" dirty="0"/>
                      </a:br>
                      <a:r>
                        <a:rPr lang="en-GB" i="1" dirty="0"/>
                        <a:t>thousand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Petabyte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1,125,899,906,842,624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Peta</a:t>
                      </a:r>
                      <a:br>
                        <a:rPr lang="en-GB" dirty="0"/>
                      </a:br>
                      <a:r>
                        <a:rPr lang="en-GB" i="1" dirty="0"/>
                        <a:t>million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2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7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Read/Write Access to these “files” is controlled via locks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Locks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prevent file corruption: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 data is lost when you read and write at the same time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Process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get lock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edit / read file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release lock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Depending on OS you need to restart the computer when the lock is lost (e.g. program crashes without releasing lock)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Locks (read / write)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9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4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Input / Output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 / OUTPUT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Network Card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Device that talks to the internet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Input / Output Devices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Keyboards, Mice, Trackpads, Cameras, etc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 have a APIs* for each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/o device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https://en.wikipedia.org/wiki/API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86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 are very fast,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fast,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much </a:t>
            </a:r>
            <a:r>
              <a:rPr lang="en-GB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much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slower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hard for very fast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 to constantly have to manage slow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Luckily,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not alone in handling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</a:p>
          <a:p>
            <a:pPr>
              <a:buSzPct val="100000"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devices handling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have electronics that run small specialist programs called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87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 devices (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others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have specialist software called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running on them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and their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devices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handle common tasks such as: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Sending messages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 devices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Receiving messages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 devices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Sending notifications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when messages arrive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Devices can even do specialist fast conversion and calculations on behalf of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b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e.g. video cards can directly convert/send video to the screen</a:t>
            </a:r>
            <a:endParaRPr kumimoji="0" lang="en-GB" sz="240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3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Handling: Reading Warning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Typically I/O is read in three ways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Approaches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equal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 efficiency</a:t>
            </a:r>
            <a:endParaRPr kumimoji="0" lang="en-GB" sz="240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3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Handling: Reading Warning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Responses request/wait types: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PUSH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INTERUPT : 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Uses Hardware APIs to be told when a response is ready</a:t>
            </a: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Best Approach, least-latency, least-IO/CPU cost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PULL :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regularly check for responses with xxx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ait in-between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Ok, mid-latency, low-IO/CPU cost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Brute force POLL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PULL :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Burn CPU cycles constantly checking 100’s of thousands of times a second for a response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Avoid, good-latency, extreme-IO/CPU cost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03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Well written software will use devices and their drivers optimally,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 is hard to make sure to use the best libraries available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Best to check library APIs for a event approach before using polling strategies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Events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are built into modern libraries / part of a event driven programming style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Where possible use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API events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 over frequent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polling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NEVER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brute force poll 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9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https://en.wikipedia.org/wiki/Metric_prefix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Prelude : Measurement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3" y="1539954"/>
            <a:ext cx="1092530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 – Floating point operation per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    aka a gigaflop is billion floating point operations per second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 aka 5 gigaflops = 5 billion a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Storage in bytes – disk space/memory is counted in base 2, not base 10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   because CPUs use binary maths, not decimal maths (WAT*)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Networking measured in bytes – because it’s related to uploading /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   downloading files</a:t>
            </a:r>
          </a:p>
        </p:txBody>
      </p:sp>
    </p:spTree>
    <p:extLst>
      <p:ext uri="{BB962C8B-B14F-4D97-AF65-F5344CB8AC3E}">
        <p14:creationId xmlns:p14="http://schemas.microsoft.com/office/powerpoint/2010/main" val="39596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IO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0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289B-957D-5904-8DF8-DBA7B8B9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CC01-97B8-DB80-9F58-375BC2384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164599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all environments are the same as Desktops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Abstract Environments, are highly restricted in CPU / RAM / HDD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E640BF-C9DC-979F-31B6-BCD9DA68B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83703"/>
              </p:ext>
            </p:extLst>
          </p:nvPr>
        </p:nvGraphicFramePr>
        <p:xfrm>
          <a:off x="1216919" y="2958506"/>
          <a:ext cx="8128000" cy="31140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532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5458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793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778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CPUs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0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Server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4-16+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16-64gb+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10tb+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Desktop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8-16gb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2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Phone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64-128gb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0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Cloud EC2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Cloud Lambda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VM running in Server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Youview</a:t>
                      </a:r>
                      <a:r>
                        <a:rPr lang="en-GB" b="1" dirty="0"/>
                        <a:t> Set-top box</a:t>
                      </a:r>
                      <a:endParaRPr lang="en-GB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32mb</a:t>
                      </a:r>
                      <a:br>
                        <a:rPr lang="en-GB" dirty="0"/>
                      </a:br>
                      <a:r>
                        <a:rPr lang="en-GB" sz="1400" b="1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Kummerspeck… :’(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0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Physical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Mini+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Computers : Servers / Super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Micro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Computers : Desktops / Laptops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Nano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Computers : Mobiles / IoT devices / Embedded Devices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Abstract 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 compute : remote container/VM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VM: virtual computer running on a physical computer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9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164599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all computers are equal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software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type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computer,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just your development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laptop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NEVER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waste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RAM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CPU!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ESPECIALLY RAM !</a:t>
            </a:r>
          </a:p>
        </p:txBody>
      </p:sp>
    </p:spTree>
    <p:extLst>
      <p:ext uri="{BB962C8B-B14F-4D97-AF65-F5344CB8AC3E}">
        <p14:creationId xmlns:p14="http://schemas.microsoft.com/office/powerpoint/2010/main" val="1114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Software (Recap)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Background services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no user input, runs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can run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has pretty user UI, can not run in background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(often just pretty frontend to Background service or CLI)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Terminal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but nothing happens locally, all I/O sent to remote server (comes in two parts Server / Client)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Web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special terminal software, html UI application sent from Server, ran on HTML client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(lots of implementation, but all follow HTML protocol for sending data/app back and forth)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A7E258-A3B6-1F53-B81C-ABE4D60AB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67699"/>
              </p:ext>
            </p:extLst>
          </p:nvPr>
        </p:nvGraphicFramePr>
        <p:xfrm>
          <a:off x="592245" y="2095500"/>
          <a:ext cx="48768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8237294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13945124"/>
                    </a:ext>
                  </a:extLst>
                </a:gridCol>
                <a:gridCol w="1150026">
                  <a:extLst>
                    <a:ext uri="{9D8B030D-6E8A-4147-A177-3AD203B41FA5}">
                      <a16:colId xmlns:a16="http://schemas.microsoft.com/office/drawing/2014/main" val="252072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Interface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Background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CLI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9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UI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Windowed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Terminal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Web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 / 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7457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27382F0E-564E-8B53-304A-2288258EC8F0}"/>
              </a:ext>
            </a:extLst>
          </p:cNvPr>
          <p:cNvSpPr/>
          <p:nvPr/>
        </p:nvSpPr>
        <p:spPr>
          <a:xfrm>
            <a:off x="5658163" y="1994202"/>
            <a:ext cx="6297131" cy="68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Desktop users tend to only explicitly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UI / Web (client)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Servers tend to run only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CLI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Web (server)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Choose software type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kumimoji="0" lang="en-GB" sz="240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ased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your customer (Desktop or Service)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25964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https://en.wikipedia.org/wiki/Computer_(occupation)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777241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Device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capable of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Capable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inhuman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feats of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Mathematics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Follows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fixed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set of rules, converting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into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Unable to deviate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from strict rules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Communicates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results to operator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Category of Language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ran, any compilation, interpreters, or engines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Type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written, any abstractions away from devices / hardware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7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Category of Language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ran, any compilation, interpreters, or engines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4 Major Types</a:t>
            </a: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1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Machine / Assembly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actual CPU instructions (or for Assembly the human readable version)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Each GPU / CPU type has it’s own language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“assembled/compiled” into Machine language, now considered </a:t>
            </a: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low-</a:t>
            </a:r>
            <a:r>
              <a:rPr lang="en-GB" sz="24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ish</a:t>
            </a: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(rust / C++ / ML / compiled-Python)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run in an interpreter than outputs Machine language, can be compiled for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python / PHP / Bash /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VBa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Categories of Language (1/2)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VM byte code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compiled into a common format, that can be run in a Virtual Machine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(Java / node)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node ==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+ Node Virtual Machine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https://en.wikipedia.org/wiki/Node.js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Categories of Language (2/2)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Type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written, any abstractions away from devices / hardware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6 Major Types</a:t>
            </a: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4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instructions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Controlling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Ordering/Flow in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(especially async / parallel programming!)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 and manipulating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/ 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Unsurprisingly several competing approaches exist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Imperative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Follows a list of commands, with unrestricted jumping to code line for control flow, pure computing at it’s best, or spaghetti in the wrong hands…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Procedural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Imperative Language with safety rails, aka no raw GOTOs, if / for / while etc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Logic based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mathematical proofs and notation, excellent for proofing formulas, not great at UI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6 Types of Language (1/3)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efficient nested functions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pure functions that only have inputs and outputs no side effects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input has a deterministic output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spreadsheet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formulas common example of functional programming language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Object-oriented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abstract ideas about data being of a human type of thing (rather than raw 0-1s or floating data types)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Attempts to make data easier to understand and more human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6 Types of Language (2/3)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1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Most modern languages are pragmatic OO, containing features of all the pure languages that followed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Programmers can write in the other styles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Often to take advantage of the strengths of that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6 Types of Language (3/3)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3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5956312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https://en.wikipedia.org/wiki/Women_in_computing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https://en.wikipedia.org/wiki/Computer_(occupation)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651036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Up until 70 years ago it was in-fact: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well educated and mathematically gifted humans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(normally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young boys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women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Working for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low pay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Organised into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large groups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working on broken down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problems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147D6-53B6-B6C6-2507-F96AE6CA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09" y="846719"/>
            <a:ext cx="33813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over lap in terminology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 languages cover multiple language types, as such language types can be used to describe programming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Language Type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but in a modern language you can program in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language category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but in a modern language you can you can write in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style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(which ironically is similar to a Imperative Language)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75998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Modern Languages: Terminology*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9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831636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lambda functions are in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(modern language)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which is beautifully tight / self-contained, can be used to write code in a Functional programming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Modern Languages: Functional Example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5F45E-CC01-5E55-84A0-9E3459923B9B}"/>
              </a:ext>
            </a:extLst>
          </p:cNvPr>
          <p:cNvSpPr txBox="1"/>
          <p:nvPr/>
        </p:nvSpPr>
        <p:spPr>
          <a:xfrm>
            <a:off x="2209044" y="3494638"/>
            <a:ext cx="6129198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# functional node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addOne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(a) =&gt; a + 1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# non functional node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addOne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function (a) {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return a + 1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90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Language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3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world is a complex place, full of terrors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Choose the right tools for the right job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Computing: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4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026462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Since then the electronic computer was created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Things have gotten faster and cheaper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High End Human capable of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0.25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(Floating point operations per second)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iPhone capable of several hundred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Giga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~ 800,000,000,000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electronic computers aren’t just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fast thinkers</a:t>
            </a:r>
          </a:p>
        </p:txBody>
      </p:sp>
    </p:spTree>
    <p:extLst>
      <p:ext uri="{BB962C8B-B14F-4D97-AF65-F5344CB8AC3E}">
        <p14:creationId xmlns:p14="http://schemas.microsoft.com/office/powerpoint/2010/main" val="17302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Computer’s Today are a box about 5-6kg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with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Fast Brain: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several billion mathematical operations per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Huge Memory: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able to store every book ever written comfortably*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 I/O: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Read several million of those books a second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Communication: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k to everywhere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the planet within 1 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79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7" ma:contentTypeDescription="Create a new document." ma:contentTypeScope="" ma:versionID="a11fb66a56d21a35f18fe1efe7c35f67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d21791717f29610f5fde97005b11cf60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0B9E40-40A8-46BA-AA4B-592AC735457C}"/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  <ds:schemaRef ds:uri="39053a48-3087-4d98-913b-d6df0910e7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4074</Words>
  <Application>Microsoft Office PowerPoint</Application>
  <PresentationFormat>Widescreen</PresentationFormat>
  <Paragraphs>516</Paragraphs>
  <Slides>75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Body Slides</vt:lpstr>
      <vt:lpstr>PowerPoint Presentation</vt:lpstr>
      <vt:lpstr>PowerPoint Presentation</vt:lpstr>
      <vt:lpstr>COMPUTERS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COMPONENTS 101</vt:lpstr>
      <vt:lpstr>PowerPoint Presentation</vt:lpstr>
      <vt:lpstr>Electronic Brains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Electronic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Types</vt:lpstr>
      <vt:lpstr>PowerPoint Presentation</vt:lpstr>
      <vt:lpstr>PowerPoint Presentation</vt:lpstr>
      <vt:lpstr>PowerPoint Presentation</vt:lpstr>
      <vt:lpstr>PowerPoint Presentation</vt:lpstr>
      <vt:lpstr>Types of Software (Recap)</vt:lpstr>
      <vt:lpstr>PowerPoint Presentation</vt:lpstr>
      <vt:lpstr>PowerPoint Presentation</vt:lpstr>
      <vt:lpstr>PowerPoint Presentation</vt:lpstr>
      <vt:lpstr>Types of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Shyam Nalluri</cp:lastModifiedBy>
  <cp:revision>85</cp:revision>
  <dcterms:created xsi:type="dcterms:W3CDTF">2020-04-16T10:42:13Z</dcterms:created>
  <dcterms:modified xsi:type="dcterms:W3CDTF">2023-07-03T09:49:11Z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