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  <p:sldMasterId id="2147483648" r:id="rId5"/>
  </p:sldMasterIdLst>
  <p:notesMasterIdLst>
    <p:notesMasterId r:id="rId53"/>
  </p:notesMasterIdLst>
  <p:handoutMasterIdLst>
    <p:handoutMasterId r:id="rId54"/>
  </p:handoutMasterIdLst>
  <p:sldIdLst>
    <p:sldId id="256" r:id="rId6"/>
    <p:sldId id="332" r:id="rId7"/>
    <p:sldId id="258" r:id="rId8"/>
    <p:sldId id="334" r:id="rId9"/>
    <p:sldId id="391" r:id="rId10"/>
    <p:sldId id="392" r:id="rId11"/>
    <p:sldId id="344" r:id="rId12"/>
    <p:sldId id="346" r:id="rId13"/>
    <p:sldId id="356" r:id="rId14"/>
    <p:sldId id="393" r:id="rId15"/>
    <p:sldId id="400" r:id="rId16"/>
    <p:sldId id="401" r:id="rId17"/>
    <p:sldId id="355" r:id="rId18"/>
    <p:sldId id="394" r:id="rId19"/>
    <p:sldId id="347" r:id="rId20"/>
    <p:sldId id="395" r:id="rId21"/>
    <p:sldId id="350" r:id="rId22"/>
    <p:sldId id="396" r:id="rId23"/>
    <p:sldId id="413" r:id="rId24"/>
    <p:sldId id="493" r:id="rId25"/>
    <p:sldId id="494" r:id="rId26"/>
    <p:sldId id="349" r:id="rId27"/>
    <p:sldId id="348" r:id="rId28"/>
    <p:sldId id="351" r:id="rId29"/>
    <p:sldId id="405" r:id="rId30"/>
    <p:sldId id="352" r:id="rId31"/>
    <p:sldId id="406" r:id="rId32"/>
    <p:sldId id="354" r:id="rId33"/>
    <p:sldId id="402" r:id="rId34"/>
    <p:sldId id="403" r:id="rId35"/>
    <p:sldId id="495" r:id="rId36"/>
    <p:sldId id="404" r:id="rId37"/>
    <p:sldId id="398" r:id="rId38"/>
    <p:sldId id="407" r:id="rId39"/>
    <p:sldId id="399" r:id="rId40"/>
    <p:sldId id="496" r:id="rId41"/>
    <p:sldId id="357" r:id="rId42"/>
    <p:sldId id="358" r:id="rId43"/>
    <p:sldId id="359" r:id="rId44"/>
    <p:sldId id="397" r:id="rId45"/>
    <p:sldId id="361" r:id="rId46"/>
    <p:sldId id="375" r:id="rId47"/>
    <p:sldId id="468" r:id="rId48"/>
    <p:sldId id="469" r:id="rId49"/>
    <p:sldId id="497" r:id="rId50"/>
    <p:sldId id="388" r:id="rId51"/>
    <p:sldId id="38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4E84F6-57DB-44D4-9AFA-C2C43F737A07}">
          <p14:sldIdLst>
            <p14:sldId id="256"/>
            <p14:sldId id="332"/>
          </p14:sldIdLst>
        </p14:section>
        <p14:section name="Facts" id="{D6368BC7-F94E-4B86-B1DB-77B49E88E994}">
          <p14:sldIdLst>
            <p14:sldId id="258"/>
            <p14:sldId id="334"/>
            <p14:sldId id="391"/>
            <p14:sldId id="392"/>
          </p14:sldIdLst>
        </p14:section>
        <p14:section name="Basic Python" id="{300E9F9A-85BD-4F21-8CF5-116E06A6622E}">
          <p14:sldIdLst>
            <p14:sldId id="344"/>
            <p14:sldId id="346"/>
            <p14:sldId id="356"/>
            <p14:sldId id="393"/>
          </p14:sldIdLst>
        </p14:section>
        <p14:section name="Comments" id="{FE1A8C9B-7E97-4155-986D-FB396D6C626A}">
          <p14:sldIdLst>
            <p14:sldId id="400"/>
            <p14:sldId id="401"/>
          </p14:sldIdLst>
        </p14:section>
        <p14:section name="Primitives" id="{AFC9B623-8A4A-4673-B069-2A79461DB7E7}">
          <p14:sldIdLst>
            <p14:sldId id="355"/>
            <p14:sldId id="394"/>
            <p14:sldId id="347"/>
            <p14:sldId id="395"/>
            <p14:sldId id="350"/>
            <p14:sldId id="396"/>
            <p14:sldId id="413"/>
            <p14:sldId id="493"/>
            <p14:sldId id="494"/>
            <p14:sldId id="349"/>
            <p14:sldId id="348"/>
            <p14:sldId id="351"/>
            <p14:sldId id="405"/>
            <p14:sldId id="352"/>
            <p14:sldId id="406"/>
            <p14:sldId id="354"/>
          </p14:sldIdLst>
        </p14:section>
        <p14:section name="Operators" id="{E623B638-CA22-407A-A76E-1B2F7187C776}">
          <p14:sldIdLst>
            <p14:sldId id="402"/>
            <p14:sldId id="403"/>
            <p14:sldId id="495"/>
            <p14:sldId id="404"/>
          </p14:sldIdLst>
        </p14:section>
        <p14:section name="Control Flow" id="{0A6AF5EE-C714-44AC-AFCA-4BB2EEBED4D8}">
          <p14:sldIdLst>
            <p14:sldId id="398"/>
            <p14:sldId id="407"/>
            <p14:sldId id="399"/>
            <p14:sldId id="496"/>
          </p14:sldIdLst>
        </p14:section>
        <p14:section name="Functions" id="{59CEF4B3-D74E-4BCA-AB3E-984122D37503}">
          <p14:sldIdLst>
            <p14:sldId id="357"/>
            <p14:sldId id="358"/>
            <p14:sldId id="359"/>
            <p14:sldId id="397"/>
            <p14:sldId id="361"/>
            <p14:sldId id="375"/>
          </p14:sldIdLst>
        </p14:section>
        <p14:section name="Best Practice" id="{BFF584A7-EA75-4434-AC0F-D09D4CCD215D}">
          <p14:sldIdLst>
            <p14:sldId id="468"/>
            <p14:sldId id="469"/>
            <p14:sldId id="497"/>
          </p14:sldIdLst>
        </p14:section>
        <p14:section name="End" id="{ECD50EA6-F3D2-463D-99B2-D8A6C27604D2}">
          <p14:sldIdLst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5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1B7F8-6E95-CD2D-EBF3-A408D0E08EBB}" v="9" dt="2023-07-03T11:00:18.362"/>
    <p1510:client id="{B992CF53-4D39-DCD8-43B2-4E0CEDDE946A}" v="1" dt="2023-07-04T08:35:42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Ijewere" userId="S::nicholas.ijewere@riversafe.co.uk::703d200f-c2df-4c3b-a675-77e5d8039b27" providerId="AD" clId="Web-{5AE1B7F8-6E95-CD2D-EBF3-A408D0E08EBB}"/>
    <pc:docChg chg="modSld sldOrd">
      <pc:chgData name="Nicholas Ijewere" userId="S::nicholas.ijewere@riversafe.co.uk::703d200f-c2df-4c3b-a675-77e5d8039b27" providerId="AD" clId="Web-{5AE1B7F8-6E95-CD2D-EBF3-A408D0E08EBB}" dt="2023-07-03T11:00:18.362" v="8"/>
      <pc:docMkLst>
        <pc:docMk/>
      </pc:docMkLst>
      <pc:sldChg chg="ord">
        <pc:chgData name="Nicholas Ijewere" userId="S::nicholas.ijewere@riversafe.co.uk::703d200f-c2df-4c3b-a675-77e5d8039b27" providerId="AD" clId="Web-{5AE1B7F8-6E95-CD2D-EBF3-A408D0E08EBB}" dt="2023-07-03T09:57:10.706" v="0"/>
        <pc:sldMkLst>
          <pc:docMk/>
          <pc:sldMk cId="813333133" sldId="334"/>
        </pc:sldMkLst>
      </pc:sldChg>
      <pc:sldChg chg="modSp">
        <pc:chgData name="Nicholas Ijewere" userId="S::nicholas.ijewere@riversafe.co.uk::703d200f-c2df-4c3b-a675-77e5d8039b27" providerId="AD" clId="Web-{5AE1B7F8-6E95-CD2D-EBF3-A408D0E08EBB}" dt="2023-07-03T10:02:01.371" v="2" actId="1076"/>
        <pc:sldMkLst>
          <pc:docMk/>
          <pc:sldMk cId="448732048" sldId="346"/>
        </pc:sldMkLst>
        <pc:picChg chg="mod">
          <ac:chgData name="Nicholas Ijewere" userId="S::nicholas.ijewere@riversafe.co.uk::703d200f-c2df-4c3b-a675-77e5d8039b27" providerId="AD" clId="Web-{5AE1B7F8-6E95-CD2D-EBF3-A408D0E08EBB}" dt="2023-07-03T10:02:01.371" v="2" actId="1076"/>
          <ac:picMkLst>
            <pc:docMk/>
            <pc:sldMk cId="448732048" sldId="346"/>
            <ac:picMk id="6" creationId="{B719353A-9FB5-41DC-99B4-C9FBE1B41C0C}"/>
          </ac:picMkLst>
        </pc:picChg>
      </pc:sldChg>
      <pc:sldChg chg="ord">
        <pc:chgData name="Nicholas Ijewere" userId="S::nicholas.ijewere@riversafe.co.uk::703d200f-c2df-4c3b-a675-77e5d8039b27" providerId="AD" clId="Web-{5AE1B7F8-6E95-CD2D-EBF3-A408D0E08EBB}" dt="2023-07-03T10:18:25.527" v="6"/>
        <pc:sldMkLst>
          <pc:docMk/>
          <pc:sldMk cId="2698216497" sldId="349"/>
        </pc:sldMkLst>
      </pc:sldChg>
      <pc:sldChg chg="ord">
        <pc:chgData name="Nicholas Ijewere" userId="S::nicholas.ijewere@riversafe.co.uk::703d200f-c2df-4c3b-a675-77e5d8039b27" providerId="AD" clId="Web-{5AE1B7F8-6E95-CD2D-EBF3-A408D0E08EBB}" dt="2023-07-03T11:00:18.362" v="8"/>
        <pc:sldMkLst>
          <pc:docMk/>
          <pc:sldMk cId="1660830208" sldId="389"/>
        </pc:sldMkLst>
      </pc:sldChg>
      <pc:sldChg chg="ord">
        <pc:chgData name="Nicholas Ijewere" userId="S::nicholas.ijewere@riversafe.co.uk::703d200f-c2df-4c3b-a675-77e5d8039b27" providerId="AD" clId="Web-{5AE1B7F8-6E95-CD2D-EBF3-A408D0E08EBB}" dt="2023-07-03T10:29:52.314" v="7"/>
        <pc:sldMkLst>
          <pc:docMk/>
          <pc:sldMk cId="1037316353" sldId="393"/>
        </pc:sldMkLst>
      </pc:sldChg>
      <pc:sldChg chg="ord">
        <pc:chgData name="Nicholas Ijewere" userId="S::nicholas.ijewere@riversafe.co.uk::703d200f-c2df-4c3b-a675-77e5d8039b27" providerId="AD" clId="Web-{5AE1B7F8-6E95-CD2D-EBF3-A408D0E08EBB}" dt="2023-07-03T10:11:04.404" v="3"/>
        <pc:sldMkLst>
          <pc:docMk/>
          <pc:sldMk cId="1518564709" sldId="395"/>
        </pc:sldMkLst>
      </pc:sldChg>
      <pc:sldChg chg="ord">
        <pc:chgData name="Nicholas Ijewere" userId="S::nicholas.ijewere@riversafe.co.uk::703d200f-c2df-4c3b-a675-77e5d8039b27" providerId="AD" clId="Web-{5AE1B7F8-6E95-CD2D-EBF3-A408D0E08EBB}" dt="2023-07-03T10:13:00.689" v="4"/>
        <pc:sldMkLst>
          <pc:docMk/>
          <pc:sldMk cId="3405375550" sldId="396"/>
        </pc:sldMkLst>
      </pc:sldChg>
    </pc:docChg>
  </pc:docChgLst>
  <pc:docChgLst>
    <pc:chgData name="Nicholas Ijewere" userId="S::nicholas.ijewere@riversafe.co.uk::703d200f-c2df-4c3b-a675-77e5d8039b27" providerId="AD" clId="Web-{B992CF53-4D39-DCD8-43B2-4E0CEDDE946A}"/>
    <pc:docChg chg="sldOrd">
      <pc:chgData name="Nicholas Ijewere" userId="S::nicholas.ijewere@riversafe.co.uk::703d200f-c2df-4c3b-a675-77e5d8039b27" providerId="AD" clId="Web-{B992CF53-4D39-DCD8-43B2-4E0CEDDE946A}" dt="2023-07-04T08:35:42.277" v="0"/>
      <pc:docMkLst>
        <pc:docMk/>
      </pc:docMkLst>
      <pc:sldChg chg="ord">
        <pc:chgData name="Nicholas Ijewere" userId="S::nicholas.ijewere@riversafe.co.uk::703d200f-c2df-4c3b-a675-77e5d8039b27" providerId="AD" clId="Web-{B992CF53-4D39-DCD8-43B2-4E0CEDDE946A}" dt="2023-07-04T08:35:42.277" v="0"/>
        <pc:sldMkLst>
          <pc:docMk/>
          <pc:sldMk cId="2724332424" sldId="399"/>
        </pc:sldMkLst>
      </pc:sldChg>
    </pc:docChg>
  </pc:docChgLst>
  <pc:docChgLst>
    <pc:chgData name="Shyam Nalluri" userId="271b8139-6dc6-4377-a070-4a3587b367ba" providerId="ADAL" clId="{B3BFA10E-71E8-4819-8BFF-368BCF6AB5D5}"/>
    <pc:docChg chg="modSld">
      <pc:chgData name="Shyam Nalluri" userId="271b8139-6dc6-4377-a070-4a3587b367ba" providerId="ADAL" clId="{B3BFA10E-71E8-4819-8BFF-368BCF6AB5D5}" dt="2022-10-26T11:57:05.329" v="3" actId="1036"/>
      <pc:docMkLst>
        <pc:docMk/>
      </pc:docMkLst>
      <pc:sldChg chg="modSp mod">
        <pc:chgData name="Shyam Nalluri" userId="271b8139-6dc6-4377-a070-4a3587b367ba" providerId="ADAL" clId="{B3BFA10E-71E8-4819-8BFF-368BCF6AB5D5}" dt="2022-10-26T11:57:05.329" v="3" actId="1036"/>
        <pc:sldMkLst>
          <pc:docMk/>
          <pc:sldMk cId="456991415" sldId="361"/>
        </pc:sldMkLst>
        <pc:picChg chg="mod">
          <ac:chgData name="Shyam Nalluri" userId="271b8139-6dc6-4377-a070-4a3587b367ba" providerId="ADAL" clId="{B3BFA10E-71E8-4819-8BFF-368BCF6AB5D5}" dt="2022-10-26T11:57:05.329" v="3" actId="1036"/>
          <ac:picMkLst>
            <pc:docMk/>
            <pc:sldMk cId="456991415" sldId="361"/>
            <ac:picMk id="7" creationId="{1B90B32C-F74E-4DA9-A19B-5308797F4B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543E56-09BB-437B-96DF-5C0D5B924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F0324-11D9-4104-AA70-A981D12425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2ADD3-0C2D-49E8-BC2A-8F82586A0EC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9F3A5-4C99-4585-AFE4-6BFFDA32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BE8B2-2BBE-4ACD-AE6C-170FB2B4B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1BE0-FC8C-440F-AB59-7DE47692F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50C0-49D4-4945-9D5D-054548C22B91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73278-4152-4F8E-884D-0D942EFEC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9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yellow, man, black, sitting&#10;&#10;Description automatically generated">
            <a:extLst>
              <a:ext uri="{FF2B5EF4-FFF2-40B4-BE49-F238E27FC236}">
                <a16:creationId xmlns:a16="http://schemas.microsoft.com/office/drawing/2014/main" id="{77A7B67F-A760-C64D-86C1-E0AE69B26F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C16CE43-8AC1-FF4A-BEE6-8070708EB6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0150" y="2225529"/>
            <a:ext cx="5227075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DBBCA1-819D-3A43-AC68-27AB837C3C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DAB3D-F123-234D-8920-C804BB3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B22-811A-B741-B0A5-CD45E0C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3A73E-4D82-5C45-9EC4-44773845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F080-8528-FD4D-BD31-670AC4A8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6171-E000-EB49-99BE-4CE6AD51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0060-3DE8-0745-B57E-7EBD60F8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09CE-8396-5743-823A-2E984710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511A2-8FDB-7543-92F4-FC3B0158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F88BA-39C1-1B48-9CDB-3356BEE3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5F71-FC95-C34D-96E0-AFA79B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613-5A1C-6947-BD6D-C8976038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BA79-FBFB-504E-AA48-CBD68C12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C85A3-A739-1841-9CF1-530C12E1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E06B-AFD2-1E41-9581-4B28FAD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72F99-4DE5-724D-B07C-29A9636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8C3-BB43-6246-B3D0-5C084C9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CFB4-6074-7D4C-8772-0DCEFDEF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97FD-6BDF-FA47-A23E-0740726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73B3-5944-1E47-A864-AB74ACA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95EF-29CF-C444-A5C9-385CFE1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BFE1-C0F4-B94F-B99F-A24AA1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08DD-C110-024A-9CA1-1CCEAD9D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7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ople&#10;&#10;Description automatically generated">
            <a:extLst>
              <a:ext uri="{FF2B5EF4-FFF2-40B4-BE49-F238E27FC236}">
                <a16:creationId xmlns:a16="http://schemas.microsoft.com/office/drawing/2014/main" id="{17138E51-4580-FF46-88EA-32D275CDD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879" b="3569"/>
          <a:stretch/>
        </p:blipFill>
        <p:spPr>
          <a:xfrm>
            <a:off x="0" y="0"/>
            <a:ext cx="8183418" cy="6613236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55C6D3C-EDB9-0849-B2F3-0C0C00871B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4766" y="2225529"/>
            <a:ext cx="4237698" cy="79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solidFill>
                  <a:schemeClr val="tx1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defRPr>
            </a:lvl1pPr>
            <a:lvl2pPr>
              <a:defRPr sz="5400"/>
            </a:lvl2pPr>
            <a:lvl3pPr>
              <a:defRPr sz="48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GB" dirty="0"/>
              <a:t>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ACE6C-0AC9-BC46-9D8D-561451632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4017" y="438585"/>
            <a:ext cx="2508447" cy="29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5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31D3AE6-353F-4F42-A40E-BA911E1D3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4589" y="1066297"/>
            <a:ext cx="4837411" cy="57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DE15-174B-814A-92C5-89BAFF58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5CA3-B00D-8341-9944-DE9156C0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9DF48-E29C-3544-926B-B82744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A954-0EA8-104E-8EC8-E16F59E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22A7A-1B31-4140-BB1A-2070F14A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4168-3A78-6F48-9E85-B4C3333F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59C0-674A-D140-BEB1-61ECB797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F2-B927-FD4C-A946-DEDC5A3F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636E-7E00-8E43-BF71-6955183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A6F5-384F-E944-A3FE-A7824DD5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9A8C-0C46-AD4A-97AA-29B4DE64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A6FE-1D03-A946-9896-94F36D0C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6D05-DEEC-4644-8C81-039E4BBD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09D-73B5-E743-B195-1EEAF68B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FDBC-3929-C740-A786-6E0C74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DCCCA-98CD-D745-B709-BFDB58FD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38C-8A9F-9246-908D-4B9B0D21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F59B-90C1-C047-B7C9-2836CF69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F6FF-0CAB-4A4C-9FAD-B2726ABA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631D7-9731-5A43-8A50-BC9BD9385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F3AEC-4417-1144-AC76-28590BA1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8602-42E2-B74C-AD58-9DE70CB7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C2DA-3D4D-FA41-9129-0577764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28-E98E-6F46-B4FA-0D8D3E1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1C8D-8303-FE4D-B2D9-92399BE7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AB4A-5D0E-0040-A885-CFB897A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3E4769-3E94-5841-B95D-79FC70CACDA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DE783-9968-BA4F-8790-6C50828A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546AD-BE2F-F94A-8A56-340C7F9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14FA6A-B752-BC43-9E76-3DF1DB6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6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4D2DA-3E54-1043-949B-1C720F8923C2}"/>
              </a:ext>
            </a:extLst>
          </p:cNvPr>
          <p:cNvSpPr/>
          <p:nvPr userDrawn="1"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F2F2915F-E0AC-E64B-AB6E-93885E82000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658350" y="463080"/>
            <a:ext cx="2019300" cy="2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basics.html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ing-slicing-in-python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op_exp.html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op_exp.html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op_exp.html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swaroopch.com/control_flow.html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ython.swaroopch.com/control_flow.html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programming-in-python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zapper.hodgers.com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person&#10;&#10;Description automatically generated">
            <a:extLst>
              <a:ext uri="{FF2B5EF4-FFF2-40B4-BE49-F238E27FC236}">
                <a16:creationId xmlns:a16="http://schemas.microsoft.com/office/drawing/2014/main" id="{405B39B2-3E29-F84B-90A3-385FF418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6EA08-0FD6-5B49-8A51-B10767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6" y="636720"/>
            <a:ext cx="2998574" cy="35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DBF1DB-3BF2-664E-B0CD-0EC04B136603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EE9E2-C5A5-48CB-BC41-4BD1AB1E3235}"/>
              </a:ext>
            </a:extLst>
          </p:cNvPr>
          <p:cNvSpPr txBox="1"/>
          <p:nvPr/>
        </p:nvSpPr>
        <p:spPr>
          <a:xfrm>
            <a:off x="411585" y="4948662"/>
            <a:ext cx="6072188" cy="150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</a:t>
            </a:r>
            <a:b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A0C71-EC65-4ED0-B78B-0A33BA854C51}"/>
              </a:ext>
            </a:extLst>
          </p:cNvPr>
          <p:cNvSpPr txBox="1"/>
          <p:nvPr/>
        </p:nvSpPr>
        <p:spPr>
          <a:xfrm>
            <a:off x="411584" y="2282868"/>
            <a:ext cx="10019678" cy="815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101</a:t>
            </a:r>
          </a:p>
        </p:txBody>
      </p:sp>
    </p:spTree>
    <p:extLst>
      <p:ext uri="{BB962C8B-B14F-4D97-AF65-F5344CB8AC3E}">
        <p14:creationId xmlns:p14="http://schemas.microsoft.com/office/powerpoint/2010/main" val="26812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print('thing'), easy right 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FF4F2DC-0CF9-45F5-AB2F-6ABCE874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72" y="3303935"/>
            <a:ext cx="6187973" cy="11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1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02641" y="1889969"/>
            <a:ext cx="5119823" cy="792800"/>
          </a:xfrm>
        </p:spPr>
        <p:txBody>
          <a:bodyPr/>
          <a:lstStyle/>
          <a:p>
            <a:pPr algn="r"/>
            <a:r>
              <a:rPr lang="en-GB" dirty="0"/>
              <a:t>Python Comments</a:t>
            </a:r>
          </a:p>
        </p:txBody>
      </p:sp>
    </p:spTree>
    <p:extLst>
      <p:ext uri="{BB962C8B-B14F-4D97-AF65-F5344CB8AC3E}">
        <p14:creationId xmlns:p14="http://schemas.microsoft.com/office/powerpoint/2010/main" val="270463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Single Line (</a:t>
            </a:r>
            <a:r>
              <a:rPr lang="en-GB" sz="4800" b="1" dirty="0"/>
              <a:t># </a:t>
            </a:r>
            <a:r>
              <a:rPr lang="en-GB" sz="4800" i="1" dirty="0"/>
              <a:t>comment</a:t>
            </a:r>
            <a:r>
              <a:rPr lang="en-GB" sz="4800" dirty="0"/>
              <a:t>)</a:t>
            </a:r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r>
              <a:rPr lang="en-GB" sz="4800" dirty="0"/>
              <a:t>Multi Line ("""comment""")</a:t>
            </a:r>
            <a:br>
              <a:rPr lang="en-GB" sz="4800" dirty="0"/>
            </a:br>
            <a:br>
              <a:rPr lang="en-GB" sz="4800" dirty="0"/>
            </a:br>
            <a:br>
              <a:rPr lang="en-GB" sz="3300" dirty="0"/>
            </a:br>
            <a:r>
              <a:rPr lang="en-GB" sz="3300" dirty="0">
                <a:hlinkClick r:id="rId2"/>
              </a:rPr>
              <a:t>https://python.swaroopch.com/basics.html</a:t>
            </a:r>
            <a:r>
              <a:rPr lang="en-GB" sz="3300" dirty="0"/>
              <a:t> 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Primitives</a:t>
            </a:r>
          </a:p>
        </p:txBody>
      </p:sp>
    </p:spTree>
    <p:extLst>
      <p:ext uri="{BB962C8B-B14F-4D97-AF65-F5344CB8AC3E}">
        <p14:creationId xmlns:p14="http://schemas.microsoft.com/office/powerpoint/2010/main" val="228296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Languages have variables for storing data</a:t>
            </a:r>
          </a:p>
          <a:p>
            <a:pPr marL="0" indent="0">
              <a:buNone/>
            </a:pPr>
            <a:br>
              <a:rPr lang="en-GB" sz="4800" dirty="0"/>
            </a:br>
            <a:r>
              <a:rPr lang="en-GB" sz="4800" dirty="0"/>
              <a:t>Will go through </a:t>
            </a:r>
            <a:r>
              <a:rPr lang="en-GB" sz="4800" b="1" i="1" dirty="0"/>
              <a:t>common</a:t>
            </a:r>
            <a:r>
              <a:rPr lang="en-GB" sz="4800" dirty="0"/>
              <a:t> ones</a:t>
            </a:r>
            <a:br>
              <a:rPr lang="en-GB" sz="4800" dirty="0"/>
            </a:br>
            <a:endParaRPr lang="en-GB" sz="4800" dirty="0"/>
          </a:p>
          <a:p>
            <a:pPr marL="0" indent="0">
              <a:buNone/>
            </a:pPr>
            <a:r>
              <a:rPr lang="en-GB" sz="4800" dirty="0"/>
              <a:t>Full list on </a:t>
            </a:r>
            <a:r>
              <a:rPr lang="en-GB" sz="4800" dirty="0" err="1"/>
              <a:t>stdtype</a:t>
            </a:r>
            <a:r>
              <a:rPr lang="en-GB" sz="4800" dirty="0"/>
              <a:t> docs </a:t>
            </a:r>
            <a:r>
              <a:rPr lang="en-GB" sz="3500" dirty="0">
                <a:hlinkClick r:id="rId2"/>
              </a:rPr>
              <a:t>https://docs.python.org/3/library/stdtypes.html</a:t>
            </a:r>
            <a:r>
              <a:rPr lang="en-GB" sz="35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Python’s simple variable types are: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1B52E-22CE-44C3-A33D-A355363223AF}"/>
              </a:ext>
            </a:extLst>
          </p:cNvPr>
          <p:cNvSpPr txBox="1"/>
          <p:nvPr/>
        </p:nvSpPr>
        <p:spPr>
          <a:xfrm>
            <a:off x="5055360" y="2840457"/>
            <a:ext cx="8024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3600" b="1" dirty="0"/>
              <a:t>Booleans:</a:t>
            </a:r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2800" dirty="0"/>
              <a:t>True/False</a:t>
            </a: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b="1" dirty="0"/>
              <a:t>Collections:</a:t>
            </a:r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2800" dirty="0"/>
              <a:t>list = [1,2,3]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dict</a:t>
            </a:r>
            <a:r>
              <a:rPr lang="en-GB" sz="2800" dirty="0"/>
              <a:t> = {‘name’: ‘</a:t>
            </a:r>
            <a:r>
              <a:rPr lang="en-GB" sz="2800" dirty="0" err="1"/>
              <a:t>anthony</a:t>
            </a:r>
            <a:r>
              <a:rPr lang="en-GB" sz="2800" dirty="0"/>
              <a:t>’, age: ‘21’}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6BA68-F24A-49EB-89C1-37E5E4F71DC9}"/>
              </a:ext>
            </a:extLst>
          </p:cNvPr>
          <p:cNvSpPr txBox="1"/>
          <p:nvPr/>
        </p:nvSpPr>
        <p:spPr>
          <a:xfrm>
            <a:off x="870180" y="2884967"/>
            <a:ext cx="44600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3600" b="1" dirty="0"/>
              <a:t>Strings:</a:t>
            </a:r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2800" dirty="0"/>
              <a:t>'word'</a:t>
            </a:r>
          </a:p>
          <a:p>
            <a:pPr marL="0" indent="0">
              <a:buNone/>
            </a:pPr>
            <a:r>
              <a:rPr lang="en-GB" sz="2800" dirty="0"/>
              <a:t>	"some words"</a:t>
            </a:r>
            <a:br>
              <a:rPr lang="en-GB" sz="2800" dirty="0"/>
            </a:br>
            <a:r>
              <a:rPr lang="en-GB" sz="2800" dirty="0"/>
              <a:t>	"""</a:t>
            </a:r>
            <a:r>
              <a:rPr lang="en-GB" sz="2800" dirty="0" err="1"/>
              <a:t>cHaRaCtRrS</a:t>
            </a:r>
            <a:r>
              <a:rPr lang="en-GB" sz="2800" dirty="0"/>
              <a:t>"""</a:t>
            </a:r>
          </a:p>
          <a:p>
            <a:pPr marL="0" indent="0">
              <a:buNone/>
            </a:pPr>
            <a:r>
              <a:rPr lang="en-GB" sz="3600" b="1" dirty="0"/>
              <a:t>Numbers:</a:t>
            </a:r>
          </a:p>
          <a:p>
            <a:pPr marL="0" indent="0">
              <a:buNone/>
            </a:pPr>
            <a:r>
              <a:rPr lang="en-GB" sz="3600" dirty="0"/>
              <a:t>	</a:t>
            </a:r>
            <a:r>
              <a:rPr lang="en-GB" sz="2800" dirty="0"/>
              <a:t>1, 2, 3, 0, -1, 0.5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93172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200" y="1301842"/>
            <a:ext cx="9891320" cy="40846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Assigning variable</a:t>
            </a:r>
            <a:endParaRPr lang="en-GB" sz="3200" i="1" dirty="0"/>
          </a:p>
          <a:p>
            <a:pPr marL="0" indent="0">
              <a:buNone/>
            </a:pPr>
            <a:r>
              <a:rPr lang="en-GB" sz="3200" i="1" dirty="0"/>
              <a:t>&lt;</a:t>
            </a:r>
            <a:r>
              <a:rPr lang="en-GB" sz="3200" i="1" dirty="0" err="1"/>
              <a:t>snake_case_name</a:t>
            </a:r>
            <a:r>
              <a:rPr lang="en-GB" sz="3200" i="1" dirty="0"/>
              <a:t>&gt; = &lt;value&gt;</a:t>
            </a:r>
          </a:p>
          <a:p>
            <a:pPr marL="0" indent="0">
              <a:buNone/>
            </a:pPr>
            <a:endParaRPr lang="en-GB" sz="3200" b="1" i="1" dirty="0"/>
          </a:p>
          <a:p>
            <a:pPr marL="0" indent="0">
              <a:buNone/>
            </a:pPr>
            <a:r>
              <a:rPr lang="en-GB" sz="3200" b="1" i="1" dirty="0"/>
              <a:t>Variable names</a:t>
            </a:r>
            <a:r>
              <a:rPr lang="en-GB" sz="3200" b="1" dirty="0"/>
              <a:t> </a:t>
            </a:r>
            <a:r>
              <a:rPr lang="en-GB" sz="3200" dirty="0"/>
              <a:t>always use </a:t>
            </a:r>
            <a:r>
              <a:rPr lang="en-GB" sz="3200" b="1" dirty="0" err="1"/>
              <a:t>snake_case</a:t>
            </a:r>
            <a:r>
              <a:rPr lang="en-GB" sz="3200" b="1" dirty="0"/>
              <a:t> </a:t>
            </a:r>
            <a:r>
              <a:rPr lang="en-GB" sz="3200" dirty="0"/>
              <a:t>not </a:t>
            </a:r>
            <a:r>
              <a:rPr lang="en-GB" sz="3200" b="1" dirty="0"/>
              <a:t>camelCase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Example:</a:t>
            </a:r>
          </a:p>
          <a:p>
            <a:pPr marL="457200" lvl="1" indent="0">
              <a:buNone/>
            </a:pPr>
            <a:r>
              <a:rPr lang="en-GB" sz="2800" dirty="0"/>
              <a:t>creates a </a:t>
            </a:r>
            <a:r>
              <a:rPr lang="en-GB" sz="2800" i="1" dirty="0"/>
              <a:t>string </a:t>
            </a:r>
            <a:r>
              <a:rPr lang="en-GB" sz="2800" dirty="0"/>
              <a:t> variable </a:t>
            </a:r>
            <a:r>
              <a:rPr lang="en-GB" sz="2800" i="1" dirty="0" err="1"/>
              <a:t>name_message</a:t>
            </a:r>
            <a:endParaRPr lang="en-GB" sz="2800" i="1" dirty="0"/>
          </a:p>
          <a:p>
            <a:pPr marL="457200" lvl="1" indent="0">
              <a:buNone/>
            </a:pPr>
            <a:r>
              <a:rPr lang="en-GB" sz="2800" dirty="0"/>
              <a:t>and runs </a:t>
            </a:r>
            <a:r>
              <a:rPr lang="en-GB" sz="2800" i="1" dirty="0"/>
              <a:t>function</a:t>
            </a:r>
            <a:r>
              <a:rPr lang="en-GB" sz="2800" dirty="0"/>
              <a:t> </a:t>
            </a:r>
            <a:r>
              <a:rPr lang="en-GB" sz="2800" i="1" dirty="0"/>
              <a:t>print</a:t>
            </a:r>
            <a:r>
              <a:rPr lang="en-GB" sz="2800" dirty="0"/>
              <a:t> with it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29B6E-0C76-4F88-A4A9-F2377EE7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16866"/>
            <a:ext cx="8444776" cy="14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String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String == List of characters “String-ed” </a:t>
            </a:r>
            <a:r>
              <a:rPr lang="en-GB" sz="3600" dirty="0" err="1"/>
              <a:t>togther</a:t>
            </a:r>
            <a:endParaRPr lang="en-GB" sz="3600" dirty="0"/>
          </a:p>
          <a:p>
            <a:pPr marL="0" indent="0">
              <a:buNone/>
            </a:pPr>
            <a:r>
              <a:rPr lang="en-GB" sz="3600" b="1" dirty="0"/>
              <a:t>Type Hint</a:t>
            </a:r>
            <a:r>
              <a:rPr lang="en-GB" sz="3600" dirty="0"/>
              <a:t> = </a:t>
            </a:r>
            <a:r>
              <a:rPr lang="en-GB" sz="3600" b="1" dirty="0"/>
              <a:t>str</a:t>
            </a:r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0D4B7-A803-4C09-A3BB-CDFC6A59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21" y="2787554"/>
            <a:ext cx="7305394" cy="34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3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Primitives: </a:t>
            </a:r>
            <a:r>
              <a:rPr lang="en-GB" sz="4400" dirty="0"/>
              <a:t>Quick Syntax Primer</a:t>
            </a:r>
            <a:br>
              <a:rPr lang="en-GB" sz="44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- Strings</a:t>
            </a:r>
          </a:p>
          <a:p>
            <a:pPr marL="0" indent="0">
              <a:buNone/>
            </a:pPr>
            <a:r>
              <a:rPr lang="en-GB" sz="3200" dirty="0"/>
              <a:t>- Number</a:t>
            </a:r>
          </a:p>
          <a:p>
            <a:pPr marL="0" indent="0">
              <a:buNone/>
            </a:pPr>
            <a:r>
              <a:rPr lang="en-GB" sz="3200" dirty="0"/>
              <a:t>- Boolean</a:t>
            </a:r>
          </a:p>
          <a:p>
            <a:pPr marL="0" indent="0">
              <a:buNone/>
            </a:pPr>
            <a:r>
              <a:rPr lang="en-GB" sz="3200" dirty="0"/>
              <a:t>- Collections</a:t>
            </a:r>
          </a:p>
          <a:p>
            <a:pPr marL="0" indent="0">
              <a:buNone/>
            </a:pPr>
            <a:r>
              <a:rPr lang="en-GB" sz="3200" dirty="0"/>
              <a:t>  </a:t>
            </a:r>
            <a:r>
              <a:rPr lang="en-GB" i="1" dirty="0"/>
              <a:t>aka lists and key valued things</a:t>
            </a:r>
            <a:endParaRPr lang="en-GB" sz="3200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7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String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String Escaping (</a:t>
            </a:r>
            <a:r>
              <a:rPr lang="en-GB" sz="3600" b="1" dirty="0"/>
              <a:t>\</a:t>
            </a:r>
            <a:r>
              <a:rPr lang="en-GB" sz="3600" b="1" dirty="0">
                <a:solidFill>
                  <a:srgbClr val="FF0000"/>
                </a:solidFill>
              </a:rPr>
              <a:t>&lt;SYMBOL&gt;</a:t>
            </a:r>
            <a:r>
              <a:rPr lang="en-GB" sz="3600" dirty="0"/>
              <a:t>)</a:t>
            </a:r>
            <a:br>
              <a:rPr lang="en-GB" sz="3600" dirty="0"/>
            </a:br>
            <a:endParaRPr lang="en-GB" sz="3600" dirty="0"/>
          </a:p>
          <a:p>
            <a:pPr marL="0" indent="0">
              <a:buNone/>
            </a:pPr>
            <a:r>
              <a:rPr lang="en-GB" sz="3600" dirty="0"/>
              <a:t>Most common is newline ( </a:t>
            </a:r>
            <a:r>
              <a:rPr lang="en-GB" sz="3600" b="1" dirty="0"/>
              <a:t>\n </a:t>
            </a:r>
            <a:r>
              <a:rPr lang="en-GB" sz="3600" dirty="0"/>
              <a:t>)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Escaped characters can be used inside strings to include quote characters ( \</a:t>
            </a:r>
            <a:r>
              <a:rPr lang="en-GB" sz="3600" b="1" dirty="0"/>
              <a:t>' </a:t>
            </a:r>
            <a:r>
              <a:rPr lang="en-GB" dirty="0"/>
              <a:t>/</a:t>
            </a:r>
            <a:r>
              <a:rPr lang="en-GB" sz="3600" dirty="0"/>
              <a:t> \</a:t>
            </a:r>
            <a:r>
              <a:rPr lang="en-GB" sz="3600" b="1" dirty="0"/>
              <a:t>" </a:t>
            </a:r>
            <a:r>
              <a:rPr lang="en-GB" sz="3600" dirty="0"/>
              <a:t>)</a:t>
            </a:r>
            <a:br>
              <a:rPr lang="en-GB" sz="3600" dirty="0"/>
            </a:br>
            <a:endParaRPr lang="en-GB" sz="3600" dirty="0"/>
          </a:p>
          <a:p>
            <a:pPr marL="0" indent="0">
              <a:buNone/>
            </a:pPr>
            <a:r>
              <a:rPr lang="en-GB" sz="3600" dirty="0"/>
              <a:t>Words: str = 'this is jeff</a:t>
            </a:r>
            <a:r>
              <a:rPr lang="en-GB" sz="3600" b="1" dirty="0"/>
              <a:t>\'</a:t>
            </a:r>
            <a:r>
              <a:rPr lang="en-GB" sz="3600" dirty="0"/>
              <a:t>s cat'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8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8C0C-9255-4328-9D09-0D4572FA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600" dirty="0"/>
              <a:t>Today we’ll cover :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Python Facts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Variables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Operators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Control Flow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GB" sz="3600" dirty="0"/>
              <a:t>Functions</a:t>
            </a:r>
          </a:p>
          <a:p>
            <a:pPr marL="0" lvl="0" indent="0">
              <a:buNone/>
            </a:pPr>
            <a:r>
              <a:rPr lang="en-GB" sz="3600" i="1" dirty="0"/>
              <a:t>OO and </a:t>
            </a:r>
            <a:r>
              <a:rPr lang="en-GB" sz="3600" i="1"/>
              <a:t>beyond basics </a:t>
            </a:r>
            <a:r>
              <a:rPr lang="en-GB" sz="3600" i="1" dirty="0"/>
              <a:t>will be covered later date</a:t>
            </a:r>
          </a:p>
        </p:txBody>
      </p:sp>
    </p:spTree>
    <p:extLst>
      <p:ext uri="{BB962C8B-B14F-4D97-AF65-F5344CB8AC3E}">
        <p14:creationId xmlns:p14="http://schemas.microsoft.com/office/powerpoint/2010/main" val="42385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String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/>
              <a:t>String Sub slicing [:]</a:t>
            </a:r>
            <a:br>
              <a:rPr lang="en-GB" sz="3600" dirty="0"/>
            </a:br>
            <a:endParaRPr lang="en-GB" sz="3600" dirty="0"/>
          </a:p>
          <a:p>
            <a:pPr marL="0" indent="0">
              <a:buNone/>
            </a:pPr>
            <a:r>
              <a:rPr lang="en-GB" sz="3600" dirty="0"/>
              <a:t>Most common is to remove </a:t>
            </a:r>
            <a:r>
              <a:rPr lang="en-GB" sz="3600" b="1" dirty="0"/>
              <a:t>x</a:t>
            </a:r>
            <a:r>
              <a:rPr lang="en-GB" sz="3600" dirty="0"/>
              <a:t> characters from start</a:t>
            </a:r>
          </a:p>
          <a:p>
            <a:pPr marL="0" indent="0">
              <a:buNone/>
            </a:pPr>
            <a:r>
              <a:rPr lang="en-GB" sz="3600" dirty="0"/>
              <a:t>"dog"[-1:0] == "</a:t>
            </a:r>
            <a:r>
              <a:rPr lang="en-GB" sz="3600" dirty="0" err="1"/>
              <a:t>og</a:t>
            </a:r>
            <a:r>
              <a:rPr lang="en-GB" sz="3600" dirty="0"/>
              <a:t>"</a:t>
            </a:r>
          </a:p>
          <a:p>
            <a:pPr marL="0" indent="0">
              <a:buNone/>
            </a:pPr>
            <a:br>
              <a:rPr lang="en-GB" sz="3600" dirty="0"/>
            </a:br>
            <a:r>
              <a:rPr lang="en-GB" sz="3600" dirty="0"/>
              <a:t>Or End</a:t>
            </a:r>
            <a:br>
              <a:rPr lang="en-GB" sz="3600" dirty="0"/>
            </a:br>
            <a:r>
              <a:rPr lang="en-GB" sz="3600" dirty="0"/>
              <a:t>"dog"[0:1] == "do"</a:t>
            </a:r>
          </a:p>
          <a:p>
            <a:pPr marL="0" indent="0">
              <a:buNone/>
            </a:pP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or both</a:t>
            </a:r>
            <a:br>
              <a:rPr lang="en-GB" sz="3600" dirty="0"/>
            </a:br>
            <a:r>
              <a:rPr lang="en-GB" sz="3600" dirty="0"/>
              <a:t>"dog"[-1:1] == "o"</a:t>
            </a:r>
            <a:br>
              <a:rPr lang="en-GB" sz="3600" dirty="0"/>
            </a:br>
            <a:br>
              <a:rPr lang="en-GB" sz="3600" dirty="0"/>
            </a:br>
            <a:br>
              <a:rPr lang="en-GB" sz="3600" dirty="0"/>
            </a:br>
            <a:r>
              <a:rPr lang="en-GB" sz="3600" dirty="0">
                <a:hlinkClick r:id="rId2"/>
              </a:rPr>
              <a:t>https://www.geeksforgeeks.org/string-slicing-in-python/</a:t>
            </a:r>
            <a:r>
              <a:rPr lang="en-GB" sz="36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29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Number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877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PS: remember Python can’t count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br>
              <a:rPr lang="en-GB" sz="4000" dirty="0"/>
            </a:br>
            <a:endParaRPr lang="en-GB" sz="4000" dirty="0"/>
          </a:p>
          <a:p>
            <a:pPr marL="0" indent="0">
              <a:buNone/>
            </a:pPr>
            <a:r>
              <a:rPr lang="en-GB" sz="4000" b="1" dirty="0"/>
              <a:t>Reason: </a:t>
            </a:r>
            <a:br>
              <a:rPr lang="en-GB" sz="4000" dirty="0"/>
            </a:br>
            <a:r>
              <a:rPr lang="en-GB" sz="4000" dirty="0"/>
              <a:t>Computers count in binary</a:t>
            </a:r>
            <a:br>
              <a:rPr lang="en-GB" sz="4000" dirty="0"/>
            </a:br>
            <a:r>
              <a:rPr lang="en-GB" sz="4000" dirty="0"/>
              <a:t>Humans count in decimal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Binary / Decimal not great at some fractions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Aka 1/3 in decimal is 0.3333333333…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7CC52F-B363-47D7-AE29-531948E6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10" y="2373919"/>
            <a:ext cx="4554004" cy="10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1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Number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89395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b="1" dirty="0"/>
              <a:t>int</a:t>
            </a:r>
            <a:r>
              <a:rPr lang="en-GB" sz="4000" dirty="0"/>
              <a:t> == 123</a:t>
            </a:r>
            <a:br>
              <a:rPr lang="en-GB" sz="4000" dirty="0"/>
            </a:br>
            <a:r>
              <a:rPr lang="en-GB" sz="4000" dirty="0"/>
              <a:t>Whole Numbers</a:t>
            </a:r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float</a:t>
            </a:r>
            <a:r>
              <a:rPr lang="en-GB" sz="4000" dirty="0"/>
              <a:t> == 0.123 (stored as 123 / 1000)</a:t>
            </a:r>
            <a:br>
              <a:rPr lang="en-GB" sz="4000" dirty="0"/>
            </a:br>
            <a:r>
              <a:rPr lang="en-GB" sz="4000" dirty="0"/>
              <a:t>Fraction Numbers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b="1" dirty="0"/>
              <a:t>complex</a:t>
            </a:r>
            <a:r>
              <a:rPr lang="en-GB" sz="4000" dirty="0"/>
              <a:t> == </a:t>
            </a:r>
            <a:r>
              <a:rPr lang="en-GB" sz="4000" dirty="0" err="1"/>
              <a:t>x,y</a:t>
            </a:r>
            <a:r>
              <a:rPr lang="en-GB" sz="4000" dirty="0"/>
              <a:t> or for 3D </a:t>
            </a:r>
            <a:r>
              <a:rPr lang="en-GB" sz="4000" dirty="0" err="1"/>
              <a:t>x,y,z</a:t>
            </a:r>
            <a:br>
              <a:rPr lang="en-GB" sz="4000" dirty="0"/>
            </a:br>
            <a:r>
              <a:rPr lang="en-GB" sz="4000" dirty="0"/>
              <a:t>multi dimensional number are used in some maths, aka 2D graphing / 3D plotting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Type Hint</a:t>
            </a:r>
            <a:r>
              <a:rPr lang="en-GB" sz="4000" dirty="0"/>
              <a:t> = </a:t>
            </a:r>
            <a:r>
              <a:rPr lang="en-GB" sz="4000" b="1" dirty="0"/>
              <a:t>int </a:t>
            </a:r>
            <a:r>
              <a:rPr lang="en-GB" sz="4000" dirty="0"/>
              <a:t>/</a:t>
            </a:r>
            <a:r>
              <a:rPr lang="en-GB" sz="4000" b="1" dirty="0"/>
              <a:t> float / complex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A63C7-4DAA-4338-978D-8E84D499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08" y="4373616"/>
            <a:ext cx="7558415" cy="14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16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Boolean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Boolean = yes/no aka binary 1/0</a:t>
            </a:r>
          </a:p>
          <a:p>
            <a:pPr marL="0" indent="0">
              <a:buNone/>
            </a:pPr>
            <a:br>
              <a:rPr lang="en-GB" sz="4400" b="1" dirty="0"/>
            </a:br>
            <a:r>
              <a:rPr lang="en-GB" sz="4400" b="1" dirty="0"/>
              <a:t>Warning</a:t>
            </a:r>
            <a:r>
              <a:rPr lang="en-GB" sz="4400" dirty="0"/>
              <a:t>: technically 3</a:t>
            </a:r>
            <a:r>
              <a:rPr lang="en-GB" sz="4400" baseline="30000" dirty="0"/>
              <a:t>rd</a:t>
            </a:r>
            <a:r>
              <a:rPr lang="en-GB" sz="4400" dirty="0"/>
              <a:t> state : </a:t>
            </a:r>
            <a:r>
              <a:rPr lang="en-GB" sz="4400" i="1" dirty="0"/>
              <a:t>None</a:t>
            </a:r>
            <a:r>
              <a:rPr lang="en-GB" sz="4400" dirty="0"/>
              <a:t>, which is no value</a:t>
            </a:r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endParaRPr lang="en-GB" sz="4400" dirty="0"/>
          </a:p>
          <a:p>
            <a:pPr marL="0" indent="0">
              <a:buNone/>
            </a:pPr>
            <a:r>
              <a:rPr lang="en-GB" sz="44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57C1-6096-4D54-A9AE-5C222556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181" y="3328281"/>
            <a:ext cx="4684540" cy="17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3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Sequence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list == Array of things</a:t>
            </a:r>
          </a:p>
          <a:p>
            <a:pPr marL="0" indent="0">
              <a:buNone/>
            </a:pPr>
            <a:r>
              <a:rPr lang="en-GB" sz="3200" b="1" dirty="0"/>
              <a:t>Type hint</a:t>
            </a:r>
            <a:r>
              <a:rPr lang="en-GB" sz="3200" dirty="0"/>
              <a:t>: </a:t>
            </a:r>
            <a:r>
              <a:rPr lang="en-GB" sz="3200" b="1" dirty="0"/>
              <a:t>list</a:t>
            </a:r>
            <a:endParaRPr lang="en-GB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Remember you need to access via index, var[&lt;index&gt;]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(indexes start from 0 *)</a:t>
            </a:r>
            <a:br>
              <a:rPr lang="en-GB" sz="3200" dirty="0"/>
            </a:br>
            <a:endParaRPr lang="en-GB" sz="3200" dirty="0"/>
          </a:p>
          <a:p>
            <a:pPr marL="0" indent="0">
              <a:lnSpc>
                <a:spcPct val="120000"/>
              </a:lnSpc>
              <a:buNone/>
            </a:pPr>
            <a:endParaRPr lang="en-GB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A3C05-0A85-4BC2-B7D5-191213E5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12" y="4469527"/>
            <a:ext cx="93809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8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aside on range*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range == dynamic list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Python have built in function for creating lists of sequential numbers</a:t>
            </a:r>
            <a:br>
              <a:rPr lang="en-GB" sz="3200" dirty="0"/>
            </a:br>
            <a:r>
              <a:rPr lang="en-GB" sz="3200" i="1" dirty="0"/>
              <a:t>* done just-in-time, advanced topic: </a:t>
            </a:r>
            <a:r>
              <a:rPr lang="en-GB" sz="3200" b="1" i="1" dirty="0"/>
              <a:t>generator</a:t>
            </a:r>
            <a:br>
              <a:rPr lang="en-GB" sz="3200" dirty="0"/>
            </a:br>
            <a:br>
              <a:rPr lang="en-GB" sz="3200" dirty="0"/>
            </a:br>
            <a:r>
              <a:rPr lang="en-GB" sz="3200" b="1" dirty="0"/>
              <a:t>range(&lt;START&gt;,&lt;END&gt;)</a:t>
            </a:r>
            <a:r>
              <a:rPr lang="en-GB" sz="3200" dirty="0"/>
              <a:t>)</a:t>
            </a:r>
            <a:br>
              <a:rPr lang="en-GB" sz="3200" dirty="0"/>
            </a:br>
            <a:endParaRPr lang="en-GB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/>
              <a:t>list(</a:t>
            </a:r>
            <a:r>
              <a:rPr lang="en-GB" sz="3200" b="1" dirty="0"/>
              <a:t>range(1,5)</a:t>
            </a:r>
            <a:r>
              <a:rPr lang="en-GB" sz="3200" dirty="0"/>
              <a:t>) == [1,2,3,4]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2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Mapping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832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 err="1"/>
              <a:t>Dict</a:t>
            </a:r>
            <a:r>
              <a:rPr lang="en-GB" sz="2800" dirty="0"/>
              <a:t> == Key Value pair map</a:t>
            </a:r>
          </a:p>
          <a:p>
            <a:pPr marL="0" indent="0">
              <a:buNone/>
            </a:pPr>
            <a:r>
              <a:rPr lang="en-GB" sz="2800" dirty="0"/>
              <a:t>Remember you need to access via key using “[]”</a:t>
            </a:r>
            <a:br>
              <a:rPr lang="en-GB" sz="2800" dirty="0"/>
            </a:br>
            <a:r>
              <a:rPr lang="en-GB" sz="2800" dirty="0"/>
              <a:t>var[“KEY”]</a:t>
            </a:r>
          </a:p>
          <a:p>
            <a:pPr marL="0" indent="0">
              <a:buNone/>
            </a:pPr>
            <a:r>
              <a:rPr lang="en-GB" sz="2800" b="1" dirty="0"/>
              <a:t>Type hint</a:t>
            </a:r>
            <a:r>
              <a:rPr lang="en-GB" sz="2800" dirty="0"/>
              <a:t>: </a:t>
            </a:r>
            <a:r>
              <a:rPr lang="en-GB" sz="2800" b="1" dirty="0" err="1"/>
              <a:t>dict</a:t>
            </a:r>
            <a:endParaRPr lang="en-GB" sz="2800" b="1" dirty="0"/>
          </a:p>
          <a:p>
            <a:pPr>
              <a:lnSpc>
                <a:spcPct val="120000"/>
              </a:lnSpc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38B47-C8D1-4E9D-B496-5455E7BA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84" y="3031056"/>
            <a:ext cx="5432808" cy="32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5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Collection: Accessing list / </a:t>
            </a:r>
            <a:r>
              <a:rPr lang="en-GB" dirty="0" err="1"/>
              <a:t>dict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8326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Access Cheat list: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[&lt;KEY / INDEX&gt;]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some_d</a:t>
            </a:r>
            <a:r>
              <a:rPr lang="en-GB" sz="2800" dirty="0" err="1"/>
              <a:t>ict</a:t>
            </a:r>
            <a:r>
              <a:rPr lang="en-GB" sz="2800" dirty="0"/>
              <a:t>[</a:t>
            </a:r>
            <a:r>
              <a:rPr lang="en-GB" sz="2800" dirty="0" err="1"/>
              <a:t>key_name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dirty="0" err="1"/>
              <a:t>some_list</a:t>
            </a:r>
            <a:r>
              <a:rPr lang="en-GB" dirty="0"/>
              <a:t>[index starting from 0]</a:t>
            </a:r>
            <a:endParaRPr lang="en-GB" sz="2800" dirty="0"/>
          </a:p>
          <a:p>
            <a:pPr>
              <a:lnSpc>
                <a:spcPct val="120000"/>
              </a:lnSpc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4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Primitives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It’s close enough to other languages, to be easy to pickup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It’s close enough to other languages, to make silly mistakes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So be careful </a:t>
            </a:r>
            <a:r>
              <a:rPr lang="en-GB" sz="28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800" dirty="0">
                <a:sym typeface="Wingdings" panose="05000000000000000000" pitchFamily="2" charset="2"/>
              </a:rPr>
              <a:t>So onto Boolean Operators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77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6513" y="1889969"/>
            <a:ext cx="5545951" cy="792800"/>
          </a:xfrm>
        </p:spPr>
        <p:txBody>
          <a:bodyPr/>
          <a:lstStyle/>
          <a:p>
            <a:pPr algn="r"/>
            <a:r>
              <a:rPr lang="en-GB" dirty="0"/>
              <a:t>Python Operators</a:t>
            </a:r>
          </a:p>
        </p:txBody>
      </p:sp>
    </p:spTree>
    <p:extLst>
      <p:ext uri="{BB962C8B-B14F-4D97-AF65-F5344CB8AC3E}">
        <p14:creationId xmlns:p14="http://schemas.microsoft.com/office/powerpoint/2010/main" val="6617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GB" dirty="0"/>
              <a:t>PYTHON FACTS</a:t>
            </a:r>
          </a:p>
        </p:txBody>
      </p:sp>
    </p:spTree>
    <p:extLst>
      <p:ext uri="{BB962C8B-B14F-4D97-AF65-F5344CB8AC3E}">
        <p14:creationId xmlns:p14="http://schemas.microsoft.com/office/powerpoint/2010/main" val="2480001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bool operators</a:t>
            </a:r>
            <a:br>
              <a:rPr lang="en-GB" sz="2800" b="1" dirty="0"/>
            </a:br>
            <a:r>
              <a:rPr lang="en-GB" sz="2800" dirty="0"/>
              <a:t>these create bool variables</a:t>
            </a:r>
          </a:p>
          <a:p>
            <a:pPr marL="0" indent="0">
              <a:buNone/>
            </a:pPr>
            <a:r>
              <a:rPr lang="en-GB" sz="2800" b="1" dirty="0"/>
              <a:t>&lt;</a:t>
            </a:r>
            <a:r>
              <a:rPr lang="en-GB" sz="2800" dirty="0"/>
              <a:t>	less than, </a:t>
            </a:r>
            <a:r>
              <a:rPr lang="en-GB" sz="2800" i="1" dirty="0"/>
              <a:t>aka 1 &lt; 2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sz="2800" b="1" dirty="0"/>
              <a:t>&lt;=</a:t>
            </a:r>
            <a:r>
              <a:rPr lang="en-GB" sz="2800" dirty="0"/>
              <a:t>	less than or equal, </a:t>
            </a:r>
            <a:r>
              <a:rPr lang="en-GB" sz="2800" i="1" dirty="0"/>
              <a:t>aka 2 &lt;= 2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b="1" dirty="0"/>
              <a:t>&gt;</a:t>
            </a:r>
            <a:r>
              <a:rPr lang="en-GB" dirty="0"/>
              <a:t>	</a:t>
            </a:r>
            <a:r>
              <a:rPr lang="en-GB" sz="2800" dirty="0"/>
              <a:t>greater than,</a:t>
            </a:r>
            <a:r>
              <a:rPr lang="en-GB" sz="2800" i="1" dirty="0"/>
              <a:t> aka 2 &gt; 1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&gt;=</a:t>
            </a:r>
            <a:r>
              <a:rPr lang="en-GB" dirty="0"/>
              <a:t>	</a:t>
            </a:r>
            <a:r>
              <a:rPr lang="en-GB" sz="2800" dirty="0"/>
              <a:t>greater than or equal, </a:t>
            </a:r>
            <a:r>
              <a:rPr lang="en-GB" sz="2800" i="1" dirty="0"/>
              <a:t>aka 2 &gt;= 2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==</a:t>
            </a:r>
            <a:r>
              <a:rPr lang="en-GB" dirty="0"/>
              <a:t>	</a:t>
            </a:r>
            <a:r>
              <a:rPr lang="en-GB" sz="2800" dirty="0"/>
              <a:t>equal by value, </a:t>
            </a:r>
            <a:r>
              <a:rPr lang="en-GB" sz="2800" i="1" dirty="0"/>
              <a:t>aka "this" </a:t>
            </a:r>
            <a:r>
              <a:rPr lang="en-GB" i="1" dirty="0"/>
              <a:t>=</a:t>
            </a:r>
            <a:r>
              <a:rPr lang="en-GB" sz="2800" i="1" dirty="0"/>
              <a:t>= "</a:t>
            </a:r>
            <a:r>
              <a:rPr lang="en-GB" i="1" dirty="0"/>
              <a:t>this</a:t>
            </a:r>
            <a:r>
              <a:rPr lang="en-GB" sz="2800" i="1" dirty="0"/>
              <a:t>"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!=</a:t>
            </a:r>
            <a:r>
              <a:rPr lang="en-GB" dirty="0"/>
              <a:t>	not</a:t>
            </a:r>
            <a:r>
              <a:rPr lang="en-GB" sz="2800" dirty="0"/>
              <a:t> equal by value, </a:t>
            </a:r>
            <a:r>
              <a:rPr lang="en-GB" sz="2800" i="1" dirty="0"/>
              <a:t>aka "this" != "</a:t>
            </a:r>
            <a:r>
              <a:rPr lang="en-GB" i="1" dirty="0"/>
              <a:t>that</a:t>
            </a:r>
            <a:r>
              <a:rPr lang="en-GB" sz="2800" i="1" dirty="0"/>
              <a:t>" </a:t>
            </a:r>
            <a:r>
              <a:rPr lang="en-GB" sz="2800" dirty="0"/>
              <a:t>: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b="1" dirty="0"/>
              <a:t>i</a:t>
            </a:r>
            <a:r>
              <a:rPr lang="en-GB" sz="2800" b="1" dirty="0"/>
              <a:t>s</a:t>
            </a:r>
            <a:r>
              <a:rPr lang="en-GB" sz="2800" dirty="0"/>
              <a:t>	equal by reference, aka for collections need to be same var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https://python.swaroopch.com/op_exp.html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6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bool operators</a:t>
            </a:r>
            <a:br>
              <a:rPr lang="en-GB" sz="2800" b="1" dirty="0"/>
            </a:br>
            <a:r>
              <a:rPr lang="en-GB" sz="2800" dirty="0"/>
              <a:t>We’ll cover If, For and While in a second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But these use conditions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If X is Y then blah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Boolean operators are used to create those conditions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https://python.swaroopch.com/op_exp.html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297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Bool chain operators</a:t>
            </a:r>
            <a:br>
              <a:rPr lang="en-GB" sz="2800" b="1" dirty="0"/>
            </a:br>
            <a:r>
              <a:rPr lang="en-GB" sz="2800" dirty="0"/>
              <a:t>these create bool variables</a:t>
            </a:r>
          </a:p>
          <a:p>
            <a:pPr marL="0" indent="0">
              <a:buNone/>
            </a:pPr>
            <a:r>
              <a:rPr lang="en-GB" b="1" dirty="0"/>
              <a:t>and</a:t>
            </a:r>
            <a:r>
              <a:rPr lang="en-GB" sz="2800" dirty="0"/>
              <a:t>	(True and True) e</a:t>
            </a:r>
            <a:r>
              <a:rPr lang="en-GB" dirty="0"/>
              <a:t>lse False</a:t>
            </a:r>
            <a:r>
              <a:rPr lang="en-GB" sz="2800" dirty="0"/>
              <a:t>, </a:t>
            </a:r>
            <a:r>
              <a:rPr lang="en-GB" i="1" dirty="0"/>
              <a:t>e.g.</a:t>
            </a:r>
            <a:r>
              <a:rPr lang="en-GB" sz="2800" i="1" dirty="0"/>
              <a:t> </a:t>
            </a:r>
            <a:r>
              <a:rPr lang="en-GB" sz="2800" b="1" i="1" dirty="0"/>
              <a:t>True </a:t>
            </a:r>
            <a:r>
              <a:rPr lang="en-GB" b="1" i="1" dirty="0"/>
              <a:t>and</a:t>
            </a:r>
            <a:r>
              <a:rPr lang="en-GB" sz="2800" b="1" i="1" dirty="0"/>
              <a:t> True</a:t>
            </a:r>
            <a:r>
              <a:rPr lang="en-GB" sz="2800" i="1" dirty="0"/>
              <a:t> </a:t>
            </a:r>
            <a:r>
              <a:rPr lang="en-GB" i="1" dirty="0"/>
              <a:t>=&gt;</a:t>
            </a:r>
            <a:r>
              <a:rPr lang="en-GB" sz="2800" dirty="0"/>
              <a:t>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sz="2800" b="1" dirty="0"/>
              <a:t>or</a:t>
            </a:r>
            <a:r>
              <a:rPr lang="en-GB" sz="2800" dirty="0"/>
              <a:t>	 (True and/or True) e</a:t>
            </a:r>
            <a:r>
              <a:rPr lang="en-GB" dirty="0"/>
              <a:t>lse False</a:t>
            </a:r>
            <a:r>
              <a:rPr lang="en-GB" sz="2800" dirty="0"/>
              <a:t>, </a:t>
            </a:r>
            <a:r>
              <a:rPr lang="en-GB" i="1" dirty="0"/>
              <a:t>e.g.</a:t>
            </a:r>
            <a:r>
              <a:rPr lang="en-GB" sz="2800" i="1" dirty="0"/>
              <a:t> </a:t>
            </a:r>
            <a:r>
              <a:rPr lang="en-GB" sz="2800" b="1" i="1" dirty="0"/>
              <a:t>True </a:t>
            </a:r>
            <a:r>
              <a:rPr lang="en-GB" b="1" i="1" dirty="0"/>
              <a:t>and</a:t>
            </a:r>
            <a:r>
              <a:rPr lang="en-GB" sz="2800" b="1" i="1" dirty="0"/>
              <a:t> False</a:t>
            </a:r>
            <a:r>
              <a:rPr lang="en-GB" sz="2800" i="1" dirty="0"/>
              <a:t> </a:t>
            </a:r>
            <a:r>
              <a:rPr lang="en-GB" i="1" dirty="0"/>
              <a:t>=&gt;</a:t>
            </a:r>
            <a:r>
              <a:rPr lang="en-GB" sz="2800" dirty="0"/>
              <a:t> </a:t>
            </a:r>
            <a:r>
              <a:rPr lang="en-GB" sz="2800" b="1" dirty="0"/>
              <a:t>True</a:t>
            </a:r>
          </a:p>
          <a:p>
            <a:pPr marL="0" indent="0">
              <a:buNone/>
            </a:pPr>
            <a:r>
              <a:rPr lang="en-GB" sz="2800" b="1" dirty="0"/>
              <a:t>not</a:t>
            </a:r>
            <a:r>
              <a:rPr lang="en-GB" sz="2800" dirty="0"/>
              <a:t>	 Invert Boolean value, e.g. </a:t>
            </a:r>
            <a:r>
              <a:rPr lang="en-GB" sz="2800" b="1" i="1" dirty="0"/>
              <a:t>not True</a:t>
            </a:r>
            <a:r>
              <a:rPr lang="en-GB" sz="2800" i="1" dirty="0"/>
              <a:t> </a:t>
            </a:r>
            <a:r>
              <a:rPr lang="en-GB" i="1" dirty="0"/>
              <a:t>=&gt;</a:t>
            </a:r>
            <a:r>
              <a:rPr lang="en-GB" sz="2800" dirty="0"/>
              <a:t> </a:t>
            </a:r>
            <a:r>
              <a:rPr lang="en-GB" sz="2800" b="1" dirty="0"/>
              <a:t>False</a:t>
            </a:r>
            <a:r>
              <a:rPr lang="en-GB" dirty="0"/>
              <a:t>	</a:t>
            </a:r>
            <a:endParaRPr lang="en-GB" sz="2800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you can chain bool variables or other operators with and/or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 err="1"/>
              <a:t>is_bob_or_jerry:bool</a:t>
            </a:r>
            <a:r>
              <a:rPr lang="en-GB" sz="2800" i="1" dirty="0"/>
              <a:t> = (</a:t>
            </a:r>
            <a:r>
              <a:rPr lang="en-GB" sz="2800" i="1" dirty="0" err="1"/>
              <a:t>cat_name</a:t>
            </a:r>
            <a:r>
              <a:rPr lang="en-GB" sz="2800" i="1" dirty="0"/>
              <a:t> == </a:t>
            </a:r>
            <a:r>
              <a:rPr lang="en-GB" i="1" dirty="0"/>
              <a:t>'</a:t>
            </a:r>
            <a:r>
              <a:rPr lang="en-GB" sz="2800" i="1" dirty="0"/>
              <a:t>bob') or (</a:t>
            </a:r>
            <a:r>
              <a:rPr lang="en-GB" sz="2800" i="1" dirty="0" err="1"/>
              <a:t>cat_name</a:t>
            </a:r>
            <a:r>
              <a:rPr lang="en-GB" sz="2800" i="1" dirty="0"/>
              <a:t> == '</a:t>
            </a:r>
            <a:r>
              <a:rPr lang="en-GB" i="1" dirty="0"/>
              <a:t>jerry</a:t>
            </a:r>
            <a:r>
              <a:rPr lang="en-GB" sz="2800" i="1" dirty="0"/>
              <a:t>') </a:t>
            </a:r>
            <a:br>
              <a:rPr lang="en-GB" sz="2800" dirty="0"/>
            </a:b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https://python.swaroopch.com/op_exp.html</a:t>
            </a:r>
            <a:r>
              <a:rPr lang="en-GB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13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6513" y="1889969"/>
            <a:ext cx="5545951" cy="792800"/>
          </a:xfrm>
        </p:spPr>
        <p:txBody>
          <a:bodyPr/>
          <a:lstStyle/>
          <a:p>
            <a:pPr algn="r"/>
            <a:r>
              <a:rPr lang="en-GB" dirty="0"/>
              <a:t>Python Control Flow</a:t>
            </a:r>
          </a:p>
        </p:txBody>
      </p:sp>
    </p:spTree>
    <p:extLst>
      <p:ext uri="{BB962C8B-B14F-4D97-AF65-F5344CB8AC3E}">
        <p14:creationId xmlns:p14="http://schemas.microsoft.com/office/powerpoint/2010/main" val="229888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GO TO AMAZING SWAROOPCH GUIDE</a:t>
            </a:r>
            <a:br>
              <a:rPr lang="en-GB" sz="2800" dirty="0"/>
            </a:br>
            <a:r>
              <a:rPr lang="en-GB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https://python.swaroopch.com/control_flow.html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4000" dirty="0"/>
          </a:p>
          <a:p>
            <a:pPr marL="0" indent="0">
              <a:buNone/>
            </a:pPr>
            <a:br>
              <a:rPr lang="en-GB" sz="2800" dirty="0"/>
            </a:br>
            <a:r>
              <a:rPr lang="en-GB" sz="2800" dirty="0"/>
              <a:t>Covers important control flow:</a:t>
            </a:r>
          </a:p>
          <a:p>
            <a:r>
              <a:rPr lang="en-GB" sz="2800" dirty="0"/>
              <a:t>if</a:t>
            </a:r>
            <a:br>
              <a:rPr lang="en-GB" sz="2800" dirty="0"/>
            </a:br>
            <a:r>
              <a:rPr lang="en-GB" sz="2800" i="1" dirty="0"/>
              <a:t>do if condition true</a:t>
            </a:r>
          </a:p>
          <a:p>
            <a:r>
              <a:rPr lang="en-GB" sz="2800" dirty="0"/>
              <a:t>for</a:t>
            </a:r>
            <a:br>
              <a:rPr lang="en-GB" sz="2800" dirty="0"/>
            </a:br>
            <a:r>
              <a:rPr lang="en-GB" sz="2800" i="1" dirty="0"/>
              <a:t>loop through list of x</a:t>
            </a:r>
          </a:p>
          <a:p>
            <a:r>
              <a:rPr lang="en-GB" sz="2800" dirty="0"/>
              <a:t>while</a:t>
            </a:r>
            <a:br>
              <a:rPr lang="en-GB" sz="2800" dirty="0"/>
            </a:br>
            <a:r>
              <a:rPr lang="en-GB" sz="2800" i="1" dirty="0"/>
              <a:t>loop until condition not true</a:t>
            </a:r>
          </a:p>
          <a:p>
            <a:r>
              <a:rPr lang="en-GB" sz="2800" dirty="0"/>
              <a:t>Continue</a:t>
            </a:r>
            <a:br>
              <a:rPr lang="en-GB" sz="2800" dirty="0"/>
            </a:br>
            <a:r>
              <a:rPr lang="en-GB" sz="2800" i="1" dirty="0"/>
              <a:t>skipping item in loop</a:t>
            </a:r>
          </a:p>
          <a:p>
            <a:r>
              <a:rPr lang="en-GB" dirty="0"/>
              <a:t>B</a:t>
            </a:r>
            <a:r>
              <a:rPr lang="en-GB" sz="2800" dirty="0"/>
              <a:t>reak</a:t>
            </a:r>
            <a:br>
              <a:rPr lang="en-GB" sz="2800" dirty="0"/>
            </a:br>
            <a:r>
              <a:rPr lang="en-GB" sz="2800" i="1" dirty="0"/>
              <a:t>ending loop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27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: Whitespace /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/>
              <a:t>Indention</a:t>
            </a:r>
            <a:r>
              <a:rPr lang="en-GB" sz="2800" dirty="0"/>
              <a:t> is </a:t>
            </a:r>
            <a:r>
              <a:rPr lang="en-GB" sz="2800" b="1" dirty="0"/>
              <a:t>important</a:t>
            </a:r>
            <a:r>
              <a:rPr lang="en-GB" sz="2800" dirty="0"/>
              <a:t> in Python</a:t>
            </a:r>
            <a:br>
              <a:rPr lang="en-GB" sz="2800" dirty="0"/>
            </a:br>
            <a:r>
              <a:rPr lang="en-GB" sz="2800" dirty="0"/>
              <a:t>use it to enter and leave control flow, aka functions, if, for, etc….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sz="2800" dirty="0"/>
            </a:br>
            <a:br>
              <a:rPr lang="en-GB" sz="2800" dirty="0"/>
            </a:b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https://python.swaroopch.com/control_flow.html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238B5-8534-275C-5C7F-CC91E4B75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78" y="2770783"/>
            <a:ext cx="4970294" cy="206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2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Questions ?</a:t>
            </a:r>
            <a:endParaRPr lang="en-GB" sz="2800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15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3582523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setup, stored lists </a:t>
            </a:r>
            <a:r>
              <a:rPr lang="en-GB" dirty="0"/>
              <a:t>of </a:t>
            </a:r>
            <a:r>
              <a:rPr lang="en-GB" sz="2800" dirty="0"/>
              <a:t>operations to run</a:t>
            </a:r>
          </a:p>
          <a:p>
            <a:pPr marL="0" indent="0">
              <a:buNone/>
            </a:pPr>
            <a:r>
              <a:rPr lang="en-GB" sz="2800" dirty="0"/>
              <a:t>Easy right ?</a:t>
            </a:r>
          </a:p>
          <a:p>
            <a:endParaRPr lang="en-GB" sz="2800" dirty="0"/>
          </a:p>
          <a:p>
            <a:endParaRPr lang="en-GB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i="1" dirty="0"/>
              <a:t>functions</a:t>
            </a:r>
            <a:r>
              <a:rPr lang="en-GB" sz="2800" b="1" dirty="0"/>
              <a:t> </a:t>
            </a:r>
            <a:r>
              <a:rPr lang="en-GB" sz="2800" dirty="0"/>
              <a:t>always use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not </a:t>
            </a:r>
            <a:r>
              <a:rPr lang="en-GB" sz="2800" b="1" dirty="0"/>
              <a:t>camelCase</a:t>
            </a:r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375E9-F60F-4DD6-9A2B-791BB765F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15" y="2959246"/>
            <a:ext cx="4527733" cy="20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64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can customise your functions with </a:t>
            </a:r>
            <a:r>
              <a:rPr lang="en-GB" sz="2800" b="1" i="1" dirty="0"/>
              <a:t>Parameters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i="1" dirty="0"/>
              <a:t>Parameters</a:t>
            </a:r>
            <a:r>
              <a:rPr lang="en-GB" sz="2800" dirty="0"/>
              <a:t> should be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too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94B7E-9BA1-44D1-A02C-C31ADE10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41" y="2513302"/>
            <a:ext cx="4377480" cy="183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159800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Born in the late 80’s by a chap called “Guido”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Named after Monty Python’s Flying Circus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Modern Python 3.0 came out in 2008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Adopted as the language of choice by Data Scientists 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dirty="0"/>
              <a:t>Adopted around the world as “hardcode” heavy lifting language for CPU bound applications </a:t>
            </a:r>
            <a:r>
              <a:rPr lang="en-GB" i="1" dirty="0"/>
              <a:t>…rust slowly taking over though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GB" b="1" i="1" dirty="0"/>
              <a:t>Though</a:t>
            </a:r>
            <a:r>
              <a:rPr lang="en-GB" dirty="0"/>
              <a:t>, Python is </a:t>
            </a:r>
            <a:r>
              <a:rPr lang="en-GB" b="1" dirty="0">
                <a:solidFill>
                  <a:srgbClr val="FF0000"/>
                </a:solidFill>
              </a:rPr>
              <a:t>changing</a:t>
            </a:r>
            <a:r>
              <a:rPr lang="en-GB" dirty="0"/>
              <a:t> fast, new versions every year, with new </a:t>
            </a:r>
            <a:r>
              <a:rPr lang="en-GB" b="1" dirty="0">
                <a:solidFill>
                  <a:srgbClr val="FF0000"/>
                </a:solidFill>
              </a:rPr>
              <a:t>incompatible</a:t>
            </a:r>
            <a:r>
              <a:rPr lang="en-GB" dirty="0"/>
              <a:t> features…</a:t>
            </a:r>
          </a:p>
        </p:txBody>
      </p:sp>
    </p:spTree>
    <p:extLst>
      <p:ext uri="{BB962C8B-B14F-4D97-AF65-F5344CB8AC3E}">
        <p14:creationId xmlns:p14="http://schemas.microsoft.com/office/powerpoint/2010/main" val="813333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You can customise your functions with </a:t>
            </a:r>
            <a:r>
              <a:rPr lang="en-GB" sz="2800" i="1" dirty="0"/>
              <a:t>Named </a:t>
            </a:r>
            <a:r>
              <a:rPr lang="en-GB" sz="2800" b="1" i="1" dirty="0"/>
              <a:t>Parameters</a:t>
            </a:r>
          </a:p>
          <a:p>
            <a:pPr marL="0" indent="0">
              <a:buNone/>
            </a:pPr>
            <a:r>
              <a:rPr lang="en-GB" i="1" dirty="0"/>
              <a:t>with</a:t>
            </a:r>
            <a:r>
              <a:rPr lang="en-GB" b="1" i="1" dirty="0"/>
              <a:t> Defaults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EEF62-4B7E-F80A-D10D-D7E104B4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354" y="2581741"/>
            <a:ext cx="56864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1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Function </a:t>
            </a:r>
            <a:r>
              <a:rPr lang="en-GB" dirty="0" err="1"/>
              <a:t>DocString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For documenting your code</a:t>
            </a:r>
          </a:p>
          <a:p>
            <a:pPr marL="0" indent="0">
              <a:buNone/>
            </a:pPr>
            <a:r>
              <a:rPr lang="en-GB" sz="2800" dirty="0"/>
              <a:t>“““</a:t>
            </a:r>
            <a:r>
              <a:rPr lang="en-GB" sz="2800" i="1" dirty="0"/>
              <a:t>documentation</a:t>
            </a:r>
            <a:r>
              <a:rPr lang="en-GB" sz="2800" dirty="0"/>
              <a:t>”””</a:t>
            </a:r>
          </a:p>
          <a:p>
            <a:pPr marL="0" indent="0">
              <a:buNone/>
            </a:pPr>
            <a:r>
              <a:rPr lang="en-GB" sz="2800" dirty="0"/>
              <a:t>Use typing as well to improve your self documenting code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1600" dirty="0"/>
              <a:t>Ps </a:t>
            </a:r>
            <a:r>
              <a:rPr lang="en-GB" sz="1600" dirty="0">
                <a:hlinkClick r:id="rId2"/>
              </a:rPr>
              <a:t>https://www.python.org/dev/peps/pep-0257/</a:t>
            </a:r>
            <a:r>
              <a:rPr lang="en-GB" sz="1600" dirty="0"/>
              <a:t> for more info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0B32C-F74E-4DA9-A19B-5308797F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198" y="3145278"/>
            <a:ext cx="43529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1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5 mins breather, questions ?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22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67130" y="1889969"/>
            <a:ext cx="5155334" cy="792800"/>
          </a:xfrm>
        </p:spPr>
        <p:txBody>
          <a:bodyPr/>
          <a:lstStyle/>
          <a:p>
            <a:pPr algn="r"/>
            <a:r>
              <a:rPr lang="en-GB" dirty="0"/>
              <a:t>Python Basic</a:t>
            </a:r>
          </a:p>
          <a:p>
            <a:pPr algn="r"/>
            <a:r>
              <a:rPr lang="en-GB" dirty="0"/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1246162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use</a:t>
            </a:r>
            <a:r>
              <a:rPr lang="en-GB" b="1" dirty="0"/>
              <a:t> </a:t>
            </a:r>
            <a:r>
              <a:rPr lang="en-GB" b="1" dirty="0" err="1"/>
              <a:t>snake_case</a:t>
            </a:r>
            <a:r>
              <a:rPr lang="en-GB" b="1" dirty="0"/>
              <a:t> </a:t>
            </a:r>
            <a:r>
              <a:rPr lang="en-GB" dirty="0"/>
              <a:t>for </a:t>
            </a:r>
            <a:r>
              <a:rPr lang="en-GB" b="1" dirty="0"/>
              <a:t>variables</a:t>
            </a:r>
            <a:r>
              <a:rPr lang="en-GB" dirty="0"/>
              <a:t> and </a:t>
            </a:r>
            <a:r>
              <a:rPr lang="en-GB" b="1" dirty="0"/>
              <a:t>function</a:t>
            </a:r>
            <a:r>
              <a:rPr lang="en-GB" dirty="0"/>
              <a:t> names</a:t>
            </a:r>
            <a:br>
              <a:rPr lang="en-GB" dirty="0"/>
            </a:br>
            <a:r>
              <a:rPr lang="en-GB" i="1" dirty="0"/>
              <a:t>* Warning: </a:t>
            </a:r>
            <a:r>
              <a:rPr lang="en-GB" b="1" i="1" dirty="0"/>
              <a:t>CamelCase</a:t>
            </a:r>
            <a:r>
              <a:rPr lang="en-GB" i="1" dirty="0"/>
              <a:t> is for </a:t>
            </a:r>
            <a:r>
              <a:rPr lang="en-GB" b="1" i="1" dirty="0"/>
              <a:t>Class Names</a:t>
            </a:r>
            <a:r>
              <a:rPr lang="en-GB" i="1" dirty="0"/>
              <a:t> only, discussed next lesson!</a:t>
            </a:r>
            <a:br>
              <a:rPr lang="en-GB" i="1" dirty="0"/>
            </a:br>
            <a:endParaRPr lang="en-GB" i="1" dirty="0"/>
          </a:p>
          <a:p>
            <a:pPr>
              <a:buFontTx/>
              <a:buChar char="-"/>
            </a:pPr>
            <a:r>
              <a:rPr lang="en-GB" dirty="0"/>
              <a:t>u</a:t>
            </a:r>
            <a:r>
              <a:rPr lang="en-GB" sz="2800" dirty="0"/>
              <a:t>se </a:t>
            </a:r>
            <a:r>
              <a:rPr lang="en-GB" sz="2800" b="1" dirty="0" err="1"/>
              <a:t>snake_case</a:t>
            </a:r>
            <a:r>
              <a:rPr lang="en-GB" sz="2800" b="1" dirty="0"/>
              <a:t> </a:t>
            </a:r>
            <a:r>
              <a:rPr lang="en-GB" sz="2800" dirty="0"/>
              <a:t>for python </a:t>
            </a:r>
            <a:r>
              <a:rPr lang="en-GB" sz="2800" b="1" dirty="0"/>
              <a:t>.</a:t>
            </a:r>
            <a:r>
              <a:rPr lang="en-GB" sz="2800" b="1" dirty="0" err="1"/>
              <a:t>py</a:t>
            </a:r>
            <a:r>
              <a:rPr lang="en-GB" sz="2800" b="1" dirty="0"/>
              <a:t> </a:t>
            </a:r>
            <a:r>
              <a:rPr lang="en-GB" sz="2800" dirty="0"/>
              <a:t>filenames</a:t>
            </a:r>
            <a:br>
              <a:rPr lang="en-GB" sz="2800" dirty="0"/>
            </a:b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Use </a:t>
            </a:r>
            <a:r>
              <a:rPr lang="en-GB" b="1" dirty="0"/>
              <a:t>docstring</a:t>
            </a:r>
            <a:r>
              <a:rPr lang="en-GB" dirty="0"/>
              <a:t> ("""&lt;comment&gt;""") for all functions comments</a:t>
            </a:r>
          </a:p>
          <a:p>
            <a:pPr>
              <a:buFontTx/>
              <a:buChar char="-"/>
            </a:pPr>
            <a:endParaRPr lang="en-GB" sz="2800" dirty="0"/>
          </a:p>
          <a:p>
            <a:pPr>
              <a:buFontTx/>
              <a:buChar char="-"/>
            </a:pPr>
            <a:r>
              <a:rPr lang="en-GB" sz="2800" dirty="0"/>
              <a:t>Place empty </a:t>
            </a:r>
            <a:r>
              <a:rPr lang="en-GB" sz="2800" b="1" dirty="0"/>
              <a:t>__init__.py </a:t>
            </a:r>
            <a:r>
              <a:rPr lang="en-GB" sz="2800" dirty="0"/>
              <a:t>files in all folders containing </a:t>
            </a:r>
            <a:r>
              <a:rPr lang="en-GB" sz="2800" b="1" dirty="0"/>
              <a:t>.</a:t>
            </a:r>
            <a:r>
              <a:rPr lang="en-GB" sz="2800" b="1" dirty="0" err="1"/>
              <a:t>py</a:t>
            </a:r>
            <a:r>
              <a:rPr lang="en-GB" sz="2800" b="1" dirty="0"/>
              <a:t> </a:t>
            </a:r>
            <a:r>
              <a:rPr lang="en-GB" sz="2800" dirty="0"/>
              <a:t>files</a:t>
            </a:r>
            <a:br>
              <a:rPr lang="en-GB" sz="2800" dirty="0"/>
            </a:br>
            <a:r>
              <a:rPr lang="en-GB" sz="2800" dirty="0"/>
              <a:t>* </a:t>
            </a:r>
            <a:r>
              <a:rPr lang="en-GB" sz="2800" b="1" dirty="0"/>
              <a:t>DO</a:t>
            </a:r>
            <a:r>
              <a:rPr lang="en-GB" sz="2800" dirty="0"/>
              <a:t> </a:t>
            </a:r>
            <a:r>
              <a:rPr lang="en-GB" sz="2800" b="1" dirty="0"/>
              <a:t>NOT</a:t>
            </a:r>
            <a:r>
              <a:rPr lang="en-GB" sz="2800" dirty="0"/>
              <a:t> PUT CODE INTO </a:t>
            </a:r>
            <a:r>
              <a:rPr lang="en-GB" sz="2800"/>
              <a:t>__init__.py </a:t>
            </a:r>
            <a:r>
              <a:rPr lang="en-GB" sz="2800" dirty="0"/>
              <a:t>!</a:t>
            </a:r>
          </a:p>
          <a:p>
            <a:pPr>
              <a:buFontTx/>
              <a:buChar char="-"/>
            </a:pPr>
            <a:endParaRPr lang="en-GB" sz="2800" dirty="0"/>
          </a:p>
          <a:p>
            <a:pPr>
              <a:buFontTx/>
              <a:buChar char="-"/>
            </a:pPr>
            <a:r>
              <a:rPr lang="en-GB" dirty="0"/>
              <a:t>u</a:t>
            </a:r>
            <a:r>
              <a:rPr lang="en-GB" sz="2800" dirty="0"/>
              <a:t>se </a:t>
            </a:r>
            <a:r>
              <a:rPr lang="en-GB" sz="2800" b="1" dirty="0" err="1"/>
              <a:t>pipfile</a:t>
            </a:r>
            <a:r>
              <a:rPr lang="en-GB" sz="2800" dirty="0"/>
              <a:t> / </a:t>
            </a:r>
            <a:r>
              <a:rPr lang="en-GB" sz="2800" b="1" dirty="0"/>
              <a:t>poetry</a:t>
            </a:r>
            <a:r>
              <a:rPr lang="en-GB" sz="2800" dirty="0"/>
              <a:t> for storing external dependencies </a:t>
            </a:r>
            <a:br>
              <a:rPr lang="en-GB" sz="2800" dirty="0"/>
            </a:br>
            <a:r>
              <a:rPr lang="en-GB" sz="2800" i="1" dirty="0"/>
              <a:t>* fallback to </a:t>
            </a:r>
            <a:r>
              <a:rPr lang="en-GB" sz="2800" b="1" i="1" dirty="0"/>
              <a:t>requirements.txt </a:t>
            </a:r>
            <a:r>
              <a:rPr lang="en-GB" sz="2800" i="1" dirty="0"/>
              <a:t>only if it’s all that’s available</a:t>
            </a:r>
          </a:p>
          <a:p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67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Further Reading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https://www.coursera.org/learn/programming-in-python</a:t>
            </a: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07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Thank </a:t>
            </a:r>
          </a:p>
          <a:p>
            <a:pPr algn="r"/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98254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br>
              <a:rPr lang="en-GB" sz="2800" dirty="0"/>
            </a:br>
            <a:r>
              <a:rPr lang="en-GB" sz="2800" i="1" dirty="0"/>
              <a:t>“Wizard without Portfolio”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Fixer-Upper of </a:t>
            </a:r>
            <a:r>
              <a:rPr lang="en-GB" sz="2800" b="1" i="1" dirty="0"/>
              <a:t>Broken</a:t>
            </a:r>
            <a:r>
              <a:rPr lang="en-GB" sz="2800" dirty="0"/>
              <a:t> things, and </a:t>
            </a:r>
            <a:r>
              <a:rPr lang="en-GB" sz="2800" b="1" i="1" dirty="0"/>
              <a:t>creator</a:t>
            </a:r>
            <a:r>
              <a:rPr lang="en-GB" sz="2800" dirty="0"/>
              <a:t> of time-constrained workable </a:t>
            </a:r>
            <a:r>
              <a:rPr lang="en-GB" sz="2800" b="1" i="1" dirty="0"/>
              <a:t>Fudges</a:t>
            </a:r>
            <a:r>
              <a:rPr lang="en-GB" sz="2800" dirty="0"/>
              <a:t> for 15 years.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Email :</a:t>
            </a:r>
            <a:br>
              <a:rPr lang="en-GB" sz="2800" dirty="0"/>
            </a:br>
            <a:r>
              <a:rPr lang="en-GB" sz="2800" dirty="0">
                <a:hlinkClick r:id="rId2"/>
              </a:rPr>
              <a:t>anthony@zapper.hodgers.com</a:t>
            </a:r>
            <a:endParaRPr lang="en-GB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dirty="0"/>
              <a:t>One of the most popular languages in the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F4498-3AF2-40A0-8A86-00ACA420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049"/>
            <a:ext cx="9129204" cy="42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0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FB6DD-FB6B-4506-B919-32AEEA5D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Facts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C6E00-DD25-4CD7-AFFE-B24A277D3AD5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dirty="0"/>
              <a:t>One of the most popular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languages in the world…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continued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05810-7EAE-4454-BDBB-6BDEBE56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014016"/>
            <a:ext cx="62103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6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22FC-77FA-4C18-85F2-385C7ADBC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4766" y="1889969"/>
            <a:ext cx="4237698" cy="792800"/>
          </a:xfrm>
        </p:spPr>
        <p:txBody>
          <a:bodyPr/>
          <a:lstStyle/>
          <a:p>
            <a:pPr algn="r"/>
            <a:r>
              <a:rPr lang="en-GB" dirty="0"/>
              <a:t>Python Printing / Running: 101</a:t>
            </a:r>
          </a:p>
        </p:txBody>
      </p:sp>
    </p:spTree>
    <p:extLst>
      <p:ext uri="{BB962C8B-B14F-4D97-AF65-F5344CB8AC3E}">
        <p14:creationId xmlns:p14="http://schemas.microsoft.com/office/powerpoint/2010/main" val="6709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10107968" cy="2666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/>
              <a:t>Jump straight into python with `python -</a:t>
            </a:r>
            <a:r>
              <a:rPr lang="en-GB" sz="4000" dirty="0" err="1"/>
              <a:t>i</a:t>
            </a:r>
            <a:r>
              <a:rPr lang="en-GB" sz="4000" dirty="0"/>
              <a:t>`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9353A-9FB5-41DC-99B4-C9FBE1B4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73" y="3153761"/>
            <a:ext cx="10582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3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635-46F0-4905-9747-025A72D2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Primer: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400" dirty="0"/>
              <a:t>Now deeper…</a:t>
            </a:r>
          </a:p>
          <a:p>
            <a:pPr marL="0" indent="0">
              <a:buNone/>
            </a:pPr>
            <a:endParaRPr lang="en-GB" sz="5400" dirty="0"/>
          </a:p>
          <a:p>
            <a:pPr>
              <a:buFontTx/>
              <a:buChar char="-"/>
            </a:pPr>
            <a:r>
              <a:rPr lang="en-GB" sz="5400" dirty="0"/>
              <a:t>Comments</a:t>
            </a:r>
          </a:p>
          <a:p>
            <a:pPr>
              <a:buFontTx/>
              <a:buChar char="-"/>
            </a:pPr>
            <a:r>
              <a:rPr lang="en-GB" sz="5400" dirty="0"/>
              <a:t>Primitives</a:t>
            </a:r>
          </a:p>
          <a:p>
            <a:pPr>
              <a:buFontTx/>
              <a:buChar char="-"/>
            </a:pPr>
            <a:r>
              <a:rPr lang="en-GB" sz="5400" dirty="0"/>
              <a:t>Functions</a:t>
            </a:r>
          </a:p>
          <a:p>
            <a:pPr marL="0" indent="0">
              <a:buNone/>
            </a:pPr>
            <a:endParaRPr lang="en-GB" sz="5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0773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6000"/>
          </a:lnSpc>
          <a:defRPr sz="6000" b="1" dirty="0">
            <a:solidFill>
              <a:schemeClr val="bg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iversafe PPT Template" id="{15312C86-7DA5-244E-8974-0116B017F2C0}" vid="{8B879BD9-7B38-0E4B-967E-2B2C695050F2}"/>
    </a:ext>
  </a:extLst>
</a:theme>
</file>

<file path=ppt/theme/theme2.xml><?xml version="1.0" encoding="utf-8"?>
<a:theme xmlns:a="http://schemas.openxmlformats.org/drawingml/2006/main" name="Bod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versafe PPT Template" id="{15312C86-7DA5-244E-8974-0116B017F2C0}" vid="{76C87B3E-45FE-E649-BD7A-258DAC1DAD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c39ede9-d662-4214-abef-05075cb9f20d" xsi:nil="true"/>
    <lcf76f155ced4ddcb4097134ff3c332f xmlns="39053a48-3087-4d98-913b-d6df0910e79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8" ma:contentTypeDescription="Create a new document." ma:contentTypeScope="" ma:versionID="6d55be25fde2732dbd3ffac539739401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cdc7f8f8baa7cc9a4ac7803f4f87c959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67c2eac-b61d-4ce8-8709-aa7619e72b90}" ma:internalName="TaxCatchAll" ma:showField="CatchAllData" ma:web="fc39ede9-d662-4214-abef-05075cb9f2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59FAB2-3CC8-44C4-9D23-C9DDBF27FC4D}">
  <ds:schemaRefs>
    <ds:schemaRef ds:uri="http://schemas.microsoft.com/office/2006/metadata/properties"/>
    <ds:schemaRef ds:uri="http://schemas.microsoft.com/office/infopath/2007/PartnerControls"/>
    <ds:schemaRef ds:uri="fc39ede9-d662-4214-abef-05075cb9f20d"/>
    <ds:schemaRef ds:uri="39053a48-3087-4d98-913b-d6df0910e790"/>
  </ds:schemaRefs>
</ds:datastoreItem>
</file>

<file path=customXml/itemProps2.xml><?xml version="1.0" encoding="utf-8"?>
<ds:datastoreItem xmlns:ds="http://schemas.openxmlformats.org/officeDocument/2006/customXml" ds:itemID="{E4C6D04D-6FAE-4A2A-BD82-BCC462019D05}"/>
</file>

<file path=customXml/itemProps3.xml><?xml version="1.0" encoding="utf-8"?>
<ds:datastoreItem xmlns:ds="http://schemas.openxmlformats.org/officeDocument/2006/customXml" ds:itemID="{F415B4F7-0BEE-4C7B-B129-0E21CFA858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Riversafe PPT Template - NEW</Template>
  <TotalTime>0</TotalTime>
  <Words>1481</Words>
  <Application>Microsoft Office PowerPoint</Application>
  <PresentationFormat>Widescreen</PresentationFormat>
  <Paragraphs>247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Title Slides</vt:lpstr>
      <vt:lpstr>Body Slides</vt:lpstr>
      <vt:lpstr>PowerPoint Presentation</vt:lpstr>
      <vt:lpstr>Python 101</vt:lpstr>
      <vt:lpstr>PowerPoint Presentation</vt:lpstr>
      <vt:lpstr>Python Facts</vt:lpstr>
      <vt:lpstr>Python Facts</vt:lpstr>
      <vt:lpstr>Python Facts</vt:lpstr>
      <vt:lpstr>PowerPoint Presentation</vt:lpstr>
      <vt:lpstr>Python Primer: interactive</vt:lpstr>
      <vt:lpstr>Python Primer: 101</vt:lpstr>
      <vt:lpstr>Python Primer: Hello World</vt:lpstr>
      <vt:lpstr>PowerPoint Presentation</vt:lpstr>
      <vt:lpstr>Python Primer: Comments</vt:lpstr>
      <vt:lpstr>PowerPoint Presentation</vt:lpstr>
      <vt:lpstr>Primitives</vt:lpstr>
      <vt:lpstr>Primitives</vt:lpstr>
      <vt:lpstr>Primitive: Assignment</vt:lpstr>
      <vt:lpstr>Python Primer: String Primitives</vt:lpstr>
      <vt:lpstr>Primitives: Quick Syntax Primer </vt:lpstr>
      <vt:lpstr>Python Primer: String Primitives</vt:lpstr>
      <vt:lpstr>Python Primer: String Primitives</vt:lpstr>
      <vt:lpstr>Python Primer: Number Primitives</vt:lpstr>
      <vt:lpstr>Python Primer: Number Primitives</vt:lpstr>
      <vt:lpstr>Python Primer: Boolean Primitives</vt:lpstr>
      <vt:lpstr>Python Collection: Sequence Primitives</vt:lpstr>
      <vt:lpstr>Python Collection: aside on range*</vt:lpstr>
      <vt:lpstr>Python Collection: Mapping Primitives</vt:lpstr>
      <vt:lpstr>Python Collection: Accessing list / dict</vt:lpstr>
      <vt:lpstr>Python Primer: Primitives Overview</vt:lpstr>
      <vt:lpstr>PowerPoint Presentation</vt:lpstr>
      <vt:lpstr>Python Operators:</vt:lpstr>
      <vt:lpstr>Python Operators:</vt:lpstr>
      <vt:lpstr>Python Operators:</vt:lpstr>
      <vt:lpstr>PowerPoint Presentation</vt:lpstr>
      <vt:lpstr>Python Control Flow</vt:lpstr>
      <vt:lpstr>Python : Whitespace / indentation</vt:lpstr>
      <vt:lpstr>Python Control Flow</vt:lpstr>
      <vt:lpstr>PowerPoint Presentation</vt:lpstr>
      <vt:lpstr>Python Primer: Function</vt:lpstr>
      <vt:lpstr>Python Primer: Function Parameters</vt:lpstr>
      <vt:lpstr>Python Primer: Function Parameters</vt:lpstr>
      <vt:lpstr>Python Primer: Function DocString</vt:lpstr>
      <vt:lpstr>Python Primer: Questions</vt:lpstr>
      <vt:lpstr>PowerPoint Presentation</vt:lpstr>
      <vt:lpstr>Best Practice</vt:lpstr>
      <vt:lpstr>Further Reading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Burgos</dc:creator>
  <cp:lastModifiedBy>Shyam Nalluri</cp:lastModifiedBy>
  <cp:revision>54</cp:revision>
  <dcterms:created xsi:type="dcterms:W3CDTF">2021-03-03T12:43:49Z</dcterms:created>
  <dcterms:modified xsi:type="dcterms:W3CDTF">2023-07-04T08:35:42Z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  <property fmtid="{D5CDD505-2E9C-101B-9397-08002B2CF9AE}" pid="3" name="MediaServiceImageTags">
    <vt:lpwstr/>
  </property>
</Properties>
</file>