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648" r:id="rId5"/>
  </p:sldMasterIdLst>
  <p:notesMasterIdLst>
    <p:notesMasterId r:id="rId60"/>
  </p:notesMasterIdLst>
  <p:handoutMasterIdLst>
    <p:handoutMasterId r:id="rId61"/>
  </p:handoutMasterIdLst>
  <p:sldIdLst>
    <p:sldId id="256" r:id="rId6"/>
    <p:sldId id="413" r:id="rId7"/>
    <p:sldId id="515" r:id="rId8"/>
    <p:sldId id="516" r:id="rId9"/>
    <p:sldId id="488" r:id="rId10"/>
    <p:sldId id="489" r:id="rId11"/>
    <p:sldId id="490" r:id="rId12"/>
    <p:sldId id="491" r:id="rId13"/>
    <p:sldId id="492" r:id="rId14"/>
    <p:sldId id="487" r:id="rId15"/>
    <p:sldId id="431" r:id="rId16"/>
    <p:sldId id="473" r:id="rId17"/>
    <p:sldId id="474" r:id="rId18"/>
    <p:sldId id="432" r:id="rId19"/>
    <p:sldId id="475" r:id="rId20"/>
    <p:sldId id="484" r:id="rId21"/>
    <p:sldId id="485" r:id="rId22"/>
    <p:sldId id="483" r:id="rId23"/>
    <p:sldId id="439" r:id="rId24"/>
    <p:sldId id="408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457" r:id="rId34"/>
    <p:sldId id="447" r:id="rId35"/>
    <p:sldId id="517" r:id="rId36"/>
    <p:sldId id="448" r:id="rId37"/>
    <p:sldId id="518" r:id="rId38"/>
    <p:sldId id="449" r:id="rId39"/>
    <p:sldId id="519" r:id="rId40"/>
    <p:sldId id="450" r:id="rId41"/>
    <p:sldId id="454" r:id="rId42"/>
    <p:sldId id="455" r:id="rId43"/>
    <p:sldId id="456" r:id="rId44"/>
    <p:sldId id="471" r:id="rId45"/>
    <p:sldId id="472" r:id="rId46"/>
    <p:sldId id="478" r:id="rId47"/>
    <p:sldId id="480" r:id="rId48"/>
    <p:sldId id="482" r:id="rId49"/>
    <p:sldId id="477" r:id="rId50"/>
    <p:sldId id="481" r:id="rId51"/>
    <p:sldId id="479" r:id="rId52"/>
    <p:sldId id="476" r:id="rId53"/>
    <p:sldId id="505" r:id="rId54"/>
    <p:sldId id="506" r:id="rId55"/>
    <p:sldId id="468" r:id="rId56"/>
    <p:sldId id="469" r:id="rId57"/>
    <p:sldId id="389" r:id="rId58"/>
    <p:sldId id="38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413"/>
          </p14:sldIdLst>
        </p14:section>
        <p14:section name="Decorators" id="{33EED61D-C85D-4F41-9229-C05EDF2603C0}">
          <p14:sldIdLst>
            <p14:sldId id="515"/>
            <p14:sldId id="516"/>
          </p14:sldIdLst>
        </p14:section>
        <p14:section name="lambda functions" id="{E5959A4C-2000-4C96-989A-F344C6F0DB18}">
          <p14:sldIdLst>
            <p14:sldId id="488"/>
            <p14:sldId id="489"/>
            <p14:sldId id="490"/>
            <p14:sldId id="491"/>
            <p14:sldId id="492"/>
            <p14:sldId id="487"/>
          </p14:sldIdLst>
        </p14:section>
        <p14:section name="Exceptions" id="{3C7548DF-08E9-4AF2-B0DE-A4B57C187A68}">
          <p14:sldIdLst>
            <p14:sldId id="431"/>
            <p14:sldId id="473"/>
            <p14:sldId id="474"/>
            <p14:sldId id="432"/>
            <p14:sldId id="475"/>
            <p14:sldId id="484"/>
            <p14:sldId id="485"/>
            <p14:sldId id="483"/>
            <p14:sldId id="439"/>
          </p14:sldIdLst>
        </p14:section>
        <p14:section name="Modules" id="{B878BD6A-7B3E-4C26-A053-33BBEAAA990B}">
          <p14:sldIdLst>
            <p14:sldId id="408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Modules" id="{4EA3B27D-E8B1-41E1-AADA-5391A62860D1}">
          <p14:sldIdLst>
            <p14:sldId id="457"/>
            <p14:sldId id="447"/>
            <p14:sldId id="517"/>
            <p14:sldId id="448"/>
            <p14:sldId id="518"/>
            <p14:sldId id="449"/>
            <p14:sldId id="519"/>
            <p14:sldId id="450"/>
            <p14:sldId id="454"/>
            <p14:sldId id="455"/>
            <p14:sldId id="456"/>
          </p14:sldIdLst>
        </p14:section>
        <p14:section name="Async Python" id="{54A3E4EB-43A4-4624-A0B8-B16D8FA325EE}">
          <p14:sldIdLst>
            <p14:sldId id="471"/>
            <p14:sldId id="472"/>
            <p14:sldId id="478"/>
            <p14:sldId id="480"/>
            <p14:sldId id="482"/>
            <p14:sldId id="477"/>
            <p14:sldId id="481"/>
            <p14:sldId id="479"/>
            <p14:sldId id="476"/>
            <p14:sldId id="505"/>
            <p14:sldId id="506"/>
          </p14:sldIdLst>
        </p14:section>
        <p14:section name="Best Practice" id="{938D460B-7EA8-4279-83CC-26908849A637}">
          <p14:sldIdLst>
            <p14:sldId id="468"/>
            <p14:sldId id="469"/>
          </p14:sldIdLst>
        </p14:section>
        <p14:section name="End" id="{ECD50EA6-F3D2-463D-99B2-D8A6C27604D2}">
          <p14:sldIdLst>
            <p14:sldId id="389"/>
            <p14:sldId id="388"/>
          </p14:sldIdLst>
        </p14:section>
        <p14:section name="Modules Redux" id="{4EF4B8AD-8DBA-4762-87A9-4165EEC0157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2C47C-0B83-CA31-F471-8A9116B21530}" v="2" dt="2023-07-03T15:00:39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am Nalluri" userId="271b8139-6dc6-4377-a070-4a3587b367ba" providerId="ADAL" clId="{7EB3577A-390D-40C1-9DFB-7E33D0181B83}"/>
    <pc:docChg chg="modSld">
      <pc:chgData name="Shyam Nalluri" userId="271b8139-6dc6-4377-a070-4a3587b367ba" providerId="ADAL" clId="{7EB3577A-390D-40C1-9DFB-7E33D0181B83}" dt="2022-10-26T12:35:18.545" v="9" actId="20577"/>
      <pc:docMkLst>
        <pc:docMk/>
      </pc:docMkLst>
      <pc:sldChg chg="modSp mod">
        <pc:chgData name="Shyam Nalluri" userId="271b8139-6dc6-4377-a070-4a3587b367ba" providerId="ADAL" clId="{7EB3577A-390D-40C1-9DFB-7E33D0181B83}" dt="2022-10-26T12:30:38.992" v="8" actId="20577"/>
        <pc:sldMkLst>
          <pc:docMk/>
          <pc:sldMk cId="669108602" sldId="476"/>
        </pc:sldMkLst>
        <pc:spChg chg="mod">
          <ac:chgData name="Shyam Nalluri" userId="271b8139-6dc6-4377-a070-4a3587b367ba" providerId="ADAL" clId="{7EB3577A-390D-40C1-9DFB-7E33D0181B83}" dt="2022-10-26T12:30:38.992" v="8" actId="20577"/>
          <ac:spMkLst>
            <pc:docMk/>
            <pc:sldMk cId="669108602" sldId="476"/>
            <ac:spMk id="3" creationId="{38D17ACB-A504-458B-8722-E2D9CC9CF0A2}"/>
          </ac:spMkLst>
        </pc:spChg>
      </pc:sldChg>
      <pc:sldChg chg="modSp mod">
        <pc:chgData name="Shyam Nalluri" userId="271b8139-6dc6-4377-a070-4a3587b367ba" providerId="ADAL" clId="{7EB3577A-390D-40C1-9DFB-7E33D0181B83}" dt="2022-10-26T12:35:18.545" v="9" actId="20577"/>
        <pc:sldMkLst>
          <pc:docMk/>
          <pc:sldMk cId="2027018213" sldId="505"/>
        </pc:sldMkLst>
        <pc:spChg chg="mod">
          <ac:chgData name="Shyam Nalluri" userId="271b8139-6dc6-4377-a070-4a3587b367ba" providerId="ADAL" clId="{7EB3577A-390D-40C1-9DFB-7E33D0181B83}" dt="2022-10-26T12:35:18.545" v="9" actId="20577"/>
          <ac:spMkLst>
            <pc:docMk/>
            <pc:sldMk cId="2027018213" sldId="505"/>
            <ac:spMk id="2" creationId="{202F9635-46F0-4905-9747-025A72D2D4B4}"/>
          </ac:spMkLst>
        </pc:spChg>
      </pc:sldChg>
      <pc:sldChg chg="modSp mod">
        <pc:chgData name="Shyam Nalluri" userId="271b8139-6dc6-4377-a070-4a3587b367ba" providerId="ADAL" clId="{7EB3577A-390D-40C1-9DFB-7E33D0181B83}" dt="2022-10-26T12:13:21.123" v="1" actId="1076"/>
        <pc:sldMkLst>
          <pc:docMk/>
          <pc:sldMk cId="1125241039" sldId="508"/>
        </pc:sldMkLst>
        <pc:picChg chg="mod">
          <ac:chgData name="Shyam Nalluri" userId="271b8139-6dc6-4377-a070-4a3587b367ba" providerId="ADAL" clId="{7EB3577A-390D-40C1-9DFB-7E33D0181B83}" dt="2022-10-26T12:13:21.123" v="1" actId="1076"/>
          <ac:picMkLst>
            <pc:docMk/>
            <pc:sldMk cId="1125241039" sldId="508"/>
            <ac:picMk id="7" creationId="{EAE44758-E66E-09B6-6757-8BB68E28B45A}"/>
          </ac:picMkLst>
        </pc:picChg>
      </pc:sldChg>
    </pc:docChg>
  </pc:docChgLst>
  <pc:docChgLst>
    <pc:chgData name="Nicholas Ijewere" userId="S::nicholas.ijewere@riversafe.co.uk::703d200f-c2df-4c3b-a675-77e5d8039b27" providerId="AD" clId="Web-{3032C47C-0B83-CA31-F471-8A9116B21530}"/>
    <pc:docChg chg="sldOrd">
      <pc:chgData name="Nicholas Ijewere" userId="S::nicholas.ijewere@riversafe.co.uk::703d200f-c2df-4c3b-a675-77e5d8039b27" providerId="AD" clId="Web-{3032C47C-0B83-CA31-F471-8A9116B21530}" dt="2023-07-03T15:00:39.411" v="1"/>
      <pc:docMkLst>
        <pc:docMk/>
      </pc:docMkLst>
      <pc:sldChg chg="ord">
        <pc:chgData name="Nicholas Ijewere" userId="S::nicholas.ijewere@riversafe.co.uk::703d200f-c2df-4c3b-a675-77e5d8039b27" providerId="AD" clId="Web-{3032C47C-0B83-CA31-F471-8A9116B21530}" dt="2023-07-03T14:32:22.036" v="0"/>
        <pc:sldMkLst>
          <pc:docMk/>
          <pc:sldMk cId="2412882514" sldId="488"/>
        </pc:sldMkLst>
      </pc:sldChg>
      <pc:sldChg chg="ord">
        <pc:chgData name="Nicholas Ijewere" userId="S::nicholas.ijewere@riversafe.co.uk::703d200f-c2df-4c3b-a675-77e5d8039b27" providerId="AD" clId="Web-{3032C47C-0B83-CA31-F471-8A9116B21530}" dt="2023-07-03T15:00:39.411" v="1"/>
        <pc:sldMkLst>
          <pc:docMk/>
          <pc:sldMk cId="3050758536" sldId="4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" TargetMode="External"/><Relationship Id="rId2" Type="http://schemas.openxmlformats.org/officeDocument/2006/relationships/hyperlink" Target="https://docs.python.org/3/whatsnew/2.5.html#pep-352-exceptions-as-new-style-classes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modules.html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pa/pipfile" TargetMode="External"/><Relationship Id="rId2" Type="http://schemas.openxmlformats.org/officeDocument/2006/relationships/hyperlink" Target="https://pip.pypa.io/en/stable/user_guide/#requirements-files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ython-poetry.org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python.org/3/tutorial/modules.html#executing-modules-as-scripts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hon.swaroopch.com/more.html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vent-driven_programming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vent-driven_programming" TargetMode="Externa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syncio.html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syncio.html" TargetMode="Externa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lambda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5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</a:t>
            </a:r>
            <a:b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4" y="2282868"/>
            <a:ext cx="10019678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Beyond Basics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FD30-D384-45CA-C047-8D091DD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5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EXCEPTIONS</a:t>
            </a:r>
          </a:p>
        </p:txBody>
      </p:sp>
    </p:spTree>
    <p:extLst>
      <p:ext uri="{BB962C8B-B14F-4D97-AF65-F5344CB8AC3E}">
        <p14:creationId xmlns:p14="http://schemas.microsoft.com/office/powerpoint/2010/main" val="203353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What do you do when a program crashes with a </a:t>
            </a:r>
            <a:r>
              <a:rPr lang="en-GB" b="1" dirty="0"/>
              <a:t>Exception</a:t>
            </a:r>
            <a:r>
              <a:rPr lang="en-GB" dirty="0"/>
              <a:t>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you carry on ? Or do you live with crashes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</a:t>
            </a:r>
            <a:r>
              <a:rPr lang="en-GB" b="1" dirty="0"/>
              <a:t> Try </a:t>
            </a:r>
            <a:r>
              <a:rPr lang="en-GB" dirty="0"/>
              <a:t>to</a:t>
            </a:r>
            <a:r>
              <a:rPr lang="en-GB" b="1" dirty="0"/>
              <a:t> Catch</a:t>
            </a:r>
            <a:r>
              <a:rPr lang="en-GB" dirty="0"/>
              <a:t> the </a:t>
            </a:r>
            <a:r>
              <a:rPr lang="en-GB" b="1" dirty="0"/>
              <a:t>Exception</a:t>
            </a:r>
            <a:r>
              <a:rPr lang="en-GB" dirty="0"/>
              <a:t> obviously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5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Welcome to </a:t>
            </a:r>
            <a:r>
              <a:rPr lang="en-GB" b="1" dirty="0"/>
              <a:t>Exception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b="1" dirty="0">
                <a:sym typeface="Wingdings" panose="05000000000000000000" pitchFamily="2" charset="2"/>
              </a:rPr>
              <a:t>Catching</a:t>
            </a:r>
          </a:p>
          <a:p>
            <a:pPr marL="0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Aka the </a:t>
            </a:r>
            <a:r>
              <a:rPr lang="en-GB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Art of Failing Gracefully</a:t>
            </a:r>
            <a:endParaRPr lang="en-GB" sz="3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7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Exception is a special class used for try/except/raise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“</a:t>
            </a:r>
            <a:r>
              <a:rPr lang="en-GB" b="1" i="1" dirty="0"/>
              <a:t>raise</a:t>
            </a:r>
            <a:r>
              <a:rPr lang="en-GB" dirty="0"/>
              <a:t>d” objects should extend base python “</a:t>
            </a:r>
            <a:r>
              <a:rPr lang="en-GB" b="1" i="1" dirty="0"/>
              <a:t>Exception</a:t>
            </a:r>
            <a:r>
              <a:rPr lang="en-GB" dirty="0"/>
              <a:t>”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Ps there can dragons here </a:t>
            </a:r>
          </a:p>
          <a:p>
            <a:pPr marL="0" indent="0">
              <a:buNone/>
            </a:pPr>
            <a:r>
              <a:rPr lang="en-GB" dirty="0"/>
              <a:t>(special rules apply. Read documentation before messing with Exception)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https://docs.python.org/3/whatsnew/2.5.html#pep-352-exceptions-as-new-style-classes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https://docs.python.org/3/library/exceptions.html#Exception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21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Create exception with </a:t>
            </a:r>
            <a:r>
              <a:rPr lang="en-GB" b="1" dirty="0"/>
              <a:t>raise</a:t>
            </a:r>
          </a:p>
          <a:p>
            <a:pPr marL="0" indent="0">
              <a:buNone/>
            </a:pPr>
            <a:r>
              <a:rPr lang="en-GB" b="1" i="1" dirty="0"/>
              <a:t>raise Exception(‘&lt;human message&gt;’)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4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Subclass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Create exceptions can be sub-classed *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class </a:t>
            </a:r>
            <a:r>
              <a:rPr lang="en-GB" b="1" dirty="0" err="1"/>
              <a:t>AnthonyException</a:t>
            </a:r>
            <a:r>
              <a:rPr lang="en-GB" b="1" dirty="0"/>
              <a:t>(Exception):</a:t>
            </a:r>
          </a:p>
          <a:p>
            <a:pPr marL="0" indent="0">
              <a:buNone/>
            </a:pPr>
            <a:r>
              <a:rPr lang="en-GB" b="1" dirty="0"/>
              <a:t>    pass</a:t>
            </a:r>
            <a:br>
              <a:rPr lang="en-GB" b="1" dirty="0"/>
            </a:b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also with </a:t>
            </a:r>
            <a:r>
              <a:rPr lang="en-GB" b="1" dirty="0"/>
              <a:t>raise</a:t>
            </a:r>
          </a:p>
          <a:p>
            <a:pPr marL="0" indent="0">
              <a:buNone/>
            </a:pPr>
            <a:r>
              <a:rPr lang="en-GB" b="1" i="1" dirty="0"/>
              <a:t>raise </a:t>
            </a:r>
            <a:r>
              <a:rPr lang="en-GB" b="1" i="1" dirty="0" err="1"/>
              <a:t>AnthonyException</a:t>
            </a:r>
            <a:r>
              <a:rPr lang="en-GB" b="1" i="1" dirty="0"/>
              <a:t>(‘&lt;human message&gt;’) </a:t>
            </a:r>
            <a:br>
              <a:rPr lang="en-GB" b="1" i="1" dirty="0"/>
            </a:br>
            <a:br>
              <a:rPr lang="en-GB" b="1" i="1" dirty="0"/>
            </a:br>
            <a:r>
              <a:rPr lang="en-GB" b="1" i="1" dirty="0"/>
              <a:t>* classes discussed more next section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92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Catching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Catch exception inside a </a:t>
            </a:r>
            <a:r>
              <a:rPr lang="en-GB" b="1" dirty="0"/>
              <a:t>try</a:t>
            </a:r>
            <a:r>
              <a:rPr lang="en-GB" dirty="0"/>
              <a:t> block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    # some code that will raise exception</a:t>
            </a:r>
          </a:p>
          <a:p>
            <a:pPr marL="0" indent="0">
              <a:buNone/>
            </a:pPr>
            <a:r>
              <a:rPr lang="en-GB" b="1" dirty="0"/>
              <a:t>except &lt;Exception Type&gt; as error:</a:t>
            </a:r>
            <a:br>
              <a:rPr lang="en-GB" dirty="0"/>
            </a:br>
            <a:r>
              <a:rPr lang="en-GB" dirty="0"/>
              <a:t>    print('something happened!')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9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327629-CA84-2F17-3287-A8F2AB87BC1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1" dirty="0"/>
              <a:t>SIMPLE EXAMPLE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    raise Exception('happened')</a:t>
            </a:r>
          </a:p>
          <a:p>
            <a:pPr marL="0" indent="0">
              <a:buNone/>
            </a:pPr>
            <a:r>
              <a:rPr lang="en-GB" b="1" dirty="0"/>
              <a:t>except Exception as error:</a:t>
            </a:r>
            <a:br>
              <a:rPr lang="en-GB" dirty="0"/>
            </a:br>
            <a:r>
              <a:rPr lang="en-GB" dirty="0"/>
              <a:t>    print(</a:t>
            </a:r>
            <a:r>
              <a:rPr lang="en-GB" dirty="0" err="1"/>
              <a:t>f'something</a:t>
            </a:r>
            <a:r>
              <a:rPr lang="en-GB" dirty="0"/>
              <a:t> happened! {error}')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75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Exception questions ?</a:t>
            </a:r>
          </a:p>
        </p:txBody>
      </p:sp>
    </p:spTree>
    <p:extLst>
      <p:ext uri="{BB962C8B-B14F-4D97-AF65-F5344CB8AC3E}">
        <p14:creationId xmlns:p14="http://schemas.microsoft.com/office/powerpoint/2010/main" val="12966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GB" sz="3600" dirty="0"/>
              <a:t>Decorators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GB" sz="3600" dirty="0"/>
              <a:t>Lambda Functions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Exceptions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Modules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Skim: Plugins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/>
              <a:t>Skim: Async</a:t>
            </a:r>
            <a:endParaRPr lang="en-GB" sz="3600" dirty="0"/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3600" dirty="0"/>
          </a:p>
          <a:p>
            <a:pPr marL="0" lvl="0" indent="0">
              <a:buNone/>
            </a:pPr>
            <a:r>
              <a:rPr lang="en-GB" sz="3600" dirty="0"/>
              <a:t>It’ll aim to cover the class portions of the official python tutorial</a:t>
            </a:r>
          </a:p>
          <a:p>
            <a:pPr marL="0" lvl="0" indent="0">
              <a:buNone/>
            </a:pPr>
            <a:r>
              <a:rPr lang="en-GB" sz="3600" dirty="0">
                <a:hlinkClick r:id="rId2"/>
              </a:rPr>
              <a:t>https://docs.python.org/3/tutorial/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35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Modules</a:t>
            </a:r>
          </a:p>
        </p:txBody>
      </p:sp>
    </p:spTree>
    <p:extLst>
      <p:ext uri="{BB962C8B-B14F-4D97-AF65-F5344CB8AC3E}">
        <p14:creationId xmlns:p14="http://schemas.microsoft.com/office/powerpoint/2010/main" val="4028356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Can be used :</a:t>
            </a:r>
          </a:p>
          <a:p>
            <a:pPr>
              <a:buFontTx/>
              <a:buChar char="-"/>
            </a:pPr>
            <a:r>
              <a:rPr lang="en-GB" sz="2800" dirty="0"/>
              <a:t>Built in libraries</a:t>
            </a:r>
          </a:p>
          <a:p>
            <a:pPr>
              <a:buFontTx/>
              <a:buChar char="-"/>
            </a:pPr>
            <a:r>
              <a:rPr lang="en-GB" sz="2800" dirty="0"/>
              <a:t>External libraries from </a:t>
            </a:r>
            <a:r>
              <a:rPr lang="en-GB" sz="2800" dirty="0" err="1"/>
              <a:t>pypi</a:t>
            </a: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L</a:t>
            </a:r>
            <a:r>
              <a:rPr lang="en-GB" sz="2800" dirty="0"/>
              <a:t>ocal .</a:t>
            </a:r>
            <a:r>
              <a:rPr lang="en-GB" sz="2800" dirty="0" err="1"/>
              <a:t>py</a:t>
            </a:r>
            <a:r>
              <a:rPr lang="en-GB" sz="2800" dirty="0"/>
              <a:t> files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2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https://docs.python.org/3/library/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all sorts of basic needs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/>
              <a:t>- File Handling</a:t>
            </a:r>
            <a:br>
              <a:rPr lang="en-GB" sz="2800" dirty="0"/>
            </a:br>
            <a:r>
              <a:rPr lang="en-GB" sz="2800" dirty="0"/>
              <a:t>- Internet Requests</a:t>
            </a:r>
          </a:p>
          <a:p>
            <a:pPr marL="0" indent="0">
              <a:buNone/>
            </a:pPr>
            <a:r>
              <a:rPr lang="en-GB" dirty="0"/>
              <a:t>- Data processing</a:t>
            </a:r>
          </a:p>
          <a:p>
            <a:pPr marL="0" indent="0">
              <a:buNone/>
            </a:pPr>
            <a:r>
              <a:rPr lang="en-GB" sz="2800" dirty="0"/>
              <a:t>- De/Encryption</a:t>
            </a:r>
          </a:p>
          <a:p>
            <a:pPr marL="0" indent="0">
              <a:buNone/>
            </a:pPr>
            <a:r>
              <a:rPr lang="en-GB" dirty="0"/>
              <a:t>- Thread Management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44758-E66E-09B6-6757-8BB68E28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55" y="2213390"/>
            <a:ext cx="721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4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Full Library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Partial Libra</a:t>
            </a:r>
            <a:r>
              <a:rPr lang="en-GB" dirty="0"/>
              <a:t>ry</a:t>
            </a: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F7C33-B668-7FD4-68A5-AF56B88B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055" y="2683599"/>
            <a:ext cx="7233464" cy="21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01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external opensource </a:t>
            </a:r>
            <a:r>
              <a:rPr lang="en-GB" sz="2800" dirty="0"/>
              <a:t>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everything else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Data Science</a:t>
            </a:r>
          </a:p>
          <a:p>
            <a:pPr>
              <a:buFontTx/>
              <a:buChar char="-"/>
            </a:pPr>
            <a:r>
              <a:rPr lang="en-GB" sz="2800" dirty="0"/>
              <a:t>AI</a:t>
            </a:r>
          </a:p>
          <a:p>
            <a:pPr>
              <a:buFontTx/>
              <a:buChar char="-"/>
            </a:pPr>
            <a:r>
              <a:rPr lang="en-GB" sz="2800" dirty="0"/>
              <a:t>Databases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10975-D1EC-23E8-538C-EFCA2C2F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12" y="2298582"/>
            <a:ext cx="7473024" cy="4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7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 err="1"/>
              <a:t>pypi</a:t>
            </a:r>
            <a:r>
              <a:rPr lang="en-GB" sz="2800" dirty="0"/>
              <a:t> libraries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install via pip</a:t>
            </a:r>
            <a:br>
              <a:rPr lang="en-GB" dirty="0"/>
            </a:br>
            <a:r>
              <a:rPr lang="en-GB" dirty="0"/>
              <a:t>	pip install </a:t>
            </a:r>
            <a:r>
              <a:rPr lang="en-GB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like inbuilt </a:t>
            </a:r>
            <a:r>
              <a:rPr lang="en-GB" sz="2800" dirty="0" err="1"/>
              <a:t>librarays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i</a:t>
            </a:r>
            <a:r>
              <a:rPr lang="en-GB" sz="2800" dirty="0"/>
              <a:t>mport </a:t>
            </a:r>
            <a:r>
              <a:rPr lang="en-GB" sz="2800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>
                <a:hlinkClick r:id="rId2"/>
              </a:rPr>
              <a:t>https://pypi.org/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https://python.swaroopch.com/modules.html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storing what external file to use, 3 main systems: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requirements.txt (old)</a:t>
            </a:r>
            <a:br>
              <a:rPr lang="en-GB" dirty="0"/>
            </a:br>
            <a:r>
              <a:rPr lang="en-GB" dirty="0">
                <a:hlinkClick r:id="rId2"/>
              </a:rPr>
              <a:t>https://pip.pypa.io/en/stable/user_guide/#requirements-files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/>
              <a:t>pipfile</a:t>
            </a:r>
            <a:r>
              <a:rPr lang="en-GB" b="1" dirty="0"/>
              <a:t> / </a:t>
            </a:r>
            <a:r>
              <a:rPr lang="en-GB" b="1" dirty="0" err="1"/>
              <a:t>piplock</a:t>
            </a:r>
            <a:r>
              <a:rPr lang="en-GB" b="1" dirty="0"/>
              <a:t> (new)</a:t>
            </a:r>
            <a:br>
              <a:rPr lang="en-GB" dirty="0"/>
            </a:br>
            <a:r>
              <a:rPr lang="en-GB" dirty="0">
                <a:hlinkClick r:id="rId3"/>
              </a:rPr>
              <a:t>https://github.com/pypa/pipfile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Poetry (newest)</a:t>
            </a:r>
            <a:endParaRPr lang="en-GB" sz="2800" b="1" dirty="0"/>
          </a:p>
          <a:p>
            <a:pPr marL="0" indent="0">
              <a:buNone/>
            </a:pPr>
            <a:r>
              <a:rPr lang="en-GB" sz="2800" dirty="0">
                <a:hlinkClick r:id="rId4"/>
              </a:rPr>
              <a:t>https://python-poetry.org/</a:t>
            </a:r>
            <a:r>
              <a:rPr lang="en-GB" b="1" dirty="0"/>
              <a:t> 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17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local files</a:t>
            </a: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</a:t>
            </a:r>
            <a:r>
              <a:rPr lang="en-GB" sz="2800" b="1" dirty="0"/>
              <a:t>&lt;FILENAME&gt;</a:t>
            </a:r>
            <a:r>
              <a:rPr lang="en-GB" sz="2800" dirty="0"/>
              <a:t>.</a:t>
            </a:r>
            <a:r>
              <a:rPr lang="en-GB" sz="2800" dirty="0" err="1"/>
              <a:t>py</a:t>
            </a:r>
            <a:br>
              <a:rPr lang="en-GB" sz="2800" dirty="0"/>
            </a:br>
            <a:r>
              <a:rPr lang="en-GB" sz="2800" dirty="0"/>
              <a:t>import &lt;</a:t>
            </a:r>
            <a:r>
              <a:rPr lang="en-GB" sz="2800" b="1" dirty="0"/>
              <a:t>FOLDER</a:t>
            </a:r>
            <a:r>
              <a:rPr lang="en-GB" sz="2800" dirty="0"/>
              <a:t>&gt;/</a:t>
            </a:r>
            <a:r>
              <a:rPr lang="en-GB" sz="2800" b="1" dirty="0"/>
              <a:t>&lt;FILENAME&gt;</a:t>
            </a:r>
            <a:r>
              <a:rPr lang="en-GB" sz="2800" dirty="0"/>
              <a:t>.</a:t>
            </a:r>
            <a:r>
              <a:rPr lang="en-GB" sz="2800" dirty="0" err="1"/>
              <a:t>py</a:t>
            </a:r>
            <a:r>
              <a:rPr lang="en-GB" sz="2800" dirty="0"/>
              <a:t> </a:t>
            </a:r>
            <a:r>
              <a:rPr lang="en-GB" sz="2800" b="1" i="1" dirty="0"/>
              <a:t>*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* all folders will need empty </a:t>
            </a:r>
            <a:r>
              <a:rPr lang="en-GB" sz="2800" b="1" i="1" dirty="0"/>
              <a:t>__init__.py </a:t>
            </a:r>
            <a:r>
              <a:rPr lang="en-GB" sz="2800" dirty="0"/>
              <a:t>in them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dirty="0"/>
              <a:t>create a </a:t>
            </a:r>
            <a:r>
              <a:rPr lang="en-GB" i="1" dirty="0"/>
              <a:t>empty</a:t>
            </a:r>
            <a:r>
              <a:rPr lang="en-GB" b="1" i="1" dirty="0"/>
              <a:t> __init__.py </a:t>
            </a:r>
            <a:r>
              <a:rPr lang="en-GB" i="1" dirty="0"/>
              <a:t>with</a:t>
            </a:r>
            <a:r>
              <a:rPr lang="en-GB" b="1" i="1" dirty="0"/>
              <a:t> `touch __init__.py`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WARNING : </a:t>
            </a:r>
            <a:r>
              <a:rPr lang="en-GB" b="1" dirty="0">
                <a:solidFill>
                  <a:srgbClr val="FF0000"/>
                </a:solidFill>
              </a:rPr>
              <a:t>DO 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PUT CODE INTO A </a:t>
            </a:r>
            <a:r>
              <a:rPr lang="en-GB" b="1" dirty="0"/>
              <a:t>__init__.py </a:t>
            </a:r>
            <a:r>
              <a:rPr lang="en-GB" dirty="0"/>
              <a:t>file</a:t>
            </a:r>
            <a:endParaRPr lang="en-GB" sz="2800" b="1" i="1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1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local </a:t>
            </a:r>
            <a:r>
              <a:rPr lang="en-GB" b="1" dirty="0"/>
              <a:t>__init__</a:t>
            </a:r>
            <a:r>
              <a:rPr lang="en-GB" dirty="0"/>
              <a:t>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EXAMPLE ON __INIT__.py</a:t>
            </a:r>
            <a:endParaRPr lang="en-GB" sz="2800" b="1" i="1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1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MODULES</a:t>
            </a:r>
          </a:p>
          <a:p>
            <a:pPr algn="r"/>
            <a:r>
              <a:rPr lang="en-GB" sz="5400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238959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Decorators</a:t>
            </a:r>
          </a:p>
        </p:txBody>
      </p:sp>
    </p:spTree>
    <p:extLst>
      <p:ext uri="{BB962C8B-B14F-4D97-AF65-F5344CB8AC3E}">
        <p14:creationId xmlns:p14="http://schemas.microsoft.com/office/powerpoint/2010/main" val="2205858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module is basically just a </a:t>
            </a:r>
            <a:r>
              <a:rPr lang="en-GB" dirty="0" err="1"/>
              <a:t>py</a:t>
            </a:r>
            <a:r>
              <a:rPr lang="en-GB" dirty="0"/>
              <a:t> file containing statements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These can be classes, functions, executable code, and links to other modules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Multiple Modules* are used when your app gets bigger than a single file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* rule of thumb, proactively split files bigger than 200-300 lines of code into sub modules</a:t>
            </a:r>
          </a:p>
        </p:txBody>
      </p:sp>
    </p:spTree>
    <p:extLst>
      <p:ext uri="{BB962C8B-B14F-4D97-AF65-F5344CB8AC3E}">
        <p14:creationId xmlns:p14="http://schemas.microsoft.com/office/powerpoint/2010/main" val="3898698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Common problems:</a:t>
            </a:r>
          </a:p>
          <a:p>
            <a:pPr marL="0" indent="0">
              <a:buNone/>
            </a:pPr>
            <a:endParaRPr lang="en-GB" sz="2800" i="1" dirty="0"/>
          </a:p>
          <a:p>
            <a:pPr marL="0" indent="0">
              <a:buNone/>
            </a:pPr>
            <a:r>
              <a:rPr lang="en-GB" i="1" dirty="0"/>
              <a:t>- Self Executing Modules: Stopping code auto running</a:t>
            </a:r>
          </a:p>
          <a:p>
            <a:pPr marL="0" indent="0">
              <a:buNone/>
            </a:pPr>
            <a:r>
              <a:rPr lang="en-GB" sz="2800" i="1" dirty="0"/>
              <a:t>- Findin</a:t>
            </a:r>
            <a:r>
              <a:rPr lang="en-GB" i="1" dirty="0"/>
              <a:t>g Modules: </a:t>
            </a:r>
            <a:r>
              <a:rPr lang="en-GB" sz="2800" i="1" dirty="0"/>
              <a:t>Unable to load pip installed modules</a:t>
            </a:r>
          </a:p>
        </p:txBody>
      </p:sp>
    </p:spTree>
    <p:extLst>
      <p:ext uri="{BB962C8B-B14F-4D97-AF65-F5344CB8AC3E}">
        <p14:creationId xmlns:p14="http://schemas.microsoft.com/office/powerpoint/2010/main" val="3309528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Self Executing Modules: Stopping code auto running</a:t>
            </a:r>
          </a:p>
          <a:p>
            <a:pPr marL="0" indent="0">
              <a:buNone/>
            </a:pPr>
            <a:endParaRPr lang="en-GB" sz="2800" i="1" dirty="0"/>
          </a:p>
          <a:p>
            <a:pPr marL="0" indent="0">
              <a:buNone/>
            </a:pPr>
            <a:r>
              <a:rPr lang="en-GB" i="1" dirty="0"/>
              <a:t>When loading modules in unit tests you don’t want the whole program running in the background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How do you stop app starting with imported?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14406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when you what to run a module as a run you need to bootstrap them using the </a:t>
            </a:r>
            <a:r>
              <a:rPr lang="en-GB" b="1" i="1" dirty="0"/>
              <a:t>__name__ </a:t>
            </a:r>
            <a:r>
              <a:rPr lang="en-GB" dirty="0"/>
              <a:t>magic variable and a </a:t>
            </a:r>
            <a:r>
              <a:rPr lang="en-GB" b="1" i="1" dirty="0"/>
              <a:t>if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b="1" i="1" dirty="0" err="1"/>
              <a:t>sys.argv</a:t>
            </a:r>
            <a:r>
              <a:rPr lang="en-GB" dirty="0"/>
              <a:t> for getting variables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https://docs.python.org/3/tutorial/modules.html#executing-modules-as-scripts</a:t>
            </a:r>
            <a:r>
              <a:rPr lang="en-GB" dirty="0"/>
              <a:t> 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A2CB-7DB5-4A16-A42C-3B997056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3915692"/>
            <a:ext cx="29241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65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97335-0B66-4EC4-B180-3190F034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8" y="1933401"/>
            <a:ext cx="4714875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E7B22-C853-46F5-A4CD-D9D50E13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8" y="4701250"/>
            <a:ext cx="10439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Modules are </a:t>
            </a:r>
            <a:r>
              <a:rPr lang="en-GB" b="1" i="1" dirty="0"/>
              <a:t>discovered</a:t>
            </a:r>
            <a:r>
              <a:rPr lang="en-GB" dirty="0"/>
              <a:t> in multiple ways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break </a:t>
            </a:r>
            <a:r>
              <a:rPr lang="en-GB" b="1" dirty="0"/>
              <a:t>very easily </a:t>
            </a:r>
            <a:r>
              <a:rPr lang="en-GB" dirty="0"/>
              <a:t>when installing multiple versions of python, or IDEs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521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Modules are </a:t>
            </a:r>
            <a:r>
              <a:rPr lang="en-GB" b="1" i="1" dirty="0"/>
              <a:t>discovered</a:t>
            </a:r>
            <a:r>
              <a:rPr lang="en-GB" dirty="0"/>
              <a:t> in multiple ways</a:t>
            </a:r>
            <a:endParaRPr lang="en-GB" sz="4000" dirty="0"/>
          </a:p>
          <a:p>
            <a:pPr>
              <a:buFontTx/>
              <a:buChar char="-"/>
            </a:pPr>
            <a:r>
              <a:rPr lang="en-GB" dirty="0"/>
              <a:t>Same Directory</a:t>
            </a:r>
          </a:p>
          <a:p>
            <a:pPr>
              <a:buFontTx/>
              <a:buChar char="-"/>
            </a:pPr>
            <a:r>
              <a:rPr lang="en-GB" dirty="0"/>
              <a:t>Relative Packages</a:t>
            </a:r>
            <a:br>
              <a:rPr lang="en-GB" dirty="0"/>
            </a:br>
            <a:r>
              <a:rPr lang="en-GB" dirty="0"/>
              <a:t>(aka dotted format links to modules in other folders )</a:t>
            </a:r>
          </a:p>
          <a:p>
            <a:pPr>
              <a:buFontTx/>
              <a:buChar char="-"/>
            </a:pPr>
            <a:r>
              <a:rPr lang="en-GB" sz="2800" dirty="0"/>
              <a:t>Pip installed modules</a:t>
            </a:r>
            <a:br>
              <a:rPr lang="en-GB" sz="2800" dirty="0"/>
            </a:br>
            <a:r>
              <a:rPr lang="en-GB" sz="2800" dirty="0"/>
              <a:t>(aka </a:t>
            </a:r>
            <a:r>
              <a:rPr lang="en-GB" sz="2800" b="1" i="1" dirty="0"/>
              <a:t>pip install xxx</a:t>
            </a:r>
            <a:r>
              <a:rPr lang="en-GB" sz="2800" dirty="0"/>
              <a:t>) </a:t>
            </a:r>
          </a:p>
          <a:p>
            <a:pPr>
              <a:buFontTx/>
              <a:buChar char="-"/>
            </a:pPr>
            <a:r>
              <a:rPr lang="en-GB" dirty="0"/>
              <a:t>Standard Python Modules </a:t>
            </a:r>
            <a:br>
              <a:rPr lang="en-GB" dirty="0"/>
            </a:br>
            <a:r>
              <a:rPr lang="en-GB" dirty="0"/>
              <a:t>(aka inbuilt aka </a:t>
            </a:r>
            <a:r>
              <a:rPr lang="en-GB" b="1" i="1" dirty="0"/>
              <a:t>sys</a:t>
            </a:r>
            <a:r>
              <a:rPr lang="en-GB" dirty="0"/>
              <a:t>) 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Will briefly speak about these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9285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installed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Everything you pip install is added to your pip libs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Pip libs directory is on your </a:t>
            </a:r>
            <a:r>
              <a:rPr lang="en-GB" b="1" dirty="0"/>
              <a:t>PYTHONPATH</a:t>
            </a:r>
            <a:r>
              <a:rPr lang="en-GB" dirty="0"/>
              <a:t> env var (including your current execution directory)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Python will in order search for packages from your PYTHONPATH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aka check locally, then your system inbuilt packages, then your pip folder, then etc </a:t>
            </a:r>
            <a:r>
              <a:rPr lang="en-GB" dirty="0" err="1"/>
              <a:t>etc</a:t>
            </a: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118566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example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636A8-0F77-4ED8-BACD-83D9F2F4FBEB}"/>
              </a:ext>
            </a:extLst>
          </p:cNvPr>
          <p:cNvSpPr txBox="1">
            <a:spLocks/>
          </p:cNvSpPr>
          <p:nvPr/>
        </p:nvSpPr>
        <p:spPr>
          <a:xfrm>
            <a:off x="908109" y="15599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SHOW IN IDE PATH AND IT WORKING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475825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Questions?: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7860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More details</a:t>
            </a:r>
          </a:p>
          <a:p>
            <a:pPr marL="0" indent="0">
              <a:buNone/>
            </a:pPr>
            <a:r>
              <a:rPr lang="en-GB" sz="3600" dirty="0">
                <a:hlinkClick r:id="rId2"/>
              </a:rPr>
              <a:t>https://python.swaroopch.com/more.html</a:t>
            </a:r>
            <a:r>
              <a:rPr lang="en-GB" sz="3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87C29-233D-24B8-563F-2A4FB72C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31" y="1111650"/>
            <a:ext cx="5601856" cy="39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4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Async Python</a:t>
            </a:r>
          </a:p>
        </p:txBody>
      </p:sp>
    </p:spTree>
    <p:extLst>
      <p:ext uri="{BB962C8B-B14F-4D97-AF65-F5344CB8AC3E}">
        <p14:creationId xmlns:p14="http://schemas.microsoft.com/office/powerpoint/2010/main" val="2165579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33678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As discussed python is “</a:t>
            </a:r>
            <a:r>
              <a:rPr lang="en-GB" sz="6000" b="1" dirty="0"/>
              <a:t>single threaded</a:t>
            </a:r>
            <a:r>
              <a:rPr lang="en-GB" sz="6000" dirty="0"/>
              <a:t>”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Python can’t do more than one thing at a time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This is </a:t>
            </a:r>
            <a:r>
              <a:rPr lang="en-GB" sz="6000" b="1" dirty="0">
                <a:solidFill>
                  <a:srgbClr val="FF0000"/>
                </a:solidFill>
              </a:rPr>
              <a:t>not</a:t>
            </a:r>
            <a:r>
              <a:rPr lang="en-GB" sz="6000" dirty="0"/>
              <a:t> entirely true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 Let’s talk python concurrency / parallelism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55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3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/>
              <a:t>Event Driven</a:t>
            </a:r>
            <a:br>
              <a:rPr lang="en-GB" sz="6000" dirty="0"/>
            </a:br>
            <a:r>
              <a:rPr lang="en-GB" sz="6000" dirty="0"/>
              <a:t>(single thread with lots of sleeps)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Multiple functions running at same time</a:t>
            </a:r>
            <a:br>
              <a:rPr lang="en-GB" sz="6000" dirty="0"/>
            </a:br>
            <a:r>
              <a:rPr lang="en-GB" sz="6000" dirty="0"/>
              <a:t>(in concurrent threads)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Multiple functions running at same time</a:t>
            </a:r>
            <a:br>
              <a:rPr lang="en-GB" sz="6000" dirty="0"/>
            </a:br>
            <a:r>
              <a:rPr lang="en-GB" sz="6000" dirty="0"/>
              <a:t>(in parallel processes)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8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One approach to running concurrent tasks, is Event driven programming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Heart of this approach is the </a:t>
            </a:r>
            <a:r>
              <a:rPr lang="en-GB" sz="6000" b="1" dirty="0"/>
              <a:t>Event Queue</a:t>
            </a:r>
            <a:r>
              <a:rPr lang="en-GB" sz="6000" dirty="0"/>
              <a:t>, that is serially  processed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Pythion </a:t>
            </a:r>
            <a:r>
              <a:rPr lang="en-GB" sz="6000" b="1" dirty="0"/>
              <a:t>handler</a:t>
            </a:r>
            <a:r>
              <a:rPr lang="en-GB" sz="6000" dirty="0"/>
              <a:t> function are attached to Event Queue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Application I/O </a:t>
            </a:r>
            <a:r>
              <a:rPr lang="en-GB" sz="6000" b="1" dirty="0"/>
              <a:t>dispatch</a:t>
            </a:r>
            <a:r>
              <a:rPr lang="en-GB" sz="6000" dirty="0"/>
              <a:t>es incoming </a:t>
            </a:r>
            <a:r>
              <a:rPr lang="en-GB" sz="6000" b="1" dirty="0"/>
              <a:t>events</a:t>
            </a:r>
            <a:r>
              <a:rPr lang="en-GB" sz="6000" dirty="0"/>
              <a:t> onto this queue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57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200" y="5964028"/>
            <a:ext cx="9891320" cy="132866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FB867-8971-FAE8-EFA9-4748EFAE06A2}"/>
              </a:ext>
            </a:extLst>
          </p:cNvPr>
          <p:cNvSpPr/>
          <p:nvPr/>
        </p:nvSpPr>
        <p:spPr>
          <a:xfrm>
            <a:off x="8077200" y="2317645"/>
            <a:ext cx="2052065" cy="1518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I/O Input</a:t>
            </a:r>
          </a:p>
          <a:p>
            <a:pPr algn="ctr"/>
            <a:r>
              <a:rPr lang="en-GB" i="1" dirty="0"/>
              <a:t>Mouse /</a:t>
            </a:r>
          </a:p>
          <a:p>
            <a:pPr algn="ctr"/>
            <a:r>
              <a:rPr lang="en-GB" i="1" dirty="0"/>
              <a:t>Keyboard /</a:t>
            </a:r>
          </a:p>
          <a:p>
            <a:pPr algn="ctr"/>
            <a:r>
              <a:rPr lang="en-GB" i="1" dirty="0"/>
              <a:t>Internet /</a:t>
            </a:r>
          </a:p>
          <a:p>
            <a:pPr algn="ctr"/>
            <a:r>
              <a:rPr lang="en-GB" i="1" dirty="0"/>
              <a:t>Filesystem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F88AF-1A4B-45BD-696D-E7586549B2AE}"/>
              </a:ext>
            </a:extLst>
          </p:cNvPr>
          <p:cNvSpPr/>
          <p:nvPr/>
        </p:nvSpPr>
        <p:spPr>
          <a:xfrm>
            <a:off x="8316879" y="4911197"/>
            <a:ext cx="1535837" cy="686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Event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4F76D-4EE6-7C3E-CE79-64379E963316}"/>
              </a:ext>
            </a:extLst>
          </p:cNvPr>
          <p:cNvSpPr/>
          <p:nvPr/>
        </p:nvSpPr>
        <p:spPr>
          <a:xfrm>
            <a:off x="2316872" y="4193803"/>
            <a:ext cx="199057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Python Handler</a:t>
            </a:r>
          </a:p>
          <a:p>
            <a:pPr algn="ctr"/>
            <a:r>
              <a:rPr lang="en-GB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9EB16-B61D-4626-7C14-118CD31C3D74}"/>
              </a:ext>
            </a:extLst>
          </p:cNvPr>
          <p:cNvSpPr/>
          <p:nvPr/>
        </p:nvSpPr>
        <p:spPr>
          <a:xfrm>
            <a:off x="2482450" y="2194015"/>
            <a:ext cx="1461327" cy="10244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Event Loop</a:t>
            </a:r>
          </a:p>
          <a:p>
            <a:pPr algn="ctr"/>
            <a:r>
              <a:rPr lang="en-GB" b="1" dirty="0"/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A37E6-35C0-E9D3-04C2-ED3098DEC0AA}"/>
              </a:ext>
            </a:extLst>
          </p:cNvPr>
          <p:cNvSpPr txBox="1"/>
          <p:nvPr/>
        </p:nvSpPr>
        <p:spPr>
          <a:xfrm>
            <a:off x="486410" y="3218423"/>
            <a:ext cx="272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en-GB" dirty="0"/>
              <a:t> Events in Queue, </a:t>
            </a:r>
          </a:p>
          <a:p>
            <a:pPr algn="r"/>
            <a:r>
              <a:rPr lang="en-GB" dirty="0"/>
              <a:t>run handlers for each until empty</a:t>
            </a:r>
          </a:p>
          <a:p>
            <a:pPr algn="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93220-D89C-B136-27C2-93935F2481CE}"/>
              </a:ext>
            </a:extLst>
          </p:cNvPr>
          <p:cNvSpPr txBox="1"/>
          <p:nvPr/>
        </p:nvSpPr>
        <p:spPr>
          <a:xfrm>
            <a:off x="4592320" y="2487392"/>
            <a:ext cx="2204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ELSE</a:t>
            </a:r>
            <a:br>
              <a:rPr lang="en-GB" dirty="0"/>
            </a:br>
            <a:r>
              <a:rPr lang="en-GB" dirty="0"/>
              <a:t>Event Queue Empty sleep for X </a:t>
            </a:r>
            <a:r>
              <a:rPr lang="en-GB" dirty="0" err="1"/>
              <a:t>ms</a:t>
            </a:r>
            <a:br>
              <a:rPr lang="en-GB" dirty="0"/>
            </a:br>
            <a:r>
              <a:rPr lang="en-GB" dirty="0"/>
              <a:t>And … Repeat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AAF4557-5352-991E-CEA3-48461835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49" name="Arrow: Curved Left 48">
            <a:extLst>
              <a:ext uri="{FF2B5EF4-FFF2-40B4-BE49-F238E27FC236}">
                <a16:creationId xmlns:a16="http://schemas.microsoft.com/office/drawing/2014/main" id="{B7F30E92-A8EB-B776-D91F-5C423145A290}"/>
              </a:ext>
            </a:extLst>
          </p:cNvPr>
          <p:cNvSpPr/>
          <p:nvPr/>
        </p:nvSpPr>
        <p:spPr>
          <a:xfrm flipV="1">
            <a:off x="4094480" y="2518798"/>
            <a:ext cx="497840" cy="950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AD078A3D-3AC5-DCC2-F752-A9A51D81B2A8}"/>
              </a:ext>
            </a:extLst>
          </p:cNvPr>
          <p:cNvSpPr/>
          <p:nvPr/>
        </p:nvSpPr>
        <p:spPr>
          <a:xfrm>
            <a:off x="3185605" y="3333780"/>
            <a:ext cx="126555" cy="70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8DD97CE3-D935-D7F0-1288-6AD3A8A14334}"/>
              </a:ext>
            </a:extLst>
          </p:cNvPr>
          <p:cNvSpPr/>
          <p:nvPr/>
        </p:nvSpPr>
        <p:spPr>
          <a:xfrm>
            <a:off x="4458339" y="3534329"/>
            <a:ext cx="126555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176868-FBF6-3237-1746-CF2DEB39F3D5}"/>
              </a:ext>
            </a:extLst>
          </p:cNvPr>
          <p:cNvSpPr txBox="1"/>
          <p:nvPr/>
        </p:nvSpPr>
        <p:spPr>
          <a:xfrm>
            <a:off x="4521616" y="4272993"/>
            <a:ext cx="272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GB" dirty="0"/>
              <a:t>ran all handlers, return to event loop</a:t>
            </a:r>
          </a:p>
          <a:p>
            <a:endParaRPr lang="en-GB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06DC8CA4-8482-64A2-837B-C31DA4CBCAE6}"/>
              </a:ext>
            </a:extLst>
          </p:cNvPr>
          <p:cNvSpPr/>
          <p:nvPr/>
        </p:nvSpPr>
        <p:spPr>
          <a:xfrm>
            <a:off x="8975978" y="4019521"/>
            <a:ext cx="126555" cy="70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F1FC48-DAB9-E650-02C2-EA2EFD94C6DA}"/>
              </a:ext>
            </a:extLst>
          </p:cNvPr>
          <p:cNvSpPr txBox="1"/>
          <p:nvPr/>
        </p:nvSpPr>
        <p:spPr>
          <a:xfrm>
            <a:off x="9261581" y="3964348"/>
            <a:ext cx="2377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input, dispatch/add event queue</a:t>
            </a:r>
          </a:p>
          <a:p>
            <a:pPr algn="r"/>
            <a:endParaRPr lang="en-GB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FEBC58-AD07-B691-CC1D-0554DD603882}"/>
              </a:ext>
            </a:extLst>
          </p:cNvPr>
          <p:cNvSpPr txBox="1"/>
          <p:nvPr/>
        </p:nvSpPr>
        <p:spPr>
          <a:xfrm>
            <a:off x="1495123" y="1707943"/>
            <a:ext cx="272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1) Event Handler Loop</a:t>
            </a:r>
          </a:p>
          <a:p>
            <a:pPr algn="r"/>
            <a:endParaRPr lang="en-GB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55BAF3-40B2-AFE9-0838-16A611AC60A7}"/>
              </a:ext>
            </a:extLst>
          </p:cNvPr>
          <p:cNvSpPr txBox="1"/>
          <p:nvPr/>
        </p:nvSpPr>
        <p:spPr>
          <a:xfrm>
            <a:off x="7394607" y="1808224"/>
            <a:ext cx="272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2) Event Dispatch Loop</a:t>
            </a:r>
          </a:p>
          <a:p>
            <a:pPr algn="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63120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852312" cy="2930933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Implementation : </a:t>
            </a:r>
            <a:r>
              <a:rPr lang="en-GB" sz="6000" dirty="0" err="1"/>
              <a:t>asyncio</a:t>
            </a:r>
            <a:endParaRPr lang="en-GB" sz="6000" dirty="0"/>
          </a:p>
          <a:p>
            <a:pPr marL="0" indent="0">
              <a:buNone/>
            </a:pPr>
            <a:r>
              <a:rPr lang="en-GB" sz="6000" dirty="0"/>
              <a:t>(fake parallel, single core) </a:t>
            </a:r>
            <a:br>
              <a:rPr lang="en-GB" sz="6000" dirty="0"/>
            </a:br>
            <a:br>
              <a:rPr lang="en-GB" sz="6000" dirty="0"/>
            </a:br>
            <a:r>
              <a:rPr lang="en-GB" sz="6000" dirty="0"/>
              <a:t>Used for “event driven” programming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Note: if a handler function is slow, it can block the event loop and make it look “non-responsive”</a:t>
            </a:r>
            <a:br>
              <a:rPr lang="en-GB" sz="6000" dirty="0"/>
            </a:br>
            <a:br>
              <a:rPr lang="en-GB" sz="6000" dirty="0"/>
            </a:b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https://docs.python.org/3/library/asyncio.html</a:t>
            </a:r>
            <a:endParaRPr lang="en-GB" sz="6000" dirty="0"/>
          </a:p>
          <a:p>
            <a:pPr marL="0" indent="0">
              <a:buNone/>
            </a:pPr>
            <a:endParaRPr lang="en-GB" sz="6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21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31772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One approach to running parallel tasks, is Event driven programming</a:t>
            </a: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endParaRPr lang="en-GB" sz="6000" dirty="0">
              <a:hlinkClick r:id="rId2"/>
            </a:endParaRPr>
          </a:p>
          <a:p>
            <a:pPr marL="0" indent="0">
              <a:buNone/>
            </a:pPr>
            <a:r>
              <a:rPr lang="en-GB" sz="6000" dirty="0">
                <a:hlinkClick r:id="rId2"/>
              </a:rPr>
              <a:t>https://en.wikipedia.org/wiki/Event-driven_programming </a:t>
            </a:r>
          </a:p>
          <a:p>
            <a:pPr marL="0" indent="0">
              <a:buNone/>
            </a:pPr>
            <a:br>
              <a:rPr lang="en-GB" sz="6000" dirty="0"/>
            </a:br>
            <a:r>
              <a:rPr lang="en-GB" sz="6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25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29309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Where the code has a check loop</a:t>
            </a: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Example:</a:t>
            </a:r>
          </a:p>
          <a:p>
            <a:pPr marL="0" indent="0">
              <a:buNone/>
            </a:pPr>
            <a:r>
              <a:rPr lang="en-GB" sz="6000" dirty="0"/>
              <a:t>on server request: return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23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3313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Python provides 3 major ways of doing things in parallel :</a:t>
            </a:r>
          </a:p>
          <a:p>
            <a:pPr marL="0" indent="0">
              <a:buNone/>
            </a:pPr>
            <a:endParaRPr lang="en-GB" sz="6000" dirty="0"/>
          </a:p>
          <a:p>
            <a:r>
              <a:rPr lang="en-GB" sz="6000" dirty="0" err="1"/>
              <a:t>asyncio</a:t>
            </a:r>
            <a:r>
              <a:rPr lang="en-GB" sz="6000" dirty="0"/>
              <a:t> </a:t>
            </a:r>
            <a:br>
              <a:rPr lang="en-GB" sz="6000" dirty="0"/>
            </a:br>
            <a:r>
              <a:rPr lang="en-GB" sz="6000" dirty="0"/>
              <a:t>(event driven in fake parallel, single core)</a:t>
            </a:r>
            <a:br>
              <a:rPr lang="en-GB" sz="6000" dirty="0"/>
            </a:br>
            <a:r>
              <a:rPr lang="en-GB" sz="6000" dirty="0"/>
              <a:t> </a:t>
            </a:r>
          </a:p>
          <a:p>
            <a:r>
              <a:rPr lang="en-GB" sz="6000" dirty="0"/>
              <a:t>threads library </a:t>
            </a:r>
            <a:br>
              <a:rPr lang="en-GB" sz="6000" dirty="0"/>
            </a:br>
            <a:r>
              <a:rPr lang="en-GB" sz="6000" dirty="0"/>
              <a:t>(threads in fake parallel, single core)</a:t>
            </a:r>
            <a:br>
              <a:rPr lang="en-GB" sz="6000" dirty="0"/>
            </a:br>
            <a:endParaRPr lang="en-GB" sz="6000" dirty="0"/>
          </a:p>
          <a:p>
            <a:r>
              <a:rPr lang="en-GB" sz="6000" dirty="0"/>
              <a:t>multiprocessing library </a:t>
            </a:r>
            <a:br>
              <a:rPr lang="en-GB" sz="6000" dirty="0"/>
            </a:br>
            <a:r>
              <a:rPr lang="en-GB" sz="6000" dirty="0"/>
              <a:t>(processes in true parallel, multi core)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08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</a:t>
            </a:r>
            <a:r>
              <a:rPr lang="en-GB"/>
              <a:t>: </a:t>
            </a:r>
            <a:r>
              <a:rPr lang="en-GB" sz="4400"/>
              <a:t>threads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331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DEMO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1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412882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Python: </a:t>
            </a:r>
            <a:r>
              <a:rPr lang="en-GB" sz="4400" dirty="0"/>
              <a:t>multiprocessing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331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/>
              <a:t>DEMO</a:t>
            </a:r>
            <a:endParaRPr lang="en-GB" sz="6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53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9868" y="1889969"/>
            <a:ext cx="6442596" cy="792800"/>
          </a:xfrm>
        </p:spPr>
        <p:txBody>
          <a:bodyPr/>
          <a:lstStyle/>
          <a:p>
            <a:pPr algn="r"/>
            <a:r>
              <a:rPr lang="en-GB" dirty="0"/>
              <a:t>Python beyond</a:t>
            </a:r>
          </a:p>
          <a:p>
            <a:pPr algn="r"/>
            <a:r>
              <a:rPr lang="en-GB" dirty="0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1246162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use</a:t>
            </a:r>
            <a:r>
              <a:rPr lang="en-GB" b="1" dirty="0"/>
              <a:t> </a:t>
            </a:r>
            <a:r>
              <a:rPr lang="en-GB" b="1" dirty="0" err="1"/>
              <a:t>snake_case</a:t>
            </a:r>
            <a:r>
              <a:rPr lang="en-GB" b="1" dirty="0"/>
              <a:t> </a:t>
            </a:r>
            <a:r>
              <a:rPr lang="en-GB" dirty="0"/>
              <a:t>for </a:t>
            </a:r>
            <a:r>
              <a:rPr lang="en-GB" b="1" dirty="0"/>
              <a:t>variables</a:t>
            </a:r>
            <a:r>
              <a:rPr lang="en-GB" dirty="0"/>
              <a:t> and </a:t>
            </a:r>
            <a:r>
              <a:rPr lang="en-GB" b="1" dirty="0"/>
              <a:t>function</a:t>
            </a:r>
            <a:r>
              <a:rPr lang="en-GB" dirty="0"/>
              <a:t> names</a:t>
            </a:r>
          </a:p>
          <a:p>
            <a:pPr>
              <a:buFontTx/>
              <a:buChar char="-"/>
            </a:pPr>
            <a:r>
              <a:rPr lang="en-GB" b="1" i="1" dirty="0"/>
              <a:t>CamelCase</a:t>
            </a:r>
            <a:r>
              <a:rPr lang="en-GB" i="1" dirty="0"/>
              <a:t> is for </a:t>
            </a:r>
            <a:r>
              <a:rPr lang="en-GB" b="1" i="1" dirty="0"/>
              <a:t>Class Names</a:t>
            </a:r>
            <a:r>
              <a:rPr lang="en-GB" i="1" dirty="0"/>
              <a:t> only</a:t>
            </a:r>
          </a:p>
          <a:p>
            <a:pPr>
              <a:buFontTx/>
              <a:buChar char="-"/>
            </a:pPr>
            <a:r>
              <a:rPr lang="en-GB" sz="2800" i="1" dirty="0"/>
              <a:t>Remember </a:t>
            </a:r>
            <a:r>
              <a:rPr lang="en-GB" sz="2800" b="1" i="1" dirty="0"/>
              <a:t>KISS</a:t>
            </a:r>
            <a:r>
              <a:rPr lang="en-GB" sz="2800" i="1" dirty="0"/>
              <a:t> when dealing with </a:t>
            </a:r>
            <a:r>
              <a:rPr lang="en-GB" sz="2800" b="1" i="1" dirty="0"/>
              <a:t>lambda</a:t>
            </a:r>
            <a:r>
              <a:rPr lang="en-GB" sz="2800" i="1" dirty="0"/>
              <a:t> functions</a:t>
            </a: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Place empty </a:t>
            </a:r>
            <a:r>
              <a:rPr lang="en-GB" sz="2800" b="1" dirty="0"/>
              <a:t>__init__.py </a:t>
            </a:r>
            <a:r>
              <a:rPr lang="en-GB" sz="2800" dirty="0"/>
              <a:t>files in all folders containing </a:t>
            </a:r>
            <a:r>
              <a:rPr lang="en-GB" sz="2800" b="1" dirty="0"/>
              <a:t>.</a:t>
            </a:r>
            <a:r>
              <a:rPr lang="en-GB" sz="2800" b="1" dirty="0" err="1"/>
              <a:t>py</a:t>
            </a:r>
            <a:r>
              <a:rPr lang="en-GB" sz="2800" b="1" dirty="0"/>
              <a:t> </a:t>
            </a:r>
            <a:r>
              <a:rPr lang="en-GB" sz="2800" dirty="0"/>
              <a:t>files</a:t>
            </a:r>
            <a:br>
              <a:rPr lang="en-GB" sz="2800" dirty="0"/>
            </a:br>
            <a:r>
              <a:rPr lang="en-GB" sz="2800" dirty="0"/>
              <a:t>* </a:t>
            </a:r>
            <a:r>
              <a:rPr lang="en-GB" sz="2800" b="1" dirty="0"/>
              <a:t>DO</a:t>
            </a:r>
            <a:r>
              <a:rPr lang="en-GB" sz="2800" dirty="0"/>
              <a:t> </a:t>
            </a:r>
            <a:r>
              <a:rPr lang="en-GB" sz="2800" b="1" dirty="0"/>
              <a:t>NOT</a:t>
            </a:r>
            <a:r>
              <a:rPr lang="en-GB" sz="2800" dirty="0"/>
              <a:t> PUT CODE INTO </a:t>
            </a:r>
            <a:r>
              <a:rPr lang="en-GB" sz="2800"/>
              <a:t>__init__.py </a:t>
            </a:r>
            <a:r>
              <a:rPr lang="en-GB" sz="2800" dirty="0"/>
              <a:t>!</a:t>
            </a:r>
          </a:p>
          <a:p>
            <a:pPr>
              <a:buFontTx/>
              <a:buChar char="-"/>
            </a:pPr>
            <a:r>
              <a:rPr lang="en-GB" dirty="0"/>
              <a:t>u</a:t>
            </a:r>
            <a:r>
              <a:rPr lang="en-GB" sz="2800" dirty="0"/>
              <a:t>se </a:t>
            </a:r>
            <a:r>
              <a:rPr lang="en-GB" sz="2800" b="1" dirty="0" err="1"/>
              <a:t>pipfile</a:t>
            </a:r>
            <a:r>
              <a:rPr lang="en-GB" sz="2800" dirty="0"/>
              <a:t> / </a:t>
            </a:r>
            <a:r>
              <a:rPr lang="en-GB" sz="2800" b="1" dirty="0"/>
              <a:t>poetry</a:t>
            </a:r>
            <a:r>
              <a:rPr lang="en-GB" sz="2800" dirty="0"/>
              <a:t> for storing external dependencies </a:t>
            </a:r>
            <a:br>
              <a:rPr lang="en-GB" sz="2800" dirty="0"/>
            </a:br>
            <a:r>
              <a:rPr lang="en-GB" sz="2800" i="1" dirty="0"/>
              <a:t>* fallback to </a:t>
            </a:r>
            <a:r>
              <a:rPr lang="en-GB" sz="2800" b="1" i="1" dirty="0"/>
              <a:t>requirements.txt </a:t>
            </a:r>
            <a:r>
              <a:rPr lang="en-GB" sz="2800" i="1" dirty="0"/>
              <a:t>only if it’s all that’s available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67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Lambda functions are the new </a:t>
            </a:r>
            <a:r>
              <a:rPr lang="en-GB" b="1" dirty="0"/>
              <a:t>hip </a:t>
            </a:r>
            <a:r>
              <a:rPr lang="en-GB" dirty="0"/>
              <a:t>way to write </a:t>
            </a:r>
            <a:r>
              <a:rPr lang="en-GB" b="1" dirty="0"/>
              <a:t>functional </a:t>
            </a:r>
            <a:r>
              <a:rPr lang="en-GB" dirty="0"/>
              <a:t>code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old boring way</a:t>
            </a:r>
          </a:p>
          <a:p>
            <a:pPr marL="0" indent="0">
              <a:buNone/>
            </a:pPr>
            <a:r>
              <a:rPr lang="en-GB" sz="2800" b="1" dirty="0"/>
              <a:t>	def </a:t>
            </a:r>
            <a:r>
              <a:rPr lang="en-GB" sz="2800" b="1" dirty="0" err="1"/>
              <a:t>add_a_b</a:t>
            </a:r>
            <a:r>
              <a:rPr lang="en-GB" sz="2800" b="1" dirty="0"/>
              <a:t>(</a:t>
            </a:r>
            <a:r>
              <a:rPr lang="en-GB" b="1" dirty="0"/>
              <a:t>a, b</a:t>
            </a:r>
            <a:r>
              <a:rPr lang="en-GB" sz="2800" b="1" dirty="0"/>
              <a:t>):</a:t>
            </a:r>
          </a:p>
          <a:p>
            <a:pPr marL="0" indent="0">
              <a:buNone/>
            </a:pPr>
            <a:r>
              <a:rPr lang="en-GB" b="1" dirty="0"/>
              <a:t>		return a + 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new awesome 1-line way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err="1"/>
              <a:t>add_a_b</a:t>
            </a:r>
            <a:r>
              <a:rPr lang="en-GB" b="1" dirty="0"/>
              <a:t> = lambda a, b: a + b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7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</a:t>
            </a:r>
            <a:r>
              <a:rPr lang="en-GB" sz="2800" dirty="0"/>
              <a:t>new awesome way is often abused and nested</a:t>
            </a:r>
          </a:p>
          <a:p>
            <a:pPr marL="0" indent="0">
              <a:buNone/>
            </a:pPr>
            <a:r>
              <a:rPr lang="en-GB" b="1" dirty="0"/>
              <a:t>divide_list_by_2 = </a:t>
            </a:r>
            <a:br>
              <a:rPr lang="en-GB" b="1" dirty="0"/>
            </a:br>
            <a:r>
              <a:rPr lang="en-GB" b="1" dirty="0"/>
              <a:t>(lambda _: list(map(lambda _: _ // 2, _)))([1,2,3,4,5,6,7,8,9,10])</a:t>
            </a:r>
          </a:p>
          <a:p>
            <a:pPr marL="0" indent="0">
              <a:buNone/>
            </a:pPr>
            <a:br>
              <a:rPr lang="en-GB" b="1" dirty="0"/>
            </a:br>
            <a:br>
              <a:rPr lang="en-GB" b="1" dirty="0"/>
            </a:br>
            <a:endParaRPr lang="en-GB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ALWAYS THINK KISS WITH LAMBDA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KISS = Keep It Simple Stupid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Remember you might need to maintain that complex code you just wrote 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AMAZING GUIDE HERE, WHICH EXPLAINS THEM BETTER THAN I EVER COULD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https://realpython.com/python-lambda/</a:t>
            </a:r>
            <a:r>
              <a:rPr lang="en-GB" b="1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7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</a:t>
            </a:r>
            <a:r>
              <a:rPr lang="en-GB" sz="2800" dirty="0"/>
              <a:t>new awesome way is often abused and nested</a:t>
            </a:r>
          </a:p>
          <a:p>
            <a:pPr marL="0" indent="0">
              <a:buNone/>
            </a:pPr>
            <a:r>
              <a:rPr lang="en-GB" b="1" dirty="0"/>
              <a:t>divide_list_by_2 = </a:t>
            </a:r>
            <a:br>
              <a:rPr lang="en-GB" b="1" dirty="0"/>
            </a:br>
            <a:r>
              <a:rPr lang="en-GB" b="1" dirty="0"/>
              <a:t>(lambda _: list(map(lambda _: _ // 2, _)))([1,2,3,4,5,6,7,8,9,10])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br>
              <a:rPr lang="en-GB" b="1" dirty="0"/>
            </a:br>
            <a:r>
              <a:rPr lang="en-GB" b="1" dirty="0" err="1"/>
              <a:t>divide_by_two_floor</a:t>
            </a:r>
            <a:r>
              <a:rPr lang="en-GB" b="1" dirty="0"/>
              <a:t> = lambda _: _ // 2</a:t>
            </a:r>
            <a:br>
              <a:rPr lang="en-GB" b="1" dirty="0"/>
            </a:br>
            <a:r>
              <a:rPr lang="en-GB" b="1" dirty="0"/>
              <a:t>divide_list_by_2 = (lambda _: list(map(</a:t>
            </a:r>
            <a:r>
              <a:rPr lang="en-GB" b="1" dirty="0" err="1"/>
              <a:t>divide_by_two_floor</a:t>
            </a:r>
            <a:r>
              <a:rPr lang="en-GB" b="1" dirty="0"/>
              <a:t>, _)))</a:t>
            </a:r>
            <a:br>
              <a:rPr lang="en-GB" b="1" dirty="0"/>
            </a:br>
            <a:r>
              <a:rPr lang="en-GB" b="1" dirty="0" err="1"/>
              <a:t>divided_list</a:t>
            </a:r>
            <a:r>
              <a:rPr lang="en-GB" b="1" dirty="0"/>
              <a:t> = divide_list_by_2([1,2,3,4,5,6,7,8,9,10])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585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1D4BA4-6258-4326-B85F-C15431BB28F0}">
  <ds:schemaRefs>
    <ds:schemaRef ds:uri="http://schemas.microsoft.com/office/2006/metadata/properties"/>
    <ds:schemaRef ds:uri="http://schemas.microsoft.com/office/infopath/2007/PartnerControls"/>
    <ds:schemaRef ds:uri="fc39ede9-d662-4214-abef-05075cb9f20d"/>
    <ds:schemaRef ds:uri="39053a48-3087-4d98-913b-d6df0910e790"/>
  </ds:schemaRefs>
</ds:datastoreItem>
</file>

<file path=customXml/itemProps2.xml><?xml version="1.0" encoding="utf-8"?>
<ds:datastoreItem xmlns:ds="http://schemas.openxmlformats.org/officeDocument/2006/customXml" ds:itemID="{328AB2F1-B63F-4D39-9616-5D78AB278D59}"/>
</file>

<file path=customXml/itemProps3.xml><?xml version="1.0" encoding="utf-8"?>
<ds:datastoreItem xmlns:ds="http://schemas.openxmlformats.org/officeDocument/2006/customXml" ds:itemID="{9A414B2F-F3D9-4B99-BC87-EAF7F3C7D4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0</TotalTime>
  <Words>1773</Words>
  <Application>Microsoft Office PowerPoint</Application>
  <PresentationFormat>Widescreen</PresentationFormat>
  <Paragraphs>317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Title Slides</vt:lpstr>
      <vt:lpstr>Body Slides</vt:lpstr>
      <vt:lpstr>PowerPoint Presentation</vt:lpstr>
      <vt:lpstr>Python beyond the basics</vt:lpstr>
      <vt:lpstr>PowerPoint Presentation</vt:lpstr>
      <vt:lpstr>Python decorator</vt:lpstr>
      <vt:lpstr>PowerPoint Presentation</vt:lpstr>
      <vt:lpstr>Python Lambda</vt:lpstr>
      <vt:lpstr>Python Lambda</vt:lpstr>
      <vt:lpstr>Python Lambda</vt:lpstr>
      <vt:lpstr>Python Lambda</vt:lpstr>
      <vt:lpstr>PowerPoint Presentation</vt:lpstr>
      <vt:lpstr>PowerPoint Presentation</vt:lpstr>
      <vt:lpstr>Python : Exception (tip-toe)</vt:lpstr>
      <vt:lpstr>Python : Exception (tip-toe)</vt:lpstr>
      <vt:lpstr>Python : Exception (tip-toe)</vt:lpstr>
      <vt:lpstr>Python : Exception (tip-toe)</vt:lpstr>
      <vt:lpstr>Python : Exception Subclass (tip-toe)</vt:lpstr>
      <vt:lpstr>Python : Exception Catching (tip-toe)</vt:lpstr>
      <vt:lpstr>Python : Exception Example</vt:lpstr>
      <vt:lpstr>Python : Exception Questions</vt:lpstr>
      <vt:lpstr>PowerPoint Presentation</vt:lpstr>
      <vt:lpstr>Python Modules</vt:lpstr>
      <vt:lpstr>Python Modules: inbuilt</vt:lpstr>
      <vt:lpstr>Python Modules: inbuilt</vt:lpstr>
      <vt:lpstr>Python Modules: external</vt:lpstr>
      <vt:lpstr>Python Modules: external</vt:lpstr>
      <vt:lpstr>Python Modules: external file</vt:lpstr>
      <vt:lpstr>Python Modules: local</vt:lpstr>
      <vt:lpstr>Python Modules: local __init__.py</vt:lpstr>
      <vt:lpstr>PowerPoint Presentation</vt:lpstr>
      <vt:lpstr>Modules</vt:lpstr>
      <vt:lpstr>Modules</vt:lpstr>
      <vt:lpstr>Self Executing Modules</vt:lpstr>
      <vt:lpstr>Self Executing Modules</vt:lpstr>
      <vt:lpstr>Self Executing Module Example</vt:lpstr>
      <vt:lpstr>Finding Modules</vt:lpstr>
      <vt:lpstr>Finding Modules</vt:lpstr>
      <vt:lpstr>Finding Modules: Pip installed modules </vt:lpstr>
      <vt:lpstr>Finding Modules: Pip example </vt:lpstr>
      <vt:lpstr>Questions?: Modules </vt:lpstr>
      <vt:lpstr>PowerPoint Presentation</vt:lpstr>
      <vt:lpstr>Async Python</vt:lpstr>
      <vt:lpstr>Async Python: 3 Approaches</vt:lpstr>
      <vt:lpstr>Async Python: Event Driven</vt:lpstr>
      <vt:lpstr>Async Python: Event Driven</vt:lpstr>
      <vt:lpstr>Async Python</vt:lpstr>
      <vt:lpstr>Async Python: Event Driven</vt:lpstr>
      <vt:lpstr>Async Python: Event Driven</vt:lpstr>
      <vt:lpstr>Async Python</vt:lpstr>
      <vt:lpstr>Async Python: threads</vt:lpstr>
      <vt:lpstr>Async Python: multiprocessing</vt:lpstr>
      <vt:lpstr>PowerPoint Presentation</vt:lpstr>
      <vt:lpstr>Best Practice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Shyam Nalluri</cp:lastModifiedBy>
  <cp:revision>44</cp:revision>
  <dcterms:created xsi:type="dcterms:W3CDTF">2021-03-03T12:43:49Z</dcterms:created>
  <dcterms:modified xsi:type="dcterms:W3CDTF">2023-07-03T15:00:40Z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  <property fmtid="{D5CDD505-2E9C-101B-9397-08002B2CF9AE}" pid="3" name="MediaServiceImageTags">
    <vt:lpwstr/>
  </property>
</Properties>
</file>