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1"/>
  </p:notesMasterIdLst>
  <p:handoutMasterIdLst>
    <p:handoutMasterId r:id="rId52"/>
  </p:handoutMasterIdLst>
  <p:sldIdLst>
    <p:sldId id="256" r:id="rId3"/>
    <p:sldId id="413" r:id="rId4"/>
    <p:sldId id="440" r:id="rId5"/>
    <p:sldId id="442" r:id="rId6"/>
    <p:sldId id="441" r:id="rId7"/>
    <p:sldId id="493" r:id="rId8"/>
    <p:sldId id="494" r:id="rId9"/>
    <p:sldId id="443" r:id="rId10"/>
    <p:sldId id="444" r:id="rId11"/>
    <p:sldId id="414" r:id="rId12"/>
    <p:sldId id="390" r:id="rId13"/>
    <p:sldId id="495" r:id="rId14"/>
    <p:sldId id="415" r:id="rId15"/>
    <p:sldId id="496" r:id="rId16"/>
    <p:sldId id="497" r:id="rId17"/>
    <p:sldId id="499" r:id="rId18"/>
    <p:sldId id="498" r:id="rId19"/>
    <p:sldId id="500" r:id="rId20"/>
    <p:sldId id="416" r:id="rId21"/>
    <p:sldId id="417" r:id="rId22"/>
    <p:sldId id="418" r:id="rId23"/>
    <p:sldId id="419" r:id="rId24"/>
    <p:sldId id="420" r:id="rId25"/>
    <p:sldId id="502" r:id="rId26"/>
    <p:sldId id="501" r:id="rId27"/>
    <p:sldId id="421" r:id="rId28"/>
    <p:sldId id="422" r:id="rId29"/>
    <p:sldId id="445" r:id="rId30"/>
    <p:sldId id="486" r:id="rId31"/>
    <p:sldId id="434" r:id="rId32"/>
    <p:sldId id="503" r:id="rId33"/>
    <p:sldId id="435" r:id="rId34"/>
    <p:sldId id="436" r:id="rId35"/>
    <p:sldId id="504" r:id="rId36"/>
    <p:sldId id="437" r:id="rId37"/>
    <p:sldId id="446" r:id="rId38"/>
    <p:sldId id="431" r:id="rId39"/>
    <p:sldId id="473" r:id="rId40"/>
    <p:sldId id="474" r:id="rId41"/>
    <p:sldId id="432" r:id="rId42"/>
    <p:sldId id="475" r:id="rId43"/>
    <p:sldId id="484" r:id="rId44"/>
    <p:sldId id="485" r:id="rId45"/>
    <p:sldId id="483" r:id="rId46"/>
    <p:sldId id="433" r:id="rId47"/>
    <p:sldId id="439" r:id="rId48"/>
    <p:sldId id="389" r:id="rId49"/>
    <p:sldId id="3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413"/>
          </p14:sldIdLst>
        </p14:section>
        <p14:section name="OO Concepts" id="{A26174F0-868D-41E7-AA83-730C046AFB36}">
          <p14:sldIdLst>
            <p14:sldId id="440"/>
            <p14:sldId id="442"/>
            <p14:sldId id="441"/>
            <p14:sldId id="493"/>
            <p14:sldId id="494"/>
            <p14:sldId id="443"/>
            <p14:sldId id="444"/>
          </p14:sldIdLst>
        </p14:section>
        <p14:section name="Classes" id="{6450166F-A4CF-43BF-88E0-CE23D8AB7BA7}">
          <p14:sldIdLst>
            <p14:sldId id="414"/>
            <p14:sldId id="390"/>
            <p14:sldId id="495"/>
            <p14:sldId id="415"/>
            <p14:sldId id="496"/>
            <p14:sldId id="497"/>
            <p14:sldId id="499"/>
            <p14:sldId id="498"/>
            <p14:sldId id="500"/>
            <p14:sldId id="416"/>
            <p14:sldId id="417"/>
            <p14:sldId id="418"/>
            <p14:sldId id="419"/>
            <p14:sldId id="420"/>
            <p14:sldId id="502"/>
            <p14:sldId id="501"/>
            <p14:sldId id="421"/>
            <p14:sldId id="422"/>
          </p14:sldIdLst>
        </p14:section>
        <p14:section name="extra class stuff" id="{B7CA0E9A-931E-4AE0-9360-5A6EE2BB902F}">
          <p14:sldIdLst>
            <p14:sldId id="445"/>
            <p14:sldId id="486"/>
            <p14:sldId id="434"/>
            <p14:sldId id="503"/>
            <p14:sldId id="435"/>
            <p14:sldId id="436"/>
            <p14:sldId id="504"/>
            <p14:sldId id="437"/>
            <p14:sldId id="446"/>
          </p14:sldIdLst>
        </p14:section>
        <p14:section name="Exceptions" id="{4D0D7FC2-0B71-4E46-AD44-F390546BF1E4}">
          <p14:sldIdLst>
            <p14:sldId id="431"/>
            <p14:sldId id="473"/>
            <p14:sldId id="474"/>
            <p14:sldId id="432"/>
            <p14:sldId id="475"/>
            <p14:sldId id="484"/>
            <p14:sldId id="485"/>
            <p14:sldId id="483"/>
            <p14:sldId id="433"/>
            <p14:sldId id="439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inheritance" TargetMode="External"/><Relationship Id="rId2" Type="http://schemas.openxmlformats.org/officeDocument/2006/relationships/hyperlink" Target="https://python.swaroopch.com/oop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/tutorial/classes.html#private-variables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reference.readthedocs.io/en/latest/docs/dunderattr/getattr.html" TargetMode="External"/><Relationship Id="rId2" Type="http://schemas.openxmlformats.org/officeDocument/2006/relationships/hyperlink" Target="https://docs.python.org/3/whatsnew/2.2.html#descriptors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python.org/3/tutorial/classes.html#private-variables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dural_programming" TargetMode="External"/><Relationship Id="rId2" Type="http://schemas.openxmlformats.org/officeDocument/2006/relationships/hyperlink" Target="https://simple.wikipedia.org/wiki/Object-oriented_programm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" TargetMode="External"/><Relationship Id="rId2" Type="http://schemas.openxmlformats.org/officeDocument/2006/relationships/hyperlink" Target="https://docs.python.org/3/whatsnew/2.5.html#pep-352-exceptions-as-new-style-classes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.wikipedia.org/wiki/Class_(programming)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bstract-classes-in-python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at-v.org/programming/bad_properties_of_OO" TargetMode="External"/><Relationship Id="rId2" Type="http://schemas.openxmlformats.org/officeDocument/2006/relationships/hyperlink" Target="http://www.paulgraham.com/noop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Object Orientated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5949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in Python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Constructor: </a:t>
            </a:r>
            <a:r>
              <a:rPr lang="en-GB" sz="2800" b="1" dirty="0"/>
              <a:t>__</a:t>
            </a:r>
            <a:r>
              <a:rPr lang="en-GB" sz="2800" b="1" dirty="0" err="1"/>
              <a:t>init</a:t>
            </a:r>
            <a:r>
              <a:rPr lang="en-GB" sz="2800" b="1" dirty="0"/>
              <a:t>__ </a:t>
            </a:r>
            <a:r>
              <a:rPr lang="en-GB" sz="2800" dirty="0"/>
              <a:t>called to create Class</a:t>
            </a:r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State variables: </a:t>
            </a:r>
            <a:r>
              <a:rPr lang="en-GB" sz="2800" b="1" dirty="0" err="1"/>
              <a:t>self.xxx</a:t>
            </a:r>
            <a:r>
              <a:rPr lang="en-GB" sz="2800" dirty="0"/>
              <a:t> these are instance variables for Class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/>
              <a:t>State functions: </a:t>
            </a:r>
            <a:r>
              <a:rPr lang="en-GB" sz="2800" b="1" dirty="0" err="1"/>
              <a:t>self.xxx</a:t>
            </a:r>
            <a:r>
              <a:rPr lang="en-GB" sz="2800" dirty="0"/>
              <a:t> these are instance function for Class*</a:t>
            </a:r>
          </a:p>
          <a:p>
            <a:r>
              <a:rPr lang="en-GB" sz="2800" dirty="0"/>
              <a:t>Considered a anti-pattern do not do this !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dirty="0"/>
              <a:t>Class variables: </a:t>
            </a:r>
            <a:r>
              <a:rPr lang="en-GB" b="1" dirty="0" err="1"/>
              <a:t>self.xxx</a:t>
            </a:r>
            <a:r>
              <a:rPr lang="en-GB" b="1" dirty="0"/>
              <a:t> &lt;class&gt;.xxx </a:t>
            </a:r>
            <a:r>
              <a:rPr lang="en-GB" dirty="0"/>
              <a:t>these are the global Class variables</a:t>
            </a:r>
          </a:p>
          <a:p>
            <a:pPr marL="0" indent="0">
              <a:buNone/>
            </a:pPr>
            <a:r>
              <a:rPr lang="en-GB" dirty="0"/>
              <a:t>* Available for all instances globally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Class function: </a:t>
            </a:r>
            <a:r>
              <a:rPr lang="en-GB" b="1" dirty="0" err="1"/>
              <a:t>self.xxx</a:t>
            </a:r>
            <a:r>
              <a:rPr lang="en-GB" b="1" dirty="0"/>
              <a:t> &lt;class&gt;.xxx </a:t>
            </a:r>
            <a:r>
              <a:rPr lang="en-GB" dirty="0"/>
              <a:t>these are the global Class functions</a:t>
            </a:r>
          </a:p>
          <a:p>
            <a:pPr marL="0" indent="0">
              <a:buNone/>
            </a:pPr>
            <a:r>
              <a:rPr lang="en-GB" dirty="0"/>
              <a:t>* These called normally with instance as self param, but can be called statically (globally without self)</a:t>
            </a:r>
          </a:p>
        </p:txBody>
      </p:sp>
    </p:spTree>
    <p:extLst>
      <p:ext uri="{BB962C8B-B14F-4D97-AF65-F5344CB8AC3E}">
        <p14:creationId xmlns:p14="http://schemas.microsoft.com/office/powerpoint/2010/main" val="16901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</a:t>
            </a:r>
            <a:r>
              <a:rPr lang="en-GB" dirty="0"/>
              <a:t> in Python Classes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s</a:t>
            </a:r>
            <a:r>
              <a:rPr lang="en-GB" sz="2800" b="1" dirty="0"/>
              <a:t>elf</a:t>
            </a:r>
            <a:r>
              <a:rPr lang="en-GB" sz="2800" dirty="0"/>
              <a:t> is magic!</a:t>
            </a:r>
            <a:r>
              <a:rPr lang="en-GB" sz="2800" b="1" dirty="0"/>
              <a:t>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It’s three things at once: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- 1) first it checks local instance for a set key</a:t>
            </a:r>
            <a:br>
              <a:rPr lang="en-GB" sz="2800" dirty="0"/>
            </a:br>
            <a:r>
              <a:rPr lang="en-GB" sz="2800" dirty="0"/>
              <a:t>   </a:t>
            </a:r>
            <a:r>
              <a:rPr lang="en-GB" sz="2800" b="1" dirty="0" err="1"/>
              <a:t>self.xxx</a:t>
            </a:r>
            <a:r>
              <a:rPr lang="en-GB" sz="2800" b="1" dirty="0"/>
              <a:t> </a:t>
            </a:r>
            <a:r>
              <a:rPr lang="en-GB" sz="2800" dirty="0"/>
              <a:t>= xxx</a:t>
            </a:r>
          </a:p>
          <a:p>
            <a:pPr>
              <a:buFontTx/>
              <a:buChar char="-"/>
            </a:pPr>
            <a:r>
              <a:rPr lang="en-GB" dirty="0"/>
              <a:t>2) checks </a:t>
            </a:r>
            <a:r>
              <a:rPr lang="en-GB" b="1" dirty="0"/>
              <a:t>Class</a:t>
            </a:r>
            <a:r>
              <a:rPr lang="en-GB" dirty="0"/>
              <a:t> template for a set key</a:t>
            </a:r>
          </a:p>
          <a:p>
            <a:pPr>
              <a:buFontTx/>
              <a:buChar char="-"/>
            </a:pPr>
            <a:r>
              <a:rPr lang="en-GB" sz="2800" dirty="0"/>
              <a:t>3) checks all </a:t>
            </a:r>
            <a:r>
              <a:rPr lang="en-GB" sz="2800" b="1" dirty="0"/>
              <a:t>parent class </a:t>
            </a:r>
            <a:r>
              <a:rPr lang="en-GB" sz="2800" dirty="0"/>
              <a:t>templates for a set key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sz="2800" i="1" dirty="0"/>
              <a:t>* warning: this explanation is a not how it’s actually done under bonnet, just how it works!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See magic explainer later in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9833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Constructor </a:t>
            </a:r>
            <a:br>
              <a:rPr lang="en-GB" sz="2800" dirty="0"/>
            </a:br>
            <a:r>
              <a:rPr lang="en-GB" sz="2800" dirty="0"/>
              <a:t>(initial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r>
              <a:rPr lang="en-GB" sz="2800" dirty="0"/>
              <a:t>)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Variables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187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Constructor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initial function that setups </a:t>
            </a:r>
            <a:r>
              <a:rPr lang="en-GB" dirty="0"/>
              <a:t>up class </a:t>
            </a:r>
            <a:r>
              <a:rPr lang="en-GB" b="1" i="1" dirty="0"/>
              <a:t>__</a:t>
            </a:r>
            <a:r>
              <a:rPr lang="en-GB" b="1" i="1" dirty="0" err="1"/>
              <a:t>init</a:t>
            </a:r>
            <a:r>
              <a:rPr lang="en-GB" b="1" i="1" dirty="0"/>
              <a:t>__</a:t>
            </a:r>
            <a:endParaRPr lang="en-GB" dirty="0"/>
          </a:p>
          <a:p>
            <a:pPr marL="0" indent="0">
              <a:buNone/>
            </a:pP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D09A-1F63-E5E3-8DDE-DB26911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52" y="3204464"/>
            <a:ext cx="5795461" cy="2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4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Variables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  <a:p>
            <a:pPr marL="0" indent="0">
              <a:buNone/>
            </a:pPr>
            <a:r>
              <a:rPr lang="en-GB" dirty="0"/>
              <a:t>as does class instantiation </a:t>
            </a:r>
            <a:r>
              <a:rPr lang="en-GB" sz="2800" b="1" dirty="0"/>
              <a:t>&lt;Class&gt;()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sz="2800" dirty="0"/>
              <a:t>lso class variables don’t need </a:t>
            </a:r>
            <a:r>
              <a:rPr lang="en-GB" sz="2800" b="1" dirty="0"/>
              <a:t>[]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BFD27-AA2D-4AA7-A26A-10E69F50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37" y="2006908"/>
            <a:ext cx="5260946" cy="301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</a:t>
            </a:r>
            <a:r>
              <a:rPr lang="en-GB"/>
              <a:t>: Static </a:t>
            </a:r>
            <a:r>
              <a:rPr lang="en-GB" sz="4400" dirty="0"/>
              <a:t>Variables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You can store global variables on the</a:t>
            </a:r>
          </a:p>
          <a:p>
            <a:pPr marL="0" indent="0">
              <a:buNone/>
            </a:pPr>
            <a:r>
              <a:rPr lang="en-GB" b="1" dirty="0"/>
              <a:t>Class Template</a:t>
            </a:r>
            <a:endParaRPr lang="en-GB" sz="2800" b="1" dirty="0"/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sz="2800" dirty="0"/>
              <a:t>lso class variables don’t need </a:t>
            </a:r>
            <a:r>
              <a:rPr lang="en-GB" sz="2800" b="1" dirty="0"/>
              <a:t>[]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BEBE-1BF6-2475-4B5F-774209F4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28" y="1858204"/>
            <a:ext cx="5643127" cy="275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</a:t>
            </a:r>
            <a:r>
              <a:rPr lang="en-GB" sz="4400" dirty="0"/>
              <a:t>Functions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See </a:t>
            </a:r>
            <a:r>
              <a:rPr lang="en-GB" sz="2800" b="1" dirty="0"/>
              <a:t>self</a:t>
            </a:r>
            <a:r>
              <a:rPr lang="en-GB" sz="2800" dirty="0"/>
              <a:t> this links to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Class template defines Function</a:t>
            </a:r>
          </a:p>
          <a:p>
            <a:pPr marL="0" indent="0">
              <a:buNone/>
            </a:pPr>
            <a:r>
              <a:rPr lang="en-GB" b="1" dirty="0"/>
              <a:t>self </a:t>
            </a:r>
            <a:r>
              <a:rPr lang="en-GB" dirty="0"/>
              <a:t>lets you access the instance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9ACC0-6AB2-3E59-2DA3-83591244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20" y="1690688"/>
            <a:ext cx="5286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Class: Static </a:t>
            </a:r>
            <a:r>
              <a:rPr lang="en-GB" sz="4400" dirty="0"/>
              <a:t>Functions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540399"/>
            <a:ext cx="503409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Class template defines Function</a:t>
            </a:r>
          </a:p>
          <a:p>
            <a:pPr marL="0" indent="0">
              <a:buNone/>
            </a:pPr>
            <a:r>
              <a:rPr lang="en-GB" b="1" dirty="0"/>
              <a:t>without self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b="1" dirty="0"/>
              <a:t>@staticmethod </a:t>
            </a:r>
            <a:r>
              <a:rPr lang="en-GB" dirty="0"/>
              <a:t>annotation decorator makes class </a:t>
            </a:r>
            <a:r>
              <a:rPr lang="en-GB" b="1" dirty="0"/>
              <a:t>static</a:t>
            </a:r>
            <a:endParaRPr lang="en-GB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44DC6-00A0-DE2F-2B81-BCB41D93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18" y="1877167"/>
            <a:ext cx="6391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7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1075818" y="1822450"/>
            <a:ext cx="115671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Constructor </a:t>
            </a:r>
          </a:p>
          <a:p>
            <a:pPr>
              <a:buFontTx/>
              <a:buChar char="-"/>
            </a:pPr>
            <a:r>
              <a:rPr lang="en-GB" dirty="0"/>
              <a:t>Variables </a:t>
            </a:r>
          </a:p>
          <a:p>
            <a:pPr>
              <a:buFontTx/>
              <a:buChar char="-"/>
            </a:pPr>
            <a:r>
              <a:rPr lang="en-GB" dirty="0"/>
              <a:t>Functions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0AA1-FF37-41E4-B14B-B15AD09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59" y="1388736"/>
            <a:ext cx="4305300" cy="4210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68ABE-5E54-464D-9E93-C0C2DEA24384}"/>
              </a:ext>
            </a:extLst>
          </p:cNvPr>
          <p:cNvCxnSpPr>
            <a:cxnSpLocks/>
          </p:cNvCxnSpPr>
          <p:nvPr/>
        </p:nvCxnSpPr>
        <p:spPr>
          <a:xfrm>
            <a:off x="3347207" y="1988191"/>
            <a:ext cx="868523" cy="482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2E206F-3E5A-4530-A93D-AEB8923C7178}"/>
              </a:ext>
            </a:extLst>
          </p:cNvPr>
          <p:cNvCxnSpPr>
            <a:cxnSpLocks/>
          </p:cNvCxnSpPr>
          <p:nvPr/>
        </p:nvCxnSpPr>
        <p:spPr>
          <a:xfrm>
            <a:off x="2848392" y="2587907"/>
            <a:ext cx="1672333" cy="4373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7119DA-FBC9-4FAD-83B9-FF231E64A8C9}"/>
              </a:ext>
            </a:extLst>
          </p:cNvPr>
          <p:cNvCxnSpPr>
            <a:cxnSpLocks/>
          </p:cNvCxnSpPr>
          <p:nvPr/>
        </p:nvCxnSpPr>
        <p:spPr>
          <a:xfrm>
            <a:off x="2855369" y="3106024"/>
            <a:ext cx="1360361" cy="38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2E41C-7323-4734-AC68-731057734400}"/>
              </a:ext>
            </a:extLst>
          </p:cNvPr>
          <p:cNvSpPr txBox="1"/>
          <p:nvPr/>
        </p:nvSpPr>
        <p:spPr>
          <a:xfrm>
            <a:off x="8764580" y="1988191"/>
            <a:ext cx="6321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sz="3200" dirty="0"/>
              <a:t>Static Variables</a:t>
            </a:r>
          </a:p>
          <a:p>
            <a:pPr>
              <a:buFontTx/>
              <a:buChar char="-"/>
            </a:pPr>
            <a:r>
              <a:rPr lang="en-GB" sz="3200" dirty="0"/>
              <a:t>Static Functions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EFE1F8-7213-482A-B3D7-10581BA27C66}"/>
              </a:ext>
            </a:extLst>
          </p:cNvPr>
          <p:cNvCxnSpPr>
            <a:cxnSpLocks/>
          </p:cNvCxnSpPr>
          <p:nvPr/>
        </p:nvCxnSpPr>
        <p:spPr>
          <a:xfrm flipH="1" flipV="1">
            <a:off x="6792114" y="1988191"/>
            <a:ext cx="1972466" cy="344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1D805E-3335-4BB3-9EB9-74D6A54DD610}"/>
              </a:ext>
            </a:extLst>
          </p:cNvPr>
          <p:cNvCxnSpPr>
            <a:cxnSpLocks/>
          </p:cNvCxnSpPr>
          <p:nvPr/>
        </p:nvCxnSpPr>
        <p:spPr>
          <a:xfrm flipH="1">
            <a:off x="7778347" y="2978929"/>
            <a:ext cx="1241182" cy="1546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7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8282" cy="1325563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GB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Object Orientated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OO Concepts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Classes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(Recap) Exceptions</a:t>
            </a:r>
          </a:p>
          <a:p>
            <a:pPr marL="0" lvl="0" indent="0">
              <a:buNone/>
            </a:pPr>
            <a:r>
              <a:rPr lang="en-GB" sz="3600" dirty="0"/>
              <a:t>It’ll aim to cover the class portions of the official python tutorial</a:t>
            </a:r>
          </a:p>
          <a:p>
            <a:pPr marL="0" lvl="0" indent="0">
              <a:buNone/>
            </a:pPr>
            <a:r>
              <a:rPr lang="en-GB" sz="3600" dirty="0">
                <a:hlinkClick r:id="rId2"/>
              </a:rPr>
              <a:t>https://docs.python.org/3/tutorial/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35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Basic Class Parts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5B04C-6905-4369-8826-61FF4429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71" y="1388736"/>
            <a:ext cx="4305300" cy="421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84680-03D5-42ED-9735-815F9181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7" y="1825625"/>
            <a:ext cx="57435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633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CLASS</a:t>
            </a:r>
          </a:p>
          <a:p>
            <a:pPr algn="r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6307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Why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As discussed Python can nest / extend 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last parent is called a </a:t>
            </a:r>
            <a:r>
              <a:rPr lang="en-GB" b="1" dirty="0"/>
              <a:t>base class</a:t>
            </a:r>
          </a:p>
          <a:p>
            <a:pPr marL="0" indent="0">
              <a:buNone/>
            </a:pPr>
            <a:r>
              <a:rPr lang="en-GB" dirty="0"/>
              <a:t>Children of that parent are called </a:t>
            </a:r>
            <a:r>
              <a:rPr lang="en-GB" b="1" dirty="0"/>
              <a:t>child class</a:t>
            </a:r>
            <a:r>
              <a:rPr lang="en-GB" dirty="0"/>
              <a:t>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Children can overwrite functions</a:t>
            </a:r>
          </a:p>
          <a:p>
            <a:pPr marL="0" indent="0">
              <a:buNone/>
            </a:pPr>
            <a:r>
              <a:rPr lang="en-GB" dirty="0"/>
              <a:t>Children can overwrite constructors</a:t>
            </a:r>
          </a:p>
          <a:p>
            <a:pPr marL="0" indent="0">
              <a:buNone/>
            </a:pPr>
            <a:r>
              <a:rPr lang="en-GB" dirty="0"/>
              <a:t>Have own static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BC9A8-75C9-B50C-A5DE-BC23E63C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110" y="1690688"/>
            <a:ext cx="5196588" cy="37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Create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Creating Child </a:t>
            </a:r>
            <a:r>
              <a:rPr lang="en-GB" b="1" dirty="0"/>
              <a:t>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super().xxx </a:t>
            </a:r>
            <a:r>
              <a:rPr lang="en-GB" dirty="0"/>
              <a:t>to reach parent class</a:t>
            </a:r>
            <a:br>
              <a:rPr lang="en-GB" dirty="0"/>
            </a:br>
            <a:r>
              <a:rPr lang="en-GB" dirty="0"/>
              <a:t>functions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* useful when overwritten so </a:t>
            </a:r>
            <a:r>
              <a:rPr lang="en-GB" b="1" dirty="0"/>
              <a:t>self</a:t>
            </a:r>
            <a:r>
              <a:rPr lang="en-GB" dirty="0"/>
              <a:t> doesn’t 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F90F3-F669-0C3A-E3F4-73B39100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97" y="1825625"/>
            <a:ext cx="5533480" cy="27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Nested Classes Overwrite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Overwrite parent </a:t>
            </a:r>
            <a:r>
              <a:rPr lang="en-GB" b="1" dirty="0"/>
              <a:t>Class</a:t>
            </a:r>
            <a:r>
              <a:rPr lang="en-GB" dirty="0"/>
              <a:t>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super().xxx </a:t>
            </a:r>
            <a:r>
              <a:rPr lang="en-GB" dirty="0"/>
              <a:t>to reach parent</a:t>
            </a:r>
          </a:p>
          <a:p>
            <a:pPr marL="0" indent="0">
              <a:buNone/>
            </a:pPr>
            <a:r>
              <a:rPr lang="en-GB" dirty="0"/>
              <a:t>class functions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hlinkClick r:id="rId2"/>
              </a:rPr>
              <a:t>https://python.swaroopch.com/oop.html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https://docs.python.org/3/tutorial/classes.html#inheritance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1806D-3110-ADCB-0182-6691172B9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40" y="1541783"/>
            <a:ext cx="6419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Life / Animal Terrible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We have two classes, Life and it’s child Animal</a:t>
            </a:r>
            <a:br>
              <a:rPr lang="en-GB" dirty="0"/>
            </a:br>
            <a:r>
              <a:rPr lang="en-GB" dirty="0"/>
              <a:t>Life can maybe breath, Animal’s can definitely breath and they can walk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5295-0115-4523-B6EF-596DBB30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2765280"/>
            <a:ext cx="5895975" cy="387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B7989-284B-4BC9-8054-AF611BC9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05" y="2765280"/>
            <a:ext cx="27146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A04C-0523-426A-8015-CB3316C7F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05" y="4529138"/>
            <a:ext cx="38671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Class Inheritance Questions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B3CE7F-858D-4F47-BD61-0733D494E0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Onto </a:t>
            </a:r>
            <a:r>
              <a:rPr lang="en-GB" sz="2800" dirty="0" err="1"/>
              <a:t>Misc</a:t>
            </a:r>
            <a:r>
              <a:rPr lang="en-GB" sz="2800" dirty="0"/>
              <a:t> Class stuff</a:t>
            </a:r>
          </a:p>
        </p:txBody>
      </p:sp>
    </p:spTree>
    <p:extLst>
      <p:ext uri="{BB962C8B-B14F-4D97-AF65-F5344CB8AC3E}">
        <p14:creationId xmlns:p14="http://schemas.microsoft.com/office/powerpoint/2010/main" val="323791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EXTRA CLASS STUFF</a:t>
            </a:r>
          </a:p>
        </p:txBody>
      </p:sp>
    </p:spTree>
    <p:extLst>
      <p:ext uri="{BB962C8B-B14F-4D97-AF65-F5344CB8AC3E}">
        <p14:creationId xmlns:p14="http://schemas.microsoft.com/office/powerpoint/2010/main" val="4065429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Extra Class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- Private variables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Magic variables</a:t>
            </a:r>
          </a:p>
        </p:txBody>
      </p:sp>
    </p:spTree>
    <p:extLst>
      <p:ext uri="{BB962C8B-B14F-4D97-AF65-F5344CB8AC3E}">
        <p14:creationId xmlns:p14="http://schemas.microsoft.com/office/powerpoint/2010/main" val="352301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Basic OO</a:t>
            </a:r>
          </a:p>
        </p:txBody>
      </p:sp>
    </p:spTree>
    <p:extLst>
      <p:ext uri="{BB962C8B-B14F-4D97-AF65-F5344CB8AC3E}">
        <p14:creationId xmlns:p14="http://schemas.microsoft.com/office/powerpoint/2010/main" val="231649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Sometimes you want functions and variables to be accessible only by the class it’s self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done via a double underscore 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Aka __</a:t>
            </a:r>
            <a:r>
              <a:rPr lang="en-GB" dirty="0" err="1"/>
              <a:t>mr_private_var</a:t>
            </a:r>
            <a:r>
              <a:rPr lang="en-GB" dirty="0"/>
              <a:t> or __</a:t>
            </a:r>
            <a:r>
              <a:rPr lang="en-GB" dirty="0" err="1"/>
              <a:t>mr_private_func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https://docs.python.org/3/tutorial/classes.html#private-variables</a:t>
            </a:r>
          </a:p>
        </p:txBody>
      </p:sp>
    </p:spTree>
    <p:extLst>
      <p:ext uri="{BB962C8B-B14F-4D97-AF65-F5344CB8AC3E}">
        <p14:creationId xmlns:p14="http://schemas.microsoft.com/office/powerpoint/2010/main" val="308021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prefix “__”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Link:</a:t>
            </a:r>
            <a:endParaRPr lang="en-GB" sz="44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https://docs.python.org/3/tutorial/classes.html#private-variables</a:t>
            </a:r>
            <a:r>
              <a:rPr lang="en-GB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7134C-5954-5A36-D3DE-08617EB5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04" y="1977921"/>
            <a:ext cx="5205417" cy="34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E536-FCBE-46B7-92B8-5523B641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4" y="1509712"/>
            <a:ext cx="4686300" cy="3838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6AA59-1792-41C3-A1D0-3069F0AA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53" y="2058579"/>
            <a:ext cx="8086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5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Wouldn’t it be great if I could call any function or variable, and get a reply?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This is called magic setters and getters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via </a:t>
            </a:r>
            <a:r>
              <a:rPr lang="en-GB" b="1" i="1" dirty="0"/>
              <a:t>__get__ </a:t>
            </a:r>
            <a:r>
              <a:rPr lang="en-GB" dirty="0"/>
              <a:t>/</a:t>
            </a:r>
            <a:r>
              <a:rPr lang="en-GB" b="1" i="1" dirty="0"/>
              <a:t>__set__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/</a:t>
            </a:r>
            <a:r>
              <a:rPr lang="en-GB" b="1" i="1" dirty="0"/>
              <a:t> 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b="1" i="1" dirty="0"/>
              <a:t> </a:t>
            </a:r>
            <a:r>
              <a:rPr lang="en-GB" dirty="0"/>
              <a:t>and </a:t>
            </a:r>
            <a:r>
              <a:rPr lang="en-GB" b="1" i="1" dirty="0"/>
              <a:t>__delete__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(also </a:t>
            </a:r>
            <a:r>
              <a:rPr lang="en-GB" b="1" i="1" dirty="0"/>
              <a:t>__</a:t>
            </a:r>
            <a:r>
              <a:rPr lang="en-GB" b="1" i="1" dirty="0" err="1"/>
              <a:t>dict</a:t>
            </a:r>
            <a:r>
              <a:rPr lang="en-GB" b="1" i="1" dirty="0"/>
              <a:t>__ </a:t>
            </a:r>
            <a:r>
              <a:rPr lang="en-GB" dirty="0"/>
              <a:t>but that’s for another day)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hlinkClick r:id="rId2"/>
              </a:rPr>
              <a:t>https://docs.python.org/3/whatsnew/2.2.html#descriptors</a:t>
            </a:r>
            <a:r>
              <a:rPr lang="en-GB" sz="1500" dirty="0"/>
              <a:t> 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function level detail here...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https://python-reference.readthedocs.io/en/latest/docs/dunderattr/getattr.html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72346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Private Stuff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See magic “</a:t>
            </a:r>
            <a:r>
              <a:rPr lang="en-GB" b="1" dirty="0"/>
              <a:t>__</a:t>
            </a:r>
            <a:r>
              <a:rPr lang="en-GB" b="1" dirty="0" err="1"/>
              <a:t>setattr</a:t>
            </a:r>
            <a:r>
              <a:rPr lang="en-GB" b="1" dirty="0"/>
              <a:t>__</a:t>
            </a:r>
            <a:r>
              <a:rPr lang="en-GB" dirty="0"/>
              <a:t>”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for setting fake variables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See magic “</a:t>
            </a:r>
            <a:r>
              <a:rPr lang="en-GB" b="1" dirty="0"/>
              <a:t>__</a:t>
            </a:r>
            <a:r>
              <a:rPr lang="en-GB" b="1" dirty="0" err="1"/>
              <a:t>getattribute</a:t>
            </a:r>
            <a:r>
              <a:rPr lang="en-GB" b="1" dirty="0"/>
              <a:t>__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for setting fake variables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And these can return </a:t>
            </a:r>
            <a:r>
              <a:rPr lang="en-GB" b="1" dirty="0"/>
              <a:t>functions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Link:</a:t>
            </a:r>
            <a:endParaRPr lang="en-GB" sz="4400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https://docs.python.org/3/tutorial/classes.html#private-variables</a:t>
            </a:r>
            <a:r>
              <a:rPr lang="en-GB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C6D4F-F01E-A3A6-1FB6-8E55C6CA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93" y="1866900"/>
            <a:ext cx="6800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2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Ps excessive Getting and Setting is considered poor practice and is typically done by tooling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F045-6CD5-42D0-8855-1F449EF5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3" y="1468511"/>
            <a:ext cx="5019675" cy="3333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379C9-7A7D-4A85-9896-91A050E9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67" y="1848644"/>
            <a:ext cx="634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3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Magic setter and getters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EDFD7D-6FCD-40A7-BFCB-995DED8819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DO NOT USE MAGIC WHEN CODING</a:t>
            </a:r>
          </a:p>
          <a:p>
            <a:pPr marL="0" indent="0">
              <a:buNone/>
            </a:pPr>
            <a:r>
              <a:rPr lang="en-GB" sz="5400" dirty="0"/>
              <a:t>IT CAUSES </a:t>
            </a:r>
            <a:r>
              <a:rPr lang="en-GB" sz="5400" dirty="0">
                <a:solidFill>
                  <a:srgbClr val="FF0000"/>
                </a:solidFill>
              </a:rPr>
              <a:t>PAIN</a:t>
            </a:r>
            <a:r>
              <a:rPr lang="en-GB" sz="5400" dirty="0"/>
              <a:t> AND </a:t>
            </a:r>
            <a:r>
              <a:rPr lang="en-GB" sz="5400" dirty="0">
                <a:solidFill>
                  <a:srgbClr val="FF0000"/>
                </a:solidFill>
              </a:rPr>
              <a:t>SUFFERING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Unless you have a “</a:t>
            </a:r>
            <a:r>
              <a:rPr lang="en-GB" b="1" dirty="0"/>
              <a:t>really</a:t>
            </a:r>
            <a:r>
              <a:rPr lang="en-GB" dirty="0"/>
              <a:t>” good reason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684" y="2225529"/>
            <a:ext cx="5790780" cy="792800"/>
          </a:xfrm>
        </p:spPr>
        <p:txBody>
          <a:bodyPr/>
          <a:lstStyle/>
          <a:p>
            <a:pPr algn="r"/>
            <a:r>
              <a:rPr lang="en-GB" dirty="0"/>
              <a:t>PYTHON EXCEPTIONS</a:t>
            </a:r>
          </a:p>
          <a:p>
            <a:pPr algn="r"/>
            <a:r>
              <a:rPr lang="en-GB" dirty="0"/>
              <a:t>(Recap)</a:t>
            </a:r>
          </a:p>
        </p:txBody>
      </p:sp>
    </p:spTree>
    <p:extLst>
      <p:ext uri="{BB962C8B-B14F-4D97-AF65-F5344CB8AC3E}">
        <p14:creationId xmlns:p14="http://schemas.microsoft.com/office/powerpoint/2010/main" val="2033536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What do you do when a program crashes with a </a:t>
            </a:r>
            <a:r>
              <a:rPr lang="en-GB" b="1" dirty="0"/>
              <a:t>Exception</a:t>
            </a:r>
            <a:r>
              <a:rPr lang="en-GB" dirty="0"/>
              <a:t>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you carry on ? Or do you live with crashes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</a:t>
            </a:r>
            <a:r>
              <a:rPr lang="en-GB" b="1" dirty="0"/>
              <a:t> Try </a:t>
            </a:r>
            <a:r>
              <a:rPr lang="en-GB" dirty="0"/>
              <a:t>to</a:t>
            </a:r>
            <a:r>
              <a:rPr lang="en-GB" b="1" dirty="0"/>
              <a:t> Catch</a:t>
            </a:r>
            <a:r>
              <a:rPr lang="en-GB" dirty="0"/>
              <a:t> the </a:t>
            </a:r>
            <a:r>
              <a:rPr lang="en-GB" b="1" dirty="0"/>
              <a:t>Exception</a:t>
            </a:r>
            <a:r>
              <a:rPr lang="en-GB" dirty="0"/>
              <a:t> obviously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5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Welcome to </a:t>
            </a:r>
            <a:r>
              <a:rPr lang="en-GB" b="1" dirty="0"/>
              <a:t>Exception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b="1" dirty="0">
                <a:sym typeface="Wingdings" panose="05000000000000000000" pitchFamily="2" charset="2"/>
              </a:rPr>
              <a:t>Catching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Aka the </a:t>
            </a: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Art of Failing Gracefully</a:t>
            </a:r>
            <a:endParaRPr lang="en-GB" sz="3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OO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OO-programming</a:t>
            </a:r>
            <a:r>
              <a:rPr lang="en-GB" sz="2800" dirty="0"/>
              <a:t>, is a style of programming, where state </a:t>
            </a:r>
            <a:r>
              <a:rPr lang="en-GB" sz="2800" b="1" dirty="0"/>
              <a:t>variables</a:t>
            </a:r>
            <a:r>
              <a:rPr lang="en-GB" sz="2800" dirty="0"/>
              <a:t> and </a:t>
            </a:r>
            <a:r>
              <a:rPr lang="en-GB" sz="2800" b="1" dirty="0"/>
              <a:t>functions</a:t>
            </a:r>
            <a:r>
              <a:rPr lang="en-GB" sz="2800" dirty="0"/>
              <a:t> are grouped </a:t>
            </a:r>
            <a:r>
              <a:rPr lang="en-GB" dirty="0"/>
              <a:t>together in logical containers called </a:t>
            </a:r>
            <a:r>
              <a:rPr lang="en-GB" b="1" dirty="0"/>
              <a:t>classes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Opposed to </a:t>
            </a:r>
            <a:r>
              <a:rPr lang="en-GB" b="1" dirty="0"/>
              <a:t>procedural programming</a:t>
            </a:r>
            <a:r>
              <a:rPr lang="en-GB" dirty="0"/>
              <a:t>, where </a:t>
            </a:r>
            <a:r>
              <a:rPr lang="en-GB" b="1" dirty="0"/>
              <a:t>functions</a:t>
            </a:r>
            <a:r>
              <a:rPr lang="en-GB" dirty="0"/>
              <a:t> stand alone not  attached to state </a:t>
            </a:r>
            <a:r>
              <a:rPr lang="en-GB" b="1" dirty="0"/>
              <a:t>variables</a:t>
            </a:r>
            <a:br>
              <a:rPr lang="en-GB" dirty="0"/>
            </a:br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https://simple.wikipedia.org/wiki/Object-oriented_programming</a:t>
            </a:r>
            <a:endParaRPr lang="en-GB" sz="2800" i="1" dirty="0"/>
          </a:p>
          <a:p>
            <a:r>
              <a:rPr lang="en-GB" sz="2800" i="1" dirty="0">
                <a:hlinkClick r:id="rId3"/>
              </a:rPr>
              <a:t>https://en.wikipedia.org/wiki/Procedural_programming</a:t>
            </a:r>
            <a:r>
              <a:rPr lang="en-GB" i="1" dirty="0"/>
              <a:t> 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245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Exception is a special class used for try/except/raise functionality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“</a:t>
            </a:r>
            <a:r>
              <a:rPr lang="en-GB" b="1" i="1" dirty="0"/>
              <a:t>raise</a:t>
            </a:r>
            <a:r>
              <a:rPr lang="en-GB" dirty="0"/>
              <a:t>d” objects should extend base python “</a:t>
            </a:r>
            <a:r>
              <a:rPr lang="en-GB" b="1" i="1" dirty="0"/>
              <a:t>Exception</a:t>
            </a:r>
            <a:r>
              <a:rPr lang="en-GB" dirty="0"/>
              <a:t>” Class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Ps there can dragons here </a:t>
            </a:r>
          </a:p>
          <a:p>
            <a:pPr marL="0" indent="0">
              <a:buNone/>
            </a:pPr>
            <a:r>
              <a:rPr lang="en-GB" dirty="0"/>
              <a:t>(special rules apply. Read documentation before messing with Exception)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https://docs.python.org/3/whatsnew/2.5.html#pep-352-exceptions-as-new-style-classes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https://docs.python.org/3/library/exceptions.html#Exception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218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Exception(‘&lt;human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49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Subclass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Create exceptions can be sub-classed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class </a:t>
            </a:r>
            <a:r>
              <a:rPr lang="en-GB" b="1" dirty="0" err="1"/>
              <a:t>AnthonyException</a:t>
            </a:r>
            <a:r>
              <a:rPr lang="en-GB" b="1" dirty="0"/>
              <a:t>(Exception):</a:t>
            </a:r>
          </a:p>
          <a:p>
            <a:pPr marL="0" indent="0">
              <a:buNone/>
            </a:pPr>
            <a:r>
              <a:rPr lang="en-GB" b="1" dirty="0"/>
              <a:t>    def __</a:t>
            </a:r>
            <a:r>
              <a:rPr lang="en-GB" b="1" dirty="0" err="1"/>
              <a:t>init</a:t>
            </a:r>
            <a:r>
              <a:rPr lang="en-GB" b="1" dirty="0"/>
              <a:t>__(message):</a:t>
            </a:r>
            <a:br>
              <a:rPr lang="en-GB" b="1" dirty="0"/>
            </a:br>
            <a:r>
              <a:rPr lang="en-GB" b="1" dirty="0"/>
              <a:t>         </a:t>
            </a:r>
            <a:r>
              <a:rPr lang="en-GB" b="1" dirty="0" err="1"/>
              <a:t>self.message</a:t>
            </a:r>
            <a:r>
              <a:rPr lang="en-GB" b="1" dirty="0"/>
              <a:t> = 'pointless prefix-' + message</a:t>
            </a:r>
            <a:br>
              <a:rPr lang="en-GB" b="1" dirty="0"/>
            </a:br>
            <a:endParaRPr lang="en-GB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also with </a:t>
            </a:r>
            <a:r>
              <a:rPr lang="en-GB" b="1" dirty="0"/>
              <a:t>raise</a:t>
            </a:r>
          </a:p>
          <a:p>
            <a:pPr marL="0" indent="0">
              <a:buNone/>
            </a:pPr>
            <a:r>
              <a:rPr lang="en-GB" b="1" i="1" dirty="0"/>
              <a:t>raise </a:t>
            </a:r>
            <a:r>
              <a:rPr lang="en-GB" b="1" i="1" dirty="0" err="1"/>
              <a:t>AnthonyException</a:t>
            </a:r>
            <a:r>
              <a:rPr lang="en-GB" b="1" i="1" dirty="0"/>
              <a:t>(‘&lt;human message&gt;’)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2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Catching (tip-toe)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Catch exception inside a </a:t>
            </a:r>
            <a:r>
              <a:rPr lang="en-GB" b="1" dirty="0"/>
              <a:t>try</a:t>
            </a:r>
            <a:r>
              <a:rPr lang="en-GB" dirty="0"/>
              <a:t> block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# some code that will raise exception</a:t>
            </a:r>
          </a:p>
          <a:p>
            <a:pPr marL="0" indent="0">
              <a:buNone/>
            </a:pPr>
            <a:r>
              <a:rPr lang="en-GB" b="1" dirty="0"/>
              <a:t>except &lt;Exception Type&gt; as error:</a:t>
            </a:r>
            <a:br>
              <a:rPr lang="en-GB" dirty="0"/>
            </a:br>
            <a:r>
              <a:rPr lang="en-GB" dirty="0"/>
              <a:t>    print('something happened!')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95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327629-CA84-2F17-3287-A8F2AB87BC1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i="1" dirty="0"/>
              <a:t>SIMPLE EXAMPLE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try:</a:t>
            </a:r>
            <a:br>
              <a:rPr lang="en-GB" dirty="0"/>
            </a:br>
            <a:r>
              <a:rPr lang="en-GB" dirty="0"/>
              <a:t>    raise Exception('happened')</a:t>
            </a:r>
          </a:p>
          <a:p>
            <a:pPr marL="0" indent="0">
              <a:buNone/>
            </a:pPr>
            <a:r>
              <a:rPr lang="en-GB" b="1" dirty="0"/>
              <a:t>except Exception as error:</a:t>
            </a:r>
            <a:br>
              <a:rPr lang="en-GB" dirty="0"/>
            </a:br>
            <a:r>
              <a:rPr lang="en-GB" dirty="0"/>
              <a:t>    print(</a:t>
            </a:r>
            <a:r>
              <a:rPr lang="en-GB" dirty="0" err="1"/>
              <a:t>f'something</a:t>
            </a:r>
            <a:r>
              <a:rPr lang="en-GB" dirty="0"/>
              <a:t> happened! {error}')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752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Custom Exception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082B-6AFD-4A5E-96BB-5B27CEFD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17" y="2237851"/>
            <a:ext cx="82105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9D12C-EC56-4D81-9E22-9C61964B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7" y="5390758"/>
            <a:ext cx="4476750" cy="10763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40DA23-96DC-8876-9DD1-A3E6776D53B8}"/>
              </a:ext>
            </a:extLst>
          </p:cNvPr>
          <p:cNvSpPr txBox="1">
            <a:spLocks/>
          </p:cNvSpPr>
          <p:nvPr/>
        </p:nvSpPr>
        <p:spPr>
          <a:xfrm>
            <a:off x="990600" y="150856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Extended </a:t>
            </a:r>
            <a:r>
              <a:rPr lang="en-GB" b="1" i="1" dirty="0"/>
              <a:t>Exception</a:t>
            </a:r>
            <a:r>
              <a:rPr lang="en-GB" i="1" dirty="0"/>
              <a:t>’s caught just like normal </a:t>
            </a:r>
            <a:r>
              <a:rPr lang="en-GB" b="1" i="1" dirty="0"/>
              <a:t>Exceptions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34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Exception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96639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“</a:t>
            </a:r>
            <a:r>
              <a:rPr lang="en-GB" sz="2800" i="1" dirty="0"/>
              <a:t>A class is written by a programmer in a defined structure to create an object … . </a:t>
            </a:r>
            <a:br>
              <a:rPr lang="en-GB" sz="2800" i="1" dirty="0"/>
            </a:br>
            <a:br>
              <a:rPr lang="en-GB" sz="2800" i="1" dirty="0"/>
            </a:br>
            <a:r>
              <a:rPr lang="en-GB" sz="2800" i="1" dirty="0"/>
              <a:t>It defines a set of properties and methods that are common to all objects of one type.”</a:t>
            </a:r>
          </a:p>
          <a:p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64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Class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Class is a template with </a:t>
            </a:r>
            <a:r>
              <a:rPr lang="en-GB" b="1" i="1" dirty="0"/>
              <a:t>fixed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 and </a:t>
            </a:r>
            <a:r>
              <a:rPr lang="en-GB" b="1" i="1" dirty="0"/>
              <a:t>default</a:t>
            </a:r>
            <a:r>
              <a:rPr lang="en-GB" dirty="0"/>
              <a:t>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created* from this template</a:t>
            </a:r>
            <a:br>
              <a:rPr lang="en-GB" dirty="0"/>
            </a:br>
            <a:r>
              <a:rPr lang="en-GB" dirty="0"/>
              <a:t>* there is a </a:t>
            </a:r>
            <a:r>
              <a:rPr lang="en-GB" b="1" dirty="0"/>
              <a:t>constructor</a:t>
            </a:r>
            <a:r>
              <a:rPr lang="en-GB" dirty="0"/>
              <a:t> function called to create the </a:t>
            </a:r>
            <a:r>
              <a:rPr lang="en-GB" b="1" i="1" dirty="0"/>
              <a:t>default</a:t>
            </a:r>
            <a:r>
              <a:rPr lang="en-GB" dirty="0"/>
              <a:t>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use </a:t>
            </a:r>
            <a:r>
              <a:rPr lang="en-GB" b="1" i="1" dirty="0"/>
              <a:t>their own </a:t>
            </a:r>
            <a:r>
              <a:rPr lang="en-GB" b="1" dirty="0"/>
              <a:t>variables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Class Instances use the </a:t>
            </a:r>
            <a:r>
              <a:rPr lang="en-GB" b="1" i="1" dirty="0"/>
              <a:t>template</a:t>
            </a:r>
            <a:r>
              <a:rPr lang="en-GB" dirty="0"/>
              <a:t> </a:t>
            </a:r>
            <a:r>
              <a:rPr lang="en-GB" b="1" dirty="0"/>
              <a:t>functions</a:t>
            </a:r>
            <a:br>
              <a:rPr lang="en-GB" dirty="0"/>
            </a:br>
            <a:r>
              <a:rPr lang="en-GB" dirty="0"/>
              <a:t>*normally passing themselves are a parameter (</a:t>
            </a:r>
            <a:r>
              <a:rPr lang="en-GB" b="1" dirty="0"/>
              <a:t>self</a:t>
            </a:r>
            <a:r>
              <a:rPr lang="en-GB" dirty="0"/>
              <a:t> python, </a:t>
            </a:r>
            <a:r>
              <a:rPr lang="en-GB" b="1" dirty="0"/>
              <a:t>this</a:t>
            </a:r>
            <a:r>
              <a:rPr lang="en-GB" dirty="0"/>
              <a:t> node)</a:t>
            </a:r>
          </a:p>
          <a:p>
            <a:pPr marL="0" indent="0">
              <a:buNone/>
            </a:pPr>
            <a:endParaRPr lang="en-GB" sz="2800" i="1" dirty="0"/>
          </a:p>
          <a:p>
            <a:pPr marL="0" indent="0">
              <a:buNone/>
            </a:pPr>
            <a:r>
              <a:rPr lang="en-GB" sz="1800" dirty="0"/>
              <a:t>Wikipedia:</a:t>
            </a:r>
            <a:endParaRPr lang="en-GB" sz="1800" i="1" dirty="0"/>
          </a:p>
          <a:p>
            <a:r>
              <a:rPr lang="en-GB" sz="2800" i="1" dirty="0">
                <a:hlinkClick r:id="rId2"/>
              </a:rPr>
              <a:t>https://simple.wikipedia.org/wiki/Class_(programming)</a:t>
            </a:r>
            <a:r>
              <a:rPr lang="en-GB" sz="2800" i="1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78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Concepts: inheritance and abstract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Inheritance</a:t>
            </a:r>
            <a:r>
              <a:rPr lang="en-GB" dirty="0"/>
              <a:t>: Classes can be nested on top of one another</a:t>
            </a:r>
            <a:br>
              <a:rPr lang="en-GB" dirty="0"/>
            </a:br>
            <a:br>
              <a:rPr lang="en-GB" dirty="0"/>
            </a:br>
            <a:r>
              <a:rPr lang="en-GB" sz="2400" i="1" dirty="0"/>
              <a:t>reason: DRY, so child Classes reuse the functions of their parents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Abstract*</a:t>
            </a:r>
            <a:r>
              <a:rPr lang="en-GB" dirty="0"/>
              <a:t>: Classes can be abstract, this means some functions on the template aren’t implemented yet, and child Classes are required</a:t>
            </a:r>
            <a:br>
              <a:rPr lang="en-GB" dirty="0"/>
            </a:br>
            <a:br>
              <a:rPr lang="en-GB" dirty="0"/>
            </a:br>
            <a:r>
              <a:rPr lang="en-GB" sz="2400" i="1" dirty="0"/>
              <a:t>used for defining common interfaces, aka a </a:t>
            </a:r>
            <a:r>
              <a:rPr lang="en-GB" sz="2400" i="1" dirty="0" err="1"/>
              <a:t>DBAbstract</a:t>
            </a:r>
            <a:r>
              <a:rPr lang="en-GB" sz="2400" i="1" dirty="0"/>
              <a:t>, with </a:t>
            </a:r>
            <a:r>
              <a:rPr lang="en-GB" sz="2400" i="1" dirty="0" err="1"/>
              <a:t>DBPostgres</a:t>
            </a:r>
            <a:r>
              <a:rPr lang="en-GB" sz="2400" i="1" dirty="0"/>
              <a:t> and </a:t>
            </a:r>
            <a:r>
              <a:rPr lang="en-GB" sz="2400" i="1" dirty="0" err="1"/>
              <a:t>DBMysql</a:t>
            </a:r>
            <a:r>
              <a:rPr lang="en-GB" sz="2400" i="1" dirty="0"/>
              <a:t> children</a:t>
            </a:r>
          </a:p>
          <a:p>
            <a:pPr marL="0" indent="0">
              <a:buNone/>
            </a:pPr>
            <a:br>
              <a:rPr lang="en-GB" sz="2200" i="1" dirty="0"/>
            </a:br>
            <a:r>
              <a:rPr lang="en-GB" sz="2200" i="1" dirty="0"/>
              <a:t>* Abstract classes not covered in academy details for interested</a:t>
            </a:r>
          </a:p>
          <a:p>
            <a:pPr marL="0" indent="0">
              <a:buNone/>
            </a:pPr>
            <a:r>
              <a:rPr lang="en-GB" sz="2200" dirty="0">
                <a:hlinkClick r:id="rId2"/>
              </a:rPr>
              <a:t>https://www.geeksforgeeks.org/abstract-classes-in-python/</a:t>
            </a:r>
            <a:r>
              <a:rPr lang="en-GB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4306" cy="1325563"/>
          </a:xfrm>
        </p:spPr>
        <p:txBody>
          <a:bodyPr/>
          <a:lstStyle/>
          <a:p>
            <a:r>
              <a:rPr lang="en-GB" dirty="0"/>
              <a:t>OO is </a:t>
            </a:r>
            <a:r>
              <a:rPr lang="en-GB" b="1" dirty="0"/>
              <a:t>common</a:t>
            </a:r>
            <a:r>
              <a:rPr lang="en-GB" dirty="0"/>
              <a:t> in Software Engineering but pros and 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PROS</a:t>
            </a:r>
          </a:p>
          <a:p>
            <a:pPr>
              <a:buFontTx/>
              <a:buChar char="-"/>
            </a:pPr>
            <a:r>
              <a:rPr lang="en-GB" dirty="0"/>
              <a:t>Tends to Modular design, good for large projects</a:t>
            </a:r>
          </a:p>
          <a:p>
            <a:pPr>
              <a:buFontTx/>
              <a:buChar char="-"/>
            </a:pPr>
            <a:r>
              <a:rPr lang="en-GB" sz="2800" dirty="0"/>
              <a:t>Easier for new OO-trained developers to understand</a:t>
            </a:r>
          </a:p>
          <a:p>
            <a:pPr>
              <a:buFontTx/>
              <a:buChar char="-"/>
            </a:pPr>
            <a:r>
              <a:rPr lang="en-GB" sz="2800" dirty="0"/>
              <a:t>Can aid good abstraction of concerns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b="1" dirty="0"/>
              <a:t>CONS</a:t>
            </a:r>
            <a:endParaRPr lang="en-GB" sz="2800" b="1" dirty="0"/>
          </a:p>
          <a:p>
            <a:pPr>
              <a:buFontTx/>
              <a:buChar char="-"/>
            </a:pPr>
            <a:r>
              <a:rPr lang="en-GB" dirty="0"/>
              <a:t>OO code can be slower to execute over procedural code</a:t>
            </a:r>
            <a:br>
              <a:rPr lang="en-GB" dirty="0"/>
            </a:br>
            <a:r>
              <a:rPr lang="en-GB" i="1" dirty="0"/>
              <a:t>probe: function call overhead, memory usage</a:t>
            </a:r>
          </a:p>
          <a:p>
            <a:pPr>
              <a:buFontTx/>
              <a:buChar char="-"/>
            </a:pPr>
            <a:r>
              <a:rPr lang="en-GB" dirty="0"/>
              <a:t>it’s complex overhead, heavy for small project</a:t>
            </a:r>
          </a:p>
          <a:p>
            <a:pPr>
              <a:buFontTx/>
              <a:buChar char="-"/>
            </a:pPr>
            <a:r>
              <a:rPr lang="en-GB" dirty="0"/>
              <a:t>When mis-used can turn into code Spaghetti</a:t>
            </a:r>
          </a:p>
          <a:p>
            <a:endParaRPr lang="en-GB" sz="2000" i="1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4826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 is common in Software Engineering</a:t>
            </a:r>
            <a:br>
              <a:rPr lang="en-GB" dirty="0"/>
            </a:br>
            <a:r>
              <a:rPr lang="en-GB" dirty="0"/>
              <a:t>but has critics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i="1" dirty="0"/>
              <a:t>“</a:t>
            </a:r>
            <a:br>
              <a:rPr lang="en-GB" sz="2000" i="1" dirty="0"/>
            </a:br>
            <a:r>
              <a:rPr lang="en-GB" sz="2000" i="1" dirty="0"/>
              <a:t>the purpose of OOP is to act as a herding mechanism which keeps average programmers in average organizations from "doing too much damage".</a:t>
            </a:r>
            <a:br>
              <a:rPr lang="en-GB" sz="2000" i="1" dirty="0"/>
            </a:br>
            <a:br>
              <a:rPr lang="en-GB" sz="2000" i="1" dirty="0"/>
            </a:br>
            <a:r>
              <a:rPr lang="en-GB" sz="2000" i="1" dirty="0"/>
              <a:t>This also slows down faster, better programmers who know how to do things in a more powerful and more compact way</a:t>
            </a:r>
            <a:br>
              <a:rPr lang="en-GB" sz="2000" i="1" dirty="0"/>
            </a:br>
            <a:r>
              <a:rPr lang="en-GB" sz="2000" i="1" dirty="0"/>
              <a:t>”</a:t>
            </a:r>
            <a:br>
              <a:rPr lang="en-GB" sz="2000" i="1" dirty="0"/>
            </a:br>
            <a:br>
              <a:rPr lang="en-GB" sz="2000" dirty="0"/>
            </a:br>
            <a:r>
              <a:rPr lang="en-GB" sz="2000" dirty="0"/>
              <a:t>Generally agree, it’s a risk/speed/reward trade-off, rather than a bad thing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PS: that average programmer is you 6 months after you wrote the code, and you’re going back on the project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br>
              <a:rPr lang="en-GB" sz="2000" dirty="0"/>
            </a:br>
            <a:endParaRPr lang="en-GB" sz="2000" dirty="0"/>
          </a:p>
          <a:p>
            <a:r>
              <a:rPr lang="en-GB" sz="2000" i="1" dirty="0">
                <a:hlinkClick r:id="rId2"/>
              </a:rPr>
              <a:t>http://www.paulgraham.com/noop.html</a:t>
            </a:r>
            <a:r>
              <a:rPr lang="en-GB" sz="2000" i="1" dirty="0"/>
              <a:t> </a:t>
            </a:r>
          </a:p>
          <a:p>
            <a:r>
              <a:rPr lang="en-GB" sz="2000" dirty="0">
                <a:hlinkClick r:id="rId3"/>
              </a:rPr>
              <a:t>http://doc.cat-v.org/programming/bad_properties_of_OO</a:t>
            </a:r>
            <a:r>
              <a:rPr lang="en-GB" sz="2000" i="1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296286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39276E-D351-489C-A649-5115B7348287}"/>
</file>

<file path=customXml/itemProps2.xml><?xml version="1.0" encoding="utf-8"?>
<ds:datastoreItem xmlns:ds="http://schemas.openxmlformats.org/officeDocument/2006/customXml" ds:itemID="{FF7C77DE-138A-4B0D-9C8E-6AA73D86BADE}"/>
</file>

<file path=customXml/itemProps3.xml><?xml version="1.0" encoding="utf-8"?>
<ds:datastoreItem xmlns:ds="http://schemas.openxmlformats.org/officeDocument/2006/customXml" ds:itemID="{F3054355-9E8B-413B-8BE5-22103E5AD2FF}"/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10025</TotalTime>
  <Words>1826</Words>
  <Application>Microsoft Office PowerPoint</Application>
  <PresentationFormat>Widescreen</PresentationFormat>
  <Paragraphs>328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Open Sans</vt:lpstr>
      <vt:lpstr>Title Slides</vt:lpstr>
      <vt:lpstr>Body Slides</vt:lpstr>
      <vt:lpstr>PowerPoint Presentation</vt:lpstr>
      <vt:lpstr>Python Object Orientated Programming</vt:lpstr>
      <vt:lpstr>PowerPoint Presentation</vt:lpstr>
      <vt:lpstr>What is a OO ?</vt:lpstr>
      <vt:lpstr>What is a Class ?</vt:lpstr>
      <vt:lpstr>What is a Class ?</vt:lpstr>
      <vt:lpstr>Concepts: inheritance and abstract</vt:lpstr>
      <vt:lpstr>OO is common in Software Engineering but pros and cons</vt:lpstr>
      <vt:lpstr>OO is common in Software Engineering but has critics </vt:lpstr>
      <vt:lpstr>PowerPoint Presentation</vt:lpstr>
      <vt:lpstr>What is a Class in Python ?</vt:lpstr>
      <vt:lpstr>self in Python Classes ?</vt:lpstr>
      <vt:lpstr>Python : Basic Class Parts</vt:lpstr>
      <vt:lpstr>Python Class: Constructor</vt:lpstr>
      <vt:lpstr>Python Class: Variables</vt:lpstr>
      <vt:lpstr>Python Class: Static Variables</vt:lpstr>
      <vt:lpstr>Python Class: Functions</vt:lpstr>
      <vt:lpstr>Python Class: Static Functions</vt:lpstr>
      <vt:lpstr>Python : Basic Class Parts</vt:lpstr>
      <vt:lpstr>Python : Basic Class Parts</vt:lpstr>
      <vt:lpstr>Python : Class Questions ?</vt:lpstr>
      <vt:lpstr>PowerPoint Presentation</vt:lpstr>
      <vt:lpstr>Python : Nested Classes Why ?</vt:lpstr>
      <vt:lpstr>Python : Nested Classes Create</vt:lpstr>
      <vt:lpstr>Python : Nested Classes Overwrite</vt:lpstr>
      <vt:lpstr>Python : Life / Animal Terrible Example</vt:lpstr>
      <vt:lpstr>Python : Class Inheritance Questions ?</vt:lpstr>
      <vt:lpstr>PowerPoint Presentation</vt:lpstr>
      <vt:lpstr>Python : Extra Class Stuff</vt:lpstr>
      <vt:lpstr>Python : Private Stuff</vt:lpstr>
      <vt:lpstr>Python : Private Stuff</vt:lpstr>
      <vt:lpstr>Python : Private Example</vt:lpstr>
      <vt:lpstr>Python : Magic setter and getters</vt:lpstr>
      <vt:lpstr>Python : Private Stuff</vt:lpstr>
      <vt:lpstr>Python : Magic SG Example</vt:lpstr>
      <vt:lpstr>Python : Magic setter and getters</vt:lpstr>
      <vt:lpstr>PowerPoint Presentation</vt:lpstr>
      <vt:lpstr>Python : Exception (tip-toe)</vt:lpstr>
      <vt:lpstr>Python : Exception (tip-toe)</vt:lpstr>
      <vt:lpstr>Python : Exception (tip-toe)</vt:lpstr>
      <vt:lpstr>Python : Exception (tip-toe)</vt:lpstr>
      <vt:lpstr>Python : Exception Subclass (tip-toe)</vt:lpstr>
      <vt:lpstr>Python : Exception Catching (tip-toe)</vt:lpstr>
      <vt:lpstr>Python : Exception Example</vt:lpstr>
      <vt:lpstr>Python : Custom Exception Example</vt:lpstr>
      <vt:lpstr>Python : Exception Questions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39</cp:revision>
  <dcterms:created xsi:type="dcterms:W3CDTF">2021-03-03T12:43:49Z</dcterms:created>
  <dcterms:modified xsi:type="dcterms:W3CDTF">2022-09-12T07:22:44Z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