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61"/>
  </p:notesMasterIdLst>
  <p:sldIdLst>
    <p:sldId id="256" r:id="rId5"/>
    <p:sldId id="491" r:id="rId6"/>
    <p:sldId id="697" r:id="rId7"/>
    <p:sldId id="705" r:id="rId8"/>
    <p:sldId id="698" r:id="rId9"/>
    <p:sldId id="683" r:id="rId10"/>
    <p:sldId id="854" r:id="rId11"/>
    <p:sldId id="765" r:id="rId12"/>
    <p:sldId id="855" r:id="rId13"/>
    <p:sldId id="856" r:id="rId14"/>
    <p:sldId id="857" r:id="rId15"/>
    <p:sldId id="764" r:id="rId16"/>
    <p:sldId id="762" r:id="rId17"/>
    <p:sldId id="858" r:id="rId18"/>
    <p:sldId id="859" r:id="rId19"/>
    <p:sldId id="860" r:id="rId20"/>
    <p:sldId id="766" r:id="rId21"/>
    <p:sldId id="861" r:id="rId22"/>
    <p:sldId id="768" r:id="rId23"/>
    <p:sldId id="862" r:id="rId24"/>
    <p:sldId id="770" r:id="rId25"/>
    <p:sldId id="863" r:id="rId26"/>
    <p:sldId id="775" r:id="rId27"/>
    <p:sldId id="774" r:id="rId28"/>
    <p:sldId id="756" r:id="rId29"/>
    <p:sldId id="757" r:id="rId30"/>
    <p:sldId id="773" r:id="rId31"/>
    <p:sldId id="776" r:id="rId32"/>
    <p:sldId id="707" r:id="rId33"/>
    <p:sldId id="754" r:id="rId34"/>
    <p:sldId id="785" r:id="rId35"/>
    <p:sldId id="853" r:id="rId36"/>
    <p:sldId id="763" r:id="rId37"/>
    <p:sldId id="779" r:id="rId38"/>
    <p:sldId id="780" r:id="rId39"/>
    <p:sldId id="786" r:id="rId40"/>
    <p:sldId id="755" r:id="rId41"/>
    <p:sldId id="761" r:id="rId42"/>
    <p:sldId id="777" r:id="rId43"/>
    <p:sldId id="760" r:id="rId44"/>
    <p:sldId id="781" r:id="rId45"/>
    <p:sldId id="759" r:id="rId46"/>
    <p:sldId id="782" r:id="rId47"/>
    <p:sldId id="783" r:id="rId48"/>
    <p:sldId id="767" r:id="rId49"/>
    <p:sldId id="784" r:id="rId50"/>
    <p:sldId id="769" r:id="rId51"/>
    <p:sldId id="787" r:id="rId52"/>
    <p:sldId id="771" r:id="rId53"/>
    <p:sldId id="788" r:id="rId54"/>
    <p:sldId id="789" r:id="rId55"/>
    <p:sldId id="850" r:id="rId56"/>
    <p:sldId id="851" r:id="rId57"/>
    <p:sldId id="852" r:id="rId58"/>
    <p:sldId id="389" r:id="rId59"/>
    <p:sldId id="276" r:id="rId60"/>
  </p:sldIdLst>
  <p:sldSz cx="12192000" cy="6858000"/>
  <p:notesSz cx="6858000" cy="9144000"/>
  <p:embeddedFontLst>
    <p:embeddedFont>
      <p:font typeface="Calibri" panose="020F0502020204030204" pitchFamily="34" charset="0"/>
      <p:regular r:id="rId62"/>
      <p:bold r:id="rId63"/>
      <p:italic r:id="rId64"/>
      <p:boldItalic r:id="rId65"/>
    </p:embeddedFont>
    <p:embeddedFont>
      <p:font typeface="Open Sans" panose="020B0606030504020204" pitchFamily="34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6AED8E-6A1A-4F4D-A3B1-B3F2BA183D2C}">
          <p14:sldIdLst>
            <p14:sldId id="256"/>
            <p14:sldId id="491"/>
          </p14:sldIdLst>
        </p14:section>
        <p14:section name="Overview" id="{51CD217E-B735-4D0C-92FE-7BACF5A58706}">
          <p14:sldIdLst>
            <p14:sldId id="697"/>
            <p14:sldId id="705"/>
          </p14:sldIdLst>
        </p14:section>
        <p14:section name="Data Formats" id="{D988CCA3-5EB6-49FF-A8D4-34F1F5C5478D}">
          <p14:sldIdLst>
            <p14:sldId id="698"/>
            <p14:sldId id="683"/>
            <p14:sldId id="854"/>
            <p14:sldId id="765"/>
            <p14:sldId id="855"/>
            <p14:sldId id="856"/>
            <p14:sldId id="857"/>
            <p14:sldId id="764"/>
            <p14:sldId id="762"/>
            <p14:sldId id="858"/>
            <p14:sldId id="859"/>
            <p14:sldId id="860"/>
            <p14:sldId id="766"/>
            <p14:sldId id="861"/>
            <p14:sldId id="768"/>
            <p14:sldId id="862"/>
            <p14:sldId id="770"/>
            <p14:sldId id="863"/>
            <p14:sldId id="775"/>
            <p14:sldId id="774"/>
            <p14:sldId id="756"/>
            <p14:sldId id="757"/>
            <p14:sldId id="773"/>
            <p14:sldId id="776"/>
          </p14:sldIdLst>
        </p14:section>
        <p14:section name="Data Formats" id="{35CE5735-9D9E-4A41-BE01-03EA10632221}">
          <p14:sldIdLst>
            <p14:sldId id="707"/>
            <p14:sldId id="754"/>
            <p14:sldId id="785"/>
            <p14:sldId id="853"/>
            <p14:sldId id="763"/>
            <p14:sldId id="779"/>
            <p14:sldId id="780"/>
            <p14:sldId id="786"/>
            <p14:sldId id="755"/>
            <p14:sldId id="761"/>
            <p14:sldId id="777"/>
            <p14:sldId id="760"/>
            <p14:sldId id="781"/>
            <p14:sldId id="759"/>
            <p14:sldId id="782"/>
            <p14:sldId id="783"/>
            <p14:sldId id="767"/>
            <p14:sldId id="784"/>
            <p14:sldId id="769"/>
            <p14:sldId id="787"/>
            <p14:sldId id="771"/>
            <p14:sldId id="788"/>
            <p14:sldId id="789"/>
          </p14:sldIdLst>
        </p14:section>
        <p14:section name="Tooling" id="{B48AA46F-D086-4887-863B-30719C2119E7}">
          <p14:sldIdLst>
            <p14:sldId id="850"/>
            <p14:sldId id="851"/>
            <p14:sldId id="852"/>
          </p14:sldIdLst>
        </p14:section>
        <p14:section name="Conclusions" id="{834BD5EE-E261-4299-8BEA-5ECF4CCA85BB}">
          <p14:sldIdLst>
            <p14:sldId id="3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21" roundtripDataSignature="AMtx7mj0iG0f13uNPWsFdVdE6BVyD3d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37C88-7492-4414-AF26-8BF4EB9973A7}" v="8" dt="2022-10-07T10:41:24.096"/>
  </p1510:revLst>
</p1510:revInfo>
</file>

<file path=ppt/tableStyles.xml><?xml version="1.0" encoding="utf-8"?>
<a:tblStyleLst xmlns:a="http://schemas.openxmlformats.org/drawingml/2006/main" def="{A1DC99BB-7DFB-4D21-88AD-20D8CA1BE4D2}">
  <a:tblStyle styleId="{A1DC99BB-7DFB-4D21-88AD-20D8CA1BE4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font" Target="fonts/font5.fntdata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12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12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font" Target="fonts/font6.fntdata"/><Relationship Id="rId124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2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font" Target="fonts/font4.fntdata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125" Type="http://schemas.openxmlformats.org/officeDocument/2006/relationships/tableStyles" Target="tableStyles.xml"/><Relationship Id="rId7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Rasuli" userId="9de6a17a-32fd-4beb-a9ea-7c9e3f234100" providerId="ADAL" clId="{47D37C88-7492-4414-AF26-8BF4EB9973A7}"/>
    <pc:docChg chg="modSld">
      <pc:chgData name="Mohammad Rasuli" userId="9de6a17a-32fd-4beb-a9ea-7c9e3f234100" providerId="ADAL" clId="{47D37C88-7492-4414-AF26-8BF4EB9973A7}" dt="2022-10-07T11:14:38.456" v="0" actId="12"/>
      <pc:docMkLst>
        <pc:docMk/>
      </pc:docMkLst>
      <pc:sldChg chg="modSp mod">
        <pc:chgData name="Mohammad Rasuli" userId="9de6a17a-32fd-4beb-a9ea-7c9e3f234100" providerId="ADAL" clId="{47D37C88-7492-4414-AF26-8BF4EB9973A7}" dt="2022-10-07T11:14:38.456" v="0" actId="12"/>
        <pc:sldMkLst>
          <pc:docMk/>
          <pc:sldMk cId="2306695518" sldId="785"/>
        </pc:sldMkLst>
        <pc:spChg chg="mod">
          <ac:chgData name="Mohammad Rasuli" userId="9de6a17a-32fd-4beb-a9ea-7c9e3f234100" providerId="ADAL" clId="{47D37C88-7492-4414-AF26-8BF4EB9973A7}" dt="2022-10-07T11:14:38.456" v="0" actId="12"/>
          <ac:spMkLst>
            <pc:docMk/>
            <pc:sldMk cId="2306695518" sldId="785"/>
            <ac:spMk id="22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8655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0623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9629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5262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8079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0390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829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6426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5439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086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76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6861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6124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8604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9679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52780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53612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32795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80627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76108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1535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15704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8367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70091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35304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0365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71577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96292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28181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52622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40863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8079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60177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48762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71349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8293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40085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54390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18014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68610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42961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67078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428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8062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6567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2739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8367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715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Google Shape;7;p12" descr="A picture containing objec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58350" y="463080"/>
            <a:ext cx="2019300" cy="2360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SO/IEC_8859-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Windows-1252" TargetMode="External"/><Relationship Id="rId4" Type="http://schemas.openxmlformats.org/officeDocument/2006/relationships/hyperlink" Target="https://en.wikipedia.org/wiki/UTF-8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tended_Log_Forma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Common_Log_Forma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nification_(programming)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sonlines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a-separated_valu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SO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SO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A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A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s.google.com/speed/docs/insights/MinifyResour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AML#Security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heatsheetseries.owasp.org/cheatsheets/XML_Security_Cheat_Sheet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o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SO/IEC_8859-1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Windows-1252" TargetMode="External"/><Relationship Id="rId4" Type="http://schemas.openxmlformats.org/officeDocument/2006/relationships/hyperlink" Target="https://en.wikipedia.org/wiki/UTF-8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tended_Log_Format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Common_Log_Format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ypi.org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nification_(programming)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sonlines.or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python.org/3/library/csv.html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a-separated_values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sv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sv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xmltodict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SON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sv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AM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YAML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CI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heasciicode.com.a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7BB2F-B358-4B70-B66B-11A92143B034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CDD1-3E43-443A-9861-2046AF17A13C}"/>
              </a:ext>
            </a:extLst>
          </p:cNvPr>
          <p:cNvSpPr txBox="1"/>
          <p:nvPr/>
        </p:nvSpPr>
        <p:spPr>
          <a:xfrm>
            <a:off x="411585" y="4948662"/>
            <a:ext cx="6072188" cy="10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</a:t>
            </a:r>
          </a:p>
          <a:p>
            <a:pPr>
              <a:lnSpc>
                <a:spcPts val="4000"/>
              </a:lnSpc>
            </a:pP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506C-7DB5-45FE-9D73-6EFA3FF86838}"/>
              </a:ext>
            </a:extLst>
          </p:cNvPr>
          <p:cNvSpPr txBox="1"/>
          <p:nvPr/>
        </p:nvSpPr>
        <p:spPr>
          <a:xfrm>
            <a:off x="411584" y="2282868"/>
            <a:ext cx="9627361" cy="158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Tennis 101</a:t>
            </a:r>
            <a:b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 in python )</a:t>
            </a:r>
            <a:endParaRPr lang="en-GB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English and other languages are </a:t>
            </a: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encoded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into 0-1s</a:t>
            </a: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Encoding patterns are different across OSes</a:t>
            </a: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 formats: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ISO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excellent cross-platform format, old </a:t>
            </a:r>
            <a:r>
              <a:rPr lang="en-US" sz="20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 pre-web, still in use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UTF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excellent cross-platform format, </a:t>
            </a:r>
            <a:r>
              <a:rPr lang="en-US" sz="20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 for web traffic</a:t>
            </a:r>
            <a:b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Windows-1252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cursed windows format, never use, convert to UTF when detected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If in doubt </a:t>
            </a: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UTF-8 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it’s the best accepted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https://en.wikipedia.org/wiki/ISO/IEC_8859-1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https://en.wikipedia.org/wiki/UTF-8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5"/>
              </a:rPr>
              <a:t>https://en.wikipedia.org/wiki/Windows-1252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</a:t>
            </a: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Warning: Text Encoding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273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Text Logs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commonly for write lots, read little, lists of 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Text 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commonly for structured data, aka Objects and Lists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Binary 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commonly proprietary or for speed/size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common formats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7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Human readable structured 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 file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JSONL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CSV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Text Data formats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53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Simplest of the formats, for rows of 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it’s rows of data, each on a line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 file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JSONL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CSV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Text Log formats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13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 line format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 format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Line Data is text, often structured, 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see links*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Rows (divided by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newlines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Examples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https://en.wikipedia.org/wiki/Extended_Log_Format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https://en.wikipedia.org/wiki/Common_Log_Format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Log line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03383-2F37-92D4-9711-3C4644D6A2C2}"/>
              </a:ext>
            </a:extLst>
          </p:cNvPr>
          <p:cNvSpPr txBox="1"/>
          <p:nvPr/>
        </p:nvSpPr>
        <p:spPr>
          <a:xfrm>
            <a:off x="2902246" y="3994637"/>
            <a:ext cx="7264796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2020-01-01 Anthony logged in</a:t>
            </a: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2020-01-02 Anthony did action</a:t>
            </a:r>
          </a:p>
        </p:txBody>
      </p:sp>
    </p:spTree>
    <p:extLst>
      <p:ext uri="{BB962C8B-B14F-4D97-AF65-F5344CB8AC3E}">
        <p14:creationId xmlns:p14="http://schemas.microsoft.com/office/powerpoint/2010/main" val="11768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 lines but with minified* JSON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JSONL : JSON log lines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Line Data is minified* JSON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Rows (divided by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newlines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Examples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minified* = will be covered later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https://en.wikipedia.org/wiki/Minification_(programming)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https://jsonlines.org/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JSONL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03383-2F37-92D4-9711-3C4644D6A2C2}"/>
              </a:ext>
            </a:extLst>
          </p:cNvPr>
          <p:cNvSpPr txBox="1"/>
          <p:nvPr/>
        </p:nvSpPr>
        <p:spPr>
          <a:xfrm>
            <a:off x="2902246" y="3994637"/>
            <a:ext cx="7264796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{"title": "dev", "name": "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anthony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"},</a:t>
            </a: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{"title": "dev", "name": "toby"},</a:t>
            </a:r>
          </a:p>
        </p:txBody>
      </p:sp>
    </p:spTree>
    <p:extLst>
      <p:ext uri="{BB962C8B-B14F-4D97-AF65-F5344CB8AC3E}">
        <p14:creationId xmlns:p14="http://schemas.microsoft.com/office/powerpoint/2010/main" val="266520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You’ll come across this format for transferring simple data from/to spread sheets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CSV : comma separated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Columns (divided by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commas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Rows (divided by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newlines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Examples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https://en.wikipedia.org/wiki/Comma-separated_values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CSV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03383-2F37-92D4-9711-3C4644D6A2C2}"/>
              </a:ext>
            </a:extLst>
          </p:cNvPr>
          <p:cNvSpPr txBox="1"/>
          <p:nvPr/>
        </p:nvSpPr>
        <p:spPr>
          <a:xfrm>
            <a:off x="2920353" y="4533246"/>
            <a:ext cx="3711921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"title", "name"</a:t>
            </a: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"dev", "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anthony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4978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 formats able to encode structured trees and lists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XML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YAML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Text Data formats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831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XML the grand daddy of all human readable data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XML is a tree structure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Starts with a single root “node”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Nodes have a type called “tag”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Nodes can have metadata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(called attributes)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Nodes have children / content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.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xml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file extension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https://en.wikipedia.org/wiki/XML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XML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F63FE-4A7D-CD00-2997-7C50A7219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513" y="2603180"/>
            <a:ext cx="51625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2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XML is :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Big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that XML takes up a lot of space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Slow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to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read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XML is hard to parse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(no newlines to scan for)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Slow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to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write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XML needs parsed and edited with nesting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“Easy…”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read by humans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https://en.wikipedia.org/wiki/XML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XML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502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Overview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Major Data File Formats Overview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Data File Formats Revisited in Python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CSV / JSON / Files</a:t>
            </a:r>
          </a:p>
          <a:p>
            <a:pPr>
              <a:buSzPts val="1500"/>
            </a:pP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5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 the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 for human readable data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JSON is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javascript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structure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Javascript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-style primitive data types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Aka numbers / lists / strings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etc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.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file extension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https://en.wikipedia.org/wiki/JSON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JSON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06577-DAEC-4801-5D90-1D920A7CF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662" y="2464441"/>
            <a:ext cx="30670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2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 is :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Medium size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that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smaller than XML, bigger than binary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Medium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to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read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/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write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JSON has regular syntax, no complex attributes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Maps programming language objects directly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(easy to serialize / transfer data ) 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“Easy”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read by humans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https://en.wikipedia.org/wiki/JSON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JSON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42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Yet Another Markup Language, the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 for human readable configuration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YAML used python-style indentation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Python-style primitive data types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Aka numbers / lists / strings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etc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.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yaml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file extension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https://en.wikipedia.org/wiki/YAML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YAML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B6EE3-F0FE-2EA6-C73A-2C85EDE39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432" y="3986103"/>
            <a:ext cx="5755568" cy="209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4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YAML is :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Large-Medium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size, roughly same as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unminifed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due to whitespace indentation can not be minified* !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Making it unsuitable for data transfer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Medium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to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read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/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write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YAML has regular syntax, no complex attributes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Maps programming language objects directly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(easy to serialize / transfer data ) 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“Very-Easy”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read by humans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https://en.wikipedia.org/wiki/YAML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* 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https://developers.google.com/speed/docs/insights/MinifyResource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YAML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77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XML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and 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YaML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have meta language features, you can write simple code, that can be exploited to hack/crash computers reading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Simplified formats like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or TOML/INI are used instead for untrusted configuration or data transfer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Mitigations for accepting untrusted data: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Special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parsers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with features disabled can be used to read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XML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/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YAML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from unknown/remote sources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https://en.wikipedia.org/wiki/YAML#Security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https://cheatsheetseries.owasp.org/cheatsheets/XML_Security_Cheat_Sheet.html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JSON vs XML / YAML Security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607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Binary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Data formats are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non-human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readable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 notepad or other tools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Vendors will provide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Libraries / APIs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for read and writing in your language, or a reference spec to build your own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Only use these when necessary for customer: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aka generate pdf binary format when displaying read-only documents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Binary formats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49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Binary Data formats are sometimes just an intermediate format for transfer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Examples 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size reduction during internet transfer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gzip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compression format / zip files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Protection when stored at rest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encryption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* stored at rest = when data is in DB/file storage and not in memory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Binary formats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580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Human readable structured 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 Overview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65331D8-5010-AA2D-63BD-5A0678C2EF53}"/>
              </a:ext>
            </a:extLst>
          </p:cNvPr>
          <p:cNvGraphicFramePr>
            <a:graphicFrameLocks noGrp="1"/>
          </p:cNvGraphicFramePr>
          <p:nvPr/>
        </p:nvGraphicFramePr>
        <p:xfrm>
          <a:off x="1011079" y="2530999"/>
          <a:ext cx="9653904" cy="326136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1608984">
                  <a:extLst>
                    <a:ext uri="{9D8B030D-6E8A-4147-A177-3AD203B41FA5}">
                      <a16:colId xmlns:a16="http://schemas.microsoft.com/office/drawing/2014/main" val="3069812382"/>
                    </a:ext>
                  </a:extLst>
                </a:gridCol>
                <a:gridCol w="1608984">
                  <a:extLst>
                    <a:ext uri="{9D8B030D-6E8A-4147-A177-3AD203B41FA5}">
                      <a16:colId xmlns:a16="http://schemas.microsoft.com/office/drawing/2014/main" val="1690217"/>
                    </a:ext>
                  </a:extLst>
                </a:gridCol>
                <a:gridCol w="1608984">
                  <a:extLst>
                    <a:ext uri="{9D8B030D-6E8A-4147-A177-3AD203B41FA5}">
                      <a16:colId xmlns:a16="http://schemas.microsoft.com/office/drawing/2014/main" val="1263156307"/>
                    </a:ext>
                  </a:extLst>
                </a:gridCol>
                <a:gridCol w="1608984">
                  <a:extLst>
                    <a:ext uri="{9D8B030D-6E8A-4147-A177-3AD203B41FA5}">
                      <a16:colId xmlns:a16="http://schemas.microsoft.com/office/drawing/2014/main" val="787160941"/>
                    </a:ext>
                  </a:extLst>
                </a:gridCol>
                <a:gridCol w="1153778">
                  <a:extLst>
                    <a:ext uri="{9D8B030D-6E8A-4147-A177-3AD203B41FA5}">
                      <a16:colId xmlns:a16="http://schemas.microsoft.com/office/drawing/2014/main" val="833596268"/>
                    </a:ext>
                  </a:extLst>
                </a:gridCol>
                <a:gridCol w="2064190">
                  <a:extLst>
                    <a:ext uri="{9D8B030D-6E8A-4147-A177-3AD203B41FA5}">
                      <a16:colId xmlns:a16="http://schemas.microsoft.com/office/drawing/2014/main" val="1586042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Space used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Types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Read Speed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Write Speed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Human Readability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763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Log file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High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78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JSONL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44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CSV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Low*</a:t>
                      </a:r>
                      <a:br>
                        <a:rPr lang="en-GB" dirty="0"/>
                      </a:br>
                      <a:r>
                        <a:rPr lang="en-GB" dirty="0"/>
                        <a:t>*Very High with Excel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9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XML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Large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693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JSON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45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YAML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Large-Medium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High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9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Binary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Small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530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81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 is the king of readable data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LogFile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/JSONL are the kings of log data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CSV is the king of spreadsheet data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Binary is a transport wrapper, or for special use cases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Overview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916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File Formats Revisited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2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Different data format have difference strengths and weaknesses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Some are slow to read a data entry, others are slow to write entries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parser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the name of a program or library that reads a data format, and converts it into program data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what is data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838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Reading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Load data + 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parser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= python list/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dict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Writing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python list/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dict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+ 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parser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+ write data = file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IO standard module is your friend for read/writes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https://docs.python.org/3/library/io.html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common pattern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669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 comes from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EVERYWHERE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Local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Files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Input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Web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Servers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Database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Servers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These examples are for Local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Files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what is data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522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English and other languages are </a:t>
            </a: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encoded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into 0-1s</a:t>
            </a: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Encoding patterns are different across OSes</a:t>
            </a: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 formats: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ISO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excellent cross-platform format, old </a:t>
            </a:r>
            <a:r>
              <a:rPr lang="en-US" sz="20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 pre-web, still in use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UTF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excellent cross-platform format, </a:t>
            </a:r>
            <a:r>
              <a:rPr lang="en-US" sz="20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 for web traffic</a:t>
            </a:r>
            <a:b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Windows-1252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cursed windows format, never use, convert to UTF when detected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If in doubt </a:t>
            </a: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UTF-8 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it’s the best accepted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https://en.wikipedia.org/wiki/ISO/IEC_8859-1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https://en.wikipedia.org/wiki/UTF-8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5"/>
              </a:rPr>
              <a:t>https://en.wikipedia.org/wiki/Windows-1252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</a:t>
            </a: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Warning: Text Encoding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17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 .txt file, full of text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Commonly used for human textual data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Raw .txt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554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How to load 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with open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read text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i="1" dirty="0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WARNING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encoding on windows might be weird !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.txt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622BD6-D456-64FD-B821-BBFA8E500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67" y="2490281"/>
            <a:ext cx="8339949" cy="144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2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How to load 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with open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write text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with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magic, it knows to clean up afterwards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many io commands 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with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to clean up after usage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.txt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FF375-7AD3-FD64-187E-5B8BDD89E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3" y="2549678"/>
            <a:ext cx="10494339" cy="140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1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Text Logs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commonly for write lots, read little, lists of 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Text 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commonly for structured data, aka Objects and Lists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Binary 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commonly proprietary or for speed/size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common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libaries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43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 line format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 format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Line Data is text, often structured, 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see links*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Rows (divided by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newlines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Examples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https://en.wikipedia.org/wiki/Extended_Log_Format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https://en.wikipedia.org/wiki/Common_Log_Format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Log line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03383-2F37-92D4-9711-3C4644D6A2C2}"/>
              </a:ext>
            </a:extLst>
          </p:cNvPr>
          <p:cNvSpPr txBox="1"/>
          <p:nvPr/>
        </p:nvSpPr>
        <p:spPr>
          <a:xfrm>
            <a:off x="2902246" y="3994637"/>
            <a:ext cx="7264796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2020-01-01 Anthony logged in</a:t>
            </a: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2020-01-02 Anthony did action</a:t>
            </a:r>
          </a:p>
        </p:txBody>
      </p:sp>
    </p:spTree>
    <p:extLst>
      <p:ext uri="{BB962C8B-B14F-4D97-AF65-F5344CB8AC3E}">
        <p14:creationId xmlns:p14="http://schemas.microsoft.com/office/powerpoint/2010/main" val="337483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How to load 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with open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read text, and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.split('\n') 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turn into list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Log line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EA36A-380D-DC39-9B1E-6043E3030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59" y="3282072"/>
            <a:ext cx="10031456" cy="16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9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There’s a standard module for everything generic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https://docs.python.org/3/library/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There’s a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pypi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module for everything else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https://pypi.org/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== IO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207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 lines but with minified* JSON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JSONL : JSON log lines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Line Data is minified* JSON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Rows (divided by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newlines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Examples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minified* = will be covered later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https://en.wikipedia.org/wiki/Minification_(programming)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https://jsonlines.org/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JSONL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03383-2F37-92D4-9711-3C4644D6A2C2}"/>
              </a:ext>
            </a:extLst>
          </p:cNvPr>
          <p:cNvSpPr txBox="1"/>
          <p:nvPr/>
        </p:nvSpPr>
        <p:spPr>
          <a:xfrm>
            <a:off x="2902246" y="3994637"/>
            <a:ext cx="7264796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{"title": "dev", "name": "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anthony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"},</a:t>
            </a: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{"title": "dev", "name": "toby"},</a:t>
            </a:r>
          </a:p>
        </p:txBody>
      </p:sp>
    </p:spTree>
    <p:extLst>
      <p:ext uri="{BB962C8B-B14F-4D97-AF65-F5344CB8AC3E}">
        <p14:creationId xmlns:p14="http://schemas.microsoft.com/office/powerpoint/2010/main" val="21664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How to load 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with open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read text, and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then 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json.loads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+ shorthand python loop through lines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* 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json.dumps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for turning list/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dicts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into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strings btw)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10575108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JSON Log line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EE966-42A4-2B3C-FCCF-A01D69A7F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38" y="3805192"/>
            <a:ext cx="9744723" cy="1456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C7641E-6220-4F28-1F05-62DD96510233}"/>
              </a:ext>
            </a:extLst>
          </p:cNvPr>
          <p:cNvSpPr txBox="1"/>
          <p:nvPr/>
        </p:nvSpPr>
        <p:spPr>
          <a:xfrm>
            <a:off x="809828" y="6334780"/>
            <a:ext cx="6989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hlinkClick r:id="rId4"/>
              </a:rPr>
              <a:t>https://docs.python.org/3/library/json.html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72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You’ll come across this format for transferring simple data from/to spread sheets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CSV : comma separated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Columns (divided by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commas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Rows (divided by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newlines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Examples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https://en.wikipedia.org/wiki/Comma-separated_values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CSV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03383-2F37-92D4-9711-3C4644D6A2C2}"/>
              </a:ext>
            </a:extLst>
          </p:cNvPr>
          <p:cNvSpPr txBox="1"/>
          <p:nvPr/>
        </p:nvSpPr>
        <p:spPr>
          <a:xfrm>
            <a:off x="2920353" y="4533246"/>
            <a:ext cx="3711921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"title", "name"</a:t>
            </a: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"dev", "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anthony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8275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How to load 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with open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read text, and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then pass to 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csv.reader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get a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list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of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list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rows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10575108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CSV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60179-A63C-A615-0EDC-4219C61BDD5D}"/>
              </a:ext>
            </a:extLst>
          </p:cNvPr>
          <p:cNvSpPr txBox="1"/>
          <p:nvPr/>
        </p:nvSpPr>
        <p:spPr>
          <a:xfrm>
            <a:off x="809828" y="6334780"/>
            <a:ext cx="6989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hlinkClick r:id="rId3"/>
              </a:rPr>
              <a:t>https://docs.python.org/3/library/csv.html</a:t>
            </a:r>
            <a:r>
              <a:rPr lang="en-GB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434F61-4A24-5178-0642-85B2CAEB6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09" y="2771572"/>
            <a:ext cx="11036037" cy="265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7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How to load 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with open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read text, and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then pass to 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csv.DictReader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get a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list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of 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dict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rows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(first row used to get keys)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10575108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CSV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60179-A63C-A615-0EDC-4219C61BDD5D}"/>
              </a:ext>
            </a:extLst>
          </p:cNvPr>
          <p:cNvSpPr txBox="1"/>
          <p:nvPr/>
        </p:nvSpPr>
        <p:spPr>
          <a:xfrm>
            <a:off x="809828" y="6334780"/>
            <a:ext cx="6989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hlinkClick r:id="rId3"/>
              </a:rPr>
              <a:t>https://docs.python.org/3/library/csv.html</a:t>
            </a:r>
            <a:r>
              <a:rPr lang="en-GB" sz="28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D771D-BACD-E6AF-2B83-95B5FA65F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44" y="3024842"/>
            <a:ext cx="8141272" cy="239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0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XML the grand daddy of all human readable data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XML is a tree structure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Starts with a single root “node”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Nodes have a type called “tag”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Nodes can have metadata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(called attributes)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Nodes have children / content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.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xml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file extension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https://en.wikipedia.org/wiki/XML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XML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F63FE-4A7D-CD00-2997-7C50A7219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513" y="2603180"/>
            <a:ext cx="51625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7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How to load 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with open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read text, and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then pass to 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xmltodict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(other options exist too!)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10575108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XML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60179-A63C-A615-0EDC-4219C61BDD5D}"/>
              </a:ext>
            </a:extLst>
          </p:cNvPr>
          <p:cNvSpPr txBox="1"/>
          <p:nvPr/>
        </p:nvSpPr>
        <p:spPr>
          <a:xfrm>
            <a:off x="809828" y="6334780"/>
            <a:ext cx="6989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hlinkClick r:id="rId3"/>
              </a:rPr>
              <a:t>https://pypi.org/project/xmltodict/</a:t>
            </a:r>
            <a:r>
              <a:rPr lang="en-GB" sz="2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DE881-588D-41B1-EDAC-4E458A710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28" y="3065530"/>
            <a:ext cx="10412856" cy="196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2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 the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 for human readable data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JSON is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javascript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structure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Javascript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-style primitive data types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Aka numbers / lists / strings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etc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.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file extension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https://en.wikipedia.org/wiki/JSON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JSON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06577-DAEC-4801-5D90-1D920A7CF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662" y="2464441"/>
            <a:ext cx="30670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How to load 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with open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read text, and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then pass to 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json.parse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10575108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JSON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60179-A63C-A615-0EDC-4219C61BDD5D}"/>
              </a:ext>
            </a:extLst>
          </p:cNvPr>
          <p:cNvSpPr txBox="1"/>
          <p:nvPr/>
        </p:nvSpPr>
        <p:spPr>
          <a:xfrm>
            <a:off x="809828" y="6334780"/>
            <a:ext cx="6989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hlinkClick r:id="rId3"/>
              </a:rPr>
              <a:t>https://docs.python.org/3/library/json.html</a:t>
            </a:r>
            <a:r>
              <a:rPr lang="en-GB" sz="28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AEA98A-BAB2-6A93-C74A-A86234B1E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28" y="2803624"/>
            <a:ext cx="10250521" cy="19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Yet Another Markup Language, the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 for human readable configuration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YAML used python-style indentation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Python-style primitive data types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Aka numbers / lists / strings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etc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.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yaml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file extension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https://en.wikipedia.org/wiki/YAML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YAML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B6EE3-F0FE-2EA6-C73A-2C85EDE39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432" y="3986103"/>
            <a:ext cx="5755568" cy="209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7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Formats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99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How to load 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with open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read text, and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then pass to 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yaml.safe_load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10575108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YAML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60179-A63C-A615-0EDC-4219C61BDD5D}"/>
              </a:ext>
            </a:extLst>
          </p:cNvPr>
          <p:cNvSpPr txBox="1"/>
          <p:nvPr/>
        </p:nvSpPr>
        <p:spPr>
          <a:xfrm>
            <a:off x="809828" y="6334780"/>
            <a:ext cx="6989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hlinkClick r:id="rId3"/>
              </a:rPr>
              <a:t>https://pypi.org/project/PyYAML/</a:t>
            </a:r>
            <a:r>
              <a:rPr lang="en-GB" sz="2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05D13-9140-D87A-0FEB-C595753B6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27" y="2603180"/>
            <a:ext cx="10647707" cy="297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/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Cliffnotes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Reading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Load data + 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parser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= python list/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dict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lvl="1"/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lvl="1"/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Writing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python list/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dict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+ 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parser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+ write data = file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File Questions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92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Tennis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96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Most </a:t>
            </a:r>
            <a:r>
              <a:rPr lang="en-GB" dirty="0"/>
              <a:t>applications are just I/O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1)</a:t>
            </a:r>
            <a:r>
              <a:rPr lang="en-GB" dirty="0"/>
              <a:t> </a:t>
            </a:r>
            <a:r>
              <a:rPr lang="en-GB" b="1" dirty="0"/>
              <a:t>input</a:t>
            </a:r>
            <a:r>
              <a:rPr lang="en-GB" dirty="0"/>
              <a:t> from </a:t>
            </a:r>
            <a:r>
              <a:rPr lang="en-GB" b="1" dirty="0"/>
              <a:t>WEB / DB / File / User</a:t>
            </a:r>
            <a:r>
              <a:rPr lang="en-GB" dirty="0"/>
              <a:t> etc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2) </a:t>
            </a:r>
            <a:r>
              <a:rPr lang="en-GB" dirty="0"/>
              <a:t>do some processing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3) </a:t>
            </a:r>
            <a:r>
              <a:rPr lang="en-GB" dirty="0"/>
              <a:t>output processed data into </a:t>
            </a:r>
            <a:r>
              <a:rPr lang="en-GB" b="1" dirty="0"/>
              <a:t>WEB / DB / File / User</a:t>
            </a:r>
          </a:p>
          <a:p>
            <a:pPr marL="0" indent="0">
              <a:buNone/>
            </a:pPr>
            <a:endParaRPr lang="en-GB" sz="2800" b="1" dirty="0"/>
          </a:p>
          <a:p>
            <a:pPr marL="0" indent="0">
              <a:buNone/>
            </a:pPr>
            <a:r>
              <a:rPr lang="en-GB" sz="2800" b="1" dirty="0"/>
              <a:t>4) Repeat </a:t>
            </a:r>
            <a:r>
              <a:rPr lang="en-GB" sz="2800" b="1" dirty="0">
                <a:sym typeface="Wingdings" panose="05000000000000000000" pitchFamily="2" charset="2"/>
              </a:rPr>
              <a:t></a:t>
            </a:r>
            <a:endParaRPr lang="en-GB" sz="28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Overview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92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…. aka just data tennis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Overview 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229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</a:t>
            </a:r>
            <a:r>
              <a:rPr lang="en-GB" sz="2800" i="1" dirty="0"/>
              <a:t>“Zapper”</a:t>
            </a:r>
            <a:r>
              <a:rPr lang="en-GB" sz="2800" dirty="0"/>
              <a:t>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Hopefully I’ve </a:t>
            </a:r>
            <a:r>
              <a:rPr lang="en-GB" sz="2800" dirty="0"/>
              <a:t>Educated, Informed, and even Entertained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Good</a:t>
            </a:r>
            <a:r>
              <a:rPr lang="en-GB" sz="2800" dirty="0"/>
              <a:t> Testing is </a:t>
            </a:r>
            <a:r>
              <a:rPr lang="en-GB" sz="2800" b="1" dirty="0"/>
              <a:t>Good</a:t>
            </a:r>
            <a:r>
              <a:rPr lang="en-GB" sz="2800" dirty="0"/>
              <a:t> Security is </a:t>
            </a:r>
            <a:r>
              <a:rPr lang="en-GB" sz="2800" b="1" dirty="0"/>
              <a:t>Good</a:t>
            </a:r>
            <a:r>
              <a:rPr lang="en-GB" sz="2800" dirty="0"/>
              <a:t>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921603" y="2854703"/>
            <a:ext cx="60721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Thank you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4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Information that is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Portable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Structured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Readable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Writable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what is data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60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Different data format have difference strengths and weaknesses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Some are slow to read a data entry, others are slow to write entries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parser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the name of a program or library that reads a data format, and converts it into program data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what is data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176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When is text in a file not the same as other text in files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Aka Why do Windows Notepad “.txt” text files not open in Linux ?</a:t>
            </a:r>
          </a:p>
          <a:p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Warning: Text Encoding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12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When is text in a file not the same as other text in files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Answer : When encoding different</a:t>
            </a:r>
          </a:p>
          <a:p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 text is encoded as a binary file, aka each A-Z as a mapping in binary</a:t>
            </a:r>
          </a:p>
          <a:p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ASCII simple encoding table: </a:t>
            </a: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A-Z </a:t>
            </a:r>
            <a:r>
              <a:rPr lang="en-US" sz="24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a-z</a:t>
            </a: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characters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https://en.wikipedia.org/wiki/ASCII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https://theasciicode.com.ar/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Warning: Text Encoding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89FA86B-168B-4794-E8D2-85E01343371A}"/>
              </a:ext>
            </a:extLst>
          </p:cNvPr>
          <p:cNvGraphicFramePr>
            <a:graphicFrameLocks noGrp="1"/>
          </p:cNvGraphicFramePr>
          <p:nvPr/>
        </p:nvGraphicFramePr>
        <p:xfrm>
          <a:off x="688940" y="4295784"/>
          <a:ext cx="9583847" cy="148336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737219">
                  <a:extLst>
                    <a:ext uri="{9D8B030D-6E8A-4147-A177-3AD203B41FA5}">
                      <a16:colId xmlns:a16="http://schemas.microsoft.com/office/drawing/2014/main" val="2597084109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2466235206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1441562484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3340403216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1355778873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1665539443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3969052219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3064377981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1243092939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3101311154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917534567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2986724847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3894502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A=65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B=66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C=67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D=68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E=69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F=70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G=71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H=72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I=73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J=74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K=75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L=76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M=77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18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N=78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O=79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P=80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Q=81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R=82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S=83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T=84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U=85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V=86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W=87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X=88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Y=89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Z=90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6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a=97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b=98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c=99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e=101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f=102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g=103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h=104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i</a:t>
                      </a:r>
                      <a:r>
                        <a:rPr lang="en-GB" dirty="0"/>
                        <a:t>=105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j=106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k=107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l=108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m=109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7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n=110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o=111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p=112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q=113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r=114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s=115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t=116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u=117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v=118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w=119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x=120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y=121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z=122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820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07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dy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c39ede9-d662-4214-abef-05075cb9f20d">
      <UserInfo>
        <DisplayName>Pablo Guilamo</DisplayName>
        <AccountId>61</AccountId>
        <AccountType/>
      </UserInfo>
      <UserInfo>
        <DisplayName>Peter Hunter</DisplayName>
        <AccountId>75</AccountId>
        <AccountType/>
      </UserInfo>
      <UserInfo>
        <DisplayName>Anthony McKale</DisplayName>
        <AccountId>71</AccountId>
        <AccountType/>
      </UserInfo>
      <UserInfo>
        <DisplayName>Vinaya Sheshadri</DisplayName>
        <AccountId>28</AccountId>
        <AccountType/>
      </UserInfo>
    </SharedWithUsers>
    <TaxCatchAll xmlns="fc39ede9-d662-4214-abef-05075cb9f20d" xsi:nil="true"/>
    <lcf76f155ced4ddcb4097134ff3c332f xmlns="39053a48-3087-4d98-913b-d6df0910e79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8" ma:contentTypeDescription="Create a new document." ma:contentTypeScope="" ma:versionID="6d55be25fde2732dbd3ffac539739401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cdc7f8f8baa7cc9a4ac7803f4f87c959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67c2eac-b61d-4ce8-8709-aa7619e72b90}" ma:internalName="TaxCatchAll" ma:showField="CatchAllData" ma:web="fc39ede9-d662-4214-abef-05075cb9f2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00000000-0000-0000-0000-000000000000" ma:termSetId="00000000-0000-0000-0000-00000000000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58AFD5-0CE3-4290-B697-70AF88112F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25B32D-596C-4132-837C-754E77CD78EC}">
  <ds:schemaRefs>
    <ds:schemaRef ds:uri="http://schemas.microsoft.com/office/infopath/2007/PartnerControls"/>
    <ds:schemaRef ds:uri="39053a48-3087-4d98-913b-d6df0910e790"/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fc39ede9-d662-4214-abef-05075cb9f20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3E1C5A1-9F2D-4CCD-BA81-96113D020B9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2787</Words>
  <Application>Microsoft Office PowerPoint</Application>
  <PresentationFormat>Widescreen</PresentationFormat>
  <Paragraphs>439</Paragraphs>
  <Slides>56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Open Sans</vt:lpstr>
      <vt:lpstr>Calibri</vt:lpstr>
      <vt:lpstr>Arial</vt:lpstr>
      <vt:lpstr>Body Slides</vt:lpstr>
      <vt:lpstr>PowerPoint Presentation</vt:lpstr>
      <vt:lpstr>PowerPoint Presentation</vt:lpstr>
      <vt:lpstr>Overview</vt:lpstr>
      <vt:lpstr>PowerPoint Presentation</vt:lpstr>
      <vt:lpstr>Data Formats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File Formats Revisited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Tennis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Hannaford</dc:creator>
  <cp:lastModifiedBy>Mohammad Rasuli</cp:lastModifiedBy>
  <cp:revision>48</cp:revision>
  <dcterms:created xsi:type="dcterms:W3CDTF">2020-04-16T10:42:13Z</dcterms:created>
  <dcterms:modified xsi:type="dcterms:W3CDTF">2022-10-07T11:14:48Z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  <property fmtid="{D5CDD505-2E9C-101B-9397-08002B2CF9AE}" pid="3" name="MediaServiceImageTags">
    <vt:lpwstr/>
  </property>
</Properties>
</file>