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0"/>
  </p:notesMasterIdLst>
  <p:sldIdLst>
    <p:sldId id="256" r:id="rId5"/>
    <p:sldId id="491" r:id="rId6"/>
    <p:sldId id="697" r:id="rId7"/>
    <p:sldId id="705" r:id="rId8"/>
    <p:sldId id="707" r:id="rId9"/>
    <p:sldId id="754" r:id="rId10"/>
    <p:sldId id="785" r:id="rId11"/>
    <p:sldId id="853" r:id="rId12"/>
    <p:sldId id="763" r:id="rId13"/>
    <p:sldId id="700" r:id="rId14"/>
    <p:sldId id="684" r:id="rId15"/>
    <p:sldId id="829" r:id="rId16"/>
    <p:sldId id="830" r:id="rId17"/>
    <p:sldId id="831" r:id="rId18"/>
    <p:sldId id="832" r:id="rId19"/>
    <p:sldId id="833" r:id="rId20"/>
    <p:sldId id="836" r:id="rId21"/>
    <p:sldId id="834" r:id="rId22"/>
    <p:sldId id="837" r:id="rId23"/>
    <p:sldId id="838" r:id="rId24"/>
    <p:sldId id="839" r:id="rId25"/>
    <p:sldId id="840" r:id="rId26"/>
    <p:sldId id="841" r:id="rId27"/>
    <p:sldId id="842" r:id="rId28"/>
    <p:sldId id="843" r:id="rId29"/>
    <p:sldId id="844" r:id="rId30"/>
    <p:sldId id="845" r:id="rId31"/>
    <p:sldId id="846" r:id="rId32"/>
    <p:sldId id="847" r:id="rId33"/>
    <p:sldId id="848" r:id="rId34"/>
    <p:sldId id="850" r:id="rId35"/>
    <p:sldId id="851" r:id="rId36"/>
    <p:sldId id="852" r:id="rId37"/>
    <p:sldId id="389" r:id="rId38"/>
    <p:sldId id="276" r:id="rId39"/>
  </p:sldIdLst>
  <p:sldSz cx="12192000" cy="6858000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491"/>
          </p14:sldIdLst>
        </p14:section>
        <p14:section name="Overview" id="{51CD217E-B735-4D0C-92FE-7BACF5A58706}">
          <p14:sldIdLst>
            <p14:sldId id="697"/>
            <p14:sldId id="705"/>
          </p14:sldIdLst>
        </p14:section>
        <p14:section name="Data Formats" id="{35CE5735-9D9E-4A41-BE01-03EA10632221}">
          <p14:sldIdLst>
            <p14:sldId id="707"/>
            <p14:sldId id="754"/>
            <p14:sldId id="785"/>
            <p14:sldId id="853"/>
            <p14:sldId id="763"/>
          </p14:sldIdLst>
        </p14:section>
        <p14:section name="DB 101" id="{D496AFC8-FC08-4EFC-846B-3B25BE214421}">
          <p14:sldIdLst>
            <p14:sldId id="700"/>
            <p14:sldId id="684"/>
            <p14:sldId id="829"/>
            <p14:sldId id="830"/>
            <p14:sldId id="831"/>
            <p14:sldId id="832"/>
            <p14:sldId id="833"/>
            <p14:sldId id="836"/>
            <p14:sldId id="834"/>
            <p14:sldId id="837"/>
            <p14:sldId id="838"/>
            <p14:sldId id="839"/>
            <p14:sldId id="840"/>
            <p14:sldId id="841"/>
            <p14:sldId id="842"/>
            <p14:sldId id="843"/>
            <p14:sldId id="844"/>
            <p14:sldId id="845"/>
            <p14:sldId id="846"/>
            <p14:sldId id="847"/>
            <p14:sldId id="848"/>
          </p14:sldIdLst>
        </p14:section>
        <p14:section name="Tooling" id="{B48AA46F-D086-4887-863B-30719C2119E7}">
          <p14:sldIdLst>
            <p14:sldId id="850"/>
            <p14:sldId id="851"/>
            <p14:sldId id="852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2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6.fntdata"/><Relationship Id="rId124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7994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294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6139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6137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1140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6466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0140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6047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533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423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1790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307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3347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7606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7073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2683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188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157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8062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7610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1535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8367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7970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99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work_sock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work_sock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ational_databas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ational_databas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ational_databas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lect_(SQL)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sql-inser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sql-update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sql-delete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sql-altertable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sql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sql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sql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gadmin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sycopg2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yp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o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SO/IEC_8859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Windows-1252" TargetMode="External"/><Relationship Id="rId4" Type="http://schemas.openxmlformats.org/officeDocument/2006/relationships/hyperlink" Target="https://en.wikipedia.org/wiki/UTF-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158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Tennis 101</a:t>
            </a:r>
            <a:b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 in python )</a:t>
            </a:r>
            <a:endParaRPr lang="en-GB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DB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HTTP is one way requests of information</a:t>
            </a: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Single Request Message sent from client to server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Response received</a:t>
            </a:r>
          </a:p>
          <a:p>
            <a:pPr marL="0" indent="0">
              <a:buNone/>
            </a:pP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Sockets are two tunnels of information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connection from client to server made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messages can be sent back and forth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https://en.wikipedia.org/wiki/Network_socket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NOTE: Sockets and HTTP requests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11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HTTP Servers use HTTP Requests</a:t>
            </a: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DB Servers use Sockets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https://en.wikipedia.org/wiki/Network_socket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NOTE: Sockets and HTTP requests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041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We’ll cover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RDBMS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other types exist</a:t>
            </a: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Relational Databases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are the most popular choice of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dynamic data source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 large corps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Implementation Examples: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postgres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oracle,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MicrosoftSQL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MySql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AWS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Auroria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https://en.wikipedia.org/wiki/Relational_database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675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Relational Databases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store structured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tables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of data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Each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table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has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rows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and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columns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Each table’s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column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has a data type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rows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are the actual data in the database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https://en.wikipedia.org/wiki/Relational_database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97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Relational Databases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take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queries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language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These return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result sets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aka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rows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that match the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query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https://en.wikipedia.org/wiki/Relational_database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READING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20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E.g. Query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return all rows where age &lt; 10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SQL uses a SELECT query for reading rows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“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SELECT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&lt;columns&gt;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FROM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&lt;table&gt;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WHERE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&lt;conditions&gt;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&lt;sorting&gt;”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Tutorials will teach more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https://en.wikipedia.org/wiki/Select_(SQL)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READING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87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E.g. Query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return all rows where age &lt; 10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 SQL “SELECT * FROM people WHERE age &lt; 10”</a:t>
            </a:r>
          </a:p>
          <a:p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Given table ‘people’, returns result set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READING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560717-87AE-9268-1DF3-D14BB47CBB4F}"/>
              </a:ext>
            </a:extLst>
          </p:cNvPr>
          <p:cNvGraphicFramePr>
            <a:graphicFrameLocks noGrp="1"/>
          </p:cNvGraphicFramePr>
          <p:nvPr/>
        </p:nvGraphicFramePr>
        <p:xfrm>
          <a:off x="699310" y="4399388"/>
          <a:ext cx="2472030" cy="148336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762130042"/>
                    </a:ext>
                  </a:extLst>
                </a:gridCol>
                <a:gridCol w="882968">
                  <a:extLst>
                    <a:ext uri="{9D8B030D-6E8A-4147-A177-3AD203B41FA5}">
                      <a16:colId xmlns:a16="http://schemas.microsoft.com/office/drawing/2014/main" val="2954302530"/>
                    </a:ext>
                  </a:extLst>
                </a:gridCol>
                <a:gridCol w="1179169">
                  <a:extLst>
                    <a:ext uri="{9D8B030D-6E8A-4147-A177-3AD203B41FA5}">
                      <a16:colId xmlns:a16="http://schemas.microsoft.com/office/drawing/2014/main" val="2835161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8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Anthony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90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Rosie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22771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05B5782E-838F-4387-BF52-EC81D401A832}"/>
              </a:ext>
            </a:extLst>
          </p:cNvPr>
          <p:cNvSpPr/>
          <p:nvPr/>
        </p:nvSpPr>
        <p:spPr>
          <a:xfrm>
            <a:off x="3871609" y="4922196"/>
            <a:ext cx="192607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59649186-5BCE-A0FD-2A67-0FD0DEF35CC8}"/>
              </a:ext>
            </a:extLst>
          </p:cNvPr>
          <p:cNvGraphicFramePr>
            <a:graphicFrameLocks noGrp="1"/>
          </p:cNvGraphicFramePr>
          <p:nvPr/>
        </p:nvGraphicFramePr>
        <p:xfrm>
          <a:off x="6221378" y="4399388"/>
          <a:ext cx="2472030" cy="111252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762130042"/>
                    </a:ext>
                  </a:extLst>
                </a:gridCol>
                <a:gridCol w="882968">
                  <a:extLst>
                    <a:ext uri="{9D8B030D-6E8A-4147-A177-3AD203B41FA5}">
                      <a16:colId xmlns:a16="http://schemas.microsoft.com/office/drawing/2014/main" val="2954302530"/>
                    </a:ext>
                  </a:extLst>
                </a:gridCol>
                <a:gridCol w="1179169">
                  <a:extLst>
                    <a:ext uri="{9D8B030D-6E8A-4147-A177-3AD203B41FA5}">
                      <a16:colId xmlns:a16="http://schemas.microsoft.com/office/drawing/2014/main" val="2835161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8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Anthony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90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5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1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E.g. Query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return row where id = 2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 SQL “SELECT * FROM people WHERE id = 2”</a:t>
            </a:r>
          </a:p>
          <a:p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Given table ‘people’, returns result set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READING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560717-87AE-9268-1DF3-D14BB47CBB4F}"/>
              </a:ext>
            </a:extLst>
          </p:cNvPr>
          <p:cNvGraphicFramePr>
            <a:graphicFrameLocks noGrp="1"/>
          </p:cNvGraphicFramePr>
          <p:nvPr/>
        </p:nvGraphicFramePr>
        <p:xfrm>
          <a:off x="699310" y="4399388"/>
          <a:ext cx="2472030" cy="148336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762130042"/>
                    </a:ext>
                  </a:extLst>
                </a:gridCol>
                <a:gridCol w="882968">
                  <a:extLst>
                    <a:ext uri="{9D8B030D-6E8A-4147-A177-3AD203B41FA5}">
                      <a16:colId xmlns:a16="http://schemas.microsoft.com/office/drawing/2014/main" val="2954302530"/>
                    </a:ext>
                  </a:extLst>
                </a:gridCol>
                <a:gridCol w="1179169">
                  <a:extLst>
                    <a:ext uri="{9D8B030D-6E8A-4147-A177-3AD203B41FA5}">
                      <a16:colId xmlns:a16="http://schemas.microsoft.com/office/drawing/2014/main" val="2835161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8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Anthony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90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Rosie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22771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05B5782E-838F-4387-BF52-EC81D401A832}"/>
              </a:ext>
            </a:extLst>
          </p:cNvPr>
          <p:cNvSpPr/>
          <p:nvPr/>
        </p:nvSpPr>
        <p:spPr>
          <a:xfrm>
            <a:off x="3871609" y="4922196"/>
            <a:ext cx="192607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59649186-5BCE-A0FD-2A67-0FD0DEF35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6998"/>
              </p:ext>
            </p:extLst>
          </p:nvPr>
        </p:nvGraphicFramePr>
        <p:xfrm>
          <a:off x="6221378" y="4399388"/>
          <a:ext cx="2472030" cy="74168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762130042"/>
                    </a:ext>
                  </a:extLst>
                </a:gridCol>
                <a:gridCol w="882968">
                  <a:extLst>
                    <a:ext uri="{9D8B030D-6E8A-4147-A177-3AD203B41FA5}">
                      <a16:colId xmlns:a16="http://schemas.microsoft.com/office/drawing/2014/main" val="2954302530"/>
                    </a:ext>
                  </a:extLst>
                </a:gridCol>
                <a:gridCol w="1179169">
                  <a:extLst>
                    <a:ext uri="{9D8B030D-6E8A-4147-A177-3AD203B41FA5}">
                      <a16:colId xmlns:a16="http://schemas.microsoft.com/office/drawing/2014/main" val="2835161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8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5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0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Relational Databases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take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queries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language that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insert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delete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rows and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alter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structure of the database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WRITING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009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Overview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Data File Formats Revisited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CSV / JSON / Files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HTTP 101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DB SQL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language that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insert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rows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INSERT INTO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&lt;table&gt; (&lt;columns&gt;)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VALUES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(&lt;column data&gt;)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https://www.postgresql.org/docs/current/sql-insert.html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WRITING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047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E.g. Query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add row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 SQL “INSERT INTO people (id, name, age)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VALUES (4, ‘Veronica’, 75)”</a:t>
            </a:r>
          </a:p>
          <a:p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Given table ‘people’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WRITING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560717-87AE-9268-1DF3-D14BB47CB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36400"/>
              </p:ext>
            </p:extLst>
          </p:nvPr>
        </p:nvGraphicFramePr>
        <p:xfrm>
          <a:off x="5242127" y="4136742"/>
          <a:ext cx="2472030" cy="148336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762130042"/>
                    </a:ext>
                  </a:extLst>
                </a:gridCol>
                <a:gridCol w="882968">
                  <a:extLst>
                    <a:ext uri="{9D8B030D-6E8A-4147-A177-3AD203B41FA5}">
                      <a16:colId xmlns:a16="http://schemas.microsoft.com/office/drawing/2014/main" val="2954302530"/>
                    </a:ext>
                  </a:extLst>
                </a:gridCol>
                <a:gridCol w="1179169">
                  <a:extLst>
                    <a:ext uri="{9D8B030D-6E8A-4147-A177-3AD203B41FA5}">
                      <a16:colId xmlns:a16="http://schemas.microsoft.com/office/drawing/2014/main" val="2835161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8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Anthony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90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Rosie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2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07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language that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updates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rows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UPDATE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&lt;table&gt;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&lt;columns&gt;=&lt;VALUE&gt;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WHERE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&lt;conditions&gt;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https://www.postgresql.org/docs/current/sql-update.html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WRITING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052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language that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deletes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rows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DELETE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FROM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&lt;table&gt;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WHERE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&lt;conditions&gt;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https://www.postgresql.org/docs/current/sql-delete.html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WRITING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996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language that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alter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db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Advanced topic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know you can use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ALTER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&lt;conditions&gt;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edit columns, add tables,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etc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Will be covered in tutorials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https://www.postgresql.org/docs/current/sql-altertable.html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ALTER DB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758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772490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language is large so there be details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Lots more commands, it’s a full language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Reference Guide: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https://www.postgresql.org/docs/current/sql.html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SQL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9A280-07A9-95D9-4547-CDBD37776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744" y="1017030"/>
            <a:ext cx="37052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890195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Database administration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Like Git, SQL has command line, tools on top, and can be called via code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Reference Guide: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https://www.postgresql.org/docs/current/sql.html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SQL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850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890195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Database administration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Like Git, SQL has command line, tools on top, and can be called via code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Reference Guide: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https://www.postgresql.org/docs/current/sql.html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SQL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137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890195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Database administration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Postgres Admin tool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(other implementation all have their own)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https://www.pgadmin.org/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SQL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37BDBB-8F53-EA64-329D-41D0F3405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195" y="4196249"/>
            <a:ext cx="5306844" cy="272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7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890195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SQL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Database + Python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pip install psycopg2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https://pypi.org/project/psycopg2/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4" y="772530"/>
            <a:ext cx="8824129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Relational Databases: SQL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E3857-DF40-BD3E-E86D-C2BE0BFED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544" y="3917999"/>
            <a:ext cx="6096000" cy="29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….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DB 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99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Tennis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96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Most </a:t>
            </a:r>
            <a:r>
              <a:rPr lang="en-GB" dirty="0"/>
              <a:t>applications are just I/O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1)</a:t>
            </a:r>
            <a:r>
              <a:rPr lang="en-GB" dirty="0"/>
              <a:t> </a:t>
            </a:r>
            <a:r>
              <a:rPr lang="en-GB" b="1" dirty="0"/>
              <a:t>input</a:t>
            </a:r>
            <a:r>
              <a:rPr lang="en-GB" dirty="0"/>
              <a:t> from </a:t>
            </a:r>
            <a:r>
              <a:rPr lang="en-GB" b="1" dirty="0"/>
              <a:t>WEB / DB / File / User</a:t>
            </a:r>
            <a:r>
              <a:rPr lang="en-GB" dirty="0"/>
              <a:t> etc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2) </a:t>
            </a:r>
            <a:r>
              <a:rPr lang="en-GB" dirty="0"/>
              <a:t>do some processing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3) </a:t>
            </a:r>
            <a:r>
              <a:rPr lang="en-GB" dirty="0"/>
              <a:t>output processed data into </a:t>
            </a:r>
            <a:r>
              <a:rPr lang="en-GB" b="1" dirty="0"/>
              <a:t>WEB / DB / File / User</a:t>
            </a:r>
          </a:p>
          <a:p>
            <a:pPr marL="0" indent="0">
              <a:buNone/>
            </a:pPr>
            <a:endParaRPr lang="en-GB" sz="2800" b="1" dirty="0"/>
          </a:p>
          <a:p>
            <a:pPr marL="0" indent="0">
              <a:buNone/>
            </a:pPr>
            <a:r>
              <a:rPr lang="en-GB" sz="2800" b="1" dirty="0"/>
              <a:t>4) Repeat </a:t>
            </a:r>
            <a:r>
              <a:rPr lang="en-GB" sz="2800" b="1" dirty="0">
                <a:sym typeface="Wingdings" panose="05000000000000000000" pitchFamily="2" charset="2"/>
              </a:rPr>
              <a:t></a:t>
            </a:r>
            <a:endParaRPr lang="en-GB" sz="28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Overview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92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…. aka just data tennis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Overview 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229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There’s a standard module for everything generic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https://docs.python.org/3/library/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There’s a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pypi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module for everything else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https://pypi.org/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== IO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07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File Formats Revisited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2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Different data format have difference strengths and weaknesses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Some are slow to read a data entry, others are slow to write entries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parser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the name of a program or library that reads a data format, and converts it into program data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what is data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38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Reading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Load data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+ use parser = python list/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dict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Writing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python list/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dict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+ use parser +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write data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= file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IO standard module is your friend for read/writes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https://docs.python.org/3/library/io.html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common pattern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69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 comes from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EVERYWHERE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Local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Input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Servers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Database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Servers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These examples are </a:t>
            </a:r>
            <a:r>
              <a:rPr lang="en-US" sz="280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 </a:t>
            </a:r>
            <a:r>
              <a:rPr lang="en-US" sz="2800" b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Database</a:t>
            </a:r>
            <a:r>
              <a:rPr lang="en-US" sz="280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Servers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what is data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52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English and other languages are </a:t>
            </a: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encoded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into 0-1s</a:t>
            </a: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Encoding patterns are different across OSes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 formats: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ISO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excellent cross-platform format, old </a:t>
            </a:r>
            <a:r>
              <a:rPr lang="en-US" sz="20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pre-web, still in use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UTF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excellent cross-platform format, </a:t>
            </a:r>
            <a:r>
              <a:rPr lang="en-US" sz="20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for web traffic</a:t>
            </a:r>
            <a:b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Windows-1252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cursed windows format, never use, convert to UTF when detected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If in doubt </a:t>
            </a: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UTF-8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it’s the best accepted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https://en.wikipedia.org/wiki/ISO/IEC_8859-1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https://en.wikipedia.org/wiki/UTF-8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5"/>
              </a:rPr>
              <a:t>https://en.wikipedia.org/wiki/Windows-1252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Warning: Text Encoding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17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8" ma:contentTypeDescription="Create a new document." ma:contentTypeScope="" ma:versionID="6d55be25fde2732dbd3ffac539739401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cdc7f8f8baa7cc9a4ac7803f4f87c959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67c2eac-b61d-4ce8-8709-aa7619e72b90}" ma:internalName="TaxCatchAll" ma:showField="CatchAllData" ma:web="fc39ede9-d662-4214-abef-05075cb9f2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00000000-0000-0000-0000-000000000000" ma:termSetId="00000000-0000-0000-0000-00000000000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  <TaxCatchAll xmlns="fc39ede9-d662-4214-abef-05075cb9f20d" xsi:nil="true"/>
    <lcf76f155ced4ddcb4097134ff3c332f xmlns="39053a48-3087-4d98-913b-d6df0910e79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BE497D-1706-438F-98FA-3912B6E9D75C}"/>
</file>

<file path=customXml/itemProps2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customXml/itemProps3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9117</TotalTime>
  <Words>1303</Words>
  <Application>Microsoft Office PowerPoint</Application>
  <PresentationFormat>Widescreen</PresentationFormat>
  <Paragraphs>177</Paragraphs>
  <Slides>35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Calibri</vt:lpstr>
      <vt:lpstr>Open Sans</vt:lpstr>
      <vt:lpstr>Arial</vt:lpstr>
      <vt:lpstr>Body Slides</vt:lpstr>
      <vt:lpstr>PowerPoint Presentation</vt:lpstr>
      <vt:lpstr>PowerPoint Presentation</vt:lpstr>
      <vt:lpstr>Overview</vt:lpstr>
      <vt:lpstr>PowerPoint Presentation</vt:lpstr>
      <vt:lpstr>Data File Formats Revisited</vt:lpstr>
      <vt:lpstr>PowerPoint Presentation</vt:lpstr>
      <vt:lpstr>PowerPoint Presentation</vt:lpstr>
      <vt:lpstr>PowerPoint Presentation</vt:lpstr>
      <vt:lpstr>PowerPoint Presentation</vt:lpstr>
      <vt:lpstr>DB 101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Tennis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48</cp:revision>
  <dcterms:created xsi:type="dcterms:W3CDTF">2020-04-16T10:42:13Z</dcterms:created>
  <dcterms:modified xsi:type="dcterms:W3CDTF">2022-08-16T08:12:18Z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