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3"/>
  </p:notesMasterIdLst>
  <p:sldIdLst>
    <p:sldId id="256" r:id="rId5"/>
    <p:sldId id="491" r:id="rId6"/>
    <p:sldId id="742" r:id="rId7"/>
    <p:sldId id="743" r:id="rId8"/>
    <p:sldId id="626" r:id="rId9"/>
    <p:sldId id="862" r:id="rId10"/>
    <p:sldId id="861" r:id="rId11"/>
    <p:sldId id="866" r:id="rId12"/>
    <p:sldId id="867" r:id="rId13"/>
    <p:sldId id="869" r:id="rId14"/>
    <p:sldId id="880" r:id="rId15"/>
    <p:sldId id="868" r:id="rId16"/>
    <p:sldId id="879" r:id="rId17"/>
    <p:sldId id="874" r:id="rId18"/>
    <p:sldId id="878" r:id="rId19"/>
    <p:sldId id="875" r:id="rId20"/>
    <p:sldId id="876" r:id="rId21"/>
    <p:sldId id="886" r:id="rId22"/>
    <p:sldId id="887" r:id="rId23"/>
    <p:sldId id="888" r:id="rId24"/>
    <p:sldId id="882" r:id="rId25"/>
    <p:sldId id="881" r:id="rId26"/>
    <p:sldId id="883" r:id="rId27"/>
    <p:sldId id="884" r:id="rId28"/>
    <p:sldId id="885" r:id="rId29"/>
    <p:sldId id="870" r:id="rId30"/>
    <p:sldId id="871" r:id="rId31"/>
    <p:sldId id="873" r:id="rId32"/>
    <p:sldId id="877" r:id="rId33"/>
    <p:sldId id="889" r:id="rId34"/>
    <p:sldId id="890" r:id="rId35"/>
    <p:sldId id="891" r:id="rId36"/>
    <p:sldId id="892" r:id="rId37"/>
    <p:sldId id="893" r:id="rId38"/>
    <p:sldId id="894" r:id="rId39"/>
    <p:sldId id="895" r:id="rId40"/>
    <p:sldId id="389" r:id="rId41"/>
    <p:sldId id="276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Software Types" id="{D1B3141A-B8B3-41F3-9095-7615D6D01018}">
          <p14:sldIdLst>
            <p14:sldId id="742"/>
            <p14:sldId id="743"/>
            <p14:sldId id="626"/>
            <p14:sldId id="862"/>
            <p14:sldId id="861"/>
          </p14:sldIdLst>
        </p14:section>
        <p14:section name="Windows CLI" id="{84634D18-9955-49EA-9965-488F919856D0}">
          <p14:sldIdLst>
            <p14:sldId id="866"/>
            <p14:sldId id="867"/>
            <p14:sldId id="869"/>
            <p14:sldId id="880"/>
            <p14:sldId id="868"/>
          </p14:sldIdLst>
        </p14:section>
        <p14:section name="File Path" id="{A9497618-2A91-4953-A987-97439A9F0208}">
          <p14:sldIdLst>
            <p14:sldId id="879"/>
            <p14:sldId id="874"/>
            <p14:sldId id="878"/>
            <p14:sldId id="875"/>
            <p14:sldId id="876"/>
            <p14:sldId id="886"/>
            <p14:sldId id="887"/>
            <p14:sldId id="888"/>
            <p14:sldId id="882"/>
            <p14:sldId id="881"/>
            <p14:sldId id="883"/>
            <p14:sldId id="884"/>
            <p14:sldId id="885"/>
          </p14:sldIdLst>
        </p14:section>
        <p14:section name="Overview" id="{80718C95-B112-496E-AA0C-C97A63FECC69}">
          <p14:sldIdLst>
            <p14:sldId id="870"/>
          </p14:sldIdLst>
        </p14:section>
        <p14:section name="CMD" id="{60B1E1AC-DCC1-479F-A8AD-64B630AE6485}">
          <p14:sldIdLst>
            <p14:sldId id="871"/>
            <p14:sldId id="873"/>
            <p14:sldId id="877"/>
          </p14:sldIdLst>
        </p14:section>
        <p14:section name="Powershell" id="{2F9CF1C6-ABE2-4638-A9CA-0DA768BD79E7}">
          <p14:sldIdLst>
            <p14:sldId id="889"/>
            <p14:sldId id="890"/>
            <p14:sldId id="891"/>
          </p14:sldIdLst>
        </p14:section>
        <p14:section name="Bash" id="{8A5777B4-E49B-4AB9-A07D-78B6466B7A19}">
          <p14:sldIdLst>
            <p14:sldId id="892"/>
            <p14:sldId id="893"/>
            <p14:sldId id="894"/>
          </p14:sldIdLst>
        </p14:section>
        <p14:section name="Scripting" id="{010EA799-225B-4852-B812-6F76A828D0CE}">
          <p14:sldIdLst>
            <p14:sldId id="895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  <p1510:client id="{917380CA-1A7C-52F9-35D6-83070B6B3E0E}" v="1" dt="2023-07-04T10:52:37.852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12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12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1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Ijewere" userId="S::nicholas.ijewere@riversafe.co.uk::703d200f-c2df-4c3b-a675-77e5d8039b27" providerId="AD" clId="Web-{917380CA-1A7C-52F9-35D6-83070B6B3E0E}"/>
    <pc:docChg chg="sldOrd">
      <pc:chgData name="Nicholas Ijewere" userId="S::nicholas.ijewere@riversafe.co.uk::703d200f-c2df-4c3b-a675-77e5d8039b27" providerId="AD" clId="Web-{917380CA-1A7C-52F9-35D6-83070B6B3E0E}" dt="2023-07-04T10:52:37.852" v="0"/>
      <pc:docMkLst>
        <pc:docMk/>
      </pc:docMkLst>
      <pc:sldChg chg="ord">
        <pc:chgData name="Nicholas Ijewere" userId="S::nicholas.ijewere@riversafe.co.uk::703d200f-c2df-4c3b-a675-77e5d8039b27" providerId="AD" clId="Web-{917380CA-1A7C-52F9-35D6-83070B6B3E0E}" dt="2023-07-04T10:52:37.852" v="0"/>
        <pc:sldMkLst>
          <pc:docMk/>
          <pc:sldMk cId="1767323393" sldId="8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030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910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650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9012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4744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8060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1863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3791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4871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68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93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8090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433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68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7188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3931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8172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274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9106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913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396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9150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9516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5220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843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322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589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094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03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659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93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8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ISS_Princip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Unix_philosophy" TargetMode="External"/><Relationship Id="rId4" Type="http://schemas.openxmlformats.org/officeDocument/2006/relationships/hyperlink" Target="https://en.wikipedia.org/wiki/Modularity_(programming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arity_(programming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vironment_variabl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hyperlink" Target="https://docs.oracle.com/en/database/oracle/machine-learning/oml4r/1.5.1/oread/creating-and-modifying-environment-variables-on-windows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Cmd.ex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windows-server/administration/windows-commands/windows-comman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PowerShel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windows-server/administration/windows-commands/windows-command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bash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nu.org/software/bash/manual/bash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</a:t>
            </a:r>
            <a:r>
              <a:rPr lang="en-GB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Engineer</a:t>
            </a:r>
            <a:endParaRPr lang="en-GB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 101</a:t>
            </a:r>
            <a:endParaRPr lang="en-GB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“Command Line Interfaces”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These allow for: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Programs to be run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systems to be navigated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Shell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Contain a programming scripting language for automation*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Bad news: all CLIs have different scripting languages**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https://en.wikipedia.org/wiki/Command-line_interface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Windows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5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Onto primer of File Path / Shell Variables</a:t>
            </a: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Windows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31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“Command Line Interfaces”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These allow for: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Programs to be run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systems to be navigated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Shell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Contain a programming scripting language for automation*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Bad news: all CLIs have different scripting languages**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** Good news: they all look and work the same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https://en.wikipedia.org/wiki/Command-line_interface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Windows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3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paths and Shell Programs and Shell Variables</a:t>
            </a: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43899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Primer: Path Paths / Shell Variables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7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have a concept of a </a:t>
            </a:r>
            <a:r>
              <a:rPr lang="en-GB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filepath</a:t>
            </a: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have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active directory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where commands will run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You can see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active directory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 CLI window</a:t>
            </a: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 Path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880C4-A97C-5318-47AB-6959F997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99" y="3694695"/>
            <a:ext cx="5867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Path used by file system commands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Format different depending on CLI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back slash (\) is windows style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forward slash (/)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 </a:t>
            </a:r>
            <a:r>
              <a:rPr lang="en-GB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unix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style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CMD/</a:t>
            </a:r>
            <a:r>
              <a:rPr lang="en-GB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Powershell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example 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C:\dev\docs\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Bash example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C/dev/docs/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 Path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146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systems navigation commands take two types of path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Absolute path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 file/directory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e.g. 	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DriveLetter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:\Dir1\File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	C:\dev\readme.txt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Relative path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from current active directory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 Path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229B86-1D39-00BD-3B47-A8F1CB626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1394"/>
              </p:ext>
            </p:extLst>
          </p:nvPr>
        </p:nvGraphicFramePr>
        <p:xfrm>
          <a:off x="1674353" y="4262339"/>
          <a:ext cx="8128000" cy="192532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76679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066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Symbol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4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parent directory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  <a:br>
                        <a:rPr lang="en-GB" dirty="0"/>
                      </a:br>
                      <a:r>
                        <a:rPr lang="en-GB" dirty="0"/>
                        <a:t>../</a:t>
                      </a:r>
                      <a:r>
                        <a:rPr lang="en-GB" dirty="0" err="1"/>
                        <a:t>previous_dir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42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 directory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br>
                        <a:rPr lang="en-GB" dirty="0"/>
                      </a:br>
                      <a:r>
                        <a:rPr lang="en-GB" dirty="0"/>
                        <a:t>./../</a:t>
                      </a:r>
                      <a:r>
                        <a:rPr lang="en-GB" dirty="0" err="1"/>
                        <a:t>previous_dir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7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 directory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 </a:t>
                      </a:r>
                      <a:r>
                        <a:rPr lang="en-GB" sz="1400" b="1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(Bash Only)</a:t>
                      </a:r>
                      <a:br>
                        <a:rPr lang="en-GB" sz="1400" b="1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-GB" sz="1400" b="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~/Desktop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66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53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 has a cd (change directory command)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cd &lt;new active directory name&gt;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 move directory absolute example ( note: ..)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C:\dev\docs\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cd C:\dev\ 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C:\dev\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 move directory relative example ( note: ..)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C:\dev\docs\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cd ..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C:\dev\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 Path Example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556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Chrome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100mb,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which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29kb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Chrome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UI program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which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program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programs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small</a:t>
            </a: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16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Shell Programs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252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Shell programs tend to follow </a:t>
            </a: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UNIX Philosophy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/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Unix philosophy as 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 tooltip="KISS Princi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KISS Principle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 of "Keep it Simple, Stupid”</a:t>
            </a:r>
          </a:p>
          <a:p>
            <a:pPr algn="l"/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Build 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 tooltip="Modularity (programm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modular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 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Write simple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Write small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Value developer time over machine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Write flexible and open programs</a:t>
            </a:r>
          </a:p>
          <a:p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16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Shell Programs: Rules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ABB44-B698-5BF3-F3DE-D62BDEC68201}"/>
              </a:ext>
            </a:extLst>
          </p:cNvPr>
          <p:cNvSpPr txBox="1"/>
          <p:nvPr/>
        </p:nvSpPr>
        <p:spPr>
          <a:xfrm>
            <a:off x="592244" y="6409874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https://en.wikipedia.org/wiki/Unix_philosophy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51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Software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Windows CLI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Shell Paths and Variables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Window </a:t>
            </a:r>
            <a:r>
              <a:rPr lang="en-GB" sz="36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Common CLIs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Unix philosophy in practice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Using programs together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1"/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cd = change directory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ls = list directory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 tooltip="Modularity (programm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modular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simple, small steps to move to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dir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read contents:</a:t>
            </a:r>
          </a:p>
          <a:p>
            <a:pPr algn="l"/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cd /c/dev</a:t>
            </a:r>
          </a:p>
          <a:p>
            <a:pPr algn="l"/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ls 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Shell Programs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678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have a concept of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are value containers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Each variable has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name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When Shells are started 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Copy of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environment variables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specific special variables added*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(*Advanced Topic not covered)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Shell Variables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82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27933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Environment variables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are static system variable, set to store information used for many purposes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From where to find programs, to what version of windows is running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More details: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https://en.wikipedia.org/wiki/Environment_variable</a:t>
            </a: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Windows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Howto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https://docs.oracle.com/en/database/oracle/machine-learning/oml4r/1.5.1/oread/creating-and-modifying-environment-variables-on-windows.html</a:t>
            </a:r>
            <a:r>
              <a:rPr lang="en-GB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Shell Variables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6" name="Picture 2" descr="Description of Figure 7-2 follows">
            <a:extLst>
              <a:ext uri="{FF2B5EF4-FFF2-40B4-BE49-F238E27FC236}">
                <a16:creationId xmlns:a16="http://schemas.microsoft.com/office/drawing/2014/main" id="{CFCC3F29-50CD-4D20-557E-EE1D6B7C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87" y="1017030"/>
            <a:ext cx="43434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1583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Once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started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shell variables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can be create/delete/read at will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Actions on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shell variables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will not change the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Environment variables*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Likewise any changes to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Environment variables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won’t be seen until you restart your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set = shell,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setx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= environment,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setx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dangerous!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Shell Variables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709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1583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most important shell variable is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PATH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PATH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variable controls how programs are found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It’s a semi-colon (;) separated list of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folders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 look for programs in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Special Shell Variables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4D697-B68A-EF23-48C8-1AC35C76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4" y="4171796"/>
            <a:ext cx="9494605" cy="1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 has a echo (print command)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echo &lt;text&gt;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 has a set (set variable command)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set &lt;name&gt;=&lt;value&gt;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 read shell variable example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echo %PATH%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 write read shell variable example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set FOO=BAR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echo %FOO%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Shell Example</a:t>
            </a: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748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Common Windows “Command Line Interfaces”*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SzPct val="100000"/>
              <a:defRPr/>
            </a:pP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on Linux you’ll typically use Bash but as Windows others exist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(Advanced Topic)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https://en.wikipedia.org/wiki/Command-line_interface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Windows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C1C935-EFEA-4610-A92D-421FA593F08A}"/>
              </a:ext>
            </a:extLst>
          </p:cNvPr>
          <p:cNvGrpSpPr/>
          <p:nvPr/>
        </p:nvGrpSpPr>
        <p:grpSpPr>
          <a:xfrm>
            <a:off x="592244" y="2084199"/>
            <a:ext cx="10244754" cy="2307675"/>
            <a:chOff x="592244" y="4103122"/>
            <a:chExt cx="10244754" cy="2307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A65857-3528-F74C-45E9-753313BA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860" y="4921698"/>
              <a:ext cx="2294677" cy="148909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9D44E0-5151-8FBD-403D-C1CCD1598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6320" y="4921698"/>
              <a:ext cx="2948421" cy="132223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25307-A472-18AA-D6DB-5DDB4039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05716" y="4921698"/>
              <a:ext cx="2650213" cy="13398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24F48A-A086-B760-E547-0D3F45628A74}"/>
                </a:ext>
              </a:extLst>
            </p:cNvPr>
            <p:cNvSpPr txBox="1"/>
            <p:nvPr/>
          </p:nvSpPr>
          <p:spPr>
            <a:xfrm>
              <a:off x="592244" y="4103122"/>
              <a:ext cx="1024475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tabLst/>
                <a:defRPr/>
              </a:pPr>
              <a:r>
                <a:rPr lang="en-GB" sz="2000" dirty="0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  <a:t>BASH				CMD				</a:t>
              </a:r>
              <a:r>
                <a:rPr lang="en-GB" sz="2000" dirty="0" err="1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  <a:t>Powershell</a:t>
              </a:r>
              <a:br>
                <a:rPr lang="en-GB" sz="2000" dirty="0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GB" sz="1600" i="1" dirty="0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  <a:t>Linux/Windows*			Windows				Windows/Linux*</a:t>
              </a:r>
              <a:br>
                <a:rPr lang="en-GB" sz="2000" dirty="0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0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5999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 (Command Prompt)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Grand daddy of them all, made in 1987, basis of Windows precursor called DOS.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Superseded on Windows by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Powershell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but inbuilt for historical reasons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Run with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CMD.exe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https://en.wikipedia.org/wiki/Cmd.exe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CMD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AF694-60CA-A3D2-F191-EF20A3647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238" y="1539955"/>
            <a:ext cx="4600975" cy="20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Shell variables access: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CMD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22D17A-7D67-0385-2BF1-6C8A9B7F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82369"/>
              </p:ext>
            </p:extLst>
          </p:nvPr>
        </p:nvGraphicFramePr>
        <p:xfrm>
          <a:off x="1034374" y="2087136"/>
          <a:ext cx="8128000" cy="320548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6589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543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34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Read Variable</a:t>
                      </a:r>
                      <a:br>
                        <a:rPr lang="en-GB" dirty="0"/>
                      </a:br>
                      <a:r>
                        <a:rPr lang="en-GB" i="1" dirty="0"/>
                        <a:t>in current shell window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%&lt;VAR_NAME&gt;%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e.g. echo %PATH%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Write Variable</a:t>
                      </a:r>
                      <a:br>
                        <a:rPr lang="en-GB" dirty="0"/>
                      </a:br>
                      <a:r>
                        <a:rPr lang="en-GB" i="1" dirty="0"/>
                        <a:t>for current shell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 &lt;VAR_NAME&gt;=&lt;VALUE&gt;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e.g. set FOO=BAR</a:t>
                      </a:r>
                      <a:br>
                        <a:rPr lang="en-GB" dirty="0"/>
                      </a:br>
                      <a:r>
                        <a:rPr lang="en-GB" dirty="0"/>
                        <a:t>echo %FOO%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/>
                        <a:t>Write Environment Variable</a:t>
                      </a:r>
                      <a:br>
                        <a:rPr lang="en-GB" dirty="0"/>
                      </a:br>
                      <a:r>
                        <a:rPr lang="en-GB" i="1" dirty="0"/>
                        <a:t>for </a:t>
                      </a:r>
                      <a:r>
                        <a:rPr lang="en-GB" b="1" i="1" dirty="0"/>
                        <a:t>all</a:t>
                      </a:r>
                      <a:r>
                        <a:rPr lang="en-GB" i="1" dirty="0"/>
                        <a:t> shell windows, and system</a:t>
                      </a:r>
                      <a:br>
                        <a:rPr lang="en-GB" i="1" dirty="0"/>
                      </a:br>
                      <a:br>
                        <a:rPr lang="en-GB" i="1" dirty="0"/>
                      </a:br>
                      <a:r>
                        <a:rPr lang="en-GB" i="1" dirty="0"/>
                        <a:t>Use with </a:t>
                      </a:r>
                      <a:r>
                        <a:rPr lang="en-GB" b="1" i="1" dirty="0"/>
                        <a:t>caution!</a:t>
                      </a:r>
                      <a:endParaRPr lang="en-GB" i="1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err="1"/>
                        <a:t>setx</a:t>
                      </a:r>
                      <a:r>
                        <a:rPr lang="en-GB" dirty="0"/>
                        <a:t> &lt;VAR_NAME&gt;=&lt;VALUE&gt;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e.g. </a:t>
                      </a:r>
                      <a:r>
                        <a:rPr lang="en-GB" dirty="0" err="1"/>
                        <a:t>setx</a:t>
                      </a:r>
                      <a:r>
                        <a:rPr lang="en-GB" dirty="0"/>
                        <a:t> FOO=BAR</a:t>
                      </a:r>
                      <a:br>
                        <a:rPr lang="en-GB" dirty="0"/>
                      </a:br>
                      <a:r>
                        <a:rPr lang="en-GB" dirty="0"/>
                        <a:t>echo %FOO%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1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7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path: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uses windows style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back slash (\)</a:t>
            </a:r>
          </a:p>
          <a:p>
            <a:pPr>
              <a:buSzPct val="100000"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Commands: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Full list available on window’s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powershell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website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1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https://docs.microsoft.com/en-us/windows-server/administration/windows-commands/windows-commands</a:t>
            </a:r>
            <a:r>
              <a:rPr lang="en-GB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11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CMD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CB8F54-DCAA-7C43-6F5B-668B966C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87323"/>
              </p:ext>
            </p:extLst>
          </p:nvPr>
        </p:nvGraphicFramePr>
        <p:xfrm>
          <a:off x="995345" y="3298328"/>
          <a:ext cx="8128000" cy="185420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60402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144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Change directory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cd &lt;directory&gt;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4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List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 err="1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0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 err="1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mkdir</a:t>
                      </a:r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&lt;directory&gt;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0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Rename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rename &lt;file/directory&gt;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9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0EBB-46DC-42D0-D976-CBD8E4C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7298-B32C-E903-03E6-A5CA904D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5999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Replacement of CMD for windows administrators.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Main difference is greatly enhanced Script capabilities.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Available on Windows and Linux but not commonly used on Linux.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Run with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powershell.exe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https://en.wikipedia.org/wiki/PowerShell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Powershell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A8C33-F01C-F724-2C78-108B4A0EB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080" y="1261530"/>
            <a:ext cx="4287303" cy="21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Shell variables access: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Powershell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22D17A-7D67-0385-2BF1-6C8A9B7F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90675"/>
              </p:ext>
            </p:extLst>
          </p:nvPr>
        </p:nvGraphicFramePr>
        <p:xfrm>
          <a:off x="1034374" y="2087136"/>
          <a:ext cx="8128000" cy="34188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6589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543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34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Read Variable</a:t>
                      </a:r>
                      <a:br>
                        <a:rPr lang="en-GB" dirty="0"/>
                      </a:br>
                      <a:r>
                        <a:rPr lang="en-GB" i="1" dirty="0"/>
                        <a:t>in current shell window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</a:t>
                      </a:r>
                      <a:r>
                        <a:rPr lang="en-GB" dirty="0" err="1"/>
                        <a:t>env:env_var</a:t>
                      </a:r>
                      <a:br>
                        <a:rPr lang="en-GB" dirty="0"/>
                      </a:br>
                      <a:r>
                        <a:rPr lang="en-GB" dirty="0"/>
                        <a:t>$</a:t>
                      </a:r>
                      <a:r>
                        <a:rPr lang="en-GB" dirty="0" err="1"/>
                        <a:t>shell_var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e.g. echo $</a:t>
                      </a:r>
                      <a:r>
                        <a:rPr lang="en-GB" dirty="0" err="1"/>
                        <a:t>env.path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Write Variable</a:t>
                      </a:r>
                      <a:br>
                        <a:rPr lang="en-GB" dirty="0"/>
                      </a:br>
                      <a:r>
                        <a:rPr lang="en-GB" i="1" dirty="0"/>
                        <a:t>for current shell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$&lt;VAR_NAME&gt;=&lt;VALUE&gt;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e.g. $FOO=BAR</a:t>
                      </a:r>
                      <a:br>
                        <a:rPr lang="en-GB" dirty="0"/>
                      </a:br>
                      <a:r>
                        <a:rPr lang="en-GB" dirty="0"/>
                        <a:t>echo $FOO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/>
                        <a:t>Write Environment Variable</a:t>
                      </a:r>
                      <a:br>
                        <a:rPr lang="en-GB" dirty="0"/>
                      </a:br>
                      <a:r>
                        <a:rPr lang="en-GB" i="1" dirty="0"/>
                        <a:t>for </a:t>
                      </a:r>
                      <a:r>
                        <a:rPr lang="en-GB" b="1" i="1" dirty="0"/>
                        <a:t>all</a:t>
                      </a:r>
                      <a:r>
                        <a:rPr lang="en-GB" i="1" dirty="0"/>
                        <a:t> shell windows, and system</a:t>
                      </a:r>
                      <a:br>
                        <a:rPr lang="en-GB" i="1" dirty="0"/>
                      </a:br>
                      <a:br>
                        <a:rPr lang="en-GB" i="1" dirty="0"/>
                      </a:br>
                      <a:r>
                        <a:rPr lang="en-GB" i="1" dirty="0"/>
                        <a:t>Use with </a:t>
                      </a:r>
                      <a:r>
                        <a:rPr lang="en-GB" b="1" i="1" dirty="0"/>
                        <a:t>caution!</a:t>
                      </a:r>
                      <a:endParaRPr lang="en-GB" i="1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err="1"/>
                        <a:t>setx</a:t>
                      </a:r>
                      <a:r>
                        <a:rPr lang="en-GB" dirty="0"/>
                        <a:t> &lt;VAR_NAME&gt;=&lt;VALUE&gt;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e.g. </a:t>
                      </a:r>
                      <a:r>
                        <a:rPr lang="en-GB" dirty="0" err="1"/>
                        <a:t>setx</a:t>
                      </a:r>
                      <a:r>
                        <a:rPr lang="en-GB" dirty="0"/>
                        <a:t> FOO=BAR</a:t>
                      </a:r>
                      <a:br>
                        <a:rPr lang="en-GB" dirty="0"/>
                      </a:br>
                      <a:r>
                        <a:rPr lang="en-GB" dirty="0"/>
                        <a:t>echo $</a:t>
                      </a:r>
                      <a:r>
                        <a:rPr lang="en-GB" dirty="0" err="1"/>
                        <a:t>env:FOO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1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53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path: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uses windows style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back slash (\)</a:t>
            </a:r>
          </a:p>
          <a:p>
            <a:pPr>
              <a:buSzPct val="100000"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Commands: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Full list available on window’s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cmd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powershell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website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1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https://docs.microsoft.com/en-us/windows-server/administration/windows-commands/windows-commands</a:t>
            </a:r>
            <a:r>
              <a:rPr lang="en-GB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11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Powershell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CB8F54-DCAA-7C43-6F5B-668B966C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18660"/>
              </p:ext>
            </p:extLst>
          </p:nvPr>
        </p:nvGraphicFramePr>
        <p:xfrm>
          <a:off x="995345" y="3298328"/>
          <a:ext cx="8128000" cy="200152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60402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144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Change directory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cd &lt;directory&gt;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4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List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 err="1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dir</a:t>
                      </a:r>
                      <a:b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-GB" sz="1400" b="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</a:t>
                      </a:r>
                      <a:r>
                        <a:rPr lang="en-GB" sz="1400" b="1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ls </a:t>
                      </a:r>
                      <a:r>
                        <a:rPr lang="en-GB" sz="1400" b="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also available, </a:t>
                      </a:r>
                      <a:r>
                        <a:rPr lang="en-GB" sz="1400" b="0" i="1" dirty="0" err="1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dir</a:t>
                      </a:r>
                      <a:r>
                        <a:rPr lang="en-GB" sz="1400" b="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</a:t>
                      </a:r>
                      <a:r>
                        <a:rPr lang="en-GB" sz="1400" b="0" i="1" dirty="0" err="1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color</a:t>
                      </a:r>
                      <a:r>
                        <a:rPr lang="en-GB" sz="1400" b="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0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 err="1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mkdir</a:t>
                      </a:r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&lt;directory&gt;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0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Rename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rename &lt;file/directory&gt;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9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3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5999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Defacto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CLI for Linux systems, available via various interpreters on Windows.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Compared to CMD/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Powershell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has greatly enhanced Script capabilities.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But uses L/Unix Slashes for </a:t>
            </a:r>
            <a:r>
              <a:rPr lang="en-GB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Filepaths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Available on Windows and Linux but not commonly used on Windows.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Commonly ran via externally installed program: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git-bash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https://www.gnu.org/software/bash/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Bash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A8C33-F01C-F724-2C78-108B4A0EB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080" y="1261530"/>
            <a:ext cx="4287303" cy="21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Shell variables access: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1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Bash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22D17A-7D67-0385-2BF1-6C8A9B7F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10911"/>
              </p:ext>
            </p:extLst>
          </p:nvPr>
        </p:nvGraphicFramePr>
        <p:xfrm>
          <a:off x="1034374" y="2087136"/>
          <a:ext cx="8128000" cy="320548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6589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543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34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Read Variable</a:t>
                      </a:r>
                      <a:br>
                        <a:rPr lang="en-GB" dirty="0"/>
                      </a:br>
                      <a:r>
                        <a:rPr lang="en-GB" i="1" dirty="0"/>
                        <a:t>in current shell window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</a:t>
                      </a:r>
                      <a:r>
                        <a:rPr lang="en-GB" dirty="0" err="1"/>
                        <a:t>shell_var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e.g. echo $path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Write Variable</a:t>
                      </a:r>
                      <a:br>
                        <a:rPr lang="en-GB" dirty="0"/>
                      </a:br>
                      <a:r>
                        <a:rPr lang="en-GB" i="1" dirty="0"/>
                        <a:t>for current shell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&lt;VAR_NAME&gt;=&lt;VALUE&gt;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e.g. FOO=BAR</a:t>
                      </a:r>
                      <a:br>
                        <a:rPr lang="en-GB" dirty="0"/>
                      </a:br>
                      <a:r>
                        <a:rPr lang="en-GB" dirty="0"/>
                        <a:t>echo $FOO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/>
                        <a:t>Write Environment Variable</a:t>
                      </a:r>
                      <a:br>
                        <a:rPr lang="en-GB" dirty="0"/>
                      </a:br>
                      <a:r>
                        <a:rPr lang="en-GB" i="1" dirty="0"/>
                        <a:t>for </a:t>
                      </a:r>
                      <a:r>
                        <a:rPr lang="en-GB" b="1" i="1" dirty="0"/>
                        <a:t>all</a:t>
                      </a:r>
                      <a:r>
                        <a:rPr lang="en-GB" i="1" dirty="0"/>
                        <a:t> shell windows, and system</a:t>
                      </a:r>
                      <a:br>
                        <a:rPr lang="en-GB" i="1" dirty="0"/>
                      </a:br>
                      <a:br>
                        <a:rPr lang="en-GB" i="1" dirty="0"/>
                      </a:br>
                      <a:r>
                        <a:rPr lang="en-GB" i="1" dirty="0"/>
                        <a:t>Use with </a:t>
                      </a:r>
                      <a:r>
                        <a:rPr lang="en-GB" b="1" i="1" dirty="0"/>
                        <a:t>caution!</a:t>
                      </a:r>
                      <a:endParaRPr lang="en-GB" i="1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err="1"/>
                        <a:t>setx</a:t>
                      </a:r>
                      <a:r>
                        <a:rPr lang="en-GB" dirty="0"/>
                        <a:t> &lt;VAR_NAME&gt;=&lt;VALUE&gt;</a:t>
                      </a:r>
                      <a:br>
                        <a:rPr lang="en-GB" dirty="0"/>
                      </a:br>
                      <a:br>
                        <a:rPr lang="en-GB" dirty="0"/>
                      </a:br>
                      <a:r>
                        <a:rPr lang="en-GB" dirty="0"/>
                        <a:t>e.g. </a:t>
                      </a:r>
                      <a:r>
                        <a:rPr lang="en-GB" dirty="0" err="1"/>
                        <a:t>setx</a:t>
                      </a:r>
                      <a:r>
                        <a:rPr lang="en-GB" dirty="0"/>
                        <a:t> FOO=BAR</a:t>
                      </a:r>
                      <a:br>
                        <a:rPr lang="en-GB" dirty="0"/>
                      </a:br>
                      <a:r>
                        <a:rPr lang="en-GB" dirty="0"/>
                        <a:t>echo $</a:t>
                      </a:r>
                      <a:r>
                        <a:rPr lang="en-GB" dirty="0" err="1"/>
                        <a:t>env:FOO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1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path: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uses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linux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style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forward slash slash (/)</a:t>
            </a:r>
          </a:p>
          <a:p>
            <a:pPr>
              <a:buSzPct val="100000"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Commands: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Full list available on gnu’s bash website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https://www.gnu.org/software/bash/manual/bash.html</a:t>
            </a:r>
            <a:endParaRPr kumimoji="0" lang="en-GB" sz="8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Powershell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CB8F54-DCAA-7C43-6F5B-668B966C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50306"/>
              </p:ext>
            </p:extLst>
          </p:nvPr>
        </p:nvGraphicFramePr>
        <p:xfrm>
          <a:off x="995345" y="3298328"/>
          <a:ext cx="8128000" cy="185420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60402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144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Change directory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cd &lt;directory&gt;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4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List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0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Make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 err="1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mkdir</a:t>
                      </a:r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&lt;directory&gt;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0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Rename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i="1" dirty="0">
                          <a:solidFill>
                            <a:srgbClr val="082F4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move &lt;file/directory&gt;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9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6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ct val="100000"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Scripting is CMD/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Powershell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/Bash is a advanced topic</a:t>
            </a:r>
          </a:p>
          <a:p>
            <a:pPr>
              <a:buSzPct val="100000"/>
              <a:defRPr/>
            </a:pPr>
            <a:endParaRPr kumimoji="0" lang="en-GB" sz="24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Each CLI has it’s own unique Scripting Language</a:t>
            </a: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4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endParaRPr kumimoji="0" lang="en-GB" sz="24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endParaRPr kumimoji="0" lang="en-GB" sz="24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b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Next session we’ll cover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Bash scripting</a:t>
            </a:r>
          </a:p>
          <a:p>
            <a:pPr>
              <a:buSzPct val="100000"/>
              <a:defRPr/>
            </a:pPr>
            <a:b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 most common, cross platform, powerful of these Scripting Languages</a:t>
            </a:r>
          </a:p>
          <a:p>
            <a:pPr>
              <a:buSzPct val="100000"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buSzPct val="100000"/>
              <a:defRPr/>
            </a:pPr>
            <a:endParaRPr kumimoji="0" lang="en-GB" sz="8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Scripting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B8269-15BE-B377-5E23-F1E5118EB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81" y="2971373"/>
            <a:ext cx="7915200" cy="16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Background services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no user input, runs in background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simple text input, can run in background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UI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has pretty user UI, can not run in background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(often just pretty frontend to Background service or CLI)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Terminal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simple text input, but nothing happens locally, all I/O sent to remote server (comes in two parts Server / Client)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Web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special terminal software, html UI application sent from Server, ran on HTML client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(lots of implementation, but all follow HTML protocol for sending data/app back and forth)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A7E258-A3B6-1F53-B81C-ABE4D60AB511}"/>
              </a:ext>
            </a:extLst>
          </p:cNvPr>
          <p:cNvGraphicFramePr>
            <a:graphicFrameLocks noGrp="1"/>
          </p:cNvGraphicFramePr>
          <p:nvPr/>
        </p:nvGraphicFramePr>
        <p:xfrm>
          <a:off x="592245" y="2095500"/>
          <a:ext cx="4876800" cy="266700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48237294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713945124"/>
                    </a:ext>
                  </a:extLst>
                </a:gridCol>
                <a:gridCol w="1150026">
                  <a:extLst>
                    <a:ext uri="{9D8B030D-6E8A-4147-A177-3AD203B41FA5}">
                      <a16:colId xmlns:a16="http://schemas.microsoft.com/office/drawing/2014/main" val="252072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Interface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1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Background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CLI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9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UI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Windowed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Terminal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Web Software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HTML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 / Remote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67457"/>
                  </a:ext>
                </a:extLst>
              </a:tr>
            </a:tbl>
          </a:graphicData>
        </a:graphic>
      </p:graphicFrame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27382F0E-564E-8B53-304A-2288258EC8F0}"/>
              </a:ext>
            </a:extLst>
          </p:cNvPr>
          <p:cNvSpPr/>
          <p:nvPr/>
        </p:nvSpPr>
        <p:spPr>
          <a:xfrm>
            <a:off x="5658163" y="1994202"/>
            <a:ext cx="6297131" cy="68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Desktop users tend to only explicitly run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UI / Web (client)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Software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Servers tend to run only run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service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CLI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kumimoji="0" lang="en-GB" sz="2400" b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Web (server) 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Software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Choose software type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kumimoji="0" lang="en-GB" sz="240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ased</a:t>
            </a:r>
            <a:r>
              <a:rPr kumimoji="0" lang="en-GB" sz="24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on your customer (Desktop or Service)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– simple text input, can run in background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These are the tools of Developers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Software runs on “Command Line Interfaces”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(more on those in a second)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ADB5BC-B7C6-0A8C-100A-8F2C6F64AFDD}"/>
              </a:ext>
            </a:extLst>
          </p:cNvPr>
          <p:cNvGrpSpPr/>
          <p:nvPr/>
        </p:nvGrpSpPr>
        <p:grpSpPr>
          <a:xfrm>
            <a:off x="592244" y="4103122"/>
            <a:ext cx="10244754" cy="2307675"/>
            <a:chOff x="592244" y="4103122"/>
            <a:chExt cx="10244754" cy="2307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8B5210-AC8D-B8AF-5D40-0F5C175E2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60" y="4921698"/>
              <a:ext cx="2294677" cy="14890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9B7A18-4246-0B8E-529B-9344CF160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6320" y="4921698"/>
              <a:ext cx="2948421" cy="13222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B093BA-F9E7-F805-FBC5-2C52FFFA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5716" y="4921698"/>
              <a:ext cx="2650213" cy="133983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65CFB-8CAA-8B90-3A2A-A4A88580A929}"/>
                </a:ext>
              </a:extLst>
            </p:cNvPr>
            <p:cNvSpPr txBox="1"/>
            <p:nvPr/>
          </p:nvSpPr>
          <p:spPr>
            <a:xfrm>
              <a:off x="592244" y="4103122"/>
              <a:ext cx="1024475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tabLst/>
                <a:defRPr/>
              </a:pPr>
              <a:r>
                <a:rPr lang="en-GB" sz="2000" dirty="0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  <a:t>BASH				CMD				</a:t>
              </a:r>
              <a:r>
                <a:rPr lang="en-GB" sz="2000" dirty="0" err="1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  <a:t>Powershell</a:t>
              </a:r>
              <a:br>
                <a:rPr lang="en-GB" sz="2000" dirty="0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GB" sz="1600" i="1" dirty="0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  <a:t>Linux/Windows*			Windows				Windows/Linux*</a:t>
              </a:r>
              <a:br>
                <a:rPr lang="en-GB" sz="2000" dirty="0">
                  <a:solidFill>
                    <a:srgbClr val="082F41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0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Software Type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0EBB-46DC-42D0-D976-CBD8E4C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7298-B32C-E903-03E6-A5CA904D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1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5653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“Command Line Interfaces”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These allow for: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Programs to be run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File systems to be navigated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Shell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Contain a programming scripting language for automation*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https://en.wikipedia.org/wiki/Command-line_interface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Windows CLI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4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2D190D-6262-42DF-B8D4-19F52E6EE481}"/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  <ds:schemaRef ds:uri="39053a48-3087-4d98-913b-d6df0910e790"/>
  </ds:schemaRefs>
</ds:datastoreItem>
</file>

<file path=customXml/itemProps3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8021</TotalTime>
  <Words>2005</Words>
  <Application>Microsoft Office PowerPoint</Application>
  <PresentationFormat>Widescreen</PresentationFormat>
  <Paragraphs>303</Paragraphs>
  <Slides>38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Body Slides</vt:lpstr>
      <vt:lpstr>PowerPoint Presentation</vt:lpstr>
      <vt:lpstr>PowerPoint Presentation</vt:lpstr>
      <vt:lpstr>Types of Software</vt:lpstr>
      <vt:lpstr>PowerPoint Presentation</vt:lpstr>
      <vt:lpstr>PowerPoint Presentation</vt:lpstr>
      <vt:lpstr>PowerPoint Presentation</vt:lpstr>
      <vt:lpstr>PowerPoint Presentation</vt:lpstr>
      <vt:lpstr>Windows 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50</cp:revision>
  <dcterms:created xsi:type="dcterms:W3CDTF">2020-04-16T10:42:13Z</dcterms:created>
  <dcterms:modified xsi:type="dcterms:W3CDTF">2023-07-04T10:52:39Z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  <property fmtid="{D5CDD505-2E9C-101B-9397-08002B2CF9AE}" pid="3" name="MediaServiceImageTags">
    <vt:lpwstr/>
  </property>
</Properties>
</file>