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108" d="100"/>
          <a:sy n="108"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05/06/2024</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2476671-D2F0-E522-41E0-3C5180846D2E}"/>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58890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6549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4945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D2D6085C-C8AA-3DED-E9D7-84CA791E4DE1}"/>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37461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3529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5878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05/06/2024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7181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05/06/2024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0242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05/06/2024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9161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28365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268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05/06/2024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276968555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Plane on tarmac">
            <a:extLst>
              <a:ext uri="{FF2B5EF4-FFF2-40B4-BE49-F238E27FC236}">
                <a16:creationId xmlns:a16="http://schemas.microsoft.com/office/drawing/2014/main" id="{14BF82A6-47D6-B9B6-385D-811174BB072A}"/>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477981" y="1122363"/>
            <a:ext cx="4023360" cy="3204134"/>
          </a:xfrm>
        </p:spPr>
        <p:txBody>
          <a:bodyPr anchor="b">
            <a:normAutofit/>
          </a:bodyPr>
          <a:lstStyle/>
          <a:p>
            <a:pPr algn="l"/>
            <a:r>
              <a:rPr lang="en-GB" sz="4800" dirty="0">
                <a:solidFill>
                  <a:schemeClr val="bg1"/>
                </a:solidFill>
              </a:rPr>
              <a:t>Sentiment Analysis of British Airways Reviews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477980" y="4872922"/>
            <a:ext cx="4023359" cy="1208141"/>
          </a:xfrm>
        </p:spPr>
        <p:txBody>
          <a:bodyPr>
            <a:normAutofit/>
          </a:bodyPr>
          <a:lstStyle/>
          <a:p>
            <a:pPr algn="l"/>
            <a:r>
              <a:rPr lang="en-GB" sz="2000">
                <a:solidFill>
                  <a:schemeClr val="bg1"/>
                </a:solidFill>
              </a:rPr>
              <a:t>Summary of Sentiment Analysis and Insights</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30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49">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095E417-D4E2-F7E4-990C-3A08CBAF60D5}"/>
              </a:ext>
            </a:extLst>
          </p:cNvPr>
          <p:cNvSpPr txBox="1"/>
          <p:nvPr/>
        </p:nvSpPr>
        <p:spPr>
          <a:xfrm>
            <a:off x="2684338" y="1732125"/>
            <a:ext cx="6823325" cy="440762"/>
          </a:xfrm>
          <a:prstGeom prst="rect">
            <a:avLst/>
          </a:prstGeom>
          <a:noFill/>
        </p:spPr>
        <p:txBody>
          <a:bodyPr wrap="square">
            <a:spAutoFit/>
          </a:bodyPr>
          <a:lstStyle/>
          <a:p>
            <a:pPr defTabSz="287579">
              <a:spcAft>
                <a:spcPts val="510"/>
              </a:spcAft>
            </a:pPr>
            <a:r>
              <a:rPr lang="en-US" sz="1132" kern="1200">
                <a:solidFill>
                  <a:schemeClr val="tx1"/>
                </a:solidFill>
                <a:latin typeface="+mn-lt"/>
                <a:ea typeface="+mn-ea"/>
                <a:cs typeface="+mn-cs"/>
              </a:rPr>
              <a:t>Good morning, everyone. My name is Olatunji Idris, and I'm a Big Data Analytics Student at the University of Derby. I'm pleased to share with you today the results from our sentiment analysis of reviews of British Airways.</a:t>
            </a:r>
            <a:endParaRPr lang="en-US"/>
          </a:p>
        </p:txBody>
      </p:sp>
      <p:sp>
        <p:nvSpPr>
          <p:cNvPr id="41" name="TextBox 40">
            <a:extLst>
              <a:ext uri="{FF2B5EF4-FFF2-40B4-BE49-F238E27FC236}">
                <a16:creationId xmlns:a16="http://schemas.microsoft.com/office/drawing/2014/main" id="{5BB4DC8C-2168-0654-EB7D-5A5CC58AA1BD}"/>
              </a:ext>
            </a:extLst>
          </p:cNvPr>
          <p:cNvSpPr txBox="1"/>
          <p:nvPr/>
        </p:nvSpPr>
        <p:spPr>
          <a:xfrm>
            <a:off x="2684338" y="2285207"/>
            <a:ext cx="6763076" cy="3107676"/>
          </a:xfrm>
          <a:prstGeom prst="rect">
            <a:avLst/>
          </a:prstGeom>
          <a:noFill/>
        </p:spPr>
        <p:txBody>
          <a:bodyPr wrap="square">
            <a:spAutoFit/>
          </a:bodyPr>
          <a:lstStyle/>
          <a:p>
            <a:pPr marL="179737" indent="-179737" defTabSz="287579">
              <a:spcAft>
                <a:spcPts val="510"/>
              </a:spcAft>
              <a:buFont typeface="Arial" panose="020B0604020202020204" pitchFamily="34" charset="0"/>
              <a:buChar char="•"/>
            </a:pPr>
            <a:r>
              <a:rPr lang="en-GB" sz="1132" b="1" kern="1200" dirty="0">
                <a:solidFill>
                  <a:srgbClr val="000000"/>
                </a:solidFill>
                <a:latin typeface="+mn-lt"/>
                <a:ea typeface="+mn-ea"/>
                <a:cs typeface="+mn-cs"/>
              </a:rPr>
              <a:t>Overview of Sentiment Analysis:</a:t>
            </a:r>
            <a:endParaRPr lang="en-GB" sz="1132" kern="1200" dirty="0">
              <a:solidFill>
                <a:srgbClr val="000000"/>
              </a:solidFill>
              <a:latin typeface="+mn-lt"/>
              <a:ea typeface="+mn-ea"/>
              <a:cs typeface="+mn-cs"/>
            </a:endParaRPr>
          </a:p>
          <a:p>
            <a:pPr defTabSz="287579">
              <a:spcAft>
                <a:spcPts val="510"/>
              </a:spcAft>
            </a:pPr>
            <a:r>
              <a:rPr lang="en-GB" sz="1132" kern="1200" dirty="0">
                <a:solidFill>
                  <a:srgbClr val="000000"/>
                </a:solidFill>
                <a:latin typeface="+mn-lt"/>
                <a:ea typeface="+mn-ea"/>
                <a:cs typeface="+mn-cs"/>
              </a:rPr>
              <a:t>British Airways, as a prominent airline, receives a considerable amount of feedback from passengers. </a:t>
            </a:r>
            <a:r>
              <a:rPr lang="en-GB" sz="1132" kern="1200">
                <a:solidFill>
                  <a:srgbClr val="000000"/>
                </a:solidFill>
                <a:latin typeface="+mn-lt"/>
                <a:ea typeface="+mn-ea"/>
                <a:cs typeface="+mn-cs"/>
              </a:rPr>
              <a:t>To gain insights into customer perceptions and satisfaction levels, we conducted a sentiment analysis on a dataset consisting of 1000 reviews.</a:t>
            </a:r>
          </a:p>
          <a:p>
            <a:pPr marL="179737" indent="-179737" defTabSz="287579">
              <a:spcAft>
                <a:spcPts val="510"/>
              </a:spcAft>
              <a:buFont typeface="Arial" panose="020B0604020202020204" pitchFamily="34" charset="0"/>
              <a:buChar char="•"/>
            </a:pPr>
            <a:r>
              <a:rPr lang="en-GB" sz="1132" b="1" kern="1200" dirty="0">
                <a:solidFill>
                  <a:srgbClr val="000000"/>
                </a:solidFill>
                <a:latin typeface="+mn-lt"/>
                <a:ea typeface="+mn-ea"/>
                <a:cs typeface="+mn-cs"/>
              </a:rPr>
              <a:t>Methodology Used:</a:t>
            </a:r>
            <a:endParaRPr lang="en-GB" sz="1132" kern="1200" dirty="0">
              <a:solidFill>
                <a:srgbClr val="000000"/>
              </a:solidFill>
              <a:latin typeface="+mn-lt"/>
              <a:ea typeface="+mn-ea"/>
              <a:cs typeface="+mn-cs"/>
            </a:endParaRPr>
          </a:p>
          <a:p>
            <a:pPr defTabSz="287579">
              <a:spcAft>
                <a:spcPts val="510"/>
              </a:spcAft>
            </a:pPr>
            <a:r>
              <a:rPr lang="en-GB" sz="1132" kern="1200" dirty="0">
                <a:solidFill>
                  <a:srgbClr val="000000"/>
                </a:solidFill>
                <a:latin typeface="+mn-lt"/>
                <a:ea typeface="+mn-ea"/>
                <a:cs typeface="+mn-cs"/>
              </a:rPr>
              <a:t>For this analysis, we employed the VADER (Valence Aware Dictionary and </a:t>
            </a:r>
            <a:r>
              <a:rPr lang="en-GB" sz="1132" kern="1200" dirty="0" err="1">
                <a:solidFill>
                  <a:srgbClr val="000000"/>
                </a:solidFill>
                <a:latin typeface="+mn-lt"/>
                <a:ea typeface="+mn-ea"/>
                <a:cs typeface="+mn-cs"/>
              </a:rPr>
              <a:t>sEntiment</a:t>
            </a:r>
            <a:r>
              <a:rPr lang="en-GB" sz="1132" kern="1200" dirty="0">
                <a:solidFill>
                  <a:srgbClr val="000000"/>
                </a:solidFill>
                <a:latin typeface="+mn-lt"/>
                <a:ea typeface="+mn-ea"/>
                <a:cs typeface="+mn-cs"/>
              </a:rPr>
              <a:t> Reasoner) tool. VADER is a lexicon and rule-based sentiment analysis tool specifically tuned to social media texts. It scores each review based on the sentiment expressed in terms of positivity, negativity, and neutrality.</a:t>
            </a:r>
          </a:p>
          <a:p>
            <a:pPr marL="179737" indent="-179737" defTabSz="287579">
              <a:spcAft>
                <a:spcPts val="510"/>
              </a:spcAft>
              <a:buFont typeface="Arial" panose="020B0604020202020204" pitchFamily="34" charset="0"/>
              <a:buChar char="•"/>
            </a:pPr>
            <a:r>
              <a:rPr lang="en-GB" sz="1132" b="1" kern="1200" dirty="0">
                <a:solidFill>
                  <a:srgbClr val="000000"/>
                </a:solidFill>
                <a:latin typeface="+mn-lt"/>
                <a:ea typeface="+mn-ea"/>
                <a:cs typeface="+mn-cs"/>
              </a:rPr>
              <a:t>Purpose of the Analysis:</a:t>
            </a:r>
            <a:endParaRPr lang="en-GB" sz="1132" kern="1200" dirty="0">
              <a:solidFill>
                <a:srgbClr val="000000"/>
              </a:solidFill>
              <a:latin typeface="+mn-lt"/>
              <a:ea typeface="+mn-ea"/>
              <a:cs typeface="+mn-cs"/>
            </a:endParaRPr>
          </a:p>
          <a:p>
            <a:pPr defTabSz="287579">
              <a:spcAft>
                <a:spcPts val="510"/>
              </a:spcAft>
            </a:pPr>
            <a:r>
              <a:rPr lang="en-GB" sz="1132" kern="1200" dirty="0">
                <a:solidFill>
                  <a:srgbClr val="000000"/>
                </a:solidFill>
                <a:latin typeface="+mn-lt"/>
                <a:ea typeface="+mn-ea"/>
                <a:cs typeface="+mn-cs"/>
              </a:rPr>
              <a:t>The main goal of this analysis is to understand the overall sentiment trends among British Airways customers. By identifying common themes and sentiments, we can pinpoint areas of strength and areas that require improvement.</a:t>
            </a:r>
          </a:p>
          <a:p>
            <a:pPr defTabSz="287579">
              <a:spcAft>
                <a:spcPts val="510"/>
              </a:spcAft>
            </a:pPr>
            <a:r>
              <a:rPr lang="en-GB" sz="1132" kern="1200" dirty="0">
                <a:solidFill>
                  <a:srgbClr val="000000"/>
                </a:solidFill>
                <a:latin typeface="+mn-lt"/>
                <a:ea typeface="+mn-ea"/>
                <a:cs typeface="+mn-cs"/>
              </a:rPr>
              <a:t>Throughout the presentation, I'll be sharing key insights from our analysis, including sentiment distribution, common themes from positive and negative reviews, and recommendations for enhancing customer experience.</a:t>
            </a:r>
            <a:endParaRPr lang="en-GB" b="0" i="0" u="none" strike="noStrike" dirty="0">
              <a:solidFill>
                <a:srgbClr val="000000"/>
              </a:solidFill>
              <a:effectLst/>
            </a:endParaRPr>
          </a:p>
        </p:txBody>
      </p:sp>
      <p:sp>
        <p:nvSpPr>
          <p:cNvPr id="35" name="TextBox 34">
            <a:extLst>
              <a:ext uri="{FF2B5EF4-FFF2-40B4-BE49-F238E27FC236}">
                <a16:creationId xmlns:a16="http://schemas.microsoft.com/office/drawing/2014/main" id="{51A5FECB-7438-5018-1467-CDC2AF049E74}"/>
              </a:ext>
            </a:extLst>
          </p:cNvPr>
          <p:cNvSpPr txBox="1"/>
          <p:nvPr/>
        </p:nvSpPr>
        <p:spPr>
          <a:xfrm>
            <a:off x="2684338" y="1286934"/>
            <a:ext cx="3867303" cy="324704"/>
          </a:xfrm>
          <a:prstGeom prst="rect">
            <a:avLst/>
          </a:prstGeom>
          <a:noFill/>
        </p:spPr>
        <p:txBody>
          <a:bodyPr wrap="square">
            <a:spAutoFit/>
          </a:bodyPr>
          <a:lstStyle/>
          <a:p>
            <a:pPr defTabSz="287579">
              <a:spcAft>
                <a:spcPts val="510"/>
              </a:spcAft>
            </a:pPr>
            <a:r>
              <a:rPr lang="en-GB" sz="1510" b="1" kern="1200">
                <a:solidFill>
                  <a:srgbClr val="000000"/>
                </a:solidFill>
                <a:latin typeface="Calibri" panose="020F0502020204030204" pitchFamily="34" charset="0"/>
                <a:ea typeface="+mn-ea"/>
                <a:cs typeface="Calibri" panose="020F0502020204030204" pitchFamily="34" charset="0"/>
              </a:rPr>
              <a:t>Introduction</a:t>
            </a:r>
            <a:endParaRPr lang="en-US" sz="24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80B25184-AB2E-56C2-4E67-23507E99DAE6}"/>
              </a:ext>
            </a:extLst>
          </p:cNvPr>
          <p:cNvSpPr txBox="1"/>
          <p:nvPr/>
        </p:nvSpPr>
        <p:spPr>
          <a:xfrm>
            <a:off x="2107444" y="1286934"/>
            <a:ext cx="2857192" cy="2275417"/>
          </a:xfrm>
          <a:prstGeom prst="rect">
            <a:avLst/>
          </a:prstGeom>
        </p:spPr>
        <p:txBody>
          <a:bodyPr vert="horz" lIns="91440" tIns="45720" rIns="91440" bIns="45720" rtlCol="0" anchor="b">
            <a:normAutofit/>
          </a:bodyPr>
          <a:lstStyle/>
          <a:p>
            <a:pPr defTabSz="638205">
              <a:lnSpc>
                <a:spcPct val="90000"/>
              </a:lnSpc>
              <a:spcBef>
                <a:spcPct val="0"/>
              </a:spcBef>
              <a:spcAft>
                <a:spcPts val="419"/>
              </a:spcAft>
            </a:pPr>
            <a:r>
              <a:rPr lang="en-US" sz="3350" b="1" kern="1200">
                <a:solidFill>
                  <a:schemeClr val="tx1"/>
                </a:solidFill>
                <a:latin typeface="+mj-lt"/>
                <a:ea typeface="+mj-ea"/>
                <a:cs typeface="+mj-cs"/>
              </a:rPr>
              <a:t>Sentiment Distribution</a:t>
            </a:r>
            <a:endParaRPr lang="en-US" sz="4800" b="1" kern="1200">
              <a:solidFill>
                <a:schemeClr val="tx1"/>
              </a:solidFill>
              <a:latin typeface="+mj-lt"/>
              <a:ea typeface="+mj-ea"/>
              <a:cs typeface="+mj-cs"/>
            </a:endParaRPr>
          </a:p>
        </p:txBody>
      </p:sp>
      <p:sp>
        <p:nvSpPr>
          <p:cNvPr id="9" name="TextBox 8">
            <a:extLst>
              <a:ext uri="{FF2B5EF4-FFF2-40B4-BE49-F238E27FC236}">
                <a16:creationId xmlns:a16="http://schemas.microsoft.com/office/drawing/2014/main" id="{2A648073-3C60-50BD-8172-0ED2745E29CE}"/>
              </a:ext>
            </a:extLst>
          </p:cNvPr>
          <p:cNvSpPr txBox="1"/>
          <p:nvPr/>
        </p:nvSpPr>
        <p:spPr>
          <a:xfrm>
            <a:off x="2107444" y="3950395"/>
            <a:ext cx="2793239" cy="857962"/>
          </a:xfrm>
          <a:prstGeom prst="rect">
            <a:avLst/>
          </a:prstGeom>
        </p:spPr>
        <p:txBody>
          <a:bodyPr vert="horz" lIns="91440" tIns="45720" rIns="91440" bIns="45720" rtlCol="0">
            <a:normAutofit/>
          </a:bodyPr>
          <a:lstStyle/>
          <a:p>
            <a:pPr defTabSz="638205">
              <a:lnSpc>
                <a:spcPct val="90000"/>
              </a:lnSpc>
              <a:spcBef>
                <a:spcPts val="698"/>
              </a:spcBef>
            </a:pPr>
            <a:r>
              <a:rPr lang="en-US" sz="1396" kern="1200">
                <a:solidFill>
                  <a:schemeClr val="tx1"/>
                </a:solidFill>
                <a:latin typeface="+mn-lt"/>
                <a:ea typeface="+mn-ea"/>
                <a:cs typeface="+mn-cs"/>
              </a:rPr>
              <a:t>Distribution of Sentiment Classes</a:t>
            </a:r>
            <a:endParaRPr lang="en-US" sz="2000" kern="1200">
              <a:solidFill>
                <a:schemeClr val="tx1"/>
              </a:solidFill>
              <a:latin typeface="+mn-lt"/>
              <a:ea typeface="+mn-ea"/>
              <a:cs typeface="+mn-cs"/>
            </a:endParaRPr>
          </a:p>
        </p:txBody>
      </p:sp>
      <p:pic>
        <p:nvPicPr>
          <p:cNvPr id="11" name="Picture 10" descr="A graph of a positive class distribution&#10;&#10;Description automatically generated">
            <a:extLst>
              <a:ext uri="{FF2B5EF4-FFF2-40B4-BE49-F238E27FC236}">
                <a16:creationId xmlns:a16="http://schemas.microsoft.com/office/drawing/2014/main" id="{8E8A5597-AF62-80A6-A2BF-448CC196C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609" y="1424857"/>
            <a:ext cx="4861948" cy="2892860"/>
          </a:xfrm>
          <a:prstGeom prst="rect">
            <a:avLst/>
          </a:prstGeom>
        </p:spPr>
      </p:pic>
      <p:sp>
        <p:nvSpPr>
          <p:cNvPr id="13" name="TextBox 12">
            <a:extLst>
              <a:ext uri="{FF2B5EF4-FFF2-40B4-BE49-F238E27FC236}">
                <a16:creationId xmlns:a16="http://schemas.microsoft.com/office/drawing/2014/main" id="{5449AF84-858B-0134-B256-168225A8A966}"/>
              </a:ext>
            </a:extLst>
          </p:cNvPr>
          <p:cNvSpPr txBox="1"/>
          <p:nvPr/>
        </p:nvSpPr>
        <p:spPr>
          <a:xfrm>
            <a:off x="5300787" y="4379377"/>
            <a:ext cx="4783770" cy="1013506"/>
          </a:xfrm>
          <a:prstGeom prst="rect">
            <a:avLst/>
          </a:prstGeom>
          <a:noFill/>
        </p:spPr>
        <p:txBody>
          <a:bodyPr wrap="square">
            <a:spAutoFit/>
          </a:bodyPr>
          <a:lstStyle/>
          <a:p>
            <a:pPr defTabSz="319103">
              <a:spcAft>
                <a:spcPts val="558"/>
              </a:spcAft>
            </a:pPr>
            <a:r>
              <a:rPr lang="en-GB" sz="1117" kern="1200">
                <a:solidFill>
                  <a:srgbClr val="000000"/>
                </a:solidFill>
                <a:latin typeface="+mn-lt"/>
                <a:ea typeface="+mn-ea"/>
                <a:cs typeface="+mn-cs"/>
              </a:rPr>
              <a:t>We have 1000 reviews and here is the distribution:</a:t>
            </a:r>
          </a:p>
          <a:p>
            <a:pPr defTabSz="319103">
              <a:spcAft>
                <a:spcPts val="558"/>
              </a:spcAft>
              <a:buFont typeface="Arial" panose="020B0604020202020204" pitchFamily="34" charset="0"/>
              <a:buChar char="•"/>
            </a:pPr>
            <a:r>
              <a:rPr lang="en-GB" sz="1117" b="1" kern="1200">
                <a:solidFill>
                  <a:srgbClr val="000000"/>
                </a:solidFill>
                <a:latin typeface="+mn-lt"/>
                <a:ea typeface="+mn-ea"/>
                <a:cs typeface="+mn-cs"/>
              </a:rPr>
              <a:t>Positive Reviews</a:t>
            </a:r>
            <a:r>
              <a:rPr lang="en-GB" sz="1117" kern="1200">
                <a:solidFill>
                  <a:srgbClr val="000000"/>
                </a:solidFill>
                <a:latin typeface="+mn-lt"/>
                <a:ea typeface="+mn-ea"/>
                <a:cs typeface="+mn-cs"/>
              </a:rPr>
              <a:t>: Approximately 470 reviews fall into the positive category.</a:t>
            </a:r>
          </a:p>
          <a:p>
            <a:pPr defTabSz="319103">
              <a:spcAft>
                <a:spcPts val="558"/>
              </a:spcAft>
              <a:buFont typeface="Arial" panose="020B0604020202020204" pitchFamily="34" charset="0"/>
              <a:buChar char="•"/>
            </a:pPr>
            <a:r>
              <a:rPr lang="en-GB" sz="1117" b="1" kern="1200">
                <a:solidFill>
                  <a:srgbClr val="000000"/>
                </a:solidFill>
                <a:latin typeface="+mn-lt"/>
                <a:ea typeface="+mn-ea"/>
                <a:cs typeface="+mn-cs"/>
              </a:rPr>
              <a:t>Negative Reviews</a:t>
            </a:r>
            <a:r>
              <a:rPr lang="en-GB" sz="1117" kern="1200">
                <a:solidFill>
                  <a:srgbClr val="000000"/>
                </a:solidFill>
                <a:latin typeface="+mn-lt"/>
                <a:ea typeface="+mn-ea"/>
                <a:cs typeface="+mn-cs"/>
              </a:rPr>
              <a:t>: Around 514 reviews fall into the negative category.</a:t>
            </a:r>
          </a:p>
          <a:p>
            <a:pPr defTabSz="319103">
              <a:spcAft>
                <a:spcPts val="558"/>
              </a:spcAft>
              <a:buFont typeface="Arial" panose="020B0604020202020204" pitchFamily="34" charset="0"/>
              <a:buChar char="•"/>
            </a:pPr>
            <a:r>
              <a:rPr lang="en-GB" sz="1117" b="1" kern="1200">
                <a:solidFill>
                  <a:srgbClr val="000000"/>
                </a:solidFill>
                <a:latin typeface="+mn-lt"/>
                <a:ea typeface="+mn-ea"/>
                <a:cs typeface="+mn-cs"/>
              </a:rPr>
              <a:t>Neutral Reviews</a:t>
            </a:r>
            <a:r>
              <a:rPr lang="en-GB" sz="1117" kern="1200">
                <a:solidFill>
                  <a:srgbClr val="000000"/>
                </a:solidFill>
                <a:latin typeface="+mn-lt"/>
                <a:ea typeface="+mn-ea"/>
                <a:cs typeface="+mn-cs"/>
              </a:rPr>
              <a:t>: Approximately 16 reviews fall into the neutral category.</a:t>
            </a:r>
            <a:endParaRPr lang="en-GB" sz="1600" b="0" i="0" u="none" strike="noStrike">
              <a:solidFill>
                <a:srgbClr val="000000"/>
              </a:solidFill>
              <a:effectLst/>
            </a:endParaRPr>
          </a:p>
        </p:txBody>
      </p:sp>
    </p:spTree>
    <p:extLst>
      <p:ext uri="{BB962C8B-B14F-4D97-AF65-F5344CB8AC3E}">
        <p14:creationId xmlns:p14="http://schemas.microsoft.com/office/powerpoint/2010/main" val="270306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FFDD94D5-BD42-49BD-0534-7FC28BA3B9A8}"/>
              </a:ext>
            </a:extLst>
          </p:cNvPr>
          <p:cNvSpPr txBox="1"/>
          <p:nvPr/>
        </p:nvSpPr>
        <p:spPr>
          <a:xfrm>
            <a:off x="2742759" y="1286934"/>
            <a:ext cx="2976338" cy="2231944"/>
          </a:xfrm>
          <a:prstGeom prst="rect">
            <a:avLst/>
          </a:prstGeom>
        </p:spPr>
        <p:txBody>
          <a:bodyPr vert="horz" lIns="91440" tIns="45720" rIns="91440" bIns="45720" rtlCol="0" anchor="t">
            <a:normAutofit/>
          </a:bodyPr>
          <a:lstStyle/>
          <a:p>
            <a:pPr defTabSz="582473">
              <a:lnSpc>
                <a:spcPct val="90000"/>
              </a:lnSpc>
              <a:spcAft>
                <a:spcPts val="382"/>
              </a:spcAft>
            </a:pPr>
            <a:r>
              <a:rPr lang="en-US" sz="1274" b="1" kern="1200">
                <a:solidFill>
                  <a:schemeClr val="tx1"/>
                </a:solidFill>
                <a:latin typeface="+mn-lt"/>
                <a:ea typeface="+mn-ea"/>
                <a:cs typeface="+mn-cs"/>
              </a:rPr>
              <a:t>Word Clouds</a:t>
            </a:r>
            <a:endParaRPr lang="en-US" sz="2000" b="1"/>
          </a:p>
        </p:txBody>
      </p:sp>
      <p:sp>
        <p:nvSpPr>
          <p:cNvPr id="7" name="TextBox 6">
            <a:extLst>
              <a:ext uri="{FF2B5EF4-FFF2-40B4-BE49-F238E27FC236}">
                <a16:creationId xmlns:a16="http://schemas.microsoft.com/office/drawing/2014/main" id="{DFFBD40B-BE23-CB90-457E-A3C2DDCEBEAD}"/>
              </a:ext>
            </a:extLst>
          </p:cNvPr>
          <p:cNvSpPr txBox="1"/>
          <p:nvPr/>
        </p:nvSpPr>
        <p:spPr>
          <a:xfrm>
            <a:off x="6483916" y="1386935"/>
            <a:ext cx="2677961" cy="210507"/>
          </a:xfrm>
          <a:prstGeom prst="rect">
            <a:avLst/>
          </a:prstGeom>
          <a:noFill/>
        </p:spPr>
        <p:txBody>
          <a:bodyPr wrap="square">
            <a:spAutoFit/>
          </a:bodyPr>
          <a:lstStyle/>
          <a:p>
            <a:pPr defTabSz="195129">
              <a:spcAft>
                <a:spcPts val="382"/>
              </a:spcAft>
            </a:pPr>
            <a:r>
              <a:rPr lang="en-GB" sz="768" kern="1200">
                <a:solidFill>
                  <a:srgbClr val="000000"/>
                </a:solidFill>
                <a:latin typeface="-webkit-standard"/>
                <a:ea typeface="+mn-ea"/>
                <a:cs typeface="+mn-cs"/>
              </a:rPr>
              <a:t>Word Clouds of Positive and Negative Reviews</a:t>
            </a:r>
            <a:endParaRPr lang="en-US"/>
          </a:p>
        </p:txBody>
      </p:sp>
      <p:pic>
        <p:nvPicPr>
          <p:cNvPr id="9" name="Picture 8" descr="A close up of words&#10;&#10;Description automatically generated">
            <a:extLst>
              <a:ext uri="{FF2B5EF4-FFF2-40B4-BE49-F238E27FC236}">
                <a16:creationId xmlns:a16="http://schemas.microsoft.com/office/drawing/2014/main" id="{1BDADB41-5885-B594-2061-799CDF84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916" y="1749545"/>
            <a:ext cx="3145403" cy="1476637"/>
          </a:xfrm>
          <a:prstGeom prst="rect">
            <a:avLst/>
          </a:prstGeom>
        </p:spPr>
      </p:pic>
      <p:pic>
        <p:nvPicPr>
          <p:cNvPr id="11" name="Picture 10" descr="A close-up of words&#10;&#10;Description automatically generated">
            <a:extLst>
              <a:ext uri="{FF2B5EF4-FFF2-40B4-BE49-F238E27FC236}">
                <a16:creationId xmlns:a16="http://schemas.microsoft.com/office/drawing/2014/main" id="{BA047598-8F25-5E77-AAA8-679EF5420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916" y="3408895"/>
            <a:ext cx="3023807" cy="1654609"/>
          </a:xfrm>
          <a:prstGeom prst="rect">
            <a:avLst/>
          </a:prstGeom>
        </p:spPr>
      </p:pic>
      <p:sp>
        <p:nvSpPr>
          <p:cNvPr id="12" name="TextBox 11">
            <a:extLst>
              <a:ext uri="{FF2B5EF4-FFF2-40B4-BE49-F238E27FC236}">
                <a16:creationId xmlns:a16="http://schemas.microsoft.com/office/drawing/2014/main" id="{FCF8DF52-9116-004D-00B3-6B76059E151F}"/>
              </a:ext>
            </a:extLst>
          </p:cNvPr>
          <p:cNvSpPr txBox="1"/>
          <p:nvPr/>
        </p:nvSpPr>
        <p:spPr>
          <a:xfrm>
            <a:off x="2562683" y="1817497"/>
            <a:ext cx="3859103" cy="3575386"/>
          </a:xfrm>
          <a:prstGeom prst="rect">
            <a:avLst/>
          </a:prstGeom>
          <a:noFill/>
        </p:spPr>
        <p:txBody>
          <a:bodyPr wrap="square" rtlCol="0">
            <a:spAutoFit/>
          </a:bodyPr>
          <a:lstStyle/>
          <a:p>
            <a:pPr marL="260033" indent="-260033" defTabSz="291236">
              <a:spcAft>
                <a:spcPts val="546"/>
              </a:spcAft>
              <a:buFont typeface="Arial" panose="020B0604020202020204" pitchFamily="34" charset="0"/>
              <a:buChar char="•"/>
            </a:pPr>
            <a:r>
              <a:rPr lang="en-US" sz="1147" b="1" kern="1200">
                <a:solidFill>
                  <a:schemeClr val="tx1"/>
                </a:solidFill>
                <a:latin typeface="+mn-lt"/>
                <a:ea typeface="+mn-ea"/>
                <a:cs typeface="+mn-cs"/>
              </a:rPr>
              <a:t>Strengths from positive reviews</a:t>
            </a:r>
          </a:p>
          <a:p>
            <a:pPr defTabSz="291236">
              <a:spcAft>
                <a:spcPts val="546"/>
              </a:spcAft>
            </a:pPr>
            <a:r>
              <a:rPr lang="en-US" sz="1147" kern="1200">
                <a:solidFill>
                  <a:schemeClr val="tx1"/>
                </a:solidFill>
                <a:latin typeface="+mn-lt"/>
                <a:ea typeface="+mn-ea"/>
                <a:cs typeface="+mn-cs"/>
              </a:rPr>
              <a:t>“good”,“flight”,“service”,“seat”,“crew”,“food”,“comfortable”,“clean”. These words represent aspects that customers appreciate.</a:t>
            </a:r>
          </a:p>
          <a:p>
            <a:pPr marL="260033" indent="-260033" defTabSz="291236">
              <a:spcAft>
                <a:spcPts val="546"/>
              </a:spcAft>
              <a:buFont typeface="Arial" panose="020B0604020202020204" pitchFamily="34" charset="0"/>
              <a:buChar char="•"/>
            </a:pPr>
            <a:r>
              <a:rPr lang="en-US" sz="1147" b="1" kern="1200">
                <a:solidFill>
                  <a:schemeClr val="tx1"/>
                </a:solidFill>
                <a:latin typeface="+mn-lt"/>
                <a:ea typeface="+mn-ea"/>
                <a:cs typeface="+mn-cs"/>
              </a:rPr>
              <a:t>key areas of improvement from negative reviews</a:t>
            </a:r>
          </a:p>
          <a:p>
            <a:pPr defTabSz="291236">
              <a:spcAft>
                <a:spcPts val="546"/>
              </a:spcAft>
            </a:pPr>
            <a:r>
              <a:rPr lang="en-US" sz="1147" b="1" kern="1200">
                <a:solidFill>
                  <a:schemeClr val="tx1"/>
                </a:solidFill>
                <a:latin typeface="+mn-lt"/>
                <a:ea typeface="+mn-ea"/>
                <a:cs typeface="+mn-cs"/>
              </a:rPr>
              <a:t>- Seat Comfort:</a:t>
            </a:r>
            <a:r>
              <a:rPr lang="en-US" sz="1147" kern="1200">
                <a:solidFill>
                  <a:schemeClr val="tx1"/>
                </a:solidFill>
                <a:latin typeface="+mn-lt"/>
                <a:ea typeface="+mn-ea"/>
                <a:cs typeface="+mn-cs"/>
              </a:rPr>
              <a:t> Passengers mention discomfort related to seating arrangements.</a:t>
            </a:r>
          </a:p>
          <a:p>
            <a:pPr defTabSz="291236">
              <a:spcAft>
                <a:spcPts val="546"/>
              </a:spcAft>
            </a:pPr>
            <a:r>
              <a:rPr lang="en-US" sz="1147" kern="1200">
                <a:solidFill>
                  <a:schemeClr val="tx1"/>
                </a:solidFill>
                <a:latin typeface="+mn-lt"/>
                <a:ea typeface="+mn-ea"/>
                <a:cs typeface="+mn-cs"/>
              </a:rPr>
              <a:t>Delays: Delays impact overall satisfaction.</a:t>
            </a:r>
          </a:p>
          <a:p>
            <a:pPr defTabSz="291236">
              <a:spcAft>
                <a:spcPts val="546"/>
              </a:spcAft>
            </a:pPr>
            <a:r>
              <a:rPr lang="en-US" sz="1147" b="1" kern="1200">
                <a:solidFill>
                  <a:schemeClr val="tx1"/>
                </a:solidFill>
                <a:latin typeface="+mn-lt"/>
                <a:ea typeface="+mn-ea"/>
                <a:cs typeface="+mn-cs"/>
              </a:rPr>
              <a:t>- Customer Service:</a:t>
            </a:r>
            <a:r>
              <a:rPr lang="en-US" sz="1147" kern="1200">
                <a:solidFill>
                  <a:schemeClr val="tx1"/>
                </a:solidFill>
                <a:latin typeface="+mn-lt"/>
                <a:ea typeface="+mn-ea"/>
                <a:cs typeface="+mn-cs"/>
              </a:rPr>
              <a:t> Negative experiences with customer service representatives.</a:t>
            </a:r>
          </a:p>
          <a:p>
            <a:pPr defTabSz="291236">
              <a:spcAft>
                <a:spcPts val="546"/>
              </a:spcAft>
            </a:pPr>
            <a:r>
              <a:rPr lang="en-US" sz="1147" kern="1200">
                <a:solidFill>
                  <a:schemeClr val="tx1"/>
                </a:solidFill>
                <a:latin typeface="+mn-lt"/>
                <a:ea typeface="+mn-ea"/>
                <a:cs typeface="+mn-cs"/>
              </a:rPr>
              <a:t>Refunds: Issues related to refunds and vouchers.</a:t>
            </a:r>
          </a:p>
          <a:p>
            <a:pPr defTabSz="291236">
              <a:spcAft>
                <a:spcPts val="546"/>
              </a:spcAft>
            </a:pPr>
            <a:r>
              <a:rPr lang="en-US" sz="1147" b="1" kern="1200">
                <a:solidFill>
                  <a:schemeClr val="tx1"/>
                </a:solidFill>
                <a:latin typeface="+mn-lt"/>
                <a:ea typeface="+mn-ea"/>
                <a:cs typeface="+mn-cs"/>
              </a:rPr>
              <a:t>- Business Class:</a:t>
            </a:r>
            <a:r>
              <a:rPr lang="en-US" sz="1147" kern="1200">
                <a:solidFill>
                  <a:schemeClr val="tx1"/>
                </a:solidFill>
                <a:latin typeface="+mn-lt"/>
                <a:ea typeface="+mn-ea"/>
                <a:cs typeface="+mn-cs"/>
              </a:rPr>
              <a:t> Even premium services have notable criticisms.</a:t>
            </a:r>
          </a:p>
          <a:p>
            <a:pPr defTabSz="291236">
              <a:spcAft>
                <a:spcPts val="546"/>
              </a:spcAft>
            </a:pPr>
            <a:r>
              <a:rPr lang="en-US" sz="1147" b="1" kern="1200">
                <a:solidFill>
                  <a:schemeClr val="tx1"/>
                </a:solidFill>
                <a:latin typeface="+mn-lt"/>
                <a:ea typeface="+mn-ea"/>
                <a:cs typeface="+mn-cs"/>
              </a:rPr>
              <a:t>- Baggage Handling</a:t>
            </a:r>
            <a:r>
              <a:rPr lang="en-US" sz="1147" kern="1200">
                <a:solidFill>
                  <a:schemeClr val="tx1"/>
                </a:solidFill>
                <a:latin typeface="+mn-lt"/>
                <a:ea typeface="+mn-ea"/>
                <a:cs typeface="+mn-cs"/>
              </a:rPr>
              <a:t>: Problems with baggage handling and communication.</a:t>
            </a:r>
          </a:p>
          <a:p>
            <a:pPr defTabSz="291236">
              <a:spcAft>
                <a:spcPts val="546"/>
              </a:spcAft>
            </a:pPr>
            <a:r>
              <a:rPr lang="en-US" sz="1147" b="1" kern="1200">
                <a:solidFill>
                  <a:schemeClr val="tx1"/>
                </a:solidFill>
                <a:latin typeface="+mn-lt"/>
                <a:ea typeface="+mn-ea"/>
                <a:cs typeface="+mn-cs"/>
              </a:rPr>
              <a:t>- Food:</a:t>
            </a:r>
            <a:r>
              <a:rPr lang="en-US" sz="1147" kern="1200">
                <a:solidFill>
                  <a:schemeClr val="tx1"/>
                </a:solidFill>
                <a:latin typeface="+mn-lt"/>
                <a:ea typeface="+mn-ea"/>
                <a:cs typeface="+mn-cs"/>
              </a:rPr>
              <a:t> Dissatisfaction with in-flight meals.</a:t>
            </a:r>
            <a:endParaRPr lang="en-US" sz="1260" kern="1200">
              <a:solidFill>
                <a:schemeClr val="tx1"/>
              </a:solidFill>
              <a:latin typeface="+mn-lt"/>
              <a:ea typeface="+mn-ea"/>
              <a:cs typeface="+mn-cs"/>
            </a:endParaRPr>
          </a:p>
        </p:txBody>
      </p:sp>
    </p:spTree>
    <p:extLst>
      <p:ext uri="{BB962C8B-B14F-4D97-AF65-F5344CB8AC3E}">
        <p14:creationId xmlns:p14="http://schemas.microsoft.com/office/powerpoint/2010/main" val="398052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32839" y="1286934"/>
            <a:ext cx="572753"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02BD5B-BCC6-75C3-AD57-7366BD66599C}"/>
              </a:ext>
            </a:extLst>
          </p:cNvPr>
          <p:cNvSpPr txBox="1"/>
          <p:nvPr/>
        </p:nvSpPr>
        <p:spPr>
          <a:xfrm>
            <a:off x="1955412" y="2592662"/>
            <a:ext cx="3532214" cy="2800221"/>
          </a:xfrm>
          <a:prstGeom prst="rect">
            <a:avLst/>
          </a:prstGeom>
        </p:spPr>
        <p:txBody>
          <a:bodyPr vert="horz" lIns="91440" tIns="45720" rIns="91440" bIns="45720" rtlCol="0">
            <a:normAutofit/>
          </a:bodyPr>
          <a:lstStyle/>
          <a:p>
            <a:pPr indent="-176022" defTabSz="704088">
              <a:lnSpc>
                <a:spcPct val="90000"/>
              </a:lnSpc>
              <a:spcAft>
                <a:spcPts val="462"/>
              </a:spcAft>
              <a:buFont typeface="Arial" panose="020B0604020202020204" pitchFamily="34" charset="0"/>
              <a:buChar char="•"/>
            </a:pPr>
            <a:r>
              <a:rPr lang="en-US" sz="1540" b="1" kern="1200">
                <a:solidFill>
                  <a:schemeClr val="tx1"/>
                </a:solidFill>
                <a:latin typeface="+mn-lt"/>
                <a:ea typeface="+mn-ea"/>
                <a:cs typeface="+mn-cs"/>
              </a:rPr>
              <a:t>Conclusion and Recommendations</a:t>
            </a:r>
            <a:endParaRPr lang="en-US" sz="2000" b="1"/>
          </a:p>
        </p:txBody>
      </p:sp>
      <p:sp>
        <p:nvSpPr>
          <p:cNvPr id="7" name="TextBox 6">
            <a:extLst>
              <a:ext uri="{FF2B5EF4-FFF2-40B4-BE49-F238E27FC236}">
                <a16:creationId xmlns:a16="http://schemas.microsoft.com/office/drawing/2014/main" id="{578ED3B7-BDC1-BC89-BFC6-42048A4297E6}"/>
              </a:ext>
            </a:extLst>
          </p:cNvPr>
          <p:cNvSpPr txBox="1"/>
          <p:nvPr/>
        </p:nvSpPr>
        <p:spPr>
          <a:xfrm>
            <a:off x="6090852" y="2425195"/>
            <a:ext cx="4093813" cy="527580"/>
          </a:xfrm>
          <a:prstGeom prst="rect">
            <a:avLst/>
          </a:prstGeom>
          <a:noFill/>
        </p:spPr>
        <p:txBody>
          <a:bodyPr wrap="square">
            <a:spAutoFit/>
          </a:bodyPr>
          <a:lstStyle/>
          <a:p>
            <a:pPr defTabSz="179542">
              <a:spcAft>
                <a:spcPts val="462"/>
              </a:spcAft>
            </a:pPr>
            <a:r>
              <a:rPr lang="en-GB" sz="707" kern="1200" dirty="0">
                <a:solidFill>
                  <a:srgbClr val="000000"/>
                </a:solidFill>
                <a:latin typeface="+mn-lt"/>
                <a:ea typeface="+mn-ea"/>
                <a:cs typeface="+mn-cs"/>
              </a:rPr>
              <a:t>Based on our analysis of positive reviews, customers frequently mention several strengths of British Airways. Key aspects that are highly appreciated include the quality of flights, excellent service, comfortable seating, friendly crew, good food options, and overall cleanliness. These factors contribute significantly to positive customer experiences and satisfaction.</a:t>
            </a:r>
            <a:endParaRPr lang="en-US" dirty="0"/>
          </a:p>
        </p:txBody>
      </p:sp>
      <p:sp>
        <p:nvSpPr>
          <p:cNvPr id="9" name="TextBox 8">
            <a:extLst>
              <a:ext uri="{FF2B5EF4-FFF2-40B4-BE49-F238E27FC236}">
                <a16:creationId xmlns:a16="http://schemas.microsoft.com/office/drawing/2014/main" id="{BD0D358E-9A75-3BDB-F2E4-7C1DB1F78EF3}"/>
              </a:ext>
            </a:extLst>
          </p:cNvPr>
          <p:cNvSpPr txBox="1"/>
          <p:nvPr/>
        </p:nvSpPr>
        <p:spPr>
          <a:xfrm>
            <a:off x="6090852" y="2926861"/>
            <a:ext cx="4036774" cy="745204"/>
          </a:xfrm>
          <a:prstGeom prst="rect">
            <a:avLst/>
          </a:prstGeom>
          <a:noFill/>
        </p:spPr>
        <p:txBody>
          <a:bodyPr wrap="square">
            <a:spAutoFit/>
          </a:bodyPr>
          <a:lstStyle/>
          <a:p>
            <a:pPr defTabSz="179542">
              <a:spcAft>
                <a:spcPts val="462"/>
              </a:spcAft>
            </a:pPr>
            <a:r>
              <a:rPr lang="en-GB" sz="707" kern="1200" dirty="0">
                <a:solidFill>
                  <a:srgbClr val="000000"/>
                </a:solidFill>
                <a:latin typeface="+mn-lt"/>
                <a:ea typeface="+mn-ea"/>
                <a:cs typeface="+mn-cs"/>
              </a:rPr>
              <a:t>While British Airways receives positive feedback in many areas, there are several key areas for improvement based on negative reviews. Customers have expressed concerns about seat comfort, delays impacting overall satisfaction, negative experiences with customer service representatives, issues related to refunds and vouchers, criticisms of premium services in Business Class, problems with baggage handling and communication, and dissatisfaction with in-flight meals. Addressing these areas is crucial to enhancing the overall passenger experience.</a:t>
            </a:r>
            <a:endParaRPr lang="en-US" dirty="0"/>
          </a:p>
        </p:txBody>
      </p:sp>
      <p:sp>
        <p:nvSpPr>
          <p:cNvPr id="11" name="TextBox 10">
            <a:extLst>
              <a:ext uri="{FF2B5EF4-FFF2-40B4-BE49-F238E27FC236}">
                <a16:creationId xmlns:a16="http://schemas.microsoft.com/office/drawing/2014/main" id="{F7716CFB-EA5B-69F3-A735-5A8B8E67FD7F}"/>
              </a:ext>
            </a:extLst>
          </p:cNvPr>
          <p:cNvSpPr txBox="1"/>
          <p:nvPr/>
        </p:nvSpPr>
        <p:spPr>
          <a:xfrm>
            <a:off x="6090852" y="3648742"/>
            <a:ext cx="2423952" cy="201145"/>
          </a:xfrm>
          <a:prstGeom prst="rect">
            <a:avLst/>
          </a:prstGeom>
          <a:noFill/>
        </p:spPr>
        <p:txBody>
          <a:bodyPr wrap="square">
            <a:spAutoFit/>
          </a:bodyPr>
          <a:lstStyle/>
          <a:p>
            <a:pPr marL="112214" indent="-112214" defTabSz="179542">
              <a:spcAft>
                <a:spcPts val="462"/>
              </a:spcAft>
              <a:buFont typeface="Arial" panose="020B0604020202020204" pitchFamily="34" charset="0"/>
              <a:buChar char="•"/>
            </a:pPr>
            <a:r>
              <a:rPr lang="en-GB" sz="707" kern="1200">
                <a:solidFill>
                  <a:srgbClr val="000000"/>
                </a:solidFill>
                <a:latin typeface="+mn-lt"/>
                <a:ea typeface="+mn-ea"/>
                <a:cs typeface="+mn-cs"/>
              </a:rPr>
              <a:t>Recommendations</a:t>
            </a:r>
            <a:endParaRPr lang="en-US"/>
          </a:p>
        </p:txBody>
      </p:sp>
      <p:sp>
        <p:nvSpPr>
          <p:cNvPr id="12" name="TextBox 11">
            <a:extLst>
              <a:ext uri="{FF2B5EF4-FFF2-40B4-BE49-F238E27FC236}">
                <a16:creationId xmlns:a16="http://schemas.microsoft.com/office/drawing/2014/main" id="{833C4439-3C8E-BC95-DD9F-5F8824E1421E}"/>
              </a:ext>
            </a:extLst>
          </p:cNvPr>
          <p:cNvSpPr txBox="1"/>
          <p:nvPr/>
        </p:nvSpPr>
        <p:spPr>
          <a:xfrm>
            <a:off x="6090852" y="2278385"/>
            <a:ext cx="702115" cy="201145"/>
          </a:xfrm>
          <a:prstGeom prst="rect">
            <a:avLst/>
          </a:prstGeom>
          <a:noFill/>
        </p:spPr>
        <p:txBody>
          <a:bodyPr wrap="none" rtlCol="0">
            <a:spAutoFit/>
          </a:bodyPr>
          <a:lstStyle/>
          <a:p>
            <a:pPr marL="112214" indent="-112214" defTabSz="179542">
              <a:spcAft>
                <a:spcPts val="462"/>
              </a:spcAft>
              <a:buFont typeface="Arial" panose="020B0604020202020204" pitchFamily="34" charset="0"/>
              <a:buChar char="•"/>
            </a:pPr>
            <a:r>
              <a:rPr lang="en-US" sz="707" kern="1200">
                <a:solidFill>
                  <a:schemeClr val="tx1"/>
                </a:solidFill>
                <a:latin typeface="+mn-lt"/>
                <a:ea typeface="+mn-ea"/>
                <a:cs typeface="+mn-cs"/>
              </a:rPr>
              <a:t>Conclusion</a:t>
            </a:r>
            <a:endParaRPr lang="en-US"/>
          </a:p>
        </p:txBody>
      </p:sp>
      <p:sp>
        <p:nvSpPr>
          <p:cNvPr id="14" name="TextBox 13">
            <a:extLst>
              <a:ext uri="{FF2B5EF4-FFF2-40B4-BE49-F238E27FC236}">
                <a16:creationId xmlns:a16="http://schemas.microsoft.com/office/drawing/2014/main" id="{0C558284-C8DE-24B5-378C-48D7B34D1FEE}"/>
              </a:ext>
            </a:extLst>
          </p:cNvPr>
          <p:cNvSpPr txBox="1"/>
          <p:nvPr/>
        </p:nvSpPr>
        <p:spPr>
          <a:xfrm>
            <a:off x="6090851" y="3795552"/>
            <a:ext cx="4145738" cy="527580"/>
          </a:xfrm>
          <a:prstGeom prst="rect">
            <a:avLst/>
          </a:prstGeom>
          <a:noFill/>
        </p:spPr>
        <p:txBody>
          <a:bodyPr wrap="square">
            <a:spAutoFit/>
          </a:bodyPr>
          <a:lstStyle/>
          <a:p>
            <a:pPr defTabSz="179542">
              <a:spcAft>
                <a:spcPts val="462"/>
              </a:spcAft>
            </a:pPr>
            <a:r>
              <a:rPr lang="en-GB" sz="707" kern="1200">
                <a:solidFill>
                  <a:srgbClr val="000000"/>
                </a:solidFill>
                <a:latin typeface="+mn-lt"/>
                <a:ea typeface="+mn-ea"/>
                <a:cs typeface="+mn-cs"/>
              </a:rPr>
              <a:t>To improve the overall passenger experience, we recommend focusing on enhancing seat comfort, addressing delays and customer service issues, improving baggage handling and communication, and enhancing food options and quality in-flight. Additionally, reviewing and improving the refund and voucher process can help alleviate customer concerns and enhance satisfaction.</a:t>
            </a:r>
            <a:endParaRPr lang="en-US"/>
          </a:p>
        </p:txBody>
      </p:sp>
    </p:spTree>
    <p:extLst>
      <p:ext uri="{BB962C8B-B14F-4D97-AF65-F5344CB8AC3E}">
        <p14:creationId xmlns:p14="http://schemas.microsoft.com/office/powerpoint/2010/main" val="421958017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345</TotalTime>
  <Words>596</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-webkit-standard</vt:lpstr>
      <vt:lpstr>Arial</vt:lpstr>
      <vt:lpstr>Calibri</vt:lpstr>
      <vt:lpstr>Calibri Light</vt:lpstr>
      <vt:lpstr>Office 2013 - 2022 Theme</vt:lpstr>
      <vt:lpstr>Sentiment Analysis of British Airways Reviews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Idris Abiola Olatunji</cp:lastModifiedBy>
  <cp:revision>5</cp:revision>
  <dcterms:created xsi:type="dcterms:W3CDTF">2022-12-06T11:13:27Z</dcterms:created>
  <dcterms:modified xsi:type="dcterms:W3CDTF">2024-06-05T14:16:52Z</dcterms:modified>
</cp:coreProperties>
</file>