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9" r:id="rId6"/>
    <p:sldId id="259" r:id="rId7"/>
    <p:sldId id="266" r:id="rId8"/>
    <p:sldId id="260" r:id="rId9"/>
    <p:sldId id="261" r:id="rId10"/>
    <p:sldId id="272" r:id="rId11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02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C956-AA4F-45C2-BF9F-B91CBA846FC4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20DA-8581-4E16-B0AE-259480D49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297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C956-AA4F-45C2-BF9F-B91CBA846FC4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20DA-8581-4E16-B0AE-259480D49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743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C956-AA4F-45C2-BF9F-B91CBA846FC4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20DA-8581-4E16-B0AE-259480D49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915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noProof="0" dirty="0"/>
              <a:t>Klikk for å editere Master tittel stil</a:t>
            </a:r>
            <a:endParaRPr lang="en-GB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9153-F7B0-4605-8AB6-AE4FA60120C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5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C956-AA4F-45C2-BF9F-B91CBA846FC4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20DA-8581-4E16-B0AE-259480D49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807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C956-AA4F-45C2-BF9F-B91CBA846FC4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20DA-8581-4E16-B0AE-259480D49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539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C956-AA4F-45C2-BF9F-B91CBA846FC4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20DA-8581-4E16-B0AE-259480D49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625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C956-AA4F-45C2-BF9F-B91CBA846FC4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20DA-8581-4E16-B0AE-259480D49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463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C956-AA4F-45C2-BF9F-B91CBA846FC4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20DA-8581-4E16-B0AE-259480D49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023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C956-AA4F-45C2-BF9F-B91CBA846FC4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20DA-8581-4E16-B0AE-259480D49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618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C956-AA4F-45C2-BF9F-B91CBA846FC4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20DA-8581-4E16-B0AE-259480D49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607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C956-AA4F-45C2-BF9F-B91CBA846FC4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20DA-8581-4E16-B0AE-259480D49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985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6C956-AA4F-45C2-BF9F-B91CBA846FC4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E20DA-8581-4E16-B0AE-259480D49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919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564904"/>
            <a:ext cx="8640960" cy="1008064"/>
          </a:xfrm>
        </p:spPr>
        <p:txBody>
          <a:bodyPr>
            <a:normAutofit fontScale="90000"/>
          </a:bodyPr>
          <a:lstStyle/>
          <a:p>
            <a:pPr algn="ctr"/>
            <a:r>
              <a:rPr lang="nb-NO" dirty="0"/>
              <a:t>XSAM </a:t>
            </a:r>
            <a:r>
              <a:rPr lang="nb-NO" dirty="0" err="1"/>
              <a:t>short</a:t>
            </a:r>
            <a:r>
              <a:rPr lang="nb-NO" dirty="0"/>
              <a:t> term </a:t>
            </a:r>
            <a:r>
              <a:rPr lang="nb-NO" dirty="0" err="1"/>
              <a:t>forecast</a:t>
            </a:r>
            <a:r>
              <a:rPr lang="nb-NO" dirty="0"/>
              <a:t> of NSS </a:t>
            </a:r>
            <a:r>
              <a:rPr lang="nb-NO" dirty="0" err="1"/>
              <a:t>herring</a:t>
            </a:r>
            <a:r>
              <a:rPr lang="nb-NO" dirty="0"/>
              <a:t>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5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Reference </a:t>
            </a:r>
            <a:r>
              <a:rPr lang="nb-NO" dirty="0" err="1"/>
              <a:t>points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From WKNSSHREF and WKNSSHMSE</a:t>
            </a:r>
          </a:p>
          <a:p>
            <a:pPr lvl="1"/>
            <a:r>
              <a:rPr lang="nb-NO" dirty="0" err="1"/>
              <a:t>B</a:t>
            </a:r>
            <a:r>
              <a:rPr lang="nb-NO" sz="1800" dirty="0" err="1"/>
              <a:t>lim</a:t>
            </a:r>
            <a:r>
              <a:rPr lang="nb-NO" dirty="0"/>
              <a:t>=2500</a:t>
            </a:r>
          </a:p>
          <a:p>
            <a:pPr lvl="1"/>
            <a:r>
              <a:rPr lang="nb-NO" dirty="0" err="1"/>
              <a:t>B</a:t>
            </a:r>
            <a:r>
              <a:rPr lang="nb-NO" sz="1800" dirty="0" err="1"/>
              <a:t>pa</a:t>
            </a:r>
            <a:r>
              <a:rPr lang="nb-NO" dirty="0"/>
              <a:t>=3184</a:t>
            </a:r>
          </a:p>
          <a:p>
            <a:pPr lvl="1"/>
            <a:r>
              <a:rPr lang="nb-NO" dirty="0" err="1"/>
              <a:t>F</a:t>
            </a:r>
            <a:r>
              <a:rPr lang="nb-NO" sz="1800" dirty="0" err="1"/>
              <a:t>lim</a:t>
            </a:r>
            <a:r>
              <a:rPr lang="nb-NO" dirty="0"/>
              <a:t>= 0.291</a:t>
            </a:r>
          </a:p>
          <a:p>
            <a:pPr lvl="1"/>
            <a:r>
              <a:rPr lang="nb-NO" dirty="0" err="1"/>
              <a:t>F</a:t>
            </a:r>
            <a:r>
              <a:rPr lang="nb-NO" sz="1800" dirty="0" err="1"/>
              <a:t>pa</a:t>
            </a:r>
            <a:r>
              <a:rPr lang="nb-NO" dirty="0"/>
              <a:t>= 0.227</a:t>
            </a:r>
          </a:p>
          <a:p>
            <a:pPr lvl="1"/>
            <a:r>
              <a:rPr lang="nb-NO" dirty="0"/>
              <a:t>F</a:t>
            </a:r>
            <a:r>
              <a:rPr lang="nb-NO" sz="1600" dirty="0"/>
              <a:t>MSY</a:t>
            </a:r>
            <a:r>
              <a:rPr lang="nb-NO" dirty="0"/>
              <a:t> = 0.157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r>
              <a:rPr lang="nb-NO" dirty="0"/>
              <a:t>F</a:t>
            </a:r>
            <a:r>
              <a:rPr lang="nb-NO" sz="1600" dirty="0"/>
              <a:t>MP</a:t>
            </a:r>
            <a:r>
              <a:rPr lang="nb-NO" dirty="0"/>
              <a:t> = 0.14</a:t>
            </a:r>
          </a:p>
          <a:p>
            <a:pPr lvl="1"/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85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Stock </a:t>
            </a:r>
            <a:r>
              <a:rPr lang="nb-NO" dirty="0" err="1"/>
              <a:t>numbers</a:t>
            </a:r>
            <a:r>
              <a:rPr lang="nb-NO" dirty="0"/>
              <a:t> 2019</a:t>
            </a:r>
          </a:p>
          <a:p>
            <a:pPr lvl="1"/>
            <a:r>
              <a:rPr lang="nb-NO" dirty="0"/>
              <a:t>2-12+ from </a:t>
            </a:r>
            <a:r>
              <a:rPr lang="nb-NO" dirty="0" err="1"/>
              <a:t>assessment</a:t>
            </a:r>
            <a:endParaRPr lang="nb-NO" dirty="0"/>
          </a:p>
          <a:p>
            <a:pPr lvl="1"/>
            <a:r>
              <a:rPr lang="nb-NO" dirty="0" err="1"/>
              <a:t>Recruitment</a:t>
            </a:r>
            <a:r>
              <a:rPr lang="nb-NO" dirty="0"/>
              <a:t> 2020, </a:t>
            </a:r>
            <a:r>
              <a:rPr lang="nb-NO" dirty="0" err="1"/>
              <a:t>estimated</a:t>
            </a:r>
            <a:r>
              <a:rPr lang="nb-NO" dirty="0"/>
              <a:t> median </a:t>
            </a:r>
            <a:r>
              <a:rPr lang="nb-NO" dirty="0" err="1"/>
              <a:t>recruitment</a:t>
            </a:r>
            <a:r>
              <a:rPr lang="nb-NO" dirty="0"/>
              <a:t> by XSAM</a:t>
            </a:r>
          </a:p>
          <a:p>
            <a:r>
              <a:rPr lang="nb-NO" dirty="0" err="1"/>
              <a:t>Weight@age</a:t>
            </a:r>
            <a:r>
              <a:rPr lang="nb-NO" dirty="0"/>
              <a:t> in </a:t>
            </a:r>
            <a:r>
              <a:rPr lang="nb-NO" dirty="0" err="1"/>
              <a:t>stock</a:t>
            </a:r>
            <a:endParaRPr lang="nb-NO" dirty="0"/>
          </a:p>
          <a:p>
            <a:pPr lvl="1"/>
            <a:r>
              <a:rPr lang="en-GB" dirty="0">
                <a:solidFill>
                  <a:srgbClr val="050403"/>
                </a:solidFill>
              </a:rPr>
              <a:t>2019: commercial fisheries 2019 in wintering areas in </a:t>
            </a:r>
            <a:r>
              <a:rPr lang="en-GB" dirty="0" err="1">
                <a:solidFill>
                  <a:srgbClr val="050403"/>
                </a:solidFill>
              </a:rPr>
              <a:t>january</a:t>
            </a:r>
            <a:endParaRPr lang="en-GB" dirty="0">
              <a:solidFill>
                <a:srgbClr val="050403"/>
              </a:solidFill>
            </a:endParaRPr>
          </a:p>
          <a:p>
            <a:pPr lvl="1"/>
            <a:r>
              <a:rPr lang="en-GB" dirty="0">
                <a:solidFill>
                  <a:srgbClr val="050403"/>
                </a:solidFill>
              </a:rPr>
              <a:t>2020-2021: average last 3 year</a:t>
            </a:r>
          </a:p>
          <a:p>
            <a:r>
              <a:rPr lang="nb-NO" dirty="0" err="1"/>
              <a:t>Weight@age</a:t>
            </a:r>
            <a:r>
              <a:rPr lang="nb-NO" dirty="0"/>
              <a:t> in </a:t>
            </a:r>
            <a:r>
              <a:rPr lang="nb-NO" dirty="0" err="1"/>
              <a:t>catch</a:t>
            </a:r>
            <a:r>
              <a:rPr lang="nb-NO" dirty="0"/>
              <a:t>: </a:t>
            </a:r>
            <a:r>
              <a:rPr lang="nb-NO" dirty="0" err="1"/>
              <a:t>average</a:t>
            </a:r>
            <a:r>
              <a:rPr lang="nb-NO" dirty="0"/>
              <a:t> last 3 </a:t>
            </a:r>
            <a:r>
              <a:rPr lang="nb-NO" dirty="0" err="1"/>
              <a:t>years</a:t>
            </a:r>
            <a:endParaRPr lang="nb-NO" dirty="0"/>
          </a:p>
          <a:p>
            <a:r>
              <a:rPr lang="nb-NO" dirty="0" err="1"/>
              <a:t>Exploitation</a:t>
            </a:r>
            <a:r>
              <a:rPr lang="nb-NO" dirty="0"/>
              <a:t> </a:t>
            </a:r>
            <a:r>
              <a:rPr lang="nb-NO" dirty="0" err="1"/>
              <a:t>pattern</a:t>
            </a:r>
            <a:r>
              <a:rPr lang="nb-NO" dirty="0"/>
              <a:t>: As </a:t>
            </a:r>
            <a:r>
              <a:rPr lang="nb-NO" dirty="0" err="1"/>
              <a:t>predicted</a:t>
            </a:r>
            <a:r>
              <a:rPr lang="nb-NO" dirty="0"/>
              <a:t> by XSAM</a:t>
            </a:r>
          </a:p>
          <a:p>
            <a:r>
              <a:rPr lang="nb-NO" dirty="0"/>
              <a:t>Catch in 2019: sum of </a:t>
            </a:r>
            <a:r>
              <a:rPr lang="nb-NO" dirty="0" err="1"/>
              <a:t>national</a:t>
            </a:r>
            <a:r>
              <a:rPr lang="nb-NO" dirty="0"/>
              <a:t> </a:t>
            </a:r>
            <a:r>
              <a:rPr lang="nb-NO" dirty="0" err="1"/>
              <a:t>quotas</a:t>
            </a:r>
            <a:endParaRPr lang="nb-NO" dirty="0"/>
          </a:p>
          <a:p>
            <a:pPr lvl="1"/>
            <a:endParaRPr lang="en-GB" dirty="0">
              <a:solidFill>
                <a:srgbClr val="050403"/>
              </a:solidFill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6908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3672408" cy="562074"/>
          </a:xfrm>
        </p:spPr>
        <p:txBody>
          <a:bodyPr>
            <a:normAutofit fontScale="90000"/>
          </a:bodyPr>
          <a:lstStyle/>
          <a:p>
            <a:r>
              <a:rPr lang="nb-NO" dirty="0"/>
              <a:t>ICES </a:t>
            </a:r>
            <a:r>
              <a:rPr lang="nb-NO" dirty="0" err="1"/>
              <a:t>catch</a:t>
            </a:r>
            <a:r>
              <a:rPr lang="nb-NO" dirty="0"/>
              <a:t> 2019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601535"/>
              </p:ext>
            </p:extLst>
          </p:nvPr>
        </p:nvGraphicFramePr>
        <p:xfrm>
          <a:off x="575556" y="764704"/>
          <a:ext cx="6840760" cy="4860242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1585">
                <a:tc gridSpan="2">
                  <a:txBody>
                    <a:bodyPr/>
                    <a:lstStyle/>
                    <a:p>
                      <a:pPr algn="l" fontAlgn="b"/>
                      <a:r>
                        <a:rPr lang="nb-NO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Expected</a:t>
                      </a:r>
                      <a:r>
                        <a:rPr lang="nb-NO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b-NO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catch</a:t>
                      </a:r>
                      <a:r>
                        <a:rPr lang="nb-NO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2019 (</a:t>
                      </a:r>
                      <a:r>
                        <a:rPr lang="nb-NO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tonnes</a:t>
                      </a:r>
                      <a:r>
                        <a:rPr lang="nb-NO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), sum of unilateral </a:t>
                      </a:r>
                      <a:r>
                        <a:rPr lang="nb-NO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quotas</a:t>
                      </a:r>
                      <a:endParaRPr lang="nb-NO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nb-NO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5">
                <a:tc>
                  <a:txBody>
                    <a:bodyPr/>
                    <a:lstStyle/>
                    <a:p>
                      <a:pPr algn="l" fontAlgn="b"/>
                      <a:r>
                        <a:rPr lang="nb-NO" sz="2800" u="none" strike="noStrike" dirty="0">
                          <a:effectLst/>
                        </a:rPr>
                        <a:t>Norway</a:t>
                      </a:r>
                      <a:endParaRPr lang="nb-NO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429650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5">
                <a:tc>
                  <a:txBody>
                    <a:bodyPr/>
                    <a:lstStyle/>
                    <a:p>
                      <a:pPr algn="l" fontAlgn="b"/>
                      <a:r>
                        <a:rPr lang="nb-NO" sz="2800" u="none" strike="noStrike" dirty="0" err="1">
                          <a:effectLst/>
                        </a:rPr>
                        <a:t>Faroes</a:t>
                      </a:r>
                      <a:endParaRPr lang="nb-NO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124657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975">
                <a:tc>
                  <a:txBody>
                    <a:bodyPr/>
                    <a:lstStyle/>
                    <a:p>
                      <a:pPr algn="l" fontAlgn="b"/>
                      <a:r>
                        <a:rPr lang="nb-NO" sz="2800" u="none" strike="noStrike">
                          <a:effectLst/>
                        </a:rPr>
                        <a:t>EU</a:t>
                      </a:r>
                      <a:endParaRPr lang="nb-NO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38315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975">
                <a:tc>
                  <a:txBody>
                    <a:bodyPr/>
                    <a:lstStyle/>
                    <a:p>
                      <a:pPr algn="l" fontAlgn="b"/>
                      <a:r>
                        <a:rPr lang="nb-NO" sz="2800" u="none" strike="noStrike">
                          <a:effectLst/>
                        </a:rPr>
                        <a:t>Iceland</a:t>
                      </a:r>
                      <a:endParaRPr lang="nb-NO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102174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942">
                <a:tc>
                  <a:txBody>
                    <a:bodyPr/>
                    <a:lstStyle/>
                    <a:p>
                      <a:pPr algn="l" fontAlgn="b"/>
                      <a:r>
                        <a:rPr lang="nb-NO" sz="2800" u="none" strike="noStrike">
                          <a:effectLst/>
                        </a:rPr>
                        <a:t>Greenland</a:t>
                      </a:r>
                      <a:endParaRPr lang="nb-NO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975">
                <a:tc>
                  <a:txBody>
                    <a:bodyPr/>
                    <a:lstStyle/>
                    <a:p>
                      <a:pPr algn="l" fontAlgn="b"/>
                      <a:r>
                        <a:rPr lang="nb-NO" sz="2800" u="none" strike="noStrike">
                          <a:effectLst/>
                        </a:rPr>
                        <a:t>Russia</a:t>
                      </a:r>
                      <a:endParaRPr lang="nb-NO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75454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975">
                <a:tc>
                  <a:txBody>
                    <a:bodyPr/>
                    <a:lstStyle/>
                    <a:p>
                      <a:pPr algn="l" fontAlgn="b"/>
                      <a:endParaRPr lang="nb-NO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975">
                <a:tc>
                  <a:txBody>
                    <a:bodyPr/>
                    <a:lstStyle/>
                    <a:p>
                      <a:pPr algn="l" fontAlgn="b"/>
                      <a:r>
                        <a:rPr lang="nb-NO" sz="2800" u="none" strike="noStrike">
                          <a:effectLst/>
                        </a:rPr>
                        <a:t>Total</a:t>
                      </a:r>
                      <a:endParaRPr lang="nb-NO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800" u="none" strike="noStrike" dirty="0">
                          <a:effectLst/>
                        </a:rPr>
                        <a:t>773750</a:t>
                      </a:r>
                      <a:endParaRPr lang="nb-NO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D1CBA92-F08A-4BE4-92B7-52F7D5BD3935}"/>
              </a:ext>
            </a:extLst>
          </p:cNvPr>
          <p:cNvSpPr txBox="1"/>
          <p:nvPr/>
        </p:nvSpPr>
        <p:spPr>
          <a:xfrm>
            <a:off x="589298" y="5994066"/>
            <a:ext cx="303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TAC (2018 </a:t>
            </a:r>
            <a:r>
              <a:rPr lang="nb-NO" sz="2400" dirty="0" err="1"/>
              <a:t>assessment</a:t>
            </a:r>
            <a:r>
              <a:rPr lang="nb-NO" sz="2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4F17F-CCF9-49BE-A9FF-AA2792843674}"/>
              </a:ext>
            </a:extLst>
          </p:cNvPr>
          <p:cNvSpPr txBox="1"/>
          <p:nvPr/>
        </p:nvSpPr>
        <p:spPr>
          <a:xfrm>
            <a:off x="6333143" y="5994067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588562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9633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nb-NO" dirty="0" err="1"/>
              <a:t>Exploitation</a:t>
            </a:r>
            <a:r>
              <a:rPr lang="nb-NO" dirty="0"/>
              <a:t> </a:t>
            </a:r>
            <a:r>
              <a:rPr lang="nb-NO" dirty="0" err="1"/>
              <a:t>pattern</a:t>
            </a:r>
            <a:endParaRPr lang="nb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05D2B3-F596-4DD4-AA88-A37770319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52736"/>
            <a:ext cx="54006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9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292005"/>
            <a:ext cx="8229600" cy="1143000"/>
          </a:xfrm>
        </p:spPr>
        <p:txBody>
          <a:bodyPr/>
          <a:lstStyle/>
          <a:p>
            <a:pPr algn="ctr"/>
            <a:r>
              <a:rPr lang="nb-NO" dirty="0" err="1"/>
              <a:t>Results</a:t>
            </a:r>
            <a:r>
              <a:rPr lang="nb-NO" dirty="0"/>
              <a:t> F</a:t>
            </a:r>
            <a:r>
              <a:rPr lang="nb-NO" sz="2000" dirty="0"/>
              <a:t>(2019)</a:t>
            </a:r>
            <a:r>
              <a:rPr lang="nb-NO" dirty="0"/>
              <a:t>=0.186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42A20-1238-438D-A281-070C78B6C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40" b="23260"/>
          <a:stretch/>
        </p:blipFill>
        <p:spPr>
          <a:xfrm>
            <a:off x="971600" y="2780928"/>
            <a:ext cx="6840760" cy="3447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65BF9-947D-427C-938D-83903704EB5E}"/>
              </a:ext>
            </a:extLst>
          </p:cNvPr>
          <p:cNvSpPr txBox="1"/>
          <p:nvPr/>
        </p:nvSpPr>
        <p:spPr>
          <a:xfrm>
            <a:off x="1716186" y="2780928"/>
            <a:ext cx="267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Stock Development F=0.14</a:t>
            </a:r>
          </a:p>
        </p:txBody>
      </p:sp>
    </p:spTree>
    <p:extLst>
      <p:ext uri="{BB962C8B-B14F-4D97-AF65-F5344CB8AC3E}">
        <p14:creationId xmlns:p14="http://schemas.microsoft.com/office/powerpoint/2010/main" val="82545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8F8F-DAFE-4490-85F0-831A7BBD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49187"/>
            <a:ext cx="8229600" cy="472429"/>
          </a:xfrm>
        </p:spPr>
        <p:txBody>
          <a:bodyPr>
            <a:normAutofit fontScale="90000"/>
          </a:bodyPr>
          <a:lstStyle/>
          <a:p>
            <a:r>
              <a:rPr lang="nb-NO" sz="3200" dirty="0" err="1"/>
              <a:t>Results</a:t>
            </a:r>
            <a:r>
              <a:rPr lang="nb-NO" sz="3200" dirty="0"/>
              <a:t> and </a:t>
            </a:r>
            <a:r>
              <a:rPr lang="nb-NO" sz="3200" dirty="0" err="1"/>
              <a:t>catch</a:t>
            </a:r>
            <a:r>
              <a:rPr lang="nb-NO" sz="3200" dirty="0"/>
              <a:t> </a:t>
            </a:r>
            <a:r>
              <a:rPr lang="nb-NO" sz="3200" dirty="0" err="1"/>
              <a:t>options</a:t>
            </a:r>
            <a:endParaRPr lang="nb-NO" sz="3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98E170-2F8F-494A-B71A-FAD45D756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79171"/>
              </p:ext>
            </p:extLst>
          </p:nvPr>
        </p:nvGraphicFramePr>
        <p:xfrm>
          <a:off x="726861" y="3428201"/>
          <a:ext cx="7682250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7334">
                  <a:extLst>
                    <a:ext uri="{9D8B030D-6E8A-4147-A177-3AD203B41FA5}">
                      <a16:colId xmlns:a16="http://schemas.microsoft.com/office/drawing/2014/main" val="2892593487"/>
                    </a:ext>
                  </a:extLst>
                </a:gridCol>
                <a:gridCol w="1093728">
                  <a:extLst>
                    <a:ext uri="{9D8B030D-6E8A-4147-A177-3AD203B41FA5}">
                      <a16:colId xmlns:a16="http://schemas.microsoft.com/office/drawing/2014/main" val="4095284261"/>
                    </a:ext>
                  </a:extLst>
                </a:gridCol>
                <a:gridCol w="833390">
                  <a:extLst>
                    <a:ext uri="{9D8B030D-6E8A-4147-A177-3AD203B41FA5}">
                      <a16:colId xmlns:a16="http://schemas.microsoft.com/office/drawing/2014/main" val="1459378882"/>
                    </a:ext>
                  </a:extLst>
                </a:gridCol>
                <a:gridCol w="681865">
                  <a:extLst>
                    <a:ext uri="{9D8B030D-6E8A-4147-A177-3AD203B41FA5}">
                      <a16:colId xmlns:a16="http://schemas.microsoft.com/office/drawing/2014/main" val="1840725306"/>
                    </a:ext>
                  </a:extLst>
                </a:gridCol>
                <a:gridCol w="755046">
                  <a:extLst>
                    <a:ext uri="{9D8B030D-6E8A-4147-A177-3AD203B41FA5}">
                      <a16:colId xmlns:a16="http://schemas.microsoft.com/office/drawing/2014/main" val="347653531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720804165"/>
                    </a:ext>
                  </a:extLst>
                </a:gridCol>
                <a:gridCol w="1100807">
                  <a:extLst>
                    <a:ext uri="{9D8B030D-6E8A-4147-A177-3AD203B41FA5}">
                      <a16:colId xmlns:a16="http://schemas.microsoft.com/office/drawing/2014/main" val="9663899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 dirty="0">
                          <a:effectLst/>
                        </a:rPr>
                        <a:t>Basis</a:t>
                      </a:r>
                      <a:endParaRPr lang="nb-NO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 dirty="0">
                          <a:effectLst/>
                        </a:rPr>
                        <a:t>Total </a:t>
                      </a:r>
                      <a:r>
                        <a:rPr lang="nb-NO" sz="1400" u="none" strike="noStrike" dirty="0" err="1">
                          <a:effectLst/>
                        </a:rPr>
                        <a:t>catch</a:t>
                      </a:r>
                      <a:r>
                        <a:rPr lang="nb-NO" sz="1400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b"/>
                      <a:r>
                        <a:rPr lang="nb-NO" sz="1400" u="none" strike="noStrike" dirty="0">
                          <a:effectLst/>
                        </a:rPr>
                        <a:t>(2020)</a:t>
                      </a:r>
                      <a:endParaRPr lang="nb-NO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 dirty="0" err="1">
                          <a:effectLst/>
                        </a:rPr>
                        <a:t>Fw</a:t>
                      </a:r>
                      <a:r>
                        <a:rPr lang="nb-NO" sz="1400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b"/>
                      <a:r>
                        <a:rPr lang="nb-NO" sz="1400" u="none" strike="noStrike" dirty="0">
                          <a:effectLst/>
                        </a:rPr>
                        <a:t>(2020)</a:t>
                      </a:r>
                      <a:endParaRPr lang="nb-NO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 dirty="0">
                          <a:effectLst/>
                        </a:rPr>
                        <a:t>SSB</a:t>
                      </a:r>
                    </a:p>
                    <a:p>
                      <a:pPr algn="l" fontAlgn="b"/>
                      <a:r>
                        <a:rPr lang="nb-NO" sz="1400" u="none" strike="noStrike" dirty="0">
                          <a:effectLst/>
                        </a:rPr>
                        <a:t>(2020)</a:t>
                      </a:r>
                      <a:endParaRPr lang="nb-NO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 dirty="0">
                          <a:effectLst/>
                        </a:rPr>
                        <a:t>% SSB </a:t>
                      </a:r>
                    </a:p>
                    <a:p>
                      <a:pPr algn="l" fontAlgn="b"/>
                      <a:r>
                        <a:rPr lang="nb-NO" sz="1400" u="none" strike="noStrike" dirty="0" err="1">
                          <a:effectLst/>
                        </a:rPr>
                        <a:t>change</a:t>
                      </a:r>
                      <a:endParaRPr lang="nb-NO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 dirty="0">
                          <a:effectLst/>
                        </a:rPr>
                        <a:t>% Catch </a:t>
                      </a:r>
                    </a:p>
                    <a:p>
                      <a:pPr algn="l" fontAlgn="b"/>
                      <a:r>
                        <a:rPr lang="nb-NO" sz="1400" u="none" strike="noStrike" dirty="0" err="1">
                          <a:effectLst/>
                        </a:rPr>
                        <a:t>change</a:t>
                      </a:r>
                      <a:endParaRPr lang="nb-NO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 dirty="0">
                          <a:effectLst/>
                        </a:rPr>
                        <a:t>% </a:t>
                      </a:r>
                      <a:r>
                        <a:rPr lang="nb-NO" sz="1400" u="none" strike="noStrike" dirty="0" err="1">
                          <a:effectLst/>
                        </a:rPr>
                        <a:t>Advice</a:t>
                      </a:r>
                      <a:endParaRPr lang="nb-NO" sz="14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nb-NO" sz="1400" u="none" strike="noStrike" dirty="0">
                          <a:effectLst/>
                        </a:rPr>
                        <a:t> </a:t>
                      </a:r>
                      <a:r>
                        <a:rPr lang="nb-NO" sz="1400" u="none" strike="noStrike" dirty="0" err="1">
                          <a:effectLst/>
                        </a:rPr>
                        <a:t>change</a:t>
                      </a:r>
                      <a:endParaRPr lang="nb-NO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7180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 dirty="0">
                          <a:effectLst/>
                        </a:rPr>
                        <a:t>ICES </a:t>
                      </a:r>
                      <a:r>
                        <a:rPr lang="nb-NO" sz="1400" u="none" strike="noStrike" dirty="0" err="1">
                          <a:effectLst/>
                        </a:rPr>
                        <a:t>advice</a:t>
                      </a:r>
                      <a:r>
                        <a:rPr lang="nb-NO" sz="1400" u="none" strike="noStrike" dirty="0">
                          <a:effectLst/>
                        </a:rPr>
                        <a:t> basis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51966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Agreed management plan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525594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 dirty="0">
                          <a:effectLst/>
                        </a:rPr>
                        <a:t>0.14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3660436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-32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-11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8171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Other scenarios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0556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 dirty="0">
                          <a:effectLst/>
                        </a:rPr>
                        <a:t>MSY </a:t>
                      </a:r>
                      <a:r>
                        <a:rPr lang="nb-NO" sz="1400" u="none" strike="noStrike" dirty="0" err="1">
                          <a:effectLst/>
                        </a:rPr>
                        <a:t>approach</a:t>
                      </a:r>
                      <a:r>
                        <a:rPr lang="nb-NO" sz="1400" u="none" strike="noStrike" dirty="0">
                          <a:effectLst/>
                        </a:rPr>
                        <a:t>: FMSY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584722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0.157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3610543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-1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-24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-1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5284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F = 0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 dirty="0">
                          <a:effectLst/>
                        </a:rPr>
                        <a:t>0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4105988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12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-100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-100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7010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Fpa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818335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0.227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3413922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-7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6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39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1296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Flim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1018785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0.291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3245902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-11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32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73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4502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SSB (2021) = Blim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1920272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0.638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2500000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-32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148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226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7353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SSB (2021) = Bpa = MSY Btrigger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1092679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0.316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3184000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-13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41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86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820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F = F2019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3526947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732561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EDBA03-127D-4D04-A05F-CAB7C07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008841"/>
              </p:ext>
            </p:extLst>
          </p:nvPr>
        </p:nvGraphicFramePr>
        <p:xfrm>
          <a:off x="846690" y="1141184"/>
          <a:ext cx="5908964" cy="1550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0152">
                  <a:extLst>
                    <a:ext uri="{9D8B030D-6E8A-4147-A177-3AD203B41FA5}">
                      <a16:colId xmlns:a16="http://schemas.microsoft.com/office/drawing/2014/main" val="405750743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6815703"/>
                    </a:ext>
                  </a:extLst>
                </a:gridCol>
                <a:gridCol w="3397412">
                  <a:extLst>
                    <a:ext uri="{9D8B030D-6E8A-4147-A177-3AD203B41FA5}">
                      <a16:colId xmlns:a16="http://schemas.microsoft.com/office/drawing/2014/main" val="37278483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Variable</a:t>
                      </a:r>
                      <a:endParaRPr lang="nb-NO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Value</a:t>
                      </a:r>
                      <a:endParaRPr lang="nb-NO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Notes</a:t>
                      </a:r>
                      <a:endParaRPr lang="nb-NO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19803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F ages 5-12+ (2019)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 dirty="0">
                          <a:effectLst/>
                        </a:rPr>
                        <a:t>0.186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Based on ICES estimated catches in 2018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4798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SSB (2019)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3652236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From assessment model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684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R age 2 (2019)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8.111 billion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From assessment model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8739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R age 2 (2020)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11.428 billion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/>
                        <a:t>Median stochastic recruitment based on the years 1988–2018.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3596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Catch(2019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773750 t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Sum of declared unilateral quotas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93599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D28CC0-20A2-4354-A41B-63B0CAB947C8}"/>
              </a:ext>
            </a:extLst>
          </p:cNvPr>
          <p:cNvSpPr txBox="1"/>
          <p:nvPr/>
        </p:nvSpPr>
        <p:spPr>
          <a:xfrm>
            <a:off x="702674" y="683955"/>
            <a:ext cx="6339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Herring in subareas 1, 2, and 5, and in divisions 4.a and 14.a (Norwegian spring-spawning herring). </a:t>
            </a:r>
          </a:p>
          <a:p>
            <a:r>
              <a:rPr lang="en-US" sz="1200" dirty="0"/>
              <a:t>The basis for the catch scenarios.</a:t>
            </a:r>
            <a:endParaRPr lang="nb-NO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D958D-FAD6-420E-BF2F-10B8AE76AA05}"/>
              </a:ext>
            </a:extLst>
          </p:cNvPr>
          <p:cNvSpPr txBox="1"/>
          <p:nvPr/>
        </p:nvSpPr>
        <p:spPr>
          <a:xfrm>
            <a:off x="702674" y="2956121"/>
            <a:ext cx="6339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Herring in subareas 1, 2, and 5, and in divisions 4.a and 14.a (Norwegian spring-spawning herring). </a:t>
            </a:r>
          </a:p>
          <a:p>
            <a:r>
              <a:rPr lang="en-US" sz="1200" dirty="0"/>
              <a:t>Annual catch scenarios. All weights are in </a:t>
            </a:r>
            <a:r>
              <a:rPr lang="en-US" sz="1200" dirty="0" err="1"/>
              <a:t>tonnes</a:t>
            </a:r>
            <a:r>
              <a:rPr lang="en-US" sz="1200" dirty="0"/>
              <a:t>.</a:t>
            </a:r>
            <a:endParaRPr lang="nb-NO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45F5D-C7F6-4AB9-811F-FC8F9D1553F2}"/>
              </a:ext>
            </a:extLst>
          </p:cNvPr>
          <p:cNvSpPr txBox="1"/>
          <p:nvPr/>
        </p:nvSpPr>
        <p:spPr>
          <a:xfrm>
            <a:off x="691264" y="6525344"/>
            <a:ext cx="351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TAC from 2018 </a:t>
            </a:r>
            <a:r>
              <a:rPr lang="nb-NO" dirty="0" err="1"/>
              <a:t>assessment</a:t>
            </a:r>
            <a:r>
              <a:rPr lang="nb-NO" dirty="0"/>
              <a:t>: 588562</a:t>
            </a:r>
          </a:p>
        </p:txBody>
      </p:sp>
    </p:spTree>
    <p:extLst>
      <p:ext uri="{BB962C8B-B14F-4D97-AF65-F5344CB8AC3E}">
        <p14:creationId xmlns:p14="http://schemas.microsoft.com/office/powerpoint/2010/main" val="342945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B54773BBA6B349A338EA1D18F3614C" ma:contentTypeVersion="1" ma:contentTypeDescription="Create a new document." ma:contentTypeScope="" ma:versionID="f4a7dc8123f53eccdb020eb4a05b8228">
  <xsd:schema xmlns:xsd="http://www.w3.org/2001/XMLSchema" xmlns:xs="http://www.w3.org/2001/XMLSchema" xmlns:p="http://schemas.microsoft.com/office/2006/metadata/properties" xmlns:ns2="4d5313c0-c1e6-4122-afa9-da1ccdba405d" targetNamespace="http://schemas.microsoft.com/office/2006/metadata/properties" ma:root="true" ma:fieldsID="89ec65d8636d9adaec8022d76aa43c41" ns2:_="">
    <xsd:import namespace="4d5313c0-c1e6-4122-afa9-da1ccdba405d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313c0-c1e6-4122-afa9-da1ccdba405d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Enterprise Keywords" ma:readOnly="false" ma:fieldId="{23f27201-bee3-471e-b2e7-b64fd8b7ca38}" ma:taxonomyMulti="true" ma:sspId="d535ea34-4ec8-4f57-b85b-d8a79460f026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b2cc2698-5fc4-4ff6-b1d3-64e75efa1efc}" ma:internalName="TaxCatchAll" ma:readOnly="false" ma:showField="CatchAllData" ma:web="4d5313c0-c1e6-4122-afa9-da1ccdba40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b2cc2698-5fc4-4ff6-b1d3-64e75efa1efc}" ma:internalName="TaxCatchAllLabel" ma:readOnly="false" ma:showField="CatchAllDataLabel" ma:web="4d5313c0-c1e6-4122-afa9-da1ccdba40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d5313c0-c1e6-4122-afa9-da1ccdba405d"/>
    <TaxCatchAllLabel xmlns="4d5313c0-c1e6-4122-afa9-da1ccdba405d"/>
    <TaxKeywordTaxHTField xmlns="4d5313c0-c1e6-4122-afa9-da1ccdba405d">
      <Terms xmlns="http://schemas.microsoft.com/office/infopath/2007/PartnerControls"/>
    </TaxKeywordTaxHTField>
  </documentManagement>
</p:properties>
</file>

<file path=customXml/itemProps1.xml><?xml version="1.0" encoding="utf-8"?>
<ds:datastoreItem xmlns:ds="http://schemas.openxmlformats.org/officeDocument/2006/customXml" ds:itemID="{F6889405-47A6-4B08-9008-8F385B2C1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5313c0-c1e6-4122-afa9-da1ccdba40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FDD62A-F855-4A7B-84F0-1B1AFD824F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AF1BEF-64C5-44D2-BCEE-BBACB64606B2}">
  <ds:schemaRefs>
    <ds:schemaRef ds:uri="http://schemas.microsoft.com/office/2006/metadata/properties"/>
    <ds:schemaRef ds:uri="http://schemas.microsoft.com/office/infopath/2007/PartnerControls"/>
    <ds:schemaRef ds:uri="4d5313c0-c1e6-4122-afa9-da1ccdba405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403</Words>
  <Application>Microsoft Office PowerPoint</Application>
  <PresentationFormat>On-screen Show (4:3)</PresentationFormat>
  <Paragraphs>136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XSAM short term forecast of NSS herring 2019</vt:lpstr>
      <vt:lpstr>Reference points</vt:lpstr>
      <vt:lpstr>Input data</vt:lpstr>
      <vt:lpstr>ICES catch 2019</vt:lpstr>
      <vt:lpstr>Exploitation pattern</vt:lpstr>
      <vt:lpstr>Results F(2019)=0.186</vt:lpstr>
      <vt:lpstr>Results and catch options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Sondre Aanes</dc:creator>
  <cp:lastModifiedBy>Vatnehol, Sindre</cp:lastModifiedBy>
  <cp:revision>64</cp:revision>
  <dcterms:created xsi:type="dcterms:W3CDTF">2017-09-03T09:58:15Z</dcterms:created>
  <dcterms:modified xsi:type="dcterms:W3CDTF">2020-01-10T09:09:52Z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0x01010096B54773BBA6B349A338EA1D18F3614C</vt:lpwstr>
  </property>
</Properties>
</file>