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59" r:id="rId4"/>
    <p:sldId id="263" r:id="rId5"/>
    <p:sldId id="264" r:id="rId6"/>
    <p:sldId id="265" r:id="rId7"/>
    <p:sldId id="260" r:id="rId8"/>
    <p:sldId id="261" r:id="rId9"/>
    <p:sldId id="266" r:id="rId10"/>
    <p:sldId id="262" r:id="rId11"/>
    <p:sldId id="333" r:id="rId12"/>
    <p:sldId id="334" r:id="rId13"/>
    <p:sldId id="339" r:id="rId14"/>
    <p:sldId id="341" r:id="rId15"/>
    <p:sldId id="358" r:id="rId16"/>
    <p:sldId id="359" r:id="rId17"/>
    <p:sldId id="360" r:id="rId18"/>
    <p:sldId id="361" r:id="rId19"/>
    <p:sldId id="362" r:id="rId20"/>
    <p:sldId id="363" r:id="rId21"/>
    <p:sldId id="364" r:id="rId22"/>
    <p:sldId id="365" r:id="rId23"/>
    <p:sldId id="366" r:id="rId24"/>
    <p:sldId id="304" r:id="rId25"/>
    <p:sldId id="322" r:id="rId26"/>
    <p:sldId id="305" r:id="rId27"/>
    <p:sldId id="323" r:id="rId28"/>
    <p:sldId id="273" r:id="rId29"/>
    <p:sldId id="318" r:id="rId30"/>
    <p:sldId id="274" r:id="rId31"/>
    <p:sldId id="268" r:id="rId32"/>
    <p:sldId id="321" r:id="rId33"/>
    <p:sldId id="267" r:id="rId34"/>
    <p:sldId id="269" r:id="rId35"/>
    <p:sldId id="367" r:id="rId36"/>
    <p:sldId id="289" r:id="rId37"/>
    <p:sldId id="368" r:id="rId38"/>
    <p:sldId id="369" r:id="rId39"/>
    <p:sldId id="257" r:id="rId4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2348D-7AAE-46B6-9948-966470B0E697}" type="datetimeFigureOut">
              <a:rPr lang="nb-NO" smtClean="0"/>
              <a:t>12.01.2020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8A3D6-C4E7-4ED4-A71A-E211C1A23BB3}" type="slidenum">
              <a:rPr lang="nb-NO" smtClean="0"/>
              <a:t>‹#›</a:t>
            </a:fld>
            <a:endParaRPr lang="nb-NO"/>
          </a:p>
        </p:txBody>
      </p:sp>
    </p:spTree>
    <p:extLst>
      <p:ext uri="{BB962C8B-B14F-4D97-AF65-F5344CB8AC3E}">
        <p14:creationId xmlns:p14="http://schemas.microsoft.com/office/powerpoint/2010/main" val="38922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0DC8-760F-4A8F-82ED-27B8DF6F0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8D78BD1-F952-4AED-9B2D-AEAA24189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B7E6C1B4-DFE7-406B-9176-AC51DA4E39EF}"/>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C1B5271D-28CA-433C-AA32-CED0A86493B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A32984F-B922-4A96-BFA8-75669F13464B}"/>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34024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C74F-7666-4BD2-AB4A-2E598AA9A381}"/>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EB826AB-701D-48CE-A5F4-FAE246E9C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47082D3-75A2-46BA-B499-4002AFB9E10D}"/>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4FD7BBCD-DF61-416D-9F0A-D575C02D555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76FA81D-A3F0-4AEF-9AC7-39BFF286ADA5}"/>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416930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81249-5809-4CF3-815B-AA4187D6DD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9A271C66-64F1-4CEA-BE96-A5411EDBA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5E399D8-5F15-4D95-8EC9-8FBC1D22E001}"/>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65A6FDC1-95D2-448B-8A41-19C070FAB0D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2BD9522-8D5A-4307-BEAA-C91B4CD9CA91}"/>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107677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936D-B5FC-4F9C-A135-76F0E6144271}"/>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34B69F9-C15C-4819-800A-5E83962CA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3392565-B5D6-4FDB-B121-7E9B2A692BC0}"/>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97AEB605-F63A-42CA-BD46-A1F00EDA530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190EA2A-3EEC-4BBF-B27D-A6F4DF5D493F}"/>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97828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CD3B-781B-4897-A989-3ABD21082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5E32D26A-4E11-4012-99DB-A8F4D1F94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8B6BD7-82A1-4A66-9DAC-A718373FF2DC}"/>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FDC2F7B0-059F-4CA2-9F8C-C466418E679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0D39E7C1-BED7-4328-B1E3-DE7CABCEACD0}"/>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402918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4BD-55AB-4666-B5CA-5344AA89E05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272652F2-471E-499E-8533-7EFACA93E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26D51EF0-6F9E-49AB-930E-B5A363FF8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8F81941C-9298-4145-9B47-B3D564D9AF3C}"/>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6" name="Footer Placeholder 5">
            <a:extLst>
              <a:ext uri="{FF2B5EF4-FFF2-40B4-BE49-F238E27FC236}">
                <a16:creationId xmlns:a16="http://schemas.microsoft.com/office/drawing/2014/main" id="{1EB85B2D-6D23-497F-9800-55F98D3BE8CA}"/>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1C69FE95-BE78-4582-A243-E69EFA9A9C36}"/>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26034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ABC3-781D-4C79-B07D-932A7806D78C}"/>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C290BA0-D0E7-4F72-9F75-4064DE89F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D112C-1295-4EDD-B895-0EA7EEB93F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0275F62D-C4F3-46C4-ADD6-5BE799052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1F894-78DB-406B-A865-9D590FFB1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DB30926E-70C3-400F-91FE-AB58CD98C13F}"/>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8" name="Footer Placeholder 7">
            <a:extLst>
              <a:ext uri="{FF2B5EF4-FFF2-40B4-BE49-F238E27FC236}">
                <a16:creationId xmlns:a16="http://schemas.microsoft.com/office/drawing/2014/main" id="{E98ED66B-2032-44B8-8B93-5A04E228EFA0}"/>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109E2D74-5B49-4D19-8C64-A69C70528B5A}"/>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132167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BB1A-EFBA-4789-BC8C-4E1F2695D409}"/>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41D8954E-5F32-4D00-83B7-C41C3D591172}"/>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4" name="Footer Placeholder 3">
            <a:extLst>
              <a:ext uri="{FF2B5EF4-FFF2-40B4-BE49-F238E27FC236}">
                <a16:creationId xmlns:a16="http://schemas.microsoft.com/office/drawing/2014/main" id="{664645ED-285A-41A2-BEDB-8873FBAFA8C2}"/>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DFEB7249-A884-470F-9445-6F0EA9026426}"/>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41184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2FBE0B-7978-4FCF-B45C-BF494032C142}"/>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3" name="Footer Placeholder 2">
            <a:extLst>
              <a:ext uri="{FF2B5EF4-FFF2-40B4-BE49-F238E27FC236}">
                <a16:creationId xmlns:a16="http://schemas.microsoft.com/office/drawing/2014/main" id="{7531FDAA-A826-4C60-8C78-8C24DF64F8EA}"/>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20BCBF72-3CAF-4299-B323-BF915218E0EA}"/>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29629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CC33-6E4A-437B-B945-20A249A64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1D511FF-120F-4F19-A5DA-04973874B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2D48C2E3-86C2-4286-8277-40C7CA4CE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4B660-F965-4A1C-B74F-94D8B095478F}"/>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6" name="Footer Placeholder 5">
            <a:extLst>
              <a:ext uri="{FF2B5EF4-FFF2-40B4-BE49-F238E27FC236}">
                <a16:creationId xmlns:a16="http://schemas.microsoft.com/office/drawing/2014/main" id="{2AE7CC59-7DA5-4E42-9417-5F8F4861B7D7}"/>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3518201-76FF-462B-89CF-EE5046917253}"/>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149984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9878-3669-4FCB-B9D6-E867C7944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3B4F1BAB-B313-4CA9-82F6-FF1C5B3D6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D39203F6-A8A1-40F9-8E2B-DA4C58D75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CEB7D-B652-4F25-BE7C-7AED8D0A12E1}"/>
              </a:ext>
            </a:extLst>
          </p:cNvPr>
          <p:cNvSpPr>
            <a:spLocks noGrp="1"/>
          </p:cNvSpPr>
          <p:nvPr>
            <p:ph type="dt" sz="half" idx="10"/>
          </p:nvPr>
        </p:nvSpPr>
        <p:spPr/>
        <p:txBody>
          <a:bodyPr/>
          <a:lstStyle/>
          <a:p>
            <a:fld id="{C2986E60-1FA6-496A-98F5-93DED40BB9C4}" type="datetimeFigureOut">
              <a:rPr lang="nb-NO" smtClean="0"/>
              <a:t>10.01.2020</a:t>
            </a:fld>
            <a:endParaRPr lang="nb-NO"/>
          </a:p>
        </p:txBody>
      </p:sp>
      <p:sp>
        <p:nvSpPr>
          <p:cNvPr id="6" name="Footer Placeholder 5">
            <a:extLst>
              <a:ext uri="{FF2B5EF4-FFF2-40B4-BE49-F238E27FC236}">
                <a16:creationId xmlns:a16="http://schemas.microsoft.com/office/drawing/2014/main" id="{1232A893-01CB-4F0C-A6C9-7B13BE74B09E}"/>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1BC6E69-6562-4509-86BE-0490EEFE7EF8}"/>
              </a:ext>
            </a:extLst>
          </p:cNvPr>
          <p:cNvSpPr>
            <a:spLocks noGrp="1"/>
          </p:cNvSpPr>
          <p:nvPr>
            <p:ph type="sldNum" sz="quarter" idx="12"/>
          </p:nvPr>
        </p:nvSpPr>
        <p:spPr/>
        <p:txBody>
          <a:bodyPr/>
          <a:lstStyle/>
          <a:p>
            <a:fld id="{9BA4B3D3-AB06-426D-8634-6B365F623CE3}" type="slidenum">
              <a:rPr lang="nb-NO" smtClean="0"/>
              <a:t>‹#›</a:t>
            </a:fld>
            <a:endParaRPr lang="nb-NO"/>
          </a:p>
        </p:txBody>
      </p:sp>
    </p:spTree>
    <p:extLst>
      <p:ext uri="{BB962C8B-B14F-4D97-AF65-F5344CB8AC3E}">
        <p14:creationId xmlns:p14="http://schemas.microsoft.com/office/powerpoint/2010/main" val="97149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F007D-F360-4348-AF72-7B5F7D0BD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1B900003-F8C8-448B-ACC3-4230B90D3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70865D0B-4FB2-44D5-836F-E9462ECE0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86E60-1FA6-496A-98F5-93DED40BB9C4}" type="datetimeFigureOut">
              <a:rPr lang="nb-NO" smtClean="0"/>
              <a:t>10.01.2020</a:t>
            </a:fld>
            <a:endParaRPr lang="nb-NO"/>
          </a:p>
        </p:txBody>
      </p:sp>
      <p:sp>
        <p:nvSpPr>
          <p:cNvPr id="5" name="Footer Placeholder 4">
            <a:extLst>
              <a:ext uri="{FF2B5EF4-FFF2-40B4-BE49-F238E27FC236}">
                <a16:creationId xmlns:a16="http://schemas.microsoft.com/office/drawing/2014/main" id="{8E709F82-A467-436C-B28E-DF08E70BD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DE0FD57C-7486-44CB-A3E0-A1F85C21B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4B3D3-AB06-426D-8634-6B365F623CE3}" type="slidenum">
              <a:rPr lang="nb-NO" smtClean="0"/>
              <a:t>‹#›</a:t>
            </a:fld>
            <a:endParaRPr lang="nb-NO"/>
          </a:p>
        </p:txBody>
      </p:sp>
    </p:spTree>
    <p:extLst>
      <p:ext uri="{BB962C8B-B14F-4D97-AF65-F5344CB8AC3E}">
        <p14:creationId xmlns:p14="http://schemas.microsoft.com/office/powerpoint/2010/main" val="3970342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5065-6166-4AD1-8E0D-753D4BED9210}"/>
              </a:ext>
            </a:extLst>
          </p:cNvPr>
          <p:cNvSpPr>
            <a:spLocks noGrp="1"/>
          </p:cNvSpPr>
          <p:nvPr>
            <p:ph type="ctrTitle"/>
          </p:nvPr>
        </p:nvSpPr>
        <p:spPr/>
        <p:txBody>
          <a:bodyPr/>
          <a:lstStyle/>
          <a:p>
            <a:r>
              <a:rPr lang="nb-NO" dirty="0" err="1"/>
              <a:t>Introduction</a:t>
            </a:r>
            <a:r>
              <a:rPr lang="nb-NO" dirty="0"/>
              <a:t> to </a:t>
            </a:r>
            <a:r>
              <a:rPr lang="nb-NO" dirty="0" err="1"/>
              <a:t>stock</a:t>
            </a:r>
            <a:r>
              <a:rPr lang="nb-NO" dirty="0"/>
              <a:t> </a:t>
            </a:r>
            <a:r>
              <a:rPr lang="nb-NO" dirty="0" err="1"/>
              <a:t>assessment</a:t>
            </a:r>
            <a:r>
              <a:rPr lang="nb-NO" dirty="0"/>
              <a:t> </a:t>
            </a:r>
            <a:r>
              <a:rPr lang="nb-NO" dirty="0" err="1"/>
              <a:t>work</a:t>
            </a:r>
            <a:endParaRPr lang="nb-NO" dirty="0"/>
          </a:p>
        </p:txBody>
      </p:sp>
      <p:sp>
        <p:nvSpPr>
          <p:cNvPr id="3" name="Subtitle 2">
            <a:extLst>
              <a:ext uri="{FF2B5EF4-FFF2-40B4-BE49-F238E27FC236}">
                <a16:creationId xmlns:a16="http://schemas.microsoft.com/office/drawing/2014/main" id="{C4C6E579-A222-4BDC-A25A-2F63C1C1A201}"/>
              </a:ext>
            </a:extLst>
          </p:cNvPr>
          <p:cNvSpPr>
            <a:spLocks noGrp="1"/>
          </p:cNvSpPr>
          <p:nvPr>
            <p:ph type="subTitle" idx="1"/>
          </p:nvPr>
        </p:nvSpPr>
        <p:spPr/>
        <p:txBody>
          <a:bodyPr/>
          <a:lstStyle/>
          <a:p>
            <a:r>
              <a:rPr lang="nb-NO" dirty="0"/>
              <a:t>XSAM/SAM workshop 13.-16. </a:t>
            </a:r>
            <a:r>
              <a:rPr lang="nb-NO" dirty="0" err="1"/>
              <a:t>January</a:t>
            </a:r>
            <a:endParaRPr lang="nb-NO" dirty="0"/>
          </a:p>
        </p:txBody>
      </p:sp>
    </p:spTree>
    <p:extLst>
      <p:ext uri="{BB962C8B-B14F-4D97-AF65-F5344CB8AC3E}">
        <p14:creationId xmlns:p14="http://schemas.microsoft.com/office/powerpoint/2010/main" val="1331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0DC63C61-B22F-48A0-992C-CB8E66323558}"/>
              </a:ext>
            </a:extLst>
          </p:cNvPr>
          <p:cNvSpPr>
            <a:spLocks noGrp="1"/>
          </p:cNvSpPr>
          <p:nvPr>
            <p:ph type="title"/>
          </p:nvPr>
        </p:nvSpPr>
        <p:spPr/>
        <p:txBody>
          <a:bodyPr/>
          <a:lstStyle/>
          <a:p>
            <a:pPr eaLnBrk="1" hangingPunct="1"/>
            <a:r>
              <a:rPr lang="en-US" altLang="nb-NO"/>
              <a:t>More equations</a:t>
            </a:r>
          </a:p>
        </p:txBody>
      </p:sp>
      <p:sp>
        <p:nvSpPr>
          <p:cNvPr id="2052" name="Content Placeholder 2">
            <a:extLst>
              <a:ext uri="{FF2B5EF4-FFF2-40B4-BE49-F238E27FC236}">
                <a16:creationId xmlns:a16="http://schemas.microsoft.com/office/drawing/2014/main" id="{04FF3090-67D8-4F60-91DB-4EA6DAB7F4F8}"/>
              </a:ext>
            </a:extLst>
          </p:cNvPr>
          <p:cNvSpPr>
            <a:spLocks noGrp="1"/>
          </p:cNvSpPr>
          <p:nvPr>
            <p:ph idx="1"/>
          </p:nvPr>
        </p:nvSpPr>
        <p:spPr/>
        <p:txBody>
          <a:bodyPr/>
          <a:lstStyle/>
          <a:p>
            <a:pPr eaLnBrk="1" hangingPunct="1"/>
            <a:r>
              <a:rPr lang="en-US" altLang="nb-NO"/>
              <a:t>General version of cohort eq.:</a:t>
            </a:r>
          </a:p>
          <a:p>
            <a:pPr eaLnBrk="1" hangingPunct="1"/>
            <a:endParaRPr lang="en-US" altLang="nb-NO"/>
          </a:p>
          <a:p>
            <a:pPr eaLnBrk="1" hangingPunct="1">
              <a:buFontTx/>
              <a:buNone/>
            </a:pPr>
            <a:endParaRPr lang="en-US" altLang="nb-NO"/>
          </a:p>
          <a:p>
            <a:pPr eaLnBrk="1" hangingPunct="1"/>
            <a:endParaRPr lang="en-US" altLang="nb-NO" i="1"/>
          </a:p>
          <a:p>
            <a:pPr eaLnBrk="1" hangingPunct="1"/>
            <a:r>
              <a:rPr lang="en-US" altLang="nb-NO" i="1"/>
              <a:t>Z</a:t>
            </a:r>
            <a:r>
              <a:rPr lang="en-US" altLang="nb-NO"/>
              <a:t> is”total mortality”</a:t>
            </a:r>
          </a:p>
          <a:p>
            <a:pPr eaLnBrk="1" hangingPunct="1"/>
            <a:r>
              <a:rPr lang="en-US" altLang="nb-NO" i="1"/>
              <a:t>e</a:t>
            </a:r>
            <a:r>
              <a:rPr lang="en-US" altLang="nb-NO" i="1" baseline="30000"/>
              <a:t>-Z</a:t>
            </a:r>
            <a:r>
              <a:rPr lang="en-US" altLang="nb-NO"/>
              <a:t> proportion surviving</a:t>
            </a:r>
          </a:p>
          <a:p>
            <a:pPr eaLnBrk="1" hangingPunct="1"/>
            <a:r>
              <a:rPr lang="en-US" altLang="nb-NO"/>
              <a:t>Can be ”any” time step</a:t>
            </a:r>
          </a:p>
          <a:p>
            <a:pPr eaLnBrk="1" hangingPunct="1"/>
            <a:r>
              <a:rPr lang="en-US" altLang="nb-NO"/>
              <a:t>Tracking cohorts</a:t>
            </a:r>
          </a:p>
        </p:txBody>
      </p:sp>
      <p:graphicFrame>
        <p:nvGraphicFramePr>
          <p:cNvPr id="2050" name="Object 2">
            <a:extLst>
              <a:ext uri="{FF2B5EF4-FFF2-40B4-BE49-F238E27FC236}">
                <a16:creationId xmlns:a16="http://schemas.microsoft.com/office/drawing/2014/main" id="{06641B31-93EB-4350-BDFD-51A608023F8E}"/>
              </a:ext>
            </a:extLst>
          </p:cNvPr>
          <p:cNvGraphicFramePr>
            <a:graphicFrameLocks noChangeAspect="1"/>
          </p:cNvGraphicFramePr>
          <p:nvPr/>
        </p:nvGraphicFramePr>
        <p:xfrm>
          <a:off x="4014788" y="2714625"/>
          <a:ext cx="3429000" cy="857250"/>
        </p:xfrm>
        <a:graphic>
          <a:graphicData uri="http://schemas.openxmlformats.org/presentationml/2006/ole">
            <mc:AlternateContent xmlns:mc="http://schemas.openxmlformats.org/markup-compatibility/2006">
              <mc:Choice xmlns:v="urn:schemas-microsoft-com:vml" Requires="v">
                <p:oleObj spid="_x0000_s2056" name="Equation" r:id="rId3" imgW="965160" imgH="241200" progId="Equation.3">
                  <p:embed/>
                </p:oleObj>
              </mc:Choice>
              <mc:Fallback>
                <p:oleObj name="Equation" r:id="rId3" imgW="965160" imgH="241200" progId="Equation.3">
                  <p:embed/>
                  <p:pic>
                    <p:nvPicPr>
                      <p:cNvPr id="2050" name="Object 2">
                        <a:extLst>
                          <a:ext uri="{FF2B5EF4-FFF2-40B4-BE49-F238E27FC236}">
                            <a16:creationId xmlns:a16="http://schemas.microsoft.com/office/drawing/2014/main" id="{06641B31-93EB-4350-BDFD-51A608023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88" y="2714625"/>
                        <a:ext cx="34290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a:extLst>
              <a:ext uri="{FF2B5EF4-FFF2-40B4-BE49-F238E27FC236}">
                <a16:creationId xmlns:a16="http://schemas.microsoft.com/office/drawing/2014/main" id="{94200C31-DED7-423D-9BB8-6F1781557226}"/>
              </a:ext>
            </a:extLst>
          </p:cNvPr>
          <p:cNvSpPr>
            <a:spLocks noGrp="1"/>
          </p:cNvSpPr>
          <p:nvPr>
            <p:ph type="title"/>
          </p:nvPr>
        </p:nvSpPr>
        <p:spPr/>
        <p:txBody>
          <a:bodyPr/>
          <a:lstStyle/>
          <a:p>
            <a:r>
              <a:rPr lang="nb-NO" altLang="nb-NO" dirty="0">
                <a:solidFill>
                  <a:schemeClr val="tx1"/>
                </a:solidFill>
              </a:rPr>
              <a:t>More </a:t>
            </a:r>
            <a:r>
              <a:rPr lang="nb-NO" altLang="nb-NO" dirty="0" err="1">
                <a:solidFill>
                  <a:schemeClr val="tx1"/>
                </a:solidFill>
              </a:rPr>
              <a:t>equations</a:t>
            </a:r>
            <a:r>
              <a:rPr lang="nb-NO" altLang="nb-NO" dirty="0">
                <a:solidFill>
                  <a:schemeClr val="tx1"/>
                </a:solidFill>
              </a:rPr>
              <a:t>:</a:t>
            </a:r>
          </a:p>
        </p:txBody>
      </p:sp>
      <p:sp>
        <p:nvSpPr>
          <p:cNvPr id="2054" name="Content Placeholder 2">
            <a:extLst>
              <a:ext uri="{FF2B5EF4-FFF2-40B4-BE49-F238E27FC236}">
                <a16:creationId xmlns:a16="http://schemas.microsoft.com/office/drawing/2014/main" id="{32342FDA-24FC-4880-BE5A-2E5DF703C982}"/>
              </a:ext>
            </a:extLst>
          </p:cNvPr>
          <p:cNvSpPr>
            <a:spLocks noGrp="1"/>
          </p:cNvSpPr>
          <p:nvPr>
            <p:ph idx="1"/>
          </p:nvPr>
        </p:nvSpPr>
        <p:spPr/>
        <p:txBody>
          <a:bodyPr/>
          <a:lstStyle/>
          <a:p>
            <a:r>
              <a:rPr lang="nb-NO" altLang="nb-NO" dirty="0">
                <a:solidFill>
                  <a:schemeClr val="tx1"/>
                </a:solidFill>
              </a:rPr>
              <a:t>A </a:t>
            </a:r>
            <a:r>
              <a:rPr lang="nb-NO" altLang="nb-NO" dirty="0" err="1">
                <a:solidFill>
                  <a:schemeClr val="tx1"/>
                </a:solidFill>
              </a:rPr>
              <a:t>differential</a:t>
            </a:r>
            <a:r>
              <a:rPr lang="nb-NO" altLang="nb-NO" dirty="0">
                <a:solidFill>
                  <a:schemeClr val="tx1"/>
                </a:solidFill>
              </a:rPr>
              <a:t> </a:t>
            </a:r>
            <a:r>
              <a:rPr lang="nb-NO" altLang="nb-NO" dirty="0" err="1">
                <a:solidFill>
                  <a:schemeClr val="tx1"/>
                </a:solidFill>
              </a:rPr>
              <a:t>equation</a:t>
            </a:r>
            <a:r>
              <a:rPr lang="nb-NO" altLang="nb-NO" dirty="0">
                <a:solidFill>
                  <a:schemeClr val="tx1"/>
                </a:solidFill>
              </a:rPr>
              <a:t>:</a:t>
            </a:r>
          </a:p>
          <a:p>
            <a:endParaRPr lang="nb-NO" altLang="nb-NO" dirty="0">
              <a:solidFill>
                <a:schemeClr val="tx1"/>
              </a:solidFill>
            </a:endParaRPr>
          </a:p>
          <a:p>
            <a:endParaRPr lang="nb-NO" altLang="nb-NO" dirty="0">
              <a:solidFill>
                <a:schemeClr val="tx1"/>
              </a:solidFill>
            </a:endParaRPr>
          </a:p>
          <a:p>
            <a:endParaRPr lang="nb-NO" altLang="nb-NO" dirty="0">
              <a:solidFill>
                <a:schemeClr val="tx1"/>
              </a:solidFill>
            </a:endParaRPr>
          </a:p>
          <a:p>
            <a:r>
              <a:rPr lang="nb-NO" altLang="nb-NO" dirty="0" err="1">
                <a:solidFill>
                  <a:schemeClr val="tx1"/>
                </a:solidFill>
              </a:rPr>
              <a:t>Discrete</a:t>
            </a:r>
            <a:r>
              <a:rPr lang="nb-NO" altLang="nb-NO" dirty="0">
                <a:solidFill>
                  <a:schemeClr val="tx1"/>
                </a:solidFill>
              </a:rPr>
              <a:t> </a:t>
            </a:r>
            <a:r>
              <a:rPr lang="nb-NO" altLang="nb-NO" dirty="0" err="1">
                <a:solidFill>
                  <a:schemeClr val="tx1"/>
                </a:solidFill>
              </a:rPr>
              <a:t>solution</a:t>
            </a:r>
            <a:r>
              <a:rPr lang="nb-NO" altLang="nb-NO" dirty="0">
                <a:solidFill>
                  <a:schemeClr val="tx1"/>
                </a:solidFill>
              </a:rPr>
              <a:t>:</a:t>
            </a:r>
          </a:p>
        </p:txBody>
      </p:sp>
      <p:graphicFrame>
        <p:nvGraphicFramePr>
          <p:cNvPr id="2050" name="Object 2">
            <a:extLst>
              <a:ext uri="{FF2B5EF4-FFF2-40B4-BE49-F238E27FC236}">
                <a16:creationId xmlns:a16="http://schemas.microsoft.com/office/drawing/2014/main" id="{5457B5F6-AF69-48F4-8E8A-BC69C137073D}"/>
              </a:ext>
            </a:extLst>
          </p:cNvPr>
          <p:cNvGraphicFramePr>
            <a:graphicFrameLocks noChangeAspect="1"/>
          </p:cNvGraphicFramePr>
          <p:nvPr/>
        </p:nvGraphicFramePr>
        <p:xfrm>
          <a:off x="4738688" y="3071814"/>
          <a:ext cx="2654300" cy="1285875"/>
        </p:xfrm>
        <a:graphic>
          <a:graphicData uri="http://schemas.openxmlformats.org/presentationml/2006/ole">
            <mc:AlternateContent xmlns:mc="http://schemas.openxmlformats.org/markup-compatibility/2006">
              <mc:Choice xmlns:v="urn:schemas-microsoft-com:vml" Requires="v">
                <p:oleObj spid="_x0000_s4104" name="Equation" r:id="rId3" imgW="812520" imgH="393480" progId="Equation.3">
                  <p:embed/>
                </p:oleObj>
              </mc:Choice>
              <mc:Fallback>
                <p:oleObj name="Equation" r:id="rId3" imgW="812520" imgH="393480" progId="Equation.3">
                  <p:embed/>
                  <p:pic>
                    <p:nvPicPr>
                      <p:cNvPr id="2050" name="Object 2">
                        <a:extLst>
                          <a:ext uri="{FF2B5EF4-FFF2-40B4-BE49-F238E27FC236}">
                            <a16:creationId xmlns:a16="http://schemas.microsoft.com/office/drawing/2014/main" id="{5457B5F6-AF69-48F4-8E8A-BC69C137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3071814"/>
                        <a:ext cx="265430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a:extLst>
              <a:ext uri="{FF2B5EF4-FFF2-40B4-BE49-F238E27FC236}">
                <a16:creationId xmlns:a16="http://schemas.microsoft.com/office/drawing/2014/main" id="{9786B54F-AF7B-4547-9EC2-5AD020AF86FD}"/>
              </a:ext>
            </a:extLst>
          </p:cNvPr>
          <p:cNvGraphicFramePr>
            <a:graphicFrameLocks noChangeAspect="1"/>
          </p:cNvGraphicFramePr>
          <p:nvPr/>
        </p:nvGraphicFramePr>
        <p:xfrm>
          <a:off x="5043488" y="4714875"/>
          <a:ext cx="2978150" cy="857250"/>
        </p:xfrm>
        <a:graphic>
          <a:graphicData uri="http://schemas.openxmlformats.org/presentationml/2006/ole">
            <mc:AlternateContent xmlns:mc="http://schemas.openxmlformats.org/markup-compatibility/2006">
              <mc:Choice xmlns:v="urn:schemas-microsoft-com:vml" Requires="v">
                <p:oleObj spid="_x0000_s4105" name="Equation" r:id="rId5" imgW="838080" imgH="241200" progId="Equation.3">
                  <p:embed/>
                </p:oleObj>
              </mc:Choice>
              <mc:Fallback>
                <p:oleObj name="Equation" r:id="rId5" imgW="838080" imgH="241200" progId="Equation.3">
                  <p:embed/>
                  <p:pic>
                    <p:nvPicPr>
                      <p:cNvPr id="2051" name="Object 3">
                        <a:extLst>
                          <a:ext uri="{FF2B5EF4-FFF2-40B4-BE49-F238E27FC236}">
                            <a16:creationId xmlns:a16="http://schemas.microsoft.com/office/drawing/2014/main" id="{9786B54F-AF7B-4547-9EC2-5AD020AF86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3488" y="4714875"/>
                        <a:ext cx="29781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a:extLst>
              <a:ext uri="{FF2B5EF4-FFF2-40B4-BE49-F238E27FC236}">
                <a16:creationId xmlns:a16="http://schemas.microsoft.com/office/drawing/2014/main" id="{885B8FE8-E7C0-49B6-A1BA-D9A67085FC3D}"/>
              </a:ext>
            </a:extLst>
          </p:cNvPr>
          <p:cNvSpPr>
            <a:spLocks noGrp="1"/>
          </p:cNvSpPr>
          <p:nvPr>
            <p:ph type="title"/>
          </p:nvPr>
        </p:nvSpPr>
        <p:spPr/>
        <p:txBody>
          <a:bodyPr/>
          <a:lstStyle/>
          <a:p>
            <a:endParaRPr lang="nb-NO" altLang="nb-NO" dirty="0">
              <a:solidFill>
                <a:schemeClr val="tx1"/>
              </a:solidFill>
            </a:endParaRPr>
          </a:p>
        </p:txBody>
      </p:sp>
      <p:sp>
        <p:nvSpPr>
          <p:cNvPr id="3077" name="Content Placeholder 2">
            <a:extLst>
              <a:ext uri="{FF2B5EF4-FFF2-40B4-BE49-F238E27FC236}">
                <a16:creationId xmlns:a16="http://schemas.microsoft.com/office/drawing/2014/main" id="{BCE8D50D-A61F-4D98-A3A3-9171485E5D3F}"/>
              </a:ext>
            </a:extLst>
          </p:cNvPr>
          <p:cNvSpPr>
            <a:spLocks noGrp="1"/>
          </p:cNvSpPr>
          <p:nvPr>
            <p:ph idx="1"/>
          </p:nvPr>
        </p:nvSpPr>
        <p:spPr/>
        <p:txBody>
          <a:bodyPr/>
          <a:lstStyle/>
          <a:p>
            <a:r>
              <a:rPr lang="nb-NO" altLang="nb-NO" dirty="0" err="1">
                <a:solidFill>
                  <a:schemeClr val="tx1"/>
                </a:solidFill>
              </a:rPr>
              <a:t>Fixed</a:t>
            </a:r>
            <a:r>
              <a:rPr lang="nb-NO" altLang="nb-NO" dirty="0">
                <a:solidFill>
                  <a:schemeClr val="tx1"/>
                </a:solidFill>
              </a:rPr>
              <a:t> time-</a:t>
            </a:r>
            <a:r>
              <a:rPr lang="nb-NO" altLang="nb-NO" dirty="0" err="1">
                <a:solidFill>
                  <a:schemeClr val="tx1"/>
                </a:solidFill>
              </a:rPr>
              <a:t>step</a:t>
            </a:r>
            <a:r>
              <a:rPr lang="nb-NO" altLang="nb-NO" dirty="0">
                <a:solidFill>
                  <a:schemeClr val="tx1"/>
                </a:solidFill>
              </a:rPr>
              <a:t>:</a:t>
            </a:r>
          </a:p>
          <a:p>
            <a:endParaRPr lang="nb-NO" altLang="nb-NO" dirty="0">
              <a:solidFill>
                <a:schemeClr val="tx1"/>
              </a:solidFill>
            </a:endParaRPr>
          </a:p>
          <a:p>
            <a:pPr>
              <a:buFontTx/>
              <a:buNone/>
            </a:pPr>
            <a:endParaRPr lang="nb-NO" altLang="nb-NO" dirty="0">
              <a:solidFill>
                <a:schemeClr val="tx1"/>
              </a:solidFill>
            </a:endParaRPr>
          </a:p>
          <a:p>
            <a:r>
              <a:rPr lang="nb-NO" altLang="nb-NO" i="1" dirty="0">
                <a:solidFill>
                  <a:schemeClr val="tx1"/>
                </a:solidFill>
              </a:rPr>
              <a:t>Z</a:t>
            </a:r>
            <a:r>
              <a:rPr lang="nb-NO" altLang="nb-NO" dirty="0">
                <a:solidFill>
                  <a:schemeClr val="tx1"/>
                </a:solidFill>
              </a:rPr>
              <a:t> is ”total </a:t>
            </a:r>
            <a:r>
              <a:rPr lang="nb-NO" altLang="nb-NO" dirty="0" err="1">
                <a:solidFill>
                  <a:schemeClr val="tx1"/>
                </a:solidFill>
              </a:rPr>
              <a:t>mortality</a:t>
            </a:r>
            <a:r>
              <a:rPr lang="nb-NO" altLang="nb-NO" dirty="0">
                <a:solidFill>
                  <a:schemeClr val="tx1"/>
                </a:solidFill>
              </a:rPr>
              <a:t>”</a:t>
            </a:r>
          </a:p>
          <a:p>
            <a:r>
              <a:rPr lang="nb-NO" altLang="nb-NO" i="1" dirty="0">
                <a:solidFill>
                  <a:schemeClr val="tx1"/>
                </a:solidFill>
              </a:rPr>
              <a:t>e</a:t>
            </a:r>
            <a:r>
              <a:rPr lang="nb-NO" altLang="nb-NO" i="1" baseline="30000" dirty="0">
                <a:solidFill>
                  <a:schemeClr val="tx1"/>
                </a:solidFill>
              </a:rPr>
              <a:t>-Z</a:t>
            </a:r>
            <a:r>
              <a:rPr lang="nb-NO" altLang="nb-NO" dirty="0">
                <a:solidFill>
                  <a:schemeClr val="tx1"/>
                </a:solidFill>
              </a:rPr>
              <a:t> is </a:t>
            </a:r>
            <a:r>
              <a:rPr lang="nb-NO" altLang="nb-NO" dirty="0" err="1">
                <a:solidFill>
                  <a:schemeClr val="tx1"/>
                </a:solidFill>
              </a:rPr>
              <a:t>the</a:t>
            </a:r>
            <a:r>
              <a:rPr lang="nb-NO" altLang="nb-NO" dirty="0">
                <a:solidFill>
                  <a:schemeClr val="tx1"/>
                </a:solidFill>
              </a:rPr>
              <a:t> </a:t>
            </a:r>
            <a:r>
              <a:rPr lang="nb-NO" altLang="nb-NO" dirty="0" err="1">
                <a:solidFill>
                  <a:schemeClr val="tx1"/>
                </a:solidFill>
              </a:rPr>
              <a:t>proportion</a:t>
            </a:r>
            <a:r>
              <a:rPr lang="nb-NO" altLang="nb-NO" dirty="0">
                <a:solidFill>
                  <a:schemeClr val="tx1"/>
                </a:solidFill>
              </a:rPr>
              <a:t> </a:t>
            </a:r>
            <a:r>
              <a:rPr lang="nb-NO" altLang="nb-NO" dirty="0" err="1">
                <a:solidFill>
                  <a:schemeClr val="tx1"/>
                </a:solidFill>
              </a:rPr>
              <a:t>surviving</a:t>
            </a:r>
            <a:endParaRPr lang="nb-NO" altLang="nb-NO" dirty="0">
              <a:solidFill>
                <a:schemeClr val="tx1"/>
              </a:solidFill>
            </a:endParaRPr>
          </a:p>
        </p:txBody>
      </p:sp>
      <p:graphicFrame>
        <p:nvGraphicFramePr>
          <p:cNvPr id="3074" name="Object 2">
            <a:extLst>
              <a:ext uri="{FF2B5EF4-FFF2-40B4-BE49-F238E27FC236}">
                <a16:creationId xmlns:a16="http://schemas.microsoft.com/office/drawing/2014/main" id="{BFFA3DDE-00B5-4EA4-A9DD-C5305B312ECB}"/>
              </a:ext>
            </a:extLst>
          </p:cNvPr>
          <p:cNvGraphicFramePr>
            <a:graphicFrameLocks noChangeAspect="1"/>
          </p:cNvGraphicFramePr>
          <p:nvPr/>
        </p:nvGraphicFramePr>
        <p:xfrm>
          <a:off x="4014788" y="2714625"/>
          <a:ext cx="3429000" cy="857250"/>
        </p:xfrm>
        <a:graphic>
          <a:graphicData uri="http://schemas.openxmlformats.org/presentationml/2006/ole">
            <mc:AlternateContent xmlns:mc="http://schemas.openxmlformats.org/markup-compatibility/2006">
              <mc:Choice xmlns:v="urn:schemas-microsoft-com:vml" Requires="v">
                <p:oleObj spid="_x0000_s5125" name="Equation" r:id="rId3" imgW="965160" imgH="241200" progId="Equation.3">
                  <p:embed/>
                </p:oleObj>
              </mc:Choice>
              <mc:Fallback>
                <p:oleObj name="Equation" r:id="rId3" imgW="965160" imgH="241200" progId="Equation.3">
                  <p:embed/>
                  <p:pic>
                    <p:nvPicPr>
                      <p:cNvPr id="3074" name="Object 2">
                        <a:extLst>
                          <a:ext uri="{FF2B5EF4-FFF2-40B4-BE49-F238E27FC236}">
                            <a16:creationId xmlns:a16="http://schemas.microsoft.com/office/drawing/2014/main" id="{BFFA3DDE-00B5-4EA4-A9DD-C5305B312E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88" y="2714625"/>
                        <a:ext cx="34290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a:extLst>
              <a:ext uri="{FF2B5EF4-FFF2-40B4-BE49-F238E27FC236}">
                <a16:creationId xmlns:a16="http://schemas.microsoft.com/office/drawing/2014/main" id="{2B03C9E1-2482-4D8B-946E-EA656EA5B107}"/>
              </a:ext>
            </a:extLst>
          </p:cNvPr>
          <p:cNvSpPr>
            <a:spLocks noGrp="1"/>
          </p:cNvSpPr>
          <p:nvPr>
            <p:ph type="title"/>
          </p:nvPr>
        </p:nvSpPr>
        <p:spPr/>
        <p:txBody>
          <a:bodyPr/>
          <a:lstStyle/>
          <a:p>
            <a:r>
              <a:rPr lang="nb-NO" altLang="nb-NO" dirty="0" err="1">
                <a:solidFill>
                  <a:schemeClr val="tx1"/>
                </a:solidFill>
              </a:rPr>
              <a:t>Logarithms</a:t>
            </a:r>
            <a:r>
              <a:rPr lang="nb-NO" altLang="nb-NO" dirty="0">
                <a:solidFill>
                  <a:schemeClr val="tx1"/>
                </a:solidFill>
              </a:rPr>
              <a:t> to </a:t>
            </a:r>
            <a:r>
              <a:rPr lang="nb-NO" altLang="nb-NO" dirty="0" err="1">
                <a:solidFill>
                  <a:schemeClr val="tx1"/>
                </a:solidFill>
              </a:rPr>
              <a:t>the</a:t>
            </a:r>
            <a:r>
              <a:rPr lang="nb-NO" altLang="nb-NO" dirty="0">
                <a:solidFill>
                  <a:schemeClr val="tx1"/>
                </a:solidFill>
              </a:rPr>
              <a:t> </a:t>
            </a:r>
            <a:r>
              <a:rPr lang="nb-NO" altLang="nb-NO" dirty="0" err="1">
                <a:solidFill>
                  <a:schemeClr val="tx1"/>
                </a:solidFill>
              </a:rPr>
              <a:t>rescue</a:t>
            </a:r>
            <a:endParaRPr lang="nb-NO" altLang="nb-NO" dirty="0">
              <a:solidFill>
                <a:schemeClr val="tx1"/>
              </a:solidFill>
            </a:endParaRPr>
          </a:p>
        </p:txBody>
      </p:sp>
      <p:sp>
        <p:nvSpPr>
          <p:cNvPr id="4103" name="Content Placeholder 2">
            <a:extLst>
              <a:ext uri="{FF2B5EF4-FFF2-40B4-BE49-F238E27FC236}">
                <a16:creationId xmlns:a16="http://schemas.microsoft.com/office/drawing/2014/main" id="{863BCCF5-4FA6-4114-B342-E7E18590EA9D}"/>
              </a:ext>
            </a:extLst>
          </p:cNvPr>
          <p:cNvSpPr>
            <a:spLocks noGrp="1"/>
          </p:cNvSpPr>
          <p:nvPr>
            <p:ph idx="1"/>
          </p:nvPr>
        </p:nvSpPr>
        <p:spPr/>
        <p:txBody>
          <a:bodyPr/>
          <a:lstStyle/>
          <a:p>
            <a:endParaRPr lang="nb-NO" altLang="nb-NO" dirty="0">
              <a:solidFill>
                <a:schemeClr val="tx1"/>
              </a:solidFill>
            </a:endParaRPr>
          </a:p>
          <a:p>
            <a:endParaRPr lang="nb-NO" altLang="nb-NO" dirty="0">
              <a:solidFill>
                <a:schemeClr val="tx1"/>
              </a:solidFill>
            </a:endParaRPr>
          </a:p>
          <a:p>
            <a:r>
              <a:rPr lang="nb-NO" altLang="nb-NO" dirty="0" err="1">
                <a:solidFill>
                  <a:schemeClr val="tx1"/>
                </a:solidFill>
              </a:rPr>
              <a:t>Both</a:t>
            </a:r>
            <a:r>
              <a:rPr lang="nb-NO" altLang="nb-NO" dirty="0">
                <a:solidFill>
                  <a:schemeClr val="tx1"/>
                </a:solidFill>
              </a:rPr>
              <a:t> sides </a:t>
            </a:r>
            <a:r>
              <a:rPr lang="nb-NO" altLang="nb-NO" dirty="0" err="1">
                <a:solidFill>
                  <a:schemeClr val="tx1"/>
                </a:solidFill>
              </a:rPr>
              <a:t>of</a:t>
            </a:r>
            <a:r>
              <a:rPr lang="nb-NO" altLang="nb-NO" dirty="0">
                <a:solidFill>
                  <a:schemeClr val="tx1"/>
                </a:solidFill>
              </a:rPr>
              <a:t> </a:t>
            </a:r>
            <a:r>
              <a:rPr lang="nb-NO" altLang="nb-NO" dirty="0" err="1">
                <a:solidFill>
                  <a:schemeClr val="tx1"/>
                </a:solidFill>
              </a:rPr>
              <a:t>the</a:t>
            </a:r>
            <a:r>
              <a:rPr lang="nb-NO" altLang="nb-NO" dirty="0">
                <a:solidFill>
                  <a:schemeClr val="tx1"/>
                </a:solidFill>
              </a:rPr>
              <a:t> = :</a:t>
            </a:r>
          </a:p>
        </p:txBody>
      </p:sp>
      <p:graphicFrame>
        <p:nvGraphicFramePr>
          <p:cNvPr id="4098" name="Object 2">
            <a:extLst>
              <a:ext uri="{FF2B5EF4-FFF2-40B4-BE49-F238E27FC236}">
                <a16:creationId xmlns:a16="http://schemas.microsoft.com/office/drawing/2014/main" id="{22A2162D-05DD-484D-81DB-DD284E2D2132}"/>
              </a:ext>
            </a:extLst>
          </p:cNvPr>
          <p:cNvGraphicFramePr>
            <a:graphicFrameLocks noChangeAspect="1"/>
          </p:cNvGraphicFramePr>
          <p:nvPr/>
        </p:nvGraphicFramePr>
        <p:xfrm>
          <a:off x="4152900" y="1928813"/>
          <a:ext cx="3429000" cy="857250"/>
        </p:xfrm>
        <a:graphic>
          <a:graphicData uri="http://schemas.openxmlformats.org/presentationml/2006/ole">
            <mc:AlternateContent xmlns:mc="http://schemas.openxmlformats.org/markup-compatibility/2006">
              <mc:Choice xmlns:v="urn:schemas-microsoft-com:vml" Requires="v">
                <p:oleObj spid="_x0000_s6155" name="Equation" r:id="rId3" imgW="965160" imgH="241200" progId="Equation.3">
                  <p:embed/>
                </p:oleObj>
              </mc:Choice>
              <mc:Fallback>
                <p:oleObj name="Equation" r:id="rId3" imgW="965160" imgH="241200" progId="Equation.3">
                  <p:embed/>
                  <p:pic>
                    <p:nvPicPr>
                      <p:cNvPr id="4098" name="Object 2">
                        <a:extLst>
                          <a:ext uri="{FF2B5EF4-FFF2-40B4-BE49-F238E27FC236}">
                            <a16:creationId xmlns:a16="http://schemas.microsoft.com/office/drawing/2014/main" id="{22A2162D-05DD-484D-81DB-DD284E2D2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1928813"/>
                        <a:ext cx="34290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a:extLst>
              <a:ext uri="{FF2B5EF4-FFF2-40B4-BE49-F238E27FC236}">
                <a16:creationId xmlns:a16="http://schemas.microsoft.com/office/drawing/2014/main" id="{A32A6852-86FE-48F5-B6F3-1C2B7B7573A3}"/>
              </a:ext>
            </a:extLst>
          </p:cNvPr>
          <p:cNvGraphicFramePr>
            <a:graphicFrameLocks noChangeAspect="1"/>
          </p:cNvGraphicFramePr>
          <p:nvPr/>
        </p:nvGraphicFramePr>
        <p:xfrm>
          <a:off x="3155950" y="4022725"/>
          <a:ext cx="5278438" cy="812800"/>
        </p:xfrm>
        <a:graphic>
          <a:graphicData uri="http://schemas.openxmlformats.org/presentationml/2006/ole">
            <mc:AlternateContent xmlns:mc="http://schemas.openxmlformats.org/markup-compatibility/2006">
              <mc:Choice xmlns:v="urn:schemas-microsoft-com:vml" Requires="v">
                <p:oleObj spid="_x0000_s6156" name="Equation" r:id="rId5" imgW="1485720" imgH="228600" progId="Equation.3">
                  <p:embed/>
                </p:oleObj>
              </mc:Choice>
              <mc:Fallback>
                <p:oleObj name="Equation" r:id="rId5" imgW="1485720" imgH="228600" progId="Equation.3">
                  <p:embed/>
                  <p:pic>
                    <p:nvPicPr>
                      <p:cNvPr id="4099" name="Object 3">
                        <a:extLst>
                          <a:ext uri="{FF2B5EF4-FFF2-40B4-BE49-F238E27FC236}">
                            <a16:creationId xmlns:a16="http://schemas.microsoft.com/office/drawing/2014/main" id="{A32A6852-86FE-48F5-B6F3-1C2B7B7573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950" y="4022725"/>
                        <a:ext cx="5278438"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4">
            <a:extLst>
              <a:ext uri="{FF2B5EF4-FFF2-40B4-BE49-F238E27FC236}">
                <a16:creationId xmlns:a16="http://schemas.microsoft.com/office/drawing/2014/main" id="{EE858BE3-9CBE-42F1-9EFB-98D5C4A16C24}"/>
              </a:ext>
            </a:extLst>
          </p:cNvPr>
          <p:cNvGraphicFramePr>
            <a:graphicFrameLocks noChangeAspect="1"/>
          </p:cNvGraphicFramePr>
          <p:nvPr/>
        </p:nvGraphicFramePr>
        <p:xfrm>
          <a:off x="1963739" y="4857750"/>
          <a:ext cx="7940675" cy="1716088"/>
        </p:xfrm>
        <a:graphic>
          <a:graphicData uri="http://schemas.openxmlformats.org/presentationml/2006/ole">
            <mc:AlternateContent xmlns:mc="http://schemas.openxmlformats.org/markup-compatibility/2006">
              <mc:Choice xmlns:v="urn:schemas-microsoft-com:vml" Requires="v">
                <p:oleObj spid="_x0000_s6157" name="Equation" r:id="rId7" imgW="2234880" imgH="482400" progId="Equation.3">
                  <p:embed/>
                </p:oleObj>
              </mc:Choice>
              <mc:Fallback>
                <p:oleObj name="Equation" r:id="rId7" imgW="2234880" imgH="482400" progId="Equation.3">
                  <p:embed/>
                  <p:pic>
                    <p:nvPicPr>
                      <p:cNvPr id="4100" name="Object 4">
                        <a:extLst>
                          <a:ext uri="{FF2B5EF4-FFF2-40B4-BE49-F238E27FC236}">
                            <a16:creationId xmlns:a16="http://schemas.microsoft.com/office/drawing/2014/main" id="{EE858BE3-9CBE-42F1-9EFB-98D5C4A16C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3739" y="4857750"/>
                        <a:ext cx="7940675"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a:extLst>
              <a:ext uri="{FF2B5EF4-FFF2-40B4-BE49-F238E27FC236}">
                <a16:creationId xmlns:a16="http://schemas.microsoft.com/office/drawing/2014/main" id="{2FD71E85-4D76-44EC-932D-384970D947BC}"/>
              </a:ext>
            </a:extLst>
          </p:cNvPr>
          <p:cNvSpPr>
            <a:spLocks noGrp="1"/>
          </p:cNvSpPr>
          <p:nvPr>
            <p:ph type="title"/>
          </p:nvPr>
        </p:nvSpPr>
        <p:spPr>
          <a:xfrm>
            <a:off x="2166938" y="142875"/>
            <a:ext cx="7772400" cy="1143000"/>
          </a:xfrm>
        </p:spPr>
        <p:txBody>
          <a:bodyPr/>
          <a:lstStyle/>
          <a:p>
            <a:r>
              <a:rPr lang="nb-NO" altLang="nb-NO" dirty="0" err="1">
                <a:solidFill>
                  <a:schemeClr val="tx1"/>
                </a:solidFill>
              </a:rPr>
              <a:t>We</a:t>
            </a:r>
            <a:r>
              <a:rPr lang="nb-NO" altLang="nb-NO" dirty="0">
                <a:solidFill>
                  <a:schemeClr val="tx1"/>
                </a:solidFill>
              </a:rPr>
              <a:t> </a:t>
            </a:r>
            <a:r>
              <a:rPr lang="nb-NO" altLang="nb-NO" dirty="0" err="1">
                <a:solidFill>
                  <a:schemeClr val="tx1"/>
                </a:solidFill>
              </a:rPr>
              <a:t>can</a:t>
            </a:r>
            <a:r>
              <a:rPr lang="nb-NO" altLang="nb-NO" dirty="0">
                <a:solidFill>
                  <a:schemeClr val="tx1"/>
                </a:solidFill>
              </a:rPr>
              <a:t> </a:t>
            </a:r>
            <a:r>
              <a:rPr lang="nb-NO" altLang="nb-NO" dirty="0" err="1">
                <a:solidFill>
                  <a:schemeClr val="tx1"/>
                </a:solidFill>
              </a:rPr>
              <a:t>also</a:t>
            </a:r>
            <a:r>
              <a:rPr lang="nb-NO" altLang="nb-NO" dirty="0">
                <a:solidFill>
                  <a:schemeClr val="tx1"/>
                </a:solidFill>
              </a:rPr>
              <a:t> show:</a:t>
            </a:r>
          </a:p>
        </p:txBody>
      </p:sp>
      <p:sp>
        <p:nvSpPr>
          <p:cNvPr id="5126" name="Content Placeholder 2">
            <a:extLst>
              <a:ext uri="{FF2B5EF4-FFF2-40B4-BE49-F238E27FC236}">
                <a16:creationId xmlns:a16="http://schemas.microsoft.com/office/drawing/2014/main" id="{D3E46D02-8254-48AF-95F9-1B828C7DA9AA}"/>
              </a:ext>
            </a:extLst>
          </p:cNvPr>
          <p:cNvSpPr>
            <a:spLocks noGrp="1"/>
          </p:cNvSpPr>
          <p:nvPr>
            <p:ph idx="1"/>
          </p:nvPr>
        </p:nvSpPr>
        <p:spPr>
          <a:xfrm>
            <a:off x="1881189" y="1643064"/>
            <a:ext cx="8643937" cy="4452937"/>
          </a:xfrm>
        </p:spPr>
        <p:txBody>
          <a:bodyPr/>
          <a:lstStyle/>
          <a:p>
            <a:pPr>
              <a:buFontTx/>
              <a:buNone/>
            </a:pPr>
            <a:r>
              <a:rPr lang="nb-NO" altLang="nb-NO" dirty="0"/>
              <a:t>For </a:t>
            </a:r>
            <a:r>
              <a:rPr lang="nb-NO" altLang="nb-NO" dirty="0" err="1"/>
              <a:t>the</a:t>
            </a:r>
            <a:r>
              <a:rPr lang="nb-NO" altLang="nb-NO" dirty="0"/>
              <a:t> </a:t>
            </a:r>
            <a:r>
              <a:rPr lang="nb-NO" altLang="nb-NO" dirty="0" err="1"/>
              <a:t>catches</a:t>
            </a:r>
            <a:r>
              <a:rPr lang="nb-NO" altLang="nb-NO" dirty="0">
                <a:solidFill>
                  <a:schemeClr val="tx1"/>
                </a:solidFill>
              </a:rPr>
              <a:t>:</a:t>
            </a:r>
          </a:p>
          <a:p>
            <a:pPr>
              <a:buFontTx/>
              <a:buNone/>
            </a:pPr>
            <a:endParaRPr lang="nb-NO" altLang="nb-NO" dirty="0">
              <a:solidFill>
                <a:schemeClr val="tx1"/>
              </a:solidFill>
            </a:endParaRPr>
          </a:p>
          <a:p>
            <a:pPr>
              <a:buFontTx/>
              <a:buNone/>
            </a:pPr>
            <a:r>
              <a:rPr lang="nb-NO" altLang="nb-NO" dirty="0">
                <a:solidFill>
                  <a:schemeClr val="tx1"/>
                </a:solidFill>
              </a:rPr>
              <a:t>And survey </a:t>
            </a:r>
            <a:r>
              <a:rPr lang="nb-NO" altLang="nb-NO" dirty="0" err="1">
                <a:solidFill>
                  <a:schemeClr val="tx1"/>
                </a:solidFill>
              </a:rPr>
              <a:t>indices</a:t>
            </a:r>
            <a:r>
              <a:rPr lang="nb-NO" altLang="nb-NO" dirty="0">
                <a:solidFill>
                  <a:schemeClr val="tx1"/>
                </a:solidFill>
              </a:rPr>
              <a:t>:</a:t>
            </a:r>
          </a:p>
          <a:p>
            <a:pPr>
              <a:buFontTx/>
              <a:buNone/>
            </a:pPr>
            <a:endParaRPr lang="nb-NO" altLang="nb-NO" dirty="0">
              <a:solidFill>
                <a:schemeClr val="tx1"/>
              </a:solidFill>
            </a:endParaRPr>
          </a:p>
          <a:p>
            <a:pPr>
              <a:buFontTx/>
              <a:buNone/>
            </a:pPr>
            <a:endParaRPr lang="nb-NO" altLang="nb-NO" dirty="0">
              <a:solidFill>
                <a:schemeClr val="tx1"/>
              </a:solidFill>
            </a:endParaRPr>
          </a:p>
          <a:p>
            <a:pPr>
              <a:buFontTx/>
              <a:buNone/>
            </a:pPr>
            <a:endParaRPr lang="nb-NO" altLang="nb-NO" dirty="0">
              <a:solidFill>
                <a:schemeClr val="tx1"/>
              </a:solidFill>
            </a:endParaRPr>
          </a:p>
          <a:p>
            <a:pPr>
              <a:buFontTx/>
              <a:buNone/>
            </a:pPr>
            <a:endParaRPr lang="nb-NO" altLang="nb-NO" dirty="0">
              <a:solidFill>
                <a:schemeClr val="tx1"/>
              </a:solidFill>
            </a:endParaRPr>
          </a:p>
          <a:p>
            <a:pPr>
              <a:buFontTx/>
              <a:buNone/>
            </a:pPr>
            <a:r>
              <a:rPr lang="nb-NO" altLang="nb-NO" dirty="0">
                <a:solidFill>
                  <a:schemeClr val="tx1"/>
                </a:solidFill>
              </a:rPr>
              <a:t>Ikke helt fritt for ekstra antagelser</a:t>
            </a:r>
          </a:p>
        </p:txBody>
      </p:sp>
      <p:graphicFrame>
        <p:nvGraphicFramePr>
          <p:cNvPr id="5122" name="Object 4">
            <a:extLst>
              <a:ext uri="{FF2B5EF4-FFF2-40B4-BE49-F238E27FC236}">
                <a16:creationId xmlns:a16="http://schemas.microsoft.com/office/drawing/2014/main" id="{C1D2E3A3-DD9C-42B6-A083-E567BCE438F8}"/>
              </a:ext>
            </a:extLst>
          </p:cNvPr>
          <p:cNvGraphicFramePr>
            <a:graphicFrameLocks noChangeAspect="1"/>
          </p:cNvGraphicFramePr>
          <p:nvPr/>
        </p:nvGraphicFramePr>
        <p:xfrm>
          <a:off x="4738688" y="1071564"/>
          <a:ext cx="4692650" cy="1806575"/>
        </p:xfrm>
        <a:graphic>
          <a:graphicData uri="http://schemas.openxmlformats.org/presentationml/2006/ole">
            <mc:AlternateContent xmlns:mc="http://schemas.openxmlformats.org/markup-compatibility/2006">
              <mc:Choice xmlns:v="urn:schemas-microsoft-com:vml" Requires="v">
                <p:oleObj spid="_x0000_s7176" name="Equation" r:id="rId3" imgW="1320480" imgH="507960" progId="Equation.3">
                  <p:embed/>
                </p:oleObj>
              </mc:Choice>
              <mc:Fallback>
                <p:oleObj name="Equation" r:id="rId3" imgW="1320480" imgH="507960" progId="Equation.3">
                  <p:embed/>
                  <p:pic>
                    <p:nvPicPr>
                      <p:cNvPr id="5122" name="Object 4">
                        <a:extLst>
                          <a:ext uri="{FF2B5EF4-FFF2-40B4-BE49-F238E27FC236}">
                            <a16:creationId xmlns:a16="http://schemas.microsoft.com/office/drawing/2014/main" id="{C1D2E3A3-DD9C-42B6-A083-E567BCE43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1071564"/>
                        <a:ext cx="4692650"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0">
            <a:extLst>
              <a:ext uri="{FF2B5EF4-FFF2-40B4-BE49-F238E27FC236}">
                <a16:creationId xmlns:a16="http://schemas.microsoft.com/office/drawing/2014/main" id="{9C30EDBF-C809-42EA-B557-12443A3187E2}"/>
              </a:ext>
            </a:extLst>
          </p:cNvPr>
          <p:cNvGraphicFramePr>
            <a:graphicFrameLocks noChangeAspect="1"/>
          </p:cNvGraphicFramePr>
          <p:nvPr/>
        </p:nvGraphicFramePr>
        <p:xfrm>
          <a:off x="4810126" y="3357564"/>
          <a:ext cx="4602163" cy="1806575"/>
        </p:xfrm>
        <a:graphic>
          <a:graphicData uri="http://schemas.openxmlformats.org/presentationml/2006/ole">
            <mc:AlternateContent xmlns:mc="http://schemas.openxmlformats.org/markup-compatibility/2006">
              <mc:Choice xmlns:v="urn:schemas-microsoft-com:vml" Requires="v">
                <p:oleObj spid="_x0000_s7177" name="Equation" r:id="rId5" imgW="1295280" imgH="507960" progId="Equation.3">
                  <p:embed/>
                </p:oleObj>
              </mc:Choice>
              <mc:Fallback>
                <p:oleObj name="Equation" r:id="rId5" imgW="1295280" imgH="507960" progId="Equation.3">
                  <p:embed/>
                  <p:pic>
                    <p:nvPicPr>
                      <p:cNvPr id="5123" name="Object 10">
                        <a:extLst>
                          <a:ext uri="{FF2B5EF4-FFF2-40B4-BE49-F238E27FC236}">
                            <a16:creationId xmlns:a16="http://schemas.microsoft.com/office/drawing/2014/main" id="{9C30EDBF-C809-42EA-B557-12443A3187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6" y="3357564"/>
                        <a:ext cx="4602163"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C9AA74F-8DB4-4F52-8511-2E5378DB2B13}"/>
              </a:ext>
            </a:extLst>
          </p:cNvPr>
          <p:cNvSpPr>
            <a:spLocks noGrp="1"/>
          </p:cNvSpPr>
          <p:nvPr>
            <p:ph type="title"/>
          </p:nvPr>
        </p:nvSpPr>
        <p:spPr/>
        <p:txBody>
          <a:bodyPr/>
          <a:lstStyle/>
          <a:p>
            <a:r>
              <a:rPr lang="nb-NO" altLang="nb-NO"/>
              <a:t>Hmmm</a:t>
            </a:r>
          </a:p>
        </p:txBody>
      </p:sp>
      <p:sp>
        <p:nvSpPr>
          <p:cNvPr id="17411" name="Content Placeholder 2">
            <a:extLst>
              <a:ext uri="{FF2B5EF4-FFF2-40B4-BE49-F238E27FC236}">
                <a16:creationId xmlns:a16="http://schemas.microsoft.com/office/drawing/2014/main" id="{BF1AA11F-8E99-461A-A132-075487B3AEDF}"/>
              </a:ext>
            </a:extLst>
          </p:cNvPr>
          <p:cNvSpPr>
            <a:spLocks noGrp="1"/>
          </p:cNvSpPr>
          <p:nvPr>
            <p:ph idx="1"/>
          </p:nvPr>
        </p:nvSpPr>
        <p:spPr/>
        <p:txBody>
          <a:bodyPr/>
          <a:lstStyle/>
          <a:p>
            <a:r>
              <a:rPr lang="nb-NO" altLang="nb-NO" dirty="0"/>
              <a:t>This </a:t>
            </a:r>
            <a:r>
              <a:rPr lang="nb-NO" altLang="nb-NO" dirty="0" err="1"/>
              <a:t>looks</a:t>
            </a:r>
            <a:r>
              <a:rPr lang="nb-NO" altLang="nb-NO" dirty="0"/>
              <a:t> </a:t>
            </a:r>
            <a:r>
              <a:rPr lang="nb-NO" altLang="nb-NO" dirty="0" err="1"/>
              <a:t>easy</a:t>
            </a:r>
            <a:r>
              <a:rPr lang="nb-NO" altLang="nb-NO" dirty="0"/>
              <a:t> </a:t>
            </a:r>
            <a:r>
              <a:rPr lang="nb-NO" altLang="nb-NO" dirty="0" err="1"/>
              <a:t>peasy</a:t>
            </a:r>
            <a:endParaRPr lang="nb-NO" altLang="nb-N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a:extLst>
              <a:ext uri="{FF2B5EF4-FFF2-40B4-BE49-F238E27FC236}">
                <a16:creationId xmlns:a16="http://schemas.microsoft.com/office/drawing/2014/main" id="{F86E34B4-8F76-4D37-9AD1-7C2914194AD2}"/>
              </a:ext>
            </a:extLst>
          </p:cNvPr>
          <p:cNvSpPr>
            <a:spLocks noGrp="1"/>
          </p:cNvSpPr>
          <p:nvPr>
            <p:ph type="title"/>
          </p:nvPr>
        </p:nvSpPr>
        <p:spPr/>
        <p:txBody>
          <a:bodyPr/>
          <a:lstStyle/>
          <a:p>
            <a:r>
              <a:rPr lang="nb-NO" altLang="nb-NO" dirty="0">
                <a:solidFill>
                  <a:srgbClr val="C00000"/>
                </a:solidFill>
              </a:rPr>
              <a:t>The </a:t>
            </a:r>
            <a:r>
              <a:rPr lang="nb-NO" altLang="nb-NO" dirty="0" err="1">
                <a:solidFill>
                  <a:srgbClr val="C00000"/>
                </a:solidFill>
              </a:rPr>
              <a:t>logarithms</a:t>
            </a:r>
            <a:endParaRPr lang="nb-NO" altLang="nb-NO" dirty="0">
              <a:solidFill>
                <a:srgbClr val="C00000"/>
              </a:solidFill>
            </a:endParaRPr>
          </a:p>
        </p:txBody>
      </p:sp>
      <p:sp>
        <p:nvSpPr>
          <p:cNvPr id="6149" name="Content Placeholder 2">
            <a:extLst>
              <a:ext uri="{FF2B5EF4-FFF2-40B4-BE49-F238E27FC236}">
                <a16:creationId xmlns:a16="http://schemas.microsoft.com/office/drawing/2014/main" id="{26D99875-99E1-4119-AAFE-5C3B601193F3}"/>
              </a:ext>
            </a:extLst>
          </p:cNvPr>
          <p:cNvSpPr>
            <a:spLocks noGrp="1"/>
          </p:cNvSpPr>
          <p:nvPr>
            <p:ph idx="1"/>
          </p:nvPr>
        </p:nvSpPr>
        <p:spPr/>
        <p:txBody>
          <a:bodyPr/>
          <a:lstStyle/>
          <a:p>
            <a:r>
              <a:rPr lang="nb-NO" altLang="nb-NO" dirty="0">
                <a:solidFill>
                  <a:srgbClr val="C00000"/>
                </a:solidFill>
              </a:rPr>
              <a:t>This more </a:t>
            </a:r>
            <a:r>
              <a:rPr lang="nb-NO" altLang="nb-NO" dirty="0" err="1">
                <a:solidFill>
                  <a:srgbClr val="C00000"/>
                </a:solidFill>
              </a:rPr>
              <a:t>precise</a:t>
            </a:r>
            <a:endParaRPr lang="nb-NO" altLang="nb-NO" dirty="0">
              <a:solidFill>
                <a:srgbClr val="C00000"/>
              </a:solidFill>
            </a:endParaRPr>
          </a:p>
        </p:txBody>
      </p:sp>
      <p:graphicFrame>
        <p:nvGraphicFramePr>
          <p:cNvPr id="6146" name="Object 10">
            <a:extLst>
              <a:ext uri="{FF2B5EF4-FFF2-40B4-BE49-F238E27FC236}">
                <a16:creationId xmlns:a16="http://schemas.microsoft.com/office/drawing/2014/main" id="{284D95E9-05F8-42DD-97C0-859BC79EC2CF}"/>
              </a:ext>
            </a:extLst>
          </p:cNvPr>
          <p:cNvGraphicFramePr>
            <a:graphicFrameLocks noChangeAspect="1"/>
          </p:cNvGraphicFramePr>
          <p:nvPr/>
        </p:nvGraphicFramePr>
        <p:xfrm>
          <a:off x="3238501" y="2643189"/>
          <a:ext cx="5368925" cy="1806575"/>
        </p:xfrm>
        <a:graphic>
          <a:graphicData uri="http://schemas.openxmlformats.org/presentationml/2006/ole">
            <mc:AlternateContent xmlns:mc="http://schemas.openxmlformats.org/markup-compatibility/2006">
              <mc:Choice xmlns:v="urn:schemas-microsoft-com:vml" Requires="v">
                <p:oleObj spid="_x0000_s8197" name="Equation" r:id="rId3" imgW="1511280" imgH="507960" progId="Equation.3">
                  <p:embed/>
                </p:oleObj>
              </mc:Choice>
              <mc:Fallback>
                <p:oleObj name="Equation" r:id="rId3" imgW="1511280" imgH="507960" progId="Equation.3">
                  <p:embed/>
                  <p:pic>
                    <p:nvPicPr>
                      <p:cNvPr id="6146" name="Object 10">
                        <a:extLst>
                          <a:ext uri="{FF2B5EF4-FFF2-40B4-BE49-F238E27FC236}">
                            <a16:creationId xmlns:a16="http://schemas.microsoft.com/office/drawing/2014/main" id="{284D95E9-05F8-42DD-97C0-859BC79EC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1" y="2643189"/>
                        <a:ext cx="5368925"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a:extLst>
              <a:ext uri="{FF2B5EF4-FFF2-40B4-BE49-F238E27FC236}">
                <a16:creationId xmlns:a16="http://schemas.microsoft.com/office/drawing/2014/main" id="{A330B67D-4E35-44EA-9435-86F4D08BD21E}"/>
              </a:ext>
            </a:extLst>
          </p:cNvPr>
          <p:cNvSpPr>
            <a:spLocks noGrp="1"/>
          </p:cNvSpPr>
          <p:nvPr>
            <p:ph type="title"/>
          </p:nvPr>
        </p:nvSpPr>
        <p:spPr/>
        <p:txBody>
          <a:bodyPr/>
          <a:lstStyle/>
          <a:p>
            <a:r>
              <a:rPr lang="nb-NO" altLang="nb-NO" dirty="0" err="1">
                <a:solidFill>
                  <a:srgbClr val="C00000"/>
                </a:solidFill>
              </a:rPr>
              <a:t>Rewritten</a:t>
            </a:r>
            <a:r>
              <a:rPr lang="nb-NO" altLang="nb-NO" dirty="0">
                <a:solidFill>
                  <a:srgbClr val="C00000"/>
                </a:solidFill>
              </a:rPr>
              <a:t> to:</a:t>
            </a:r>
          </a:p>
        </p:txBody>
      </p:sp>
      <p:sp>
        <p:nvSpPr>
          <p:cNvPr id="7174" name="Content Placeholder 2">
            <a:extLst>
              <a:ext uri="{FF2B5EF4-FFF2-40B4-BE49-F238E27FC236}">
                <a16:creationId xmlns:a16="http://schemas.microsoft.com/office/drawing/2014/main" id="{986C6A64-2AA4-4B37-8AAA-A6998D9CDB63}"/>
              </a:ext>
            </a:extLst>
          </p:cNvPr>
          <p:cNvSpPr>
            <a:spLocks noGrp="1"/>
          </p:cNvSpPr>
          <p:nvPr>
            <p:ph idx="1"/>
          </p:nvPr>
        </p:nvSpPr>
        <p:spPr/>
        <p:txBody>
          <a:bodyPr/>
          <a:lstStyle/>
          <a:p>
            <a:pPr>
              <a:buFontTx/>
              <a:buNone/>
            </a:pPr>
            <a:endParaRPr lang="nb-NO" altLang="nb-NO" dirty="0">
              <a:solidFill>
                <a:srgbClr val="C00000"/>
              </a:solidFill>
            </a:endParaRPr>
          </a:p>
          <a:p>
            <a:pPr>
              <a:buFontTx/>
              <a:buNone/>
            </a:pPr>
            <a:endParaRPr lang="nb-NO" altLang="nb-NO" dirty="0">
              <a:solidFill>
                <a:srgbClr val="C00000"/>
              </a:solidFill>
            </a:endParaRPr>
          </a:p>
          <a:p>
            <a:pPr>
              <a:buFontTx/>
              <a:buNone/>
            </a:pPr>
            <a:endParaRPr lang="nb-NO" altLang="nb-NO" dirty="0">
              <a:solidFill>
                <a:srgbClr val="C00000"/>
              </a:solidFill>
            </a:endParaRPr>
          </a:p>
          <a:p>
            <a:pPr>
              <a:buFontTx/>
              <a:buNone/>
            </a:pPr>
            <a:r>
              <a:rPr lang="nb-NO" altLang="nb-NO" dirty="0" err="1">
                <a:solidFill>
                  <a:srgbClr val="C00000"/>
                </a:solidFill>
              </a:rPr>
              <a:t>Should</a:t>
            </a:r>
            <a:r>
              <a:rPr lang="nb-NO" altLang="nb-NO" dirty="0">
                <a:solidFill>
                  <a:srgbClr val="C00000"/>
                </a:solidFill>
              </a:rPr>
              <a:t> catchability not be </a:t>
            </a:r>
            <a:r>
              <a:rPr lang="nb-NO" altLang="nb-NO" dirty="0" err="1">
                <a:solidFill>
                  <a:srgbClr val="C00000"/>
                </a:solidFill>
              </a:rPr>
              <a:t>constant</a:t>
            </a:r>
            <a:r>
              <a:rPr lang="nb-NO" altLang="nb-NO" dirty="0">
                <a:solidFill>
                  <a:srgbClr val="C00000"/>
                </a:solidFill>
              </a:rPr>
              <a:t> </a:t>
            </a:r>
            <a:r>
              <a:rPr lang="nb-NO" altLang="nb-NO" dirty="0" err="1">
                <a:solidFill>
                  <a:srgbClr val="C00000"/>
                </a:solidFill>
              </a:rPr>
              <a:t>we</a:t>
            </a:r>
            <a:r>
              <a:rPr lang="nb-NO" altLang="nb-NO" dirty="0">
                <a:solidFill>
                  <a:srgbClr val="C00000"/>
                </a:solidFill>
              </a:rPr>
              <a:t> have:</a:t>
            </a:r>
          </a:p>
        </p:txBody>
      </p:sp>
      <p:graphicFrame>
        <p:nvGraphicFramePr>
          <p:cNvPr id="7170" name="Object 10">
            <a:extLst>
              <a:ext uri="{FF2B5EF4-FFF2-40B4-BE49-F238E27FC236}">
                <a16:creationId xmlns:a16="http://schemas.microsoft.com/office/drawing/2014/main" id="{64CDF3D4-B2B2-4971-A0F4-3ED5B2F1690F}"/>
              </a:ext>
            </a:extLst>
          </p:cNvPr>
          <p:cNvGraphicFramePr>
            <a:graphicFrameLocks noChangeAspect="1"/>
          </p:cNvGraphicFramePr>
          <p:nvPr/>
        </p:nvGraphicFramePr>
        <p:xfrm>
          <a:off x="2452689" y="1643064"/>
          <a:ext cx="7083425" cy="1806575"/>
        </p:xfrm>
        <a:graphic>
          <a:graphicData uri="http://schemas.openxmlformats.org/presentationml/2006/ole">
            <mc:AlternateContent xmlns:mc="http://schemas.openxmlformats.org/markup-compatibility/2006">
              <mc:Choice xmlns:v="urn:schemas-microsoft-com:vml" Requires="v">
                <p:oleObj spid="_x0000_s9224" name="Equation" r:id="rId3" imgW="1993680" imgH="507960" progId="Equation.3">
                  <p:embed/>
                </p:oleObj>
              </mc:Choice>
              <mc:Fallback>
                <p:oleObj name="Equation" r:id="rId3" imgW="1993680" imgH="507960" progId="Equation.3">
                  <p:embed/>
                  <p:pic>
                    <p:nvPicPr>
                      <p:cNvPr id="7170" name="Object 10">
                        <a:extLst>
                          <a:ext uri="{FF2B5EF4-FFF2-40B4-BE49-F238E27FC236}">
                            <a16:creationId xmlns:a16="http://schemas.microsoft.com/office/drawing/2014/main" id="{64CDF3D4-B2B2-4971-A0F4-3ED5B2F16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9" y="1643064"/>
                        <a:ext cx="7083425"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4D49D1ED-6F39-478A-991A-45F2AC48750F}"/>
              </a:ext>
            </a:extLst>
          </p:cNvPr>
          <p:cNvGraphicFramePr>
            <a:graphicFrameLocks noChangeAspect="1"/>
          </p:cNvGraphicFramePr>
          <p:nvPr/>
        </p:nvGraphicFramePr>
        <p:xfrm>
          <a:off x="2419351" y="4714876"/>
          <a:ext cx="7580313" cy="1806575"/>
        </p:xfrm>
        <a:graphic>
          <a:graphicData uri="http://schemas.openxmlformats.org/presentationml/2006/ole">
            <mc:AlternateContent xmlns:mc="http://schemas.openxmlformats.org/markup-compatibility/2006">
              <mc:Choice xmlns:v="urn:schemas-microsoft-com:vml" Requires="v">
                <p:oleObj spid="_x0000_s9225" name="Equation" r:id="rId5" imgW="2133360" imgH="507960" progId="Equation.3">
                  <p:embed/>
                </p:oleObj>
              </mc:Choice>
              <mc:Fallback>
                <p:oleObj name="Equation" r:id="rId5" imgW="2133360" imgH="507960" progId="Equation.3">
                  <p:embed/>
                  <p:pic>
                    <p:nvPicPr>
                      <p:cNvPr id="7171" name="Object 3">
                        <a:extLst>
                          <a:ext uri="{FF2B5EF4-FFF2-40B4-BE49-F238E27FC236}">
                            <a16:creationId xmlns:a16="http://schemas.microsoft.com/office/drawing/2014/main" id="{4D49D1ED-6F39-478A-991A-45F2AC4875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1" y="4714876"/>
                        <a:ext cx="7580313"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a:extLst>
              <a:ext uri="{FF2B5EF4-FFF2-40B4-BE49-F238E27FC236}">
                <a16:creationId xmlns:a16="http://schemas.microsoft.com/office/drawing/2014/main" id="{6949BA68-A652-492C-85E6-FCBC55A01461}"/>
              </a:ext>
            </a:extLst>
          </p:cNvPr>
          <p:cNvSpPr>
            <a:spLocks noGrp="1"/>
          </p:cNvSpPr>
          <p:nvPr>
            <p:ph type="title"/>
          </p:nvPr>
        </p:nvSpPr>
        <p:spPr/>
        <p:txBody>
          <a:bodyPr/>
          <a:lstStyle/>
          <a:p>
            <a:r>
              <a:rPr lang="nb-NO" altLang="nb-NO" dirty="0" err="1">
                <a:solidFill>
                  <a:srgbClr val="C00000"/>
                </a:solidFill>
              </a:rPr>
              <a:t>Mortality</a:t>
            </a:r>
            <a:r>
              <a:rPr lang="nb-NO" altLang="nb-NO" dirty="0">
                <a:solidFill>
                  <a:srgbClr val="C00000"/>
                </a:solidFill>
              </a:rPr>
              <a:t> and </a:t>
            </a:r>
            <a:r>
              <a:rPr lang="nb-NO" altLang="nb-NO" dirty="0" err="1">
                <a:solidFill>
                  <a:srgbClr val="C00000"/>
                </a:solidFill>
              </a:rPr>
              <a:t>then</a:t>
            </a:r>
            <a:r>
              <a:rPr lang="nb-NO" altLang="nb-NO" dirty="0">
                <a:solidFill>
                  <a:srgbClr val="C00000"/>
                </a:solidFill>
              </a:rPr>
              <a:t> </a:t>
            </a:r>
            <a:r>
              <a:rPr lang="nb-NO" altLang="nb-NO" dirty="0" err="1">
                <a:solidFill>
                  <a:srgbClr val="C00000"/>
                </a:solidFill>
              </a:rPr>
              <a:t>some</a:t>
            </a:r>
            <a:r>
              <a:rPr lang="nb-NO" altLang="nb-NO" dirty="0">
                <a:solidFill>
                  <a:srgbClr val="C00000"/>
                </a:solidFill>
              </a:rPr>
              <a:t> ....</a:t>
            </a:r>
          </a:p>
        </p:txBody>
      </p:sp>
      <p:sp>
        <p:nvSpPr>
          <p:cNvPr id="8197" name="Content Placeholder 2">
            <a:extLst>
              <a:ext uri="{FF2B5EF4-FFF2-40B4-BE49-F238E27FC236}">
                <a16:creationId xmlns:a16="http://schemas.microsoft.com/office/drawing/2014/main" id="{6A25A119-D424-4E64-94E9-7182787F7389}"/>
              </a:ext>
            </a:extLst>
          </p:cNvPr>
          <p:cNvSpPr>
            <a:spLocks noGrp="1"/>
          </p:cNvSpPr>
          <p:nvPr>
            <p:ph idx="1"/>
          </p:nvPr>
        </p:nvSpPr>
        <p:spPr/>
        <p:txBody>
          <a:bodyPr/>
          <a:lstStyle/>
          <a:p>
            <a:pPr>
              <a:buFontTx/>
              <a:buNone/>
            </a:pPr>
            <a:endParaRPr lang="nb-NO" altLang="nb-NO" dirty="0">
              <a:solidFill>
                <a:srgbClr val="C00000"/>
              </a:solidFill>
            </a:endParaRPr>
          </a:p>
          <a:p>
            <a:pPr>
              <a:buFontTx/>
              <a:buNone/>
            </a:pPr>
            <a:endParaRPr lang="nb-NO" altLang="nb-NO" dirty="0">
              <a:solidFill>
                <a:srgbClr val="C00000"/>
              </a:solidFill>
            </a:endParaRPr>
          </a:p>
          <a:p>
            <a:pPr>
              <a:buFontTx/>
              <a:buNone/>
            </a:pPr>
            <a:endParaRPr lang="nb-NO" altLang="nb-NO" dirty="0">
              <a:solidFill>
                <a:srgbClr val="C00000"/>
              </a:solidFill>
            </a:endParaRPr>
          </a:p>
          <a:p>
            <a:pPr>
              <a:buFontTx/>
              <a:buNone/>
            </a:pPr>
            <a:r>
              <a:rPr lang="nb-NO" altLang="nb-NO" dirty="0" err="1">
                <a:solidFill>
                  <a:srgbClr val="C00000"/>
                </a:solidFill>
              </a:rPr>
              <a:t>Can</a:t>
            </a:r>
            <a:r>
              <a:rPr lang="nb-NO" altLang="nb-NO" dirty="0">
                <a:solidFill>
                  <a:srgbClr val="C00000"/>
                </a:solidFill>
              </a:rPr>
              <a:t> </a:t>
            </a:r>
            <a:r>
              <a:rPr lang="nb-NO" altLang="nb-NO" dirty="0" err="1">
                <a:solidFill>
                  <a:srgbClr val="C00000"/>
                </a:solidFill>
              </a:rPr>
              <a:t>the</a:t>
            </a:r>
            <a:r>
              <a:rPr lang="nb-NO" altLang="nb-NO" dirty="0">
                <a:solidFill>
                  <a:srgbClr val="C00000"/>
                </a:solidFill>
              </a:rPr>
              <a:t> catchability term be </a:t>
            </a:r>
            <a:r>
              <a:rPr lang="nb-NO" altLang="nb-NO" dirty="0" err="1">
                <a:solidFill>
                  <a:srgbClr val="C00000"/>
                </a:solidFill>
              </a:rPr>
              <a:t>modelled</a:t>
            </a:r>
            <a:r>
              <a:rPr lang="nb-NO" altLang="nb-NO" dirty="0">
                <a:solidFill>
                  <a:srgbClr val="C00000"/>
                </a:solidFill>
              </a:rPr>
              <a:t> in </a:t>
            </a:r>
            <a:r>
              <a:rPr lang="nb-NO" altLang="nb-NO" dirty="0" err="1">
                <a:solidFill>
                  <a:srgbClr val="C00000"/>
                </a:solidFill>
              </a:rPr>
              <a:t>any</a:t>
            </a:r>
            <a:r>
              <a:rPr lang="nb-NO" altLang="nb-NO" dirty="0">
                <a:solidFill>
                  <a:srgbClr val="C00000"/>
                </a:solidFill>
              </a:rPr>
              <a:t> </a:t>
            </a:r>
            <a:r>
              <a:rPr lang="nb-NO" altLang="nb-NO" dirty="0" err="1">
                <a:solidFill>
                  <a:srgbClr val="C00000"/>
                </a:solidFill>
              </a:rPr>
              <a:t>way</a:t>
            </a:r>
            <a:r>
              <a:rPr lang="nb-NO" altLang="nb-NO" dirty="0">
                <a:solidFill>
                  <a:srgbClr val="C00000"/>
                </a:solidFill>
              </a:rPr>
              <a:t>? </a:t>
            </a:r>
            <a:r>
              <a:rPr lang="nb-NO" altLang="nb-NO" dirty="0" err="1">
                <a:solidFill>
                  <a:srgbClr val="C00000"/>
                </a:solidFill>
              </a:rPr>
              <a:t>Can</a:t>
            </a:r>
            <a:r>
              <a:rPr lang="nb-NO" altLang="nb-NO" dirty="0">
                <a:solidFill>
                  <a:srgbClr val="C00000"/>
                </a:solidFill>
              </a:rPr>
              <a:t> </a:t>
            </a:r>
            <a:r>
              <a:rPr lang="nb-NO" altLang="nb-NO" dirty="0" err="1">
                <a:solidFill>
                  <a:srgbClr val="C00000"/>
                </a:solidFill>
              </a:rPr>
              <a:t>this</a:t>
            </a:r>
            <a:r>
              <a:rPr lang="nb-NO" altLang="nb-NO" dirty="0">
                <a:solidFill>
                  <a:srgbClr val="C00000"/>
                </a:solidFill>
              </a:rPr>
              <a:t> be an </a:t>
            </a:r>
            <a:r>
              <a:rPr lang="nb-NO" altLang="nb-NO" dirty="0" err="1">
                <a:solidFill>
                  <a:srgbClr val="C00000"/>
                </a:solidFill>
              </a:rPr>
              <a:t>issue</a:t>
            </a:r>
            <a:r>
              <a:rPr lang="nb-NO" altLang="nb-NO" dirty="0">
                <a:solidFill>
                  <a:srgbClr val="C00000"/>
                </a:solidFill>
              </a:rPr>
              <a:t> at all? </a:t>
            </a:r>
            <a:r>
              <a:rPr lang="nb-NO" altLang="nb-NO" dirty="0" err="1">
                <a:solidFill>
                  <a:srgbClr val="C00000"/>
                </a:solidFill>
              </a:rPr>
              <a:t>What</a:t>
            </a:r>
            <a:r>
              <a:rPr lang="nb-NO" altLang="nb-NO" dirty="0">
                <a:solidFill>
                  <a:srgbClr val="C00000"/>
                </a:solidFill>
              </a:rPr>
              <a:t>? How? </a:t>
            </a:r>
            <a:r>
              <a:rPr lang="nb-NO" altLang="nb-NO" dirty="0" err="1">
                <a:solidFill>
                  <a:srgbClr val="C00000"/>
                </a:solidFill>
              </a:rPr>
              <a:t>When</a:t>
            </a:r>
            <a:r>
              <a:rPr lang="nb-NO" altLang="nb-NO" dirty="0">
                <a:solidFill>
                  <a:srgbClr val="C00000"/>
                </a:solidFill>
              </a:rPr>
              <a:t>?</a:t>
            </a:r>
          </a:p>
          <a:p>
            <a:pPr>
              <a:buFontTx/>
              <a:buNone/>
            </a:pPr>
            <a:r>
              <a:rPr lang="nb-NO" altLang="nb-NO" dirty="0">
                <a:solidFill>
                  <a:srgbClr val="C00000"/>
                </a:solidFill>
              </a:rPr>
              <a:t>Depth as an </a:t>
            </a:r>
            <a:r>
              <a:rPr lang="nb-NO" altLang="nb-NO" dirty="0" err="1">
                <a:solidFill>
                  <a:srgbClr val="C00000"/>
                </a:solidFill>
              </a:rPr>
              <a:t>explanatory</a:t>
            </a:r>
            <a:r>
              <a:rPr lang="nb-NO" altLang="nb-NO" dirty="0">
                <a:solidFill>
                  <a:srgbClr val="C00000"/>
                </a:solidFill>
              </a:rPr>
              <a:t> </a:t>
            </a:r>
            <a:r>
              <a:rPr lang="nb-NO" altLang="nb-NO" dirty="0" err="1">
                <a:solidFill>
                  <a:srgbClr val="C00000"/>
                </a:solidFill>
              </a:rPr>
              <a:t>factor</a:t>
            </a:r>
            <a:r>
              <a:rPr lang="nb-NO" altLang="nb-NO" dirty="0">
                <a:solidFill>
                  <a:srgbClr val="C00000"/>
                </a:solidFill>
              </a:rPr>
              <a:t>:</a:t>
            </a:r>
          </a:p>
        </p:txBody>
      </p:sp>
      <p:graphicFrame>
        <p:nvGraphicFramePr>
          <p:cNvPr id="8194" name="Object 10">
            <a:extLst>
              <a:ext uri="{FF2B5EF4-FFF2-40B4-BE49-F238E27FC236}">
                <a16:creationId xmlns:a16="http://schemas.microsoft.com/office/drawing/2014/main" id="{F17CC518-EAD9-4B66-BF74-F04DF49540E9}"/>
              </a:ext>
            </a:extLst>
          </p:cNvPr>
          <p:cNvGraphicFramePr>
            <a:graphicFrameLocks noChangeAspect="1"/>
          </p:cNvGraphicFramePr>
          <p:nvPr/>
        </p:nvGraphicFramePr>
        <p:xfrm>
          <a:off x="2381251" y="1500189"/>
          <a:ext cx="7580313" cy="1806575"/>
        </p:xfrm>
        <a:graphic>
          <a:graphicData uri="http://schemas.openxmlformats.org/presentationml/2006/ole">
            <mc:AlternateContent xmlns:mc="http://schemas.openxmlformats.org/markup-compatibility/2006">
              <mc:Choice xmlns:v="urn:schemas-microsoft-com:vml" Requires="v">
                <p:oleObj spid="_x0000_s10245" name="Equation" r:id="rId3" imgW="2133360" imgH="507960" progId="Equation.3">
                  <p:embed/>
                </p:oleObj>
              </mc:Choice>
              <mc:Fallback>
                <p:oleObj name="Equation" r:id="rId3" imgW="2133360" imgH="507960" progId="Equation.3">
                  <p:embed/>
                  <p:pic>
                    <p:nvPicPr>
                      <p:cNvPr id="8194" name="Object 10">
                        <a:extLst>
                          <a:ext uri="{FF2B5EF4-FFF2-40B4-BE49-F238E27FC236}">
                            <a16:creationId xmlns:a16="http://schemas.microsoft.com/office/drawing/2014/main" id="{F17CC518-EAD9-4B66-BF74-F04DF4954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1" y="1500189"/>
                        <a:ext cx="7580313"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8A88534-B14B-4A6A-A871-9D78DB4AD3A5}"/>
              </a:ext>
            </a:extLst>
          </p:cNvPr>
          <p:cNvSpPr>
            <a:spLocks noGrp="1"/>
          </p:cNvSpPr>
          <p:nvPr>
            <p:ph type="title"/>
          </p:nvPr>
        </p:nvSpPr>
        <p:spPr/>
        <p:txBody>
          <a:bodyPr/>
          <a:lstStyle/>
          <a:p>
            <a:r>
              <a:rPr lang="nb-NO" altLang="nb-NO" dirty="0" err="1">
                <a:solidFill>
                  <a:srgbClr val="0070C0"/>
                </a:solidFill>
              </a:rPr>
              <a:t>Cod</a:t>
            </a:r>
            <a:r>
              <a:rPr lang="nb-NO" altLang="nb-NO" dirty="0">
                <a:solidFill>
                  <a:srgbClr val="0070C0"/>
                </a:solidFill>
              </a:rPr>
              <a:t> in </a:t>
            </a:r>
            <a:r>
              <a:rPr lang="nb-NO" altLang="nb-NO" dirty="0" err="1">
                <a:solidFill>
                  <a:srgbClr val="0070C0"/>
                </a:solidFill>
              </a:rPr>
              <a:t>the</a:t>
            </a:r>
            <a:r>
              <a:rPr lang="nb-NO" altLang="nb-NO" dirty="0">
                <a:solidFill>
                  <a:srgbClr val="0070C0"/>
                </a:solidFill>
              </a:rPr>
              <a:t> Barents Sea:</a:t>
            </a:r>
          </a:p>
        </p:txBody>
      </p:sp>
      <p:pic>
        <p:nvPicPr>
          <p:cNvPr id="18435" name="Content Placeholder 3">
            <a:extLst>
              <a:ext uri="{FF2B5EF4-FFF2-40B4-BE49-F238E27FC236}">
                <a16:creationId xmlns:a16="http://schemas.microsoft.com/office/drawing/2014/main" id="{CA2E11DD-E941-43E6-95B1-71BE2619E2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047875"/>
            <a:ext cx="7772400" cy="39814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EE8BAB49-F4E3-4D8D-819A-36073372B483}"/>
              </a:ext>
            </a:extLst>
          </p:cNvPr>
          <p:cNvSpPr>
            <a:spLocks noGrp="1"/>
          </p:cNvSpPr>
          <p:nvPr>
            <p:ph idx="1"/>
          </p:nvPr>
        </p:nvSpPr>
        <p:spPr>
          <a:xfrm>
            <a:off x="1981200" y="260351"/>
            <a:ext cx="8229600" cy="5865813"/>
          </a:xfrm>
        </p:spPr>
        <p:txBody>
          <a:bodyPr/>
          <a:lstStyle/>
          <a:p>
            <a:pPr eaLnBrk="1" hangingPunct="1"/>
            <a:r>
              <a:rPr lang="en-US" altLang="nb-NO" dirty="0"/>
              <a:t>Assessment methods</a:t>
            </a:r>
          </a:p>
          <a:p>
            <a:pPr lvl="1" eaLnBrk="1" hangingPunct="1"/>
            <a:r>
              <a:rPr lang="en-US" altLang="nb-NO" dirty="0"/>
              <a:t>An introduction to stock assessment</a:t>
            </a:r>
          </a:p>
          <a:p>
            <a:pPr lvl="1" eaLnBrk="1" hangingPunct="1"/>
            <a:r>
              <a:rPr lang="en-US" altLang="nb-NO" dirty="0"/>
              <a:t>Input to the assessment process</a:t>
            </a:r>
          </a:p>
          <a:p>
            <a:pPr lvl="1" eaLnBrk="1" hangingPunct="1"/>
            <a:r>
              <a:rPr lang="en-US" altLang="nb-NO" dirty="0"/>
              <a:t>Results (diagnostics)</a:t>
            </a:r>
          </a:p>
          <a:p>
            <a:pPr eaLnBrk="1" hangingPunct="1"/>
            <a:r>
              <a:rPr lang="en-US" altLang="nb-NO" dirty="0"/>
              <a:t>Uncertainties</a:t>
            </a:r>
          </a:p>
          <a:p>
            <a:pPr lvl="1"/>
            <a:r>
              <a:rPr lang="en-US" altLang="nb-NO" dirty="0"/>
              <a:t>sampling errors</a:t>
            </a:r>
          </a:p>
          <a:p>
            <a:pPr lvl="1"/>
            <a:r>
              <a:rPr lang="en-US" altLang="nb-NO" dirty="0"/>
              <a:t>sources of bias</a:t>
            </a:r>
          </a:p>
          <a:p>
            <a:pPr lvl="1"/>
            <a:r>
              <a:rPr lang="en-US" altLang="nb-NO" dirty="0"/>
              <a:t>risk analysis to the help?</a:t>
            </a:r>
          </a:p>
          <a:p>
            <a:pPr eaLnBrk="1" hangingPunct="1"/>
            <a:r>
              <a:rPr lang="en-US" altLang="nb-NO" dirty="0"/>
              <a:t>Multispecies and mixed fisheries considerations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450EBD3-E630-4E70-95D6-06573C2B5319}"/>
              </a:ext>
            </a:extLst>
          </p:cNvPr>
          <p:cNvSpPr>
            <a:spLocks noGrp="1"/>
          </p:cNvSpPr>
          <p:nvPr>
            <p:ph type="title"/>
          </p:nvPr>
        </p:nvSpPr>
        <p:spPr>
          <a:xfrm>
            <a:off x="1809750" y="609600"/>
            <a:ext cx="8572500" cy="1143000"/>
          </a:xfrm>
        </p:spPr>
        <p:txBody>
          <a:bodyPr>
            <a:normAutofit fontScale="90000"/>
          </a:bodyPr>
          <a:lstStyle/>
          <a:p>
            <a:r>
              <a:rPr lang="nb-NO" altLang="nb-NO" dirty="0">
                <a:solidFill>
                  <a:srgbClr val="0070C0"/>
                </a:solidFill>
              </a:rPr>
              <a:t>Using </a:t>
            </a:r>
            <a:r>
              <a:rPr lang="nb-NO" altLang="nb-NO" dirty="0" err="1">
                <a:solidFill>
                  <a:srgbClr val="0070C0"/>
                </a:solidFill>
              </a:rPr>
              <a:t>changes</a:t>
            </a:r>
            <a:r>
              <a:rPr lang="nb-NO" altLang="nb-NO" dirty="0">
                <a:solidFill>
                  <a:srgbClr val="0070C0"/>
                </a:solidFill>
              </a:rPr>
              <a:t> in </a:t>
            </a:r>
            <a:r>
              <a:rPr lang="nb-NO" altLang="nb-NO" dirty="0" err="1">
                <a:solidFill>
                  <a:srgbClr val="0070C0"/>
                </a:solidFill>
              </a:rPr>
              <a:t>average</a:t>
            </a:r>
            <a:r>
              <a:rPr lang="nb-NO" altLang="nb-NO" dirty="0">
                <a:solidFill>
                  <a:srgbClr val="0070C0"/>
                </a:solidFill>
              </a:rPr>
              <a:t> survey </a:t>
            </a:r>
            <a:r>
              <a:rPr lang="nb-NO" altLang="nb-NO" dirty="0" err="1">
                <a:solidFill>
                  <a:srgbClr val="0070C0"/>
                </a:solidFill>
              </a:rPr>
              <a:t>catching</a:t>
            </a:r>
            <a:r>
              <a:rPr lang="nb-NO" altLang="nb-NO" dirty="0">
                <a:solidFill>
                  <a:srgbClr val="0070C0"/>
                </a:solidFill>
              </a:rPr>
              <a:t> </a:t>
            </a:r>
            <a:r>
              <a:rPr lang="nb-NO" altLang="nb-NO" dirty="0" err="1">
                <a:solidFill>
                  <a:srgbClr val="0070C0"/>
                </a:solidFill>
              </a:rPr>
              <a:t>depth</a:t>
            </a:r>
            <a:r>
              <a:rPr lang="nb-NO" altLang="nb-NO" dirty="0">
                <a:solidFill>
                  <a:srgbClr val="0070C0"/>
                </a:solidFill>
              </a:rPr>
              <a:t> as </a:t>
            </a:r>
            <a:r>
              <a:rPr lang="nb-NO" altLang="nb-NO" dirty="0" err="1">
                <a:solidFill>
                  <a:srgbClr val="0070C0"/>
                </a:solidFill>
              </a:rPr>
              <a:t>explanatory</a:t>
            </a:r>
            <a:r>
              <a:rPr lang="nb-NO" altLang="nb-NO" dirty="0">
                <a:solidFill>
                  <a:srgbClr val="0070C0"/>
                </a:solidFill>
              </a:rPr>
              <a:t> variable:</a:t>
            </a:r>
          </a:p>
        </p:txBody>
      </p:sp>
      <p:pic>
        <p:nvPicPr>
          <p:cNvPr id="19459" name="Content Placeholder 3">
            <a:extLst>
              <a:ext uri="{FF2B5EF4-FFF2-40B4-BE49-F238E27FC236}">
                <a16:creationId xmlns:a16="http://schemas.microsoft.com/office/drawing/2014/main" id="{4B9146AE-2BC2-4D6B-9D87-A4C4B90DFA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047875"/>
            <a:ext cx="7772400" cy="39814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58" y="693601"/>
            <a:ext cx="7886700" cy="1325563"/>
          </a:xfrm>
          <a:scene3d>
            <a:camera prst="orthographicFront">
              <a:rot lat="0" lon="0" rev="5400000"/>
            </a:camera>
            <a:lightRig rig="threePt" dir="t"/>
          </a:scene3d>
        </p:spPr>
        <p:txBody>
          <a:bodyPr/>
          <a:lstStyle/>
          <a:p>
            <a:r>
              <a:rPr lang="en-GB" dirty="0">
                <a:solidFill>
                  <a:srgbClr val="0094C9"/>
                </a:solidFill>
              </a:rPr>
              <a:t>Catch-at-age matrix</a:t>
            </a:r>
          </a:p>
        </p:txBody>
      </p:sp>
      <p:pic>
        <p:nvPicPr>
          <p:cNvPr id="5" name="Picture 4">
            <a:extLst>
              <a:ext uri="{FF2B5EF4-FFF2-40B4-BE49-F238E27FC236}">
                <a16:creationId xmlns:a16="http://schemas.microsoft.com/office/drawing/2014/main" id="{CD90A27B-3AD1-4343-AD47-925A90D65A23}"/>
              </a:ext>
            </a:extLst>
          </p:cNvPr>
          <p:cNvPicPr>
            <a:picLocks noChangeAspect="1"/>
          </p:cNvPicPr>
          <p:nvPr/>
        </p:nvPicPr>
        <p:blipFill>
          <a:blip r:embed="rId2"/>
          <a:stretch>
            <a:fillRect/>
          </a:stretch>
        </p:blipFill>
        <p:spPr>
          <a:xfrm>
            <a:off x="3630128" y="302235"/>
            <a:ext cx="4996008" cy="3073696"/>
          </a:xfrm>
          <a:prstGeom prst="rect">
            <a:avLst/>
          </a:prstGeom>
        </p:spPr>
      </p:pic>
      <p:pic>
        <p:nvPicPr>
          <p:cNvPr id="6" name="Picture 5">
            <a:extLst>
              <a:ext uri="{FF2B5EF4-FFF2-40B4-BE49-F238E27FC236}">
                <a16:creationId xmlns:a16="http://schemas.microsoft.com/office/drawing/2014/main" id="{ED1B9DCB-3DE0-4DFA-8D73-0AF0411F6A3E}"/>
              </a:ext>
            </a:extLst>
          </p:cNvPr>
          <p:cNvPicPr>
            <a:picLocks noChangeAspect="1"/>
          </p:cNvPicPr>
          <p:nvPr/>
        </p:nvPicPr>
        <p:blipFill>
          <a:blip r:embed="rId3"/>
          <a:stretch>
            <a:fillRect/>
          </a:stretch>
        </p:blipFill>
        <p:spPr>
          <a:xfrm>
            <a:off x="3630128" y="3482071"/>
            <a:ext cx="4996008" cy="3076199"/>
          </a:xfrm>
          <a:prstGeom prst="rect">
            <a:avLst/>
          </a:prstGeom>
        </p:spPr>
      </p:pic>
    </p:spTree>
    <p:extLst>
      <p:ext uri="{BB962C8B-B14F-4D97-AF65-F5344CB8AC3E}">
        <p14:creationId xmlns:p14="http://schemas.microsoft.com/office/powerpoint/2010/main" val="1154048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628" y="81042"/>
            <a:ext cx="7886700" cy="1325563"/>
          </a:xfrm>
        </p:spPr>
        <p:txBody>
          <a:bodyPr/>
          <a:lstStyle/>
          <a:p>
            <a:r>
              <a:rPr lang="en-GB" dirty="0">
                <a:solidFill>
                  <a:srgbClr val="0094C9"/>
                </a:solidFill>
              </a:rPr>
              <a:t>Catch-at-age correlations</a:t>
            </a:r>
          </a:p>
        </p:txBody>
      </p:sp>
      <p:pic>
        <p:nvPicPr>
          <p:cNvPr id="5" name="Picture 4">
            <a:extLst>
              <a:ext uri="{FF2B5EF4-FFF2-40B4-BE49-F238E27FC236}">
                <a16:creationId xmlns:a16="http://schemas.microsoft.com/office/drawing/2014/main" id="{D7E43218-6A56-4788-9B7F-1843630E6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524" y="1168925"/>
            <a:ext cx="5436909" cy="5436909"/>
          </a:xfrm>
          <a:prstGeom prst="rect">
            <a:avLst/>
          </a:prstGeom>
        </p:spPr>
      </p:pic>
    </p:spTree>
    <p:extLst>
      <p:ext uri="{BB962C8B-B14F-4D97-AF65-F5344CB8AC3E}">
        <p14:creationId xmlns:p14="http://schemas.microsoft.com/office/powerpoint/2010/main" val="201756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915542"/>
            <a:ext cx="7886700" cy="1325563"/>
          </a:xfrm>
          <a:scene3d>
            <a:camera prst="orthographicFront">
              <a:rot lat="0" lon="0" rev="5400000"/>
            </a:camera>
            <a:lightRig rig="threePt" dir="t"/>
          </a:scene3d>
        </p:spPr>
        <p:txBody>
          <a:bodyPr>
            <a:normAutofit/>
          </a:bodyPr>
          <a:lstStyle/>
          <a:p>
            <a:r>
              <a:rPr lang="en-GB" dirty="0">
                <a:solidFill>
                  <a:srgbClr val="0094C9"/>
                </a:solidFill>
              </a:rPr>
              <a:t>Catch curve analysis</a:t>
            </a:r>
          </a:p>
        </p:txBody>
      </p:sp>
      <p:pic>
        <p:nvPicPr>
          <p:cNvPr id="4" name="Picture 3">
            <a:extLst>
              <a:ext uri="{FF2B5EF4-FFF2-40B4-BE49-F238E27FC236}">
                <a16:creationId xmlns:a16="http://schemas.microsoft.com/office/drawing/2014/main" id="{8473820B-434D-463E-B669-6C8FD9C31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46481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161" y="89919"/>
            <a:ext cx="7886700" cy="1325563"/>
          </a:xfrm>
        </p:spPr>
        <p:txBody>
          <a:bodyPr/>
          <a:lstStyle/>
          <a:p>
            <a:r>
              <a:rPr lang="en-GB" dirty="0">
                <a:solidFill>
                  <a:srgbClr val="0094C9"/>
                </a:solidFill>
              </a:rPr>
              <a:t>NS-IBTS Q1 CPUE</a:t>
            </a:r>
          </a:p>
        </p:txBody>
      </p:sp>
      <p:pic>
        <p:nvPicPr>
          <p:cNvPr id="4" name="Picture 3">
            <a:extLst>
              <a:ext uri="{FF2B5EF4-FFF2-40B4-BE49-F238E27FC236}">
                <a16:creationId xmlns:a16="http://schemas.microsoft.com/office/drawing/2014/main" id="{0159FC01-6870-486E-AFFD-4755C513D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4736" y="1059730"/>
            <a:ext cx="8562529" cy="5708352"/>
          </a:xfrm>
          <a:prstGeom prst="rect">
            <a:avLst/>
          </a:prstGeom>
        </p:spPr>
      </p:pic>
    </p:spTree>
    <p:extLst>
      <p:ext uri="{BB962C8B-B14F-4D97-AF65-F5344CB8AC3E}">
        <p14:creationId xmlns:p14="http://schemas.microsoft.com/office/powerpoint/2010/main" val="140945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161" y="89919"/>
            <a:ext cx="7886700" cy="1325563"/>
          </a:xfrm>
        </p:spPr>
        <p:txBody>
          <a:bodyPr/>
          <a:lstStyle/>
          <a:p>
            <a:r>
              <a:rPr lang="en-GB" dirty="0">
                <a:solidFill>
                  <a:srgbClr val="0094C9"/>
                </a:solidFill>
              </a:rPr>
              <a:t>NS-IBTS Q1 CPUE</a:t>
            </a:r>
          </a:p>
        </p:txBody>
      </p:sp>
      <p:pic>
        <p:nvPicPr>
          <p:cNvPr id="5" name="Picture 4">
            <a:extLst>
              <a:ext uri="{FF2B5EF4-FFF2-40B4-BE49-F238E27FC236}">
                <a16:creationId xmlns:a16="http://schemas.microsoft.com/office/drawing/2014/main" id="{679A15F0-CF41-4B5D-B1EF-770E532CF0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6614" y="1009650"/>
            <a:ext cx="8637648" cy="5758432"/>
          </a:xfrm>
          <a:prstGeom prst="rect">
            <a:avLst/>
          </a:prstGeom>
        </p:spPr>
      </p:pic>
    </p:spTree>
    <p:extLst>
      <p:ext uri="{BB962C8B-B14F-4D97-AF65-F5344CB8AC3E}">
        <p14:creationId xmlns:p14="http://schemas.microsoft.com/office/powerpoint/2010/main" val="141216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161" y="89919"/>
            <a:ext cx="7886700" cy="1325563"/>
          </a:xfrm>
        </p:spPr>
        <p:txBody>
          <a:bodyPr/>
          <a:lstStyle/>
          <a:p>
            <a:r>
              <a:rPr lang="en-GB" dirty="0">
                <a:solidFill>
                  <a:srgbClr val="0094C9"/>
                </a:solidFill>
              </a:rPr>
              <a:t>NS-IBTS Q3 CPUE</a:t>
            </a:r>
          </a:p>
        </p:txBody>
      </p:sp>
      <p:pic>
        <p:nvPicPr>
          <p:cNvPr id="5" name="Picture 4">
            <a:extLst>
              <a:ext uri="{FF2B5EF4-FFF2-40B4-BE49-F238E27FC236}">
                <a16:creationId xmlns:a16="http://schemas.microsoft.com/office/drawing/2014/main" id="{5277E1D0-E07E-4730-A4BD-06A4940EF7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566" y="1028838"/>
            <a:ext cx="8608868" cy="5739245"/>
          </a:xfrm>
          <a:prstGeom prst="rect">
            <a:avLst/>
          </a:prstGeom>
        </p:spPr>
      </p:pic>
    </p:spTree>
    <p:extLst>
      <p:ext uri="{BB962C8B-B14F-4D97-AF65-F5344CB8AC3E}">
        <p14:creationId xmlns:p14="http://schemas.microsoft.com/office/powerpoint/2010/main" val="3849886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161" y="89919"/>
            <a:ext cx="7886700" cy="1325563"/>
          </a:xfrm>
        </p:spPr>
        <p:txBody>
          <a:bodyPr/>
          <a:lstStyle/>
          <a:p>
            <a:r>
              <a:rPr lang="en-GB" dirty="0">
                <a:solidFill>
                  <a:srgbClr val="0094C9"/>
                </a:solidFill>
              </a:rPr>
              <a:t>NS-IBTS Q3 CPUE</a:t>
            </a:r>
          </a:p>
        </p:txBody>
      </p:sp>
      <p:pic>
        <p:nvPicPr>
          <p:cNvPr id="4" name="Picture 3">
            <a:extLst>
              <a:ext uri="{FF2B5EF4-FFF2-40B4-BE49-F238E27FC236}">
                <a16:creationId xmlns:a16="http://schemas.microsoft.com/office/drawing/2014/main" id="{5AE1BDF1-771C-4B32-8561-5F7D54220A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463" y="1034032"/>
            <a:ext cx="8601075" cy="5734050"/>
          </a:xfrm>
          <a:prstGeom prst="rect">
            <a:avLst/>
          </a:prstGeom>
        </p:spPr>
      </p:pic>
    </p:spTree>
    <p:extLst>
      <p:ext uri="{BB962C8B-B14F-4D97-AF65-F5344CB8AC3E}">
        <p14:creationId xmlns:p14="http://schemas.microsoft.com/office/powerpoint/2010/main" val="221687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161" y="89919"/>
            <a:ext cx="7886700" cy="1325563"/>
          </a:xfrm>
        </p:spPr>
        <p:txBody>
          <a:bodyPr/>
          <a:lstStyle/>
          <a:p>
            <a:r>
              <a:rPr lang="en-GB" dirty="0">
                <a:solidFill>
                  <a:srgbClr val="0094C9"/>
                </a:solidFill>
              </a:rPr>
              <a:t>NS-IBTS: Delta-GAM Changes</a:t>
            </a:r>
          </a:p>
        </p:txBody>
      </p:sp>
      <p:pic>
        <p:nvPicPr>
          <p:cNvPr id="8" name="Picture 7">
            <a:extLst>
              <a:ext uri="{FF2B5EF4-FFF2-40B4-BE49-F238E27FC236}">
                <a16:creationId xmlns:a16="http://schemas.microsoft.com/office/drawing/2014/main" id="{17C668FE-ABC0-4984-8624-9D8593798D8B}"/>
              </a:ext>
            </a:extLst>
          </p:cNvPr>
          <p:cNvPicPr>
            <a:picLocks noChangeAspect="1"/>
          </p:cNvPicPr>
          <p:nvPr/>
        </p:nvPicPr>
        <p:blipFill>
          <a:blip r:embed="rId2"/>
          <a:stretch>
            <a:fillRect/>
          </a:stretch>
        </p:blipFill>
        <p:spPr>
          <a:xfrm>
            <a:off x="1624530" y="1228154"/>
            <a:ext cx="4379505" cy="3942646"/>
          </a:xfrm>
          <a:prstGeom prst="rect">
            <a:avLst/>
          </a:prstGeom>
        </p:spPr>
      </p:pic>
      <p:pic>
        <p:nvPicPr>
          <p:cNvPr id="9" name="Picture 8">
            <a:extLst>
              <a:ext uri="{FF2B5EF4-FFF2-40B4-BE49-F238E27FC236}">
                <a16:creationId xmlns:a16="http://schemas.microsoft.com/office/drawing/2014/main" id="{B41F36CB-3813-46EE-850A-B3EDEFB8F719}"/>
              </a:ext>
            </a:extLst>
          </p:cNvPr>
          <p:cNvPicPr>
            <a:picLocks noChangeAspect="1"/>
          </p:cNvPicPr>
          <p:nvPr/>
        </p:nvPicPr>
        <p:blipFill>
          <a:blip r:embed="rId3"/>
          <a:stretch>
            <a:fillRect/>
          </a:stretch>
        </p:blipFill>
        <p:spPr>
          <a:xfrm>
            <a:off x="6203655" y="1228154"/>
            <a:ext cx="4379504" cy="3937736"/>
          </a:xfrm>
          <a:prstGeom prst="rect">
            <a:avLst/>
          </a:prstGeom>
        </p:spPr>
      </p:pic>
    </p:spTree>
    <p:extLst>
      <p:ext uri="{BB962C8B-B14F-4D97-AF65-F5344CB8AC3E}">
        <p14:creationId xmlns:p14="http://schemas.microsoft.com/office/powerpoint/2010/main" val="199581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017" y="81042"/>
            <a:ext cx="7886700" cy="1325563"/>
          </a:xfrm>
        </p:spPr>
        <p:txBody>
          <a:bodyPr/>
          <a:lstStyle/>
          <a:p>
            <a:r>
              <a:rPr lang="en-GB" dirty="0">
                <a:solidFill>
                  <a:srgbClr val="0094C9"/>
                </a:solidFill>
              </a:rPr>
              <a:t>IBTS Delta-GAM vs ICES</a:t>
            </a:r>
          </a:p>
        </p:txBody>
      </p:sp>
      <p:pic>
        <p:nvPicPr>
          <p:cNvPr id="3" name="Picture 2">
            <a:extLst>
              <a:ext uri="{FF2B5EF4-FFF2-40B4-BE49-F238E27FC236}">
                <a16:creationId xmlns:a16="http://schemas.microsoft.com/office/drawing/2014/main" id="{82411579-9A15-4859-883C-A4654BCA2D82}"/>
              </a:ext>
            </a:extLst>
          </p:cNvPr>
          <p:cNvPicPr>
            <a:picLocks noChangeAspect="1"/>
          </p:cNvPicPr>
          <p:nvPr/>
        </p:nvPicPr>
        <p:blipFill>
          <a:blip r:embed="rId2"/>
          <a:stretch>
            <a:fillRect/>
          </a:stretch>
        </p:blipFill>
        <p:spPr>
          <a:xfrm>
            <a:off x="1761368" y="1336709"/>
            <a:ext cx="4334632" cy="3901778"/>
          </a:xfrm>
          <a:prstGeom prst="rect">
            <a:avLst/>
          </a:prstGeom>
        </p:spPr>
      </p:pic>
      <p:pic>
        <p:nvPicPr>
          <p:cNvPr id="5" name="Picture 4">
            <a:extLst>
              <a:ext uri="{FF2B5EF4-FFF2-40B4-BE49-F238E27FC236}">
                <a16:creationId xmlns:a16="http://schemas.microsoft.com/office/drawing/2014/main" id="{B4379E2E-5728-424C-BDE1-9EFBCB495A02}"/>
              </a:ext>
            </a:extLst>
          </p:cNvPr>
          <p:cNvPicPr>
            <a:picLocks noChangeAspect="1"/>
          </p:cNvPicPr>
          <p:nvPr/>
        </p:nvPicPr>
        <p:blipFill>
          <a:blip r:embed="rId3"/>
          <a:stretch>
            <a:fillRect/>
          </a:stretch>
        </p:blipFill>
        <p:spPr>
          <a:xfrm>
            <a:off x="6205956" y="1336709"/>
            <a:ext cx="4171410" cy="3912970"/>
          </a:xfrm>
          <a:prstGeom prst="rect">
            <a:avLst/>
          </a:prstGeom>
        </p:spPr>
      </p:pic>
    </p:spTree>
    <p:extLst>
      <p:ext uri="{BB962C8B-B14F-4D97-AF65-F5344CB8AC3E}">
        <p14:creationId xmlns:p14="http://schemas.microsoft.com/office/powerpoint/2010/main" val="312489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E011ED2-48C3-43EB-B16B-C36566122D78}"/>
              </a:ext>
            </a:extLst>
          </p:cNvPr>
          <p:cNvSpPr>
            <a:spLocks noGrp="1"/>
          </p:cNvSpPr>
          <p:nvPr>
            <p:ph type="title"/>
          </p:nvPr>
        </p:nvSpPr>
        <p:spPr>
          <a:xfrm>
            <a:off x="2238375" y="214313"/>
            <a:ext cx="7772400" cy="785812"/>
          </a:xfrm>
        </p:spPr>
        <p:txBody>
          <a:bodyPr/>
          <a:lstStyle/>
          <a:p>
            <a:pPr eaLnBrk="1" hangingPunct="1"/>
            <a:r>
              <a:rPr lang="en-US" altLang="nb-NO"/>
              <a:t>Fish stock assessment</a:t>
            </a:r>
          </a:p>
        </p:txBody>
      </p:sp>
      <p:sp>
        <p:nvSpPr>
          <p:cNvPr id="6147" name="Content Placeholder 2">
            <a:extLst>
              <a:ext uri="{FF2B5EF4-FFF2-40B4-BE49-F238E27FC236}">
                <a16:creationId xmlns:a16="http://schemas.microsoft.com/office/drawing/2014/main" id="{662F4868-DB61-46A3-8312-A3D10EDC8980}"/>
              </a:ext>
            </a:extLst>
          </p:cNvPr>
          <p:cNvSpPr>
            <a:spLocks noGrp="1"/>
          </p:cNvSpPr>
          <p:nvPr>
            <p:ph idx="1"/>
          </p:nvPr>
        </p:nvSpPr>
        <p:spPr>
          <a:xfrm>
            <a:off x="2209800" y="1285876"/>
            <a:ext cx="8458200" cy="5000625"/>
          </a:xfrm>
        </p:spPr>
        <p:txBody>
          <a:bodyPr/>
          <a:lstStyle/>
          <a:p>
            <a:pPr eaLnBrk="1" hangingPunct="1">
              <a:buFontTx/>
              <a:buNone/>
            </a:pPr>
            <a:r>
              <a:rPr lang="en-US" altLang="nb-NO" dirty="0"/>
              <a:t>The assessment of a fish stock is the structured approach of analyzing available information to gain insight into the historic and present status both in terms of the abundance and the exploitation of the stock usually including quantitative predictions about the stock's response to different levels of fishing. </a:t>
            </a:r>
          </a:p>
          <a:p>
            <a:pPr eaLnBrk="1" hangingPunct="1">
              <a:buFontTx/>
              <a:buNone/>
            </a:pPr>
            <a:endParaRPr lang="en-US" altLang="nb-NO" dirty="0"/>
          </a:p>
          <a:p>
            <a:pPr eaLnBrk="1" hangingPunct="1">
              <a:buFontTx/>
              <a:buNone/>
            </a:pPr>
            <a:r>
              <a:rPr lang="en-US" altLang="nb-NO" dirty="0"/>
              <a:t>What happens if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017" y="81042"/>
            <a:ext cx="7886700" cy="1325563"/>
          </a:xfrm>
        </p:spPr>
        <p:txBody>
          <a:bodyPr/>
          <a:lstStyle/>
          <a:p>
            <a:r>
              <a:rPr lang="en-GB" dirty="0">
                <a:solidFill>
                  <a:srgbClr val="0094C9"/>
                </a:solidFill>
              </a:rPr>
              <a:t>IBTS Delta-GAM Indices</a:t>
            </a:r>
          </a:p>
        </p:txBody>
      </p:sp>
      <p:pic>
        <p:nvPicPr>
          <p:cNvPr id="3" name="Picture 2">
            <a:extLst>
              <a:ext uri="{FF2B5EF4-FFF2-40B4-BE49-F238E27FC236}">
                <a16:creationId xmlns:a16="http://schemas.microsoft.com/office/drawing/2014/main" id="{4391DA20-B450-453B-ACAF-56C03A76D4C4}"/>
              </a:ext>
            </a:extLst>
          </p:cNvPr>
          <p:cNvPicPr>
            <a:picLocks noChangeAspect="1"/>
          </p:cNvPicPr>
          <p:nvPr/>
        </p:nvPicPr>
        <p:blipFill>
          <a:blip r:embed="rId2"/>
          <a:stretch>
            <a:fillRect/>
          </a:stretch>
        </p:blipFill>
        <p:spPr>
          <a:xfrm>
            <a:off x="2673345" y="1065225"/>
            <a:ext cx="6344965" cy="5711735"/>
          </a:xfrm>
          <a:prstGeom prst="rect">
            <a:avLst/>
          </a:prstGeom>
        </p:spPr>
      </p:pic>
    </p:spTree>
    <p:extLst>
      <p:ext uri="{BB962C8B-B14F-4D97-AF65-F5344CB8AC3E}">
        <p14:creationId xmlns:p14="http://schemas.microsoft.com/office/powerpoint/2010/main" val="162744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1041"/>
            <a:ext cx="7886700" cy="1325563"/>
          </a:xfrm>
        </p:spPr>
        <p:txBody>
          <a:bodyPr>
            <a:normAutofit/>
          </a:bodyPr>
          <a:lstStyle/>
          <a:p>
            <a:r>
              <a:rPr lang="en-GB" dirty="0">
                <a:solidFill>
                  <a:srgbClr val="0094C9"/>
                </a:solidFill>
              </a:rPr>
              <a:t>Survey data: Catch curve analysis</a:t>
            </a:r>
            <a:br>
              <a:rPr lang="en-GB" dirty="0">
                <a:highlight>
                  <a:srgbClr val="FFFF00"/>
                </a:highlight>
              </a:rPr>
            </a:br>
            <a:endParaRPr lang="en-GB" dirty="0">
              <a:highlight>
                <a:srgbClr val="FFFF00"/>
              </a:highlight>
            </a:endParaRPr>
          </a:p>
        </p:txBody>
      </p:sp>
      <p:pic>
        <p:nvPicPr>
          <p:cNvPr id="5" name="Picture 4">
            <a:extLst>
              <a:ext uri="{FF2B5EF4-FFF2-40B4-BE49-F238E27FC236}">
                <a16:creationId xmlns:a16="http://schemas.microsoft.com/office/drawing/2014/main" id="{E7336DAB-7B26-4B31-AAC7-0813B77AF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16" y="961536"/>
            <a:ext cx="4355184" cy="4355184"/>
          </a:xfrm>
          <a:prstGeom prst="rect">
            <a:avLst/>
          </a:prstGeom>
        </p:spPr>
      </p:pic>
      <p:pic>
        <p:nvPicPr>
          <p:cNvPr id="8" name="Picture 7">
            <a:extLst>
              <a:ext uri="{FF2B5EF4-FFF2-40B4-BE49-F238E27FC236}">
                <a16:creationId xmlns:a16="http://schemas.microsoft.com/office/drawing/2014/main" id="{9A8EC774-807C-4AF7-88F4-137940CCC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938" y="961536"/>
            <a:ext cx="4355184" cy="4355184"/>
          </a:xfrm>
          <a:prstGeom prst="rect">
            <a:avLst/>
          </a:prstGeom>
        </p:spPr>
      </p:pic>
    </p:spTree>
    <p:extLst>
      <p:ext uri="{BB962C8B-B14F-4D97-AF65-F5344CB8AC3E}">
        <p14:creationId xmlns:p14="http://schemas.microsoft.com/office/powerpoint/2010/main" val="2537377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1041"/>
            <a:ext cx="7886700" cy="1325563"/>
          </a:xfrm>
        </p:spPr>
        <p:txBody>
          <a:bodyPr>
            <a:normAutofit/>
          </a:bodyPr>
          <a:lstStyle/>
          <a:p>
            <a:r>
              <a:rPr lang="en-GB" dirty="0">
                <a:solidFill>
                  <a:srgbClr val="0094C9"/>
                </a:solidFill>
              </a:rPr>
              <a:t>Survey data: Catch curve analysis</a:t>
            </a:r>
            <a:br>
              <a:rPr lang="en-GB" dirty="0">
                <a:highlight>
                  <a:srgbClr val="FFFF00"/>
                </a:highlight>
              </a:rPr>
            </a:br>
            <a:endParaRPr lang="en-GB" dirty="0">
              <a:highlight>
                <a:srgbClr val="FFFF00"/>
              </a:highlight>
            </a:endParaRPr>
          </a:p>
        </p:txBody>
      </p:sp>
      <p:pic>
        <p:nvPicPr>
          <p:cNvPr id="4" name="Picture 3">
            <a:extLst>
              <a:ext uri="{FF2B5EF4-FFF2-40B4-BE49-F238E27FC236}">
                <a16:creationId xmlns:a16="http://schemas.microsoft.com/office/drawing/2014/main" id="{DFEF4BF6-C750-4DF2-B3F8-5344B784B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072" y="850392"/>
            <a:ext cx="5705856" cy="5705856"/>
          </a:xfrm>
          <a:prstGeom prst="rect">
            <a:avLst/>
          </a:prstGeom>
        </p:spPr>
      </p:pic>
    </p:spTree>
    <p:extLst>
      <p:ext uri="{BB962C8B-B14F-4D97-AF65-F5344CB8AC3E}">
        <p14:creationId xmlns:p14="http://schemas.microsoft.com/office/powerpoint/2010/main" val="277437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9919"/>
            <a:ext cx="7886700" cy="1325563"/>
          </a:xfrm>
        </p:spPr>
        <p:txBody>
          <a:bodyPr>
            <a:normAutofit/>
          </a:bodyPr>
          <a:lstStyle/>
          <a:p>
            <a:r>
              <a:rPr lang="en-GB" dirty="0">
                <a:solidFill>
                  <a:srgbClr val="0094C9"/>
                </a:solidFill>
              </a:rPr>
              <a:t>Survey data: Internal Consistency</a:t>
            </a:r>
            <a:br>
              <a:rPr lang="en-GB" dirty="0">
                <a:highlight>
                  <a:srgbClr val="FFFF00"/>
                </a:highlight>
              </a:rPr>
            </a:br>
            <a:endParaRPr lang="en-GB" dirty="0">
              <a:highlight>
                <a:srgbClr val="FFFF00"/>
              </a:highlight>
            </a:endParaRPr>
          </a:p>
        </p:txBody>
      </p:sp>
      <p:pic>
        <p:nvPicPr>
          <p:cNvPr id="5" name="Picture 4">
            <a:extLst>
              <a:ext uri="{FF2B5EF4-FFF2-40B4-BE49-F238E27FC236}">
                <a16:creationId xmlns:a16="http://schemas.microsoft.com/office/drawing/2014/main" id="{9C13C2AA-AED5-4E21-A7EE-AAB67439D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123" y="1027522"/>
            <a:ext cx="4374037" cy="4374037"/>
          </a:xfrm>
          <a:prstGeom prst="rect">
            <a:avLst/>
          </a:prstGeom>
        </p:spPr>
      </p:pic>
      <p:pic>
        <p:nvPicPr>
          <p:cNvPr id="7" name="Picture 6">
            <a:extLst>
              <a:ext uri="{FF2B5EF4-FFF2-40B4-BE49-F238E27FC236}">
                <a16:creationId xmlns:a16="http://schemas.microsoft.com/office/drawing/2014/main" id="{BF2A7915-2014-49EF-A25C-AA9F90628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844" y="1027522"/>
            <a:ext cx="4374035" cy="4374035"/>
          </a:xfrm>
          <a:prstGeom prst="rect">
            <a:avLst/>
          </a:prstGeom>
        </p:spPr>
      </p:pic>
    </p:spTree>
    <p:extLst>
      <p:ext uri="{BB962C8B-B14F-4D97-AF65-F5344CB8AC3E}">
        <p14:creationId xmlns:p14="http://schemas.microsoft.com/office/powerpoint/2010/main" val="94890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34307"/>
            <a:ext cx="7886700" cy="1325563"/>
          </a:xfrm>
        </p:spPr>
        <p:txBody>
          <a:bodyPr>
            <a:normAutofit/>
          </a:bodyPr>
          <a:lstStyle/>
          <a:p>
            <a:r>
              <a:rPr lang="en-GB" dirty="0">
                <a:solidFill>
                  <a:srgbClr val="0094C9"/>
                </a:solidFill>
              </a:rPr>
              <a:t>Survey data: Between Survey Consistency</a:t>
            </a:r>
            <a:endParaRPr lang="en-GB" dirty="0"/>
          </a:p>
        </p:txBody>
      </p:sp>
      <p:pic>
        <p:nvPicPr>
          <p:cNvPr id="4" name="Picture 3">
            <a:extLst>
              <a:ext uri="{FF2B5EF4-FFF2-40B4-BE49-F238E27FC236}">
                <a16:creationId xmlns:a16="http://schemas.microsoft.com/office/drawing/2014/main" id="{7EE2C56E-4918-4D59-BD95-24E068F7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583704"/>
            <a:ext cx="4937288" cy="4937288"/>
          </a:xfrm>
          <a:prstGeom prst="rect">
            <a:avLst/>
          </a:prstGeom>
        </p:spPr>
      </p:pic>
      <p:pic>
        <p:nvPicPr>
          <p:cNvPr id="7" name="Picture 6">
            <a:extLst>
              <a:ext uri="{FF2B5EF4-FFF2-40B4-BE49-F238E27FC236}">
                <a16:creationId xmlns:a16="http://schemas.microsoft.com/office/drawing/2014/main" id="{22A6DAD8-0199-4A9C-901B-2771EBF38C02}"/>
              </a:ext>
            </a:extLst>
          </p:cNvPr>
          <p:cNvPicPr>
            <a:picLocks noChangeAspect="1"/>
          </p:cNvPicPr>
          <p:nvPr/>
        </p:nvPicPr>
        <p:blipFill rotWithShape="1">
          <a:blip r:embed="rId3">
            <a:extLst>
              <a:ext uri="{28A0092B-C50C-407E-A947-70E740481C1C}">
                <a14:useLocalDpi xmlns:a14="http://schemas.microsoft.com/office/drawing/2010/main" val="0"/>
              </a:ext>
            </a:extLst>
          </a:blip>
          <a:srcRect r="48802" b="50000"/>
          <a:stretch/>
        </p:blipFill>
        <p:spPr>
          <a:xfrm>
            <a:off x="7089938" y="3982154"/>
            <a:ext cx="2599654" cy="2538839"/>
          </a:xfrm>
          <a:prstGeom prst="rect">
            <a:avLst/>
          </a:prstGeom>
        </p:spPr>
      </p:pic>
    </p:spTree>
    <p:extLst>
      <p:ext uri="{BB962C8B-B14F-4D97-AF65-F5344CB8AC3E}">
        <p14:creationId xmlns:p14="http://schemas.microsoft.com/office/powerpoint/2010/main" val="31262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1042"/>
            <a:ext cx="7886700" cy="1325563"/>
          </a:xfrm>
        </p:spPr>
        <p:txBody>
          <a:bodyPr/>
          <a:lstStyle/>
          <a:p>
            <a:r>
              <a:rPr lang="en-GB" dirty="0">
                <a:solidFill>
                  <a:srgbClr val="0094C9"/>
                </a:solidFill>
              </a:rPr>
              <a:t>Natural Mortality</a:t>
            </a:r>
          </a:p>
        </p:txBody>
      </p:sp>
      <p:pic>
        <p:nvPicPr>
          <p:cNvPr id="5" name="Picture 4">
            <a:extLst>
              <a:ext uri="{FF2B5EF4-FFF2-40B4-BE49-F238E27FC236}">
                <a16:creationId xmlns:a16="http://schemas.microsoft.com/office/drawing/2014/main" id="{473F0A85-2827-4B0C-8902-92D2394D63C2}"/>
              </a:ext>
            </a:extLst>
          </p:cNvPr>
          <p:cNvPicPr>
            <a:picLocks noChangeAspect="1"/>
          </p:cNvPicPr>
          <p:nvPr/>
        </p:nvPicPr>
        <p:blipFill>
          <a:blip r:embed="rId2"/>
          <a:stretch>
            <a:fillRect/>
          </a:stretch>
        </p:blipFill>
        <p:spPr>
          <a:xfrm>
            <a:off x="2730454" y="1168925"/>
            <a:ext cx="6373132" cy="4279768"/>
          </a:xfrm>
          <a:prstGeom prst="rect">
            <a:avLst/>
          </a:prstGeom>
        </p:spPr>
      </p:pic>
    </p:spTree>
    <p:extLst>
      <p:ext uri="{BB962C8B-B14F-4D97-AF65-F5344CB8AC3E}">
        <p14:creationId xmlns:p14="http://schemas.microsoft.com/office/powerpoint/2010/main" val="1057880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773" y="63286"/>
            <a:ext cx="7886700" cy="1325563"/>
          </a:xfrm>
        </p:spPr>
        <p:txBody>
          <a:bodyPr/>
          <a:lstStyle/>
          <a:p>
            <a:r>
              <a:rPr lang="en-GB" dirty="0">
                <a:solidFill>
                  <a:srgbClr val="0094C9"/>
                </a:solidFill>
              </a:rPr>
              <a:t>Maturity</a:t>
            </a:r>
          </a:p>
        </p:txBody>
      </p:sp>
      <p:pic>
        <p:nvPicPr>
          <p:cNvPr id="4" name="Picture 3">
            <a:extLst>
              <a:ext uri="{FF2B5EF4-FFF2-40B4-BE49-F238E27FC236}">
                <a16:creationId xmlns:a16="http://schemas.microsoft.com/office/drawing/2014/main" id="{633228A2-44A8-4761-8222-49CA1E37CCE5}"/>
              </a:ext>
            </a:extLst>
          </p:cNvPr>
          <p:cNvPicPr>
            <a:picLocks noChangeAspect="1"/>
          </p:cNvPicPr>
          <p:nvPr/>
        </p:nvPicPr>
        <p:blipFill>
          <a:blip r:embed="rId2"/>
          <a:stretch>
            <a:fillRect/>
          </a:stretch>
        </p:blipFill>
        <p:spPr>
          <a:xfrm>
            <a:off x="2393987" y="1073174"/>
            <a:ext cx="7404027" cy="4711653"/>
          </a:xfrm>
          <a:prstGeom prst="rect">
            <a:avLst/>
          </a:prstGeom>
        </p:spPr>
      </p:pic>
    </p:spTree>
    <p:extLst>
      <p:ext uri="{BB962C8B-B14F-4D97-AF65-F5344CB8AC3E}">
        <p14:creationId xmlns:p14="http://schemas.microsoft.com/office/powerpoint/2010/main" val="416217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E0F13F-CA37-4B8B-950C-6137C999D454}"/>
              </a:ext>
            </a:extLst>
          </p:cNvPr>
          <p:cNvSpPr>
            <a:spLocks noGrp="1"/>
          </p:cNvSpPr>
          <p:nvPr>
            <p:ph type="title"/>
          </p:nvPr>
        </p:nvSpPr>
        <p:spPr/>
        <p:txBody>
          <a:bodyPr/>
          <a:lstStyle/>
          <a:p>
            <a:r>
              <a:rPr lang="nb-NO" dirty="0"/>
              <a:t>«Random» </a:t>
            </a:r>
            <a:r>
              <a:rPr lang="nb-NO" dirty="0" err="1"/>
              <a:t>errors</a:t>
            </a:r>
            <a:endParaRPr lang="nb-NO" dirty="0"/>
          </a:p>
        </p:txBody>
      </p:sp>
      <p:sp>
        <p:nvSpPr>
          <p:cNvPr id="4" name="Content Placeholder 3">
            <a:extLst>
              <a:ext uri="{FF2B5EF4-FFF2-40B4-BE49-F238E27FC236}">
                <a16:creationId xmlns:a16="http://schemas.microsoft.com/office/drawing/2014/main" id="{9DC65F69-6D9D-4C82-A229-DFCB351B53FE}"/>
              </a:ext>
            </a:extLst>
          </p:cNvPr>
          <p:cNvSpPr>
            <a:spLocks noGrp="1"/>
          </p:cNvSpPr>
          <p:nvPr>
            <p:ph idx="1"/>
          </p:nvPr>
        </p:nvSpPr>
        <p:spPr/>
        <p:txBody>
          <a:bodyPr>
            <a:normAutofit fontScale="92500" lnSpcReduction="10000"/>
          </a:bodyPr>
          <a:lstStyle/>
          <a:p>
            <a:r>
              <a:rPr lang="nb-NO" dirty="0"/>
              <a:t>The NEA </a:t>
            </a:r>
            <a:r>
              <a:rPr lang="nb-NO" dirty="0" err="1"/>
              <a:t>Cod</a:t>
            </a:r>
            <a:r>
              <a:rPr lang="nb-NO" dirty="0"/>
              <a:t> </a:t>
            </a:r>
            <a:r>
              <a:rPr lang="nb-NO" dirty="0" err="1"/>
              <a:t>example</a:t>
            </a:r>
            <a:r>
              <a:rPr lang="nb-NO" dirty="0"/>
              <a:t> </a:t>
            </a:r>
            <a:r>
              <a:rPr lang="nb-NO" dirty="0" err="1"/>
              <a:t>with</a:t>
            </a:r>
            <a:r>
              <a:rPr lang="nb-NO" dirty="0"/>
              <a:t> </a:t>
            </a:r>
            <a:r>
              <a:rPr lang="nb-NO" dirty="0" err="1"/>
              <a:t>depth</a:t>
            </a:r>
            <a:r>
              <a:rPr lang="nb-NO" dirty="0"/>
              <a:t> is </a:t>
            </a:r>
            <a:r>
              <a:rPr lang="nb-NO" dirty="0" err="1"/>
              <a:t>also</a:t>
            </a:r>
            <a:r>
              <a:rPr lang="nb-NO" dirty="0"/>
              <a:t> </a:t>
            </a:r>
            <a:r>
              <a:rPr lang="nb-NO" dirty="0" err="1"/>
              <a:t>illustrating</a:t>
            </a:r>
            <a:r>
              <a:rPr lang="nb-NO" dirty="0"/>
              <a:t> </a:t>
            </a:r>
            <a:r>
              <a:rPr lang="nb-NO" dirty="0" err="1"/>
              <a:t>what</a:t>
            </a:r>
            <a:r>
              <a:rPr lang="nb-NO" dirty="0"/>
              <a:t> </a:t>
            </a:r>
            <a:r>
              <a:rPr lang="nb-NO" dirty="0" err="1"/>
              <a:t>we</a:t>
            </a:r>
            <a:r>
              <a:rPr lang="nb-NO" dirty="0"/>
              <a:t> </a:t>
            </a:r>
            <a:r>
              <a:rPr lang="nb-NO" dirty="0" err="1"/>
              <a:t>call</a:t>
            </a:r>
            <a:r>
              <a:rPr lang="nb-NO" dirty="0"/>
              <a:t> </a:t>
            </a:r>
            <a:r>
              <a:rPr lang="nb-NO" dirty="0" err="1"/>
              <a:t>year-effects</a:t>
            </a:r>
            <a:r>
              <a:rPr lang="nb-NO" dirty="0"/>
              <a:t> in a </a:t>
            </a:r>
            <a:r>
              <a:rPr lang="nb-NO" dirty="0" err="1"/>
              <a:t>trawl</a:t>
            </a:r>
            <a:r>
              <a:rPr lang="nb-NO" dirty="0"/>
              <a:t> survey. The </a:t>
            </a:r>
            <a:r>
              <a:rPr lang="nb-NO" dirty="0" err="1"/>
              <a:t>high</a:t>
            </a:r>
            <a:r>
              <a:rPr lang="nb-NO" dirty="0"/>
              <a:t> </a:t>
            </a:r>
            <a:r>
              <a:rPr lang="nb-NO" dirty="0" err="1"/>
              <a:t>degree</a:t>
            </a:r>
            <a:r>
              <a:rPr lang="nb-NO" dirty="0"/>
              <a:t> </a:t>
            </a:r>
            <a:r>
              <a:rPr lang="nb-NO" dirty="0" err="1"/>
              <a:t>of</a:t>
            </a:r>
            <a:r>
              <a:rPr lang="nb-NO" dirty="0"/>
              <a:t> </a:t>
            </a:r>
            <a:r>
              <a:rPr lang="nb-NO" dirty="0" err="1"/>
              <a:t>clustering</a:t>
            </a:r>
            <a:r>
              <a:rPr lang="nb-NO" dirty="0"/>
              <a:t> introduces a </a:t>
            </a:r>
            <a:r>
              <a:rPr lang="nb-NO" dirty="0" err="1"/>
              <a:t>correlation</a:t>
            </a:r>
            <a:r>
              <a:rPr lang="nb-NO" dirty="0"/>
              <a:t>.</a:t>
            </a:r>
          </a:p>
          <a:p>
            <a:r>
              <a:rPr lang="nb-NO" dirty="0" err="1"/>
              <a:t>They</a:t>
            </a:r>
            <a:r>
              <a:rPr lang="nb-NO" dirty="0"/>
              <a:t> </a:t>
            </a:r>
            <a:r>
              <a:rPr lang="nb-NO" dirty="0" err="1"/>
              <a:t>can</a:t>
            </a:r>
            <a:r>
              <a:rPr lang="nb-NO" dirty="0"/>
              <a:t> be </a:t>
            </a:r>
            <a:r>
              <a:rPr lang="nb-NO" dirty="0" err="1"/>
              <a:t>caused</a:t>
            </a:r>
            <a:r>
              <a:rPr lang="nb-NO" dirty="0"/>
              <a:t> by </a:t>
            </a:r>
            <a:r>
              <a:rPr lang="nb-NO" dirty="0" err="1"/>
              <a:t>the</a:t>
            </a:r>
            <a:r>
              <a:rPr lang="nb-NO" dirty="0"/>
              <a:t> sampling </a:t>
            </a:r>
            <a:r>
              <a:rPr lang="nb-NO" dirty="0" err="1"/>
              <a:t>itself</a:t>
            </a:r>
            <a:r>
              <a:rPr lang="nb-NO" dirty="0"/>
              <a:t>, </a:t>
            </a:r>
            <a:r>
              <a:rPr lang="nb-NO" dirty="0" err="1"/>
              <a:t>but</a:t>
            </a:r>
            <a:r>
              <a:rPr lang="nb-NO" dirty="0"/>
              <a:t> </a:t>
            </a:r>
            <a:r>
              <a:rPr lang="nb-NO" dirty="0" err="1"/>
              <a:t>can</a:t>
            </a:r>
            <a:r>
              <a:rPr lang="nb-NO" dirty="0"/>
              <a:t> </a:t>
            </a:r>
            <a:r>
              <a:rPr lang="nb-NO" dirty="0" err="1"/>
              <a:t>also</a:t>
            </a:r>
            <a:r>
              <a:rPr lang="nb-NO" dirty="0"/>
              <a:t> be </a:t>
            </a:r>
            <a:r>
              <a:rPr lang="nb-NO" dirty="0" err="1"/>
              <a:t>caused</a:t>
            </a:r>
            <a:r>
              <a:rPr lang="nb-NO" dirty="0"/>
              <a:t> by </a:t>
            </a:r>
            <a:r>
              <a:rPr lang="nb-NO" dirty="0" err="1"/>
              <a:t>factors</a:t>
            </a:r>
            <a:r>
              <a:rPr lang="nb-NO" dirty="0"/>
              <a:t> </a:t>
            </a:r>
            <a:r>
              <a:rPr lang="nb-NO" dirty="0" err="1"/>
              <a:t>effecting</a:t>
            </a:r>
            <a:r>
              <a:rPr lang="nb-NO" dirty="0"/>
              <a:t> </a:t>
            </a:r>
            <a:r>
              <a:rPr lang="nb-NO" dirty="0" err="1"/>
              <a:t>our</a:t>
            </a:r>
            <a:r>
              <a:rPr lang="nb-NO" dirty="0"/>
              <a:t> </a:t>
            </a:r>
            <a:r>
              <a:rPr lang="nb-NO" dirty="0" err="1"/>
              <a:t>ability</a:t>
            </a:r>
            <a:r>
              <a:rPr lang="nb-NO" dirty="0"/>
              <a:t> to </a:t>
            </a:r>
            <a:r>
              <a:rPr lang="nb-NO" dirty="0" err="1"/>
              <a:t>observe</a:t>
            </a:r>
            <a:r>
              <a:rPr lang="nb-NO" dirty="0"/>
              <a:t>. May show up as </a:t>
            </a:r>
            <a:r>
              <a:rPr lang="nb-NO" dirty="0" err="1"/>
              <a:t>year</a:t>
            </a:r>
            <a:r>
              <a:rPr lang="nb-NO" dirty="0"/>
              <a:t> </a:t>
            </a:r>
            <a:r>
              <a:rPr lang="nb-NO" dirty="0" err="1"/>
              <a:t>effect</a:t>
            </a:r>
            <a:r>
              <a:rPr lang="nb-NO" dirty="0"/>
              <a:t> </a:t>
            </a:r>
            <a:r>
              <a:rPr lang="nb-NO" dirty="0" err="1"/>
              <a:t>being</a:t>
            </a:r>
            <a:r>
              <a:rPr lang="nb-NO" dirty="0"/>
              <a:t> </a:t>
            </a:r>
            <a:r>
              <a:rPr lang="nb-NO" dirty="0" err="1"/>
              <a:t>large</a:t>
            </a:r>
            <a:r>
              <a:rPr lang="nb-NO" dirty="0"/>
              <a:t> </a:t>
            </a:r>
            <a:r>
              <a:rPr lang="nb-NO" dirty="0" err="1"/>
              <a:t>compared</a:t>
            </a:r>
            <a:r>
              <a:rPr lang="nb-NO" dirty="0"/>
              <a:t> to sampling </a:t>
            </a:r>
            <a:r>
              <a:rPr lang="nb-NO" dirty="0" err="1"/>
              <a:t>error</a:t>
            </a:r>
            <a:r>
              <a:rPr lang="nb-NO" dirty="0"/>
              <a:t>. </a:t>
            </a:r>
          </a:p>
          <a:p>
            <a:r>
              <a:rPr lang="nb-NO" dirty="0"/>
              <a:t>The handling </a:t>
            </a:r>
            <a:r>
              <a:rPr lang="nb-NO" dirty="0" err="1"/>
              <a:t>of</a:t>
            </a:r>
            <a:r>
              <a:rPr lang="nb-NO" dirty="0"/>
              <a:t> </a:t>
            </a:r>
            <a:r>
              <a:rPr lang="nb-NO" dirty="0" err="1"/>
              <a:t>year</a:t>
            </a:r>
            <a:r>
              <a:rPr lang="nb-NO" dirty="0"/>
              <a:t> </a:t>
            </a:r>
            <a:r>
              <a:rPr lang="nb-NO" dirty="0" err="1"/>
              <a:t>effects</a:t>
            </a:r>
            <a:r>
              <a:rPr lang="nb-NO" dirty="0"/>
              <a:t> is far from </a:t>
            </a:r>
            <a:r>
              <a:rPr lang="nb-NO" dirty="0" err="1"/>
              <a:t>being</a:t>
            </a:r>
            <a:r>
              <a:rPr lang="nb-NO" dirty="0"/>
              <a:t> trivial.</a:t>
            </a:r>
          </a:p>
          <a:p>
            <a:endParaRPr lang="nb-NO" dirty="0"/>
          </a:p>
          <a:p>
            <a:r>
              <a:rPr lang="nb-NO" dirty="0" err="1"/>
              <a:t>Assessment</a:t>
            </a:r>
            <a:r>
              <a:rPr lang="nb-NO" dirty="0"/>
              <a:t> </a:t>
            </a:r>
            <a:r>
              <a:rPr lang="nb-NO" dirty="0" err="1"/>
              <a:t>results</a:t>
            </a:r>
            <a:r>
              <a:rPr lang="nb-NO" dirty="0"/>
              <a:t> </a:t>
            </a:r>
            <a:r>
              <a:rPr lang="nb-NO" dirty="0" err="1"/>
              <a:t>will</a:t>
            </a:r>
            <a:r>
              <a:rPr lang="nb-NO" dirty="0"/>
              <a:t> be </a:t>
            </a:r>
            <a:r>
              <a:rPr lang="nb-NO" dirty="0" err="1"/>
              <a:t>conditional</a:t>
            </a:r>
            <a:r>
              <a:rPr lang="nb-NO" dirty="0"/>
              <a:t> </a:t>
            </a:r>
            <a:r>
              <a:rPr lang="nb-NO" dirty="0" err="1"/>
              <a:t>on</a:t>
            </a:r>
            <a:r>
              <a:rPr lang="nb-NO" dirty="0"/>
              <a:t> </a:t>
            </a:r>
            <a:r>
              <a:rPr lang="nb-NO" dirty="0" err="1"/>
              <a:t>choices</a:t>
            </a:r>
            <a:r>
              <a:rPr lang="nb-NO" dirty="0"/>
              <a:t> </a:t>
            </a:r>
            <a:r>
              <a:rPr lang="nb-NO" dirty="0" err="1"/>
              <a:t>we</a:t>
            </a:r>
            <a:r>
              <a:rPr lang="nb-NO" dirty="0"/>
              <a:t> make, </a:t>
            </a:r>
            <a:r>
              <a:rPr lang="nb-NO" dirty="0" err="1"/>
              <a:t>our</a:t>
            </a:r>
            <a:r>
              <a:rPr lang="nb-NO" dirty="0"/>
              <a:t> </a:t>
            </a:r>
            <a:r>
              <a:rPr lang="nb-NO" dirty="0" err="1"/>
              <a:t>interpretation</a:t>
            </a:r>
            <a:r>
              <a:rPr lang="nb-NO" dirty="0"/>
              <a:t>. Using </a:t>
            </a:r>
            <a:r>
              <a:rPr lang="nb-NO" dirty="0" err="1"/>
              <a:t>default</a:t>
            </a:r>
            <a:r>
              <a:rPr lang="nb-NO" dirty="0"/>
              <a:t> settings and smiling </a:t>
            </a:r>
            <a:r>
              <a:rPr lang="nb-NO" dirty="0" err="1"/>
              <a:t>when</a:t>
            </a:r>
            <a:r>
              <a:rPr lang="nb-NO" dirty="0"/>
              <a:t> </a:t>
            </a:r>
            <a:r>
              <a:rPr lang="nb-NO" dirty="0" err="1"/>
              <a:t>model</a:t>
            </a:r>
            <a:r>
              <a:rPr lang="nb-NO" dirty="0"/>
              <a:t> </a:t>
            </a:r>
            <a:r>
              <a:rPr lang="nb-NO" dirty="0" err="1"/>
              <a:t>converges</a:t>
            </a:r>
            <a:r>
              <a:rPr lang="nb-NO" dirty="0"/>
              <a:t> is not </a:t>
            </a:r>
            <a:r>
              <a:rPr lang="nb-NO" dirty="0" err="1"/>
              <a:t>necessarily</a:t>
            </a:r>
            <a:r>
              <a:rPr lang="nb-NO" dirty="0"/>
              <a:t> </a:t>
            </a:r>
            <a:r>
              <a:rPr lang="nb-NO" dirty="0" err="1"/>
              <a:t>productive</a:t>
            </a:r>
            <a:r>
              <a:rPr lang="nb-NO" dirty="0"/>
              <a:t>.</a:t>
            </a:r>
          </a:p>
          <a:p>
            <a:endParaRPr lang="nb-NO" dirty="0"/>
          </a:p>
          <a:p>
            <a:endParaRPr lang="nb-NO" dirty="0"/>
          </a:p>
        </p:txBody>
      </p:sp>
    </p:spTree>
    <p:extLst>
      <p:ext uri="{BB962C8B-B14F-4D97-AF65-F5344CB8AC3E}">
        <p14:creationId xmlns:p14="http://schemas.microsoft.com/office/powerpoint/2010/main" val="4193731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DEB8-673F-4872-835F-77078C4EA8AA}"/>
              </a:ext>
            </a:extLst>
          </p:cNvPr>
          <p:cNvSpPr>
            <a:spLocks noGrp="1"/>
          </p:cNvSpPr>
          <p:nvPr>
            <p:ph type="title"/>
          </p:nvPr>
        </p:nvSpPr>
        <p:spPr/>
        <p:txBody>
          <a:bodyPr/>
          <a:lstStyle/>
          <a:p>
            <a:r>
              <a:rPr lang="nb-NO" dirty="0"/>
              <a:t>Acoustic surveys</a:t>
            </a:r>
          </a:p>
        </p:txBody>
      </p:sp>
      <p:sp>
        <p:nvSpPr>
          <p:cNvPr id="3" name="Content Placeholder 2">
            <a:extLst>
              <a:ext uri="{FF2B5EF4-FFF2-40B4-BE49-F238E27FC236}">
                <a16:creationId xmlns:a16="http://schemas.microsoft.com/office/drawing/2014/main" id="{B98C2B03-E14E-4419-BC2A-12173FB1600F}"/>
              </a:ext>
            </a:extLst>
          </p:cNvPr>
          <p:cNvSpPr>
            <a:spLocks noGrp="1"/>
          </p:cNvSpPr>
          <p:nvPr>
            <p:ph idx="1"/>
          </p:nvPr>
        </p:nvSpPr>
        <p:spPr/>
        <p:txBody>
          <a:bodyPr/>
          <a:lstStyle/>
          <a:p>
            <a:r>
              <a:rPr lang="nb-NO" dirty="0"/>
              <a:t>Is a </a:t>
            </a:r>
            <a:r>
              <a:rPr lang="nb-NO" dirty="0" err="1"/>
              <a:t>result</a:t>
            </a:r>
            <a:r>
              <a:rPr lang="nb-NO" dirty="0"/>
              <a:t> </a:t>
            </a:r>
            <a:r>
              <a:rPr lang="nb-NO" dirty="0" err="1"/>
              <a:t>of</a:t>
            </a:r>
            <a:r>
              <a:rPr lang="nb-NO" dirty="0"/>
              <a:t> </a:t>
            </a:r>
            <a:r>
              <a:rPr lang="nb-NO" dirty="0" err="1"/>
              <a:t>highly</a:t>
            </a:r>
            <a:r>
              <a:rPr lang="nb-NO" dirty="0"/>
              <a:t> </a:t>
            </a:r>
            <a:r>
              <a:rPr lang="nb-NO" dirty="0" err="1"/>
              <a:t>subjective</a:t>
            </a:r>
            <a:r>
              <a:rPr lang="nb-NO" dirty="0"/>
              <a:t> </a:t>
            </a:r>
            <a:r>
              <a:rPr lang="nb-NO" dirty="0" err="1"/>
              <a:t>processes</a:t>
            </a:r>
            <a:endParaRPr lang="nb-NO" dirty="0"/>
          </a:p>
          <a:p>
            <a:r>
              <a:rPr lang="nb-NO" dirty="0"/>
              <a:t>The </a:t>
            </a:r>
            <a:r>
              <a:rPr lang="nb-NO" dirty="0" err="1"/>
              <a:t>use</a:t>
            </a:r>
            <a:r>
              <a:rPr lang="nb-NO" dirty="0"/>
              <a:t> </a:t>
            </a:r>
            <a:r>
              <a:rPr lang="nb-NO" dirty="0" err="1"/>
              <a:t>of</a:t>
            </a:r>
            <a:r>
              <a:rPr lang="nb-NO" dirty="0"/>
              <a:t> </a:t>
            </a:r>
            <a:r>
              <a:rPr lang="nb-NO" dirty="0" err="1"/>
              <a:t>trawl</a:t>
            </a:r>
            <a:r>
              <a:rPr lang="nb-NO" dirty="0"/>
              <a:t> </a:t>
            </a:r>
            <a:r>
              <a:rPr lang="nb-NO" dirty="0" err="1"/>
              <a:t>information</a:t>
            </a:r>
            <a:r>
              <a:rPr lang="nb-NO" dirty="0"/>
              <a:t> </a:t>
            </a:r>
            <a:r>
              <a:rPr lang="nb-NO" dirty="0" err="1"/>
              <a:t>when</a:t>
            </a:r>
            <a:r>
              <a:rPr lang="nb-NO" dirty="0"/>
              <a:t> </a:t>
            </a:r>
            <a:r>
              <a:rPr lang="nb-NO" dirty="0" err="1"/>
              <a:t>allocating</a:t>
            </a:r>
            <a:r>
              <a:rPr lang="nb-NO" dirty="0"/>
              <a:t> </a:t>
            </a:r>
            <a:r>
              <a:rPr lang="nb-NO" dirty="0" err="1"/>
              <a:t>echo</a:t>
            </a:r>
            <a:r>
              <a:rPr lang="nb-NO" dirty="0"/>
              <a:t> </a:t>
            </a:r>
            <a:r>
              <a:rPr lang="nb-NO" dirty="0" err="1"/>
              <a:t>energy</a:t>
            </a:r>
            <a:r>
              <a:rPr lang="nb-NO" dirty="0"/>
              <a:t> to different species/</a:t>
            </a:r>
            <a:r>
              <a:rPr lang="nb-NO" dirty="0" err="1"/>
              <a:t>groups</a:t>
            </a:r>
            <a:r>
              <a:rPr lang="nb-NO" dirty="0"/>
              <a:t> </a:t>
            </a:r>
            <a:r>
              <a:rPr lang="nb-NO" dirty="0" err="1"/>
              <a:t>may</a:t>
            </a:r>
            <a:r>
              <a:rPr lang="nb-NO" dirty="0"/>
              <a:t> introduce </a:t>
            </a:r>
            <a:r>
              <a:rPr lang="nb-NO" dirty="0" err="1"/>
              <a:t>consistency</a:t>
            </a:r>
            <a:r>
              <a:rPr lang="nb-NO" dirty="0"/>
              <a:t> </a:t>
            </a:r>
            <a:r>
              <a:rPr lang="nb-NO" dirty="0" err="1"/>
              <a:t>between</a:t>
            </a:r>
            <a:r>
              <a:rPr lang="nb-NO" dirty="0"/>
              <a:t> operators, </a:t>
            </a:r>
            <a:r>
              <a:rPr lang="nb-NO" dirty="0" err="1"/>
              <a:t>but</a:t>
            </a:r>
            <a:r>
              <a:rPr lang="nb-NO" dirty="0"/>
              <a:t> </a:t>
            </a:r>
            <a:r>
              <a:rPr lang="nb-NO" dirty="0" err="1"/>
              <a:t>may</a:t>
            </a:r>
            <a:r>
              <a:rPr lang="nb-NO" dirty="0"/>
              <a:t> introduce </a:t>
            </a:r>
            <a:r>
              <a:rPr lang="nb-NO" dirty="0" err="1"/>
              <a:t>strong</a:t>
            </a:r>
            <a:r>
              <a:rPr lang="nb-NO" dirty="0"/>
              <a:t> bias.</a:t>
            </a:r>
          </a:p>
          <a:p>
            <a:r>
              <a:rPr lang="nb-NO" dirty="0"/>
              <a:t>The </a:t>
            </a:r>
            <a:r>
              <a:rPr lang="nb-NO" dirty="0" err="1"/>
              <a:t>echo</a:t>
            </a:r>
            <a:r>
              <a:rPr lang="nb-NO" dirty="0"/>
              <a:t> </a:t>
            </a:r>
            <a:r>
              <a:rPr lang="nb-NO" dirty="0" err="1"/>
              <a:t>abundance</a:t>
            </a:r>
            <a:r>
              <a:rPr lang="nb-NO" dirty="0"/>
              <a:t> is a </a:t>
            </a:r>
            <a:r>
              <a:rPr lang="nb-NO" dirty="0" err="1"/>
              <a:t>scalar</a:t>
            </a:r>
            <a:r>
              <a:rPr lang="nb-NO" dirty="0"/>
              <a:t> and is </a:t>
            </a:r>
            <a:r>
              <a:rPr lang="nb-NO" dirty="0" err="1"/>
              <a:t>transformed</a:t>
            </a:r>
            <a:r>
              <a:rPr lang="nb-NO" dirty="0"/>
              <a:t> to </a:t>
            </a:r>
            <a:r>
              <a:rPr lang="nb-NO" dirty="0" err="1"/>
              <a:t>numbers</a:t>
            </a:r>
            <a:r>
              <a:rPr lang="nb-NO" dirty="0"/>
              <a:t> </a:t>
            </a:r>
            <a:r>
              <a:rPr lang="nb-NO" dirty="0" err="1"/>
              <a:t>of</a:t>
            </a:r>
            <a:r>
              <a:rPr lang="nb-NO" dirty="0"/>
              <a:t> </a:t>
            </a:r>
            <a:r>
              <a:rPr lang="nb-NO" dirty="0" err="1"/>
              <a:t>fish</a:t>
            </a:r>
            <a:r>
              <a:rPr lang="nb-NO" dirty="0"/>
              <a:t> by </a:t>
            </a:r>
            <a:r>
              <a:rPr lang="nb-NO" dirty="0" err="1"/>
              <a:t>using</a:t>
            </a:r>
            <a:r>
              <a:rPr lang="nb-NO" dirty="0"/>
              <a:t> a </a:t>
            </a:r>
            <a:r>
              <a:rPr lang="nb-NO" dirty="0" err="1"/>
              <a:t>size</a:t>
            </a:r>
            <a:r>
              <a:rPr lang="nb-NO" dirty="0"/>
              <a:t> </a:t>
            </a:r>
            <a:r>
              <a:rPr lang="nb-NO" dirty="0" err="1"/>
              <a:t>composition</a:t>
            </a:r>
            <a:r>
              <a:rPr lang="nb-NO" dirty="0"/>
              <a:t>. </a:t>
            </a:r>
            <a:r>
              <a:rPr lang="nb-NO" dirty="0" err="1"/>
              <a:t>Compositional</a:t>
            </a:r>
            <a:r>
              <a:rPr lang="nb-NO" dirty="0"/>
              <a:t> data: Will introduce a </a:t>
            </a:r>
            <a:r>
              <a:rPr lang="nb-NO" dirty="0" err="1"/>
              <a:t>strong</a:t>
            </a:r>
            <a:r>
              <a:rPr lang="nb-NO" dirty="0"/>
              <a:t> negative </a:t>
            </a:r>
            <a:r>
              <a:rPr lang="nb-NO" dirty="0" err="1"/>
              <a:t>correlation</a:t>
            </a:r>
            <a:r>
              <a:rPr lang="nb-NO" dirty="0"/>
              <a:t> </a:t>
            </a:r>
            <a:r>
              <a:rPr lang="nb-NO" dirty="0" err="1"/>
              <a:t>if</a:t>
            </a:r>
            <a:r>
              <a:rPr lang="nb-NO" dirty="0"/>
              <a:t> </a:t>
            </a:r>
            <a:r>
              <a:rPr lang="nb-NO" dirty="0" err="1"/>
              <a:t>you</a:t>
            </a:r>
            <a:r>
              <a:rPr lang="nb-NO" dirty="0"/>
              <a:t> have </a:t>
            </a:r>
            <a:r>
              <a:rPr lang="nb-NO" dirty="0" err="1"/>
              <a:t>few</a:t>
            </a:r>
            <a:r>
              <a:rPr lang="nb-NO" dirty="0"/>
              <a:t> age </a:t>
            </a:r>
            <a:r>
              <a:rPr lang="nb-NO" dirty="0" err="1"/>
              <a:t>groups</a:t>
            </a:r>
            <a:r>
              <a:rPr lang="nb-NO" dirty="0"/>
              <a:t>.</a:t>
            </a:r>
          </a:p>
        </p:txBody>
      </p:sp>
    </p:spTree>
    <p:extLst>
      <p:ext uri="{BB962C8B-B14F-4D97-AF65-F5344CB8AC3E}">
        <p14:creationId xmlns:p14="http://schemas.microsoft.com/office/powerpoint/2010/main" val="3798987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0ACB-5152-4162-BC8F-403375486AE5}"/>
              </a:ext>
            </a:extLst>
          </p:cNvPr>
          <p:cNvSpPr>
            <a:spLocks noGrp="1"/>
          </p:cNvSpPr>
          <p:nvPr>
            <p:ph type="title"/>
          </p:nvPr>
        </p:nvSpPr>
        <p:spPr/>
        <p:txBody>
          <a:bodyPr/>
          <a:lstStyle/>
          <a:p>
            <a:r>
              <a:rPr lang="nb-NO" dirty="0"/>
              <a:t>And for </a:t>
            </a:r>
            <a:r>
              <a:rPr lang="nb-NO" dirty="0" err="1"/>
              <a:t>the</a:t>
            </a:r>
            <a:r>
              <a:rPr lang="nb-NO" dirty="0"/>
              <a:t> </a:t>
            </a:r>
            <a:r>
              <a:rPr lang="nb-NO" dirty="0" err="1"/>
              <a:t>remainer</a:t>
            </a:r>
            <a:r>
              <a:rPr lang="nb-NO" dirty="0"/>
              <a:t> </a:t>
            </a:r>
            <a:r>
              <a:rPr lang="nb-NO" dirty="0" err="1"/>
              <a:t>of</a:t>
            </a:r>
            <a:r>
              <a:rPr lang="nb-NO" dirty="0"/>
              <a:t> </a:t>
            </a:r>
            <a:r>
              <a:rPr lang="nb-NO" dirty="0" err="1"/>
              <a:t>the</a:t>
            </a:r>
            <a:r>
              <a:rPr lang="nb-NO" dirty="0"/>
              <a:t> </a:t>
            </a:r>
            <a:r>
              <a:rPr lang="nb-NO" dirty="0" err="1"/>
              <a:t>day</a:t>
            </a:r>
            <a:r>
              <a:rPr lang="nb-NO" dirty="0"/>
              <a:t>:</a:t>
            </a:r>
          </a:p>
        </p:txBody>
      </p:sp>
      <p:sp>
        <p:nvSpPr>
          <p:cNvPr id="3" name="Content Placeholder 2">
            <a:extLst>
              <a:ext uri="{FF2B5EF4-FFF2-40B4-BE49-F238E27FC236}">
                <a16:creationId xmlns:a16="http://schemas.microsoft.com/office/drawing/2014/main" id="{D811315D-B539-44C6-8473-40DA37EFEC06}"/>
              </a:ext>
            </a:extLst>
          </p:cNvPr>
          <p:cNvSpPr>
            <a:spLocks noGrp="1"/>
          </p:cNvSpPr>
          <p:nvPr>
            <p:ph idx="1"/>
          </p:nvPr>
        </p:nvSpPr>
        <p:spPr/>
        <p:txBody>
          <a:bodyPr/>
          <a:lstStyle/>
          <a:p>
            <a:r>
              <a:rPr lang="nb-NO" dirty="0"/>
              <a:t>Edit </a:t>
            </a:r>
            <a:r>
              <a:rPr lang="nb-NO" dirty="0" err="1"/>
              <a:t>the</a:t>
            </a:r>
            <a:r>
              <a:rPr lang="nb-NO" dirty="0"/>
              <a:t> given R-scripts and run </a:t>
            </a:r>
            <a:r>
              <a:rPr lang="nb-NO" dirty="0" err="1"/>
              <a:t>on</a:t>
            </a:r>
            <a:r>
              <a:rPr lang="nb-NO" dirty="0"/>
              <a:t> input for NSS </a:t>
            </a:r>
            <a:r>
              <a:rPr lang="nb-NO" dirty="0" err="1"/>
              <a:t>Herring</a:t>
            </a:r>
            <a:r>
              <a:rPr lang="nb-NO" dirty="0"/>
              <a:t> and NEA </a:t>
            </a:r>
            <a:r>
              <a:rPr lang="nb-NO" dirty="0" err="1"/>
              <a:t>Cod</a:t>
            </a:r>
            <a:endParaRPr lang="nb-NO" dirty="0"/>
          </a:p>
          <a:p>
            <a:endParaRPr lang="nb-NO" dirty="0"/>
          </a:p>
          <a:p>
            <a:endParaRPr lang="nb-NO" dirty="0"/>
          </a:p>
        </p:txBody>
      </p:sp>
    </p:spTree>
    <p:extLst>
      <p:ext uri="{BB962C8B-B14F-4D97-AF65-F5344CB8AC3E}">
        <p14:creationId xmlns:p14="http://schemas.microsoft.com/office/powerpoint/2010/main" val="178852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6411-EB00-4FD7-8603-DECDCAC16769}"/>
              </a:ext>
            </a:extLst>
          </p:cNvPr>
          <p:cNvSpPr>
            <a:spLocks noGrp="1"/>
          </p:cNvSpPr>
          <p:nvPr>
            <p:ph type="title"/>
          </p:nvPr>
        </p:nvSpPr>
        <p:spPr/>
        <p:txBody>
          <a:bodyPr/>
          <a:lstStyle/>
          <a:p>
            <a:r>
              <a:rPr lang="nb-NO" dirty="0"/>
              <a:t>All </a:t>
            </a:r>
            <a:r>
              <a:rPr lang="nb-NO" dirty="0" err="1"/>
              <a:t>models</a:t>
            </a:r>
            <a:r>
              <a:rPr lang="nb-NO" dirty="0"/>
              <a:t> </a:t>
            </a:r>
            <a:r>
              <a:rPr lang="nb-NO" dirty="0" err="1"/>
              <a:t>are</a:t>
            </a:r>
            <a:r>
              <a:rPr lang="nb-NO" dirty="0"/>
              <a:t> </a:t>
            </a:r>
            <a:r>
              <a:rPr lang="nb-NO" dirty="0" err="1"/>
              <a:t>wrong</a:t>
            </a:r>
            <a:endParaRPr lang="nb-NO" dirty="0"/>
          </a:p>
        </p:txBody>
      </p:sp>
      <p:sp>
        <p:nvSpPr>
          <p:cNvPr id="3" name="Content Placeholder 2">
            <a:extLst>
              <a:ext uri="{FF2B5EF4-FFF2-40B4-BE49-F238E27FC236}">
                <a16:creationId xmlns:a16="http://schemas.microsoft.com/office/drawing/2014/main" id="{86AD24DF-6BD5-46CA-95C6-9819FA9012EB}"/>
              </a:ext>
            </a:extLst>
          </p:cNvPr>
          <p:cNvSpPr>
            <a:spLocks noGrp="1"/>
          </p:cNvSpPr>
          <p:nvPr>
            <p:ph idx="1"/>
          </p:nvPr>
        </p:nvSpPr>
        <p:spPr/>
        <p:txBody>
          <a:bodyPr/>
          <a:lstStyle/>
          <a:p>
            <a:pPr marL="0" indent="0">
              <a:buNone/>
            </a:pPr>
            <a:r>
              <a:rPr lang="en-US" dirty="0"/>
              <a:t>Parsimony</a:t>
            </a:r>
          </a:p>
          <a:p>
            <a:pPr marL="0" indent="0">
              <a:buNone/>
            </a:pPr>
            <a:r>
              <a:rPr lang="en-US" dirty="0"/>
              <a:t>Since all models are wrong the scientist cannot obtain a "correct" one by excessive elaboration. On the contrary following William of Occam he should seek an economical description of natural phenomena. Just as the ability to devise simple but evocative models is the signature of the great scientist so overelaboration and overparameterization is often the mark of mediocrity. </a:t>
            </a:r>
            <a:endParaRPr lang="nb-NO" dirty="0"/>
          </a:p>
        </p:txBody>
      </p:sp>
    </p:spTree>
    <p:extLst>
      <p:ext uri="{BB962C8B-B14F-4D97-AF65-F5344CB8AC3E}">
        <p14:creationId xmlns:p14="http://schemas.microsoft.com/office/powerpoint/2010/main" val="398197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18D2-4ECB-4770-8C29-8F71DA5BBE9D}"/>
              </a:ext>
            </a:extLst>
          </p:cNvPr>
          <p:cNvSpPr>
            <a:spLocks noGrp="1"/>
          </p:cNvSpPr>
          <p:nvPr>
            <p:ph type="title"/>
          </p:nvPr>
        </p:nvSpPr>
        <p:spPr/>
        <p:txBody>
          <a:bodyPr/>
          <a:lstStyle/>
          <a:p>
            <a:r>
              <a:rPr lang="nb-NO" dirty="0"/>
              <a:t>All </a:t>
            </a:r>
            <a:r>
              <a:rPr lang="nb-NO" dirty="0" err="1"/>
              <a:t>models</a:t>
            </a:r>
            <a:r>
              <a:rPr lang="nb-NO" dirty="0"/>
              <a:t> </a:t>
            </a:r>
            <a:r>
              <a:rPr lang="nb-NO" dirty="0" err="1"/>
              <a:t>are</a:t>
            </a:r>
            <a:r>
              <a:rPr lang="nb-NO" dirty="0"/>
              <a:t> </a:t>
            </a:r>
            <a:r>
              <a:rPr lang="nb-NO" dirty="0" err="1"/>
              <a:t>wrong</a:t>
            </a:r>
            <a:r>
              <a:rPr lang="nb-NO" dirty="0"/>
              <a:t> (George Box)</a:t>
            </a:r>
          </a:p>
        </p:txBody>
      </p:sp>
      <p:sp>
        <p:nvSpPr>
          <p:cNvPr id="3" name="Content Placeholder 2">
            <a:extLst>
              <a:ext uri="{FF2B5EF4-FFF2-40B4-BE49-F238E27FC236}">
                <a16:creationId xmlns:a16="http://schemas.microsoft.com/office/drawing/2014/main" id="{B4C0C920-5B3A-45FB-9C5C-AEABDB436512}"/>
              </a:ext>
            </a:extLst>
          </p:cNvPr>
          <p:cNvSpPr>
            <a:spLocks noGrp="1"/>
          </p:cNvSpPr>
          <p:nvPr>
            <p:ph idx="1"/>
          </p:nvPr>
        </p:nvSpPr>
        <p:spPr/>
        <p:txBody>
          <a:bodyPr/>
          <a:lstStyle/>
          <a:p>
            <a:pPr marL="0" indent="0">
              <a:buNone/>
            </a:pPr>
            <a:r>
              <a:rPr lang="en-US" dirty="0"/>
              <a:t>Worrying Selectively</a:t>
            </a:r>
          </a:p>
          <a:p>
            <a:pPr marL="0" indent="0">
              <a:buNone/>
            </a:pPr>
            <a:r>
              <a:rPr lang="en-US" dirty="0"/>
              <a:t>Since all models are wrong the scientist must be alert to what is importantly wrong. It is inappropriate to be concerned about mice when there are tigers abroad. </a:t>
            </a:r>
          </a:p>
          <a:p>
            <a:pPr marL="0" indent="0">
              <a:buNone/>
            </a:pPr>
            <a:endParaRPr lang="en-US" dirty="0"/>
          </a:p>
          <a:p>
            <a:pPr marL="0" indent="0">
              <a:buNone/>
            </a:pPr>
            <a:r>
              <a:rPr lang="en-US" dirty="0"/>
              <a:t>All models are approximations. Assumptions, whether implied or clearly stated, are never exactly true. </a:t>
            </a:r>
            <a:r>
              <a:rPr lang="en-US" i="1" dirty="0"/>
              <a:t>All models are wrong, but some models are useful.</a:t>
            </a:r>
            <a:r>
              <a:rPr lang="en-US" dirty="0"/>
              <a:t> So the question you need to ask is not "Is the model true?" (it never is) but "Is the model good enough for this particular application?" </a:t>
            </a:r>
            <a:endParaRPr lang="nb-NO" dirty="0"/>
          </a:p>
        </p:txBody>
      </p:sp>
    </p:spTree>
    <p:extLst>
      <p:ext uri="{BB962C8B-B14F-4D97-AF65-F5344CB8AC3E}">
        <p14:creationId xmlns:p14="http://schemas.microsoft.com/office/powerpoint/2010/main" val="49417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0FAD-664C-4792-BE9B-D9DADD919759}"/>
              </a:ext>
            </a:extLst>
          </p:cNvPr>
          <p:cNvSpPr>
            <a:spLocks noGrp="1"/>
          </p:cNvSpPr>
          <p:nvPr>
            <p:ph type="title"/>
          </p:nvPr>
        </p:nvSpPr>
        <p:spPr/>
        <p:txBody>
          <a:bodyPr/>
          <a:lstStyle/>
          <a:p>
            <a:r>
              <a:rPr lang="nb-NO" dirty="0"/>
              <a:t>David Hand</a:t>
            </a:r>
          </a:p>
        </p:txBody>
      </p:sp>
      <p:sp>
        <p:nvSpPr>
          <p:cNvPr id="3" name="Content Placeholder 2">
            <a:extLst>
              <a:ext uri="{FF2B5EF4-FFF2-40B4-BE49-F238E27FC236}">
                <a16:creationId xmlns:a16="http://schemas.microsoft.com/office/drawing/2014/main" id="{EC827B75-F776-421A-9349-D8C774F728D6}"/>
              </a:ext>
            </a:extLst>
          </p:cNvPr>
          <p:cNvSpPr>
            <a:spLocks noGrp="1"/>
          </p:cNvSpPr>
          <p:nvPr>
            <p:ph idx="1"/>
          </p:nvPr>
        </p:nvSpPr>
        <p:spPr/>
        <p:txBody>
          <a:bodyPr/>
          <a:lstStyle/>
          <a:p>
            <a:pPr marL="0" indent="0">
              <a:buNone/>
            </a:pPr>
            <a:r>
              <a:rPr lang="en-US" dirty="0"/>
              <a:t>In general, when building statistical models, we must not forget that the aim is to understand something about the real world. Or predict, choose an action, make a decision, summarize evidence, and so on, but always about the real world, not an abstract mathematical world: our models are not the reality—a point well made by George Box in his oft-cited remark that "all models are wrong, but some are useful". </a:t>
            </a:r>
            <a:endParaRPr lang="nb-NO" dirty="0"/>
          </a:p>
        </p:txBody>
      </p:sp>
    </p:spTree>
    <p:extLst>
      <p:ext uri="{BB962C8B-B14F-4D97-AF65-F5344CB8AC3E}">
        <p14:creationId xmlns:p14="http://schemas.microsoft.com/office/powerpoint/2010/main" val="12575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B5E351F-6E4C-4EE3-A046-AE75222F9529}"/>
              </a:ext>
            </a:extLst>
          </p:cNvPr>
          <p:cNvSpPr>
            <a:spLocks noGrp="1"/>
          </p:cNvSpPr>
          <p:nvPr>
            <p:ph type="title"/>
          </p:nvPr>
        </p:nvSpPr>
        <p:spPr/>
        <p:txBody>
          <a:bodyPr/>
          <a:lstStyle/>
          <a:p>
            <a:pPr eaLnBrk="1" hangingPunct="1"/>
            <a:r>
              <a:rPr lang="en-US" altLang="nb-NO"/>
              <a:t>The estimation of:</a:t>
            </a:r>
          </a:p>
        </p:txBody>
      </p:sp>
      <p:sp>
        <p:nvSpPr>
          <p:cNvPr id="7171" name="Content Placeholder 2">
            <a:extLst>
              <a:ext uri="{FF2B5EF4-FFF2-40B4-BE49-F238E27FC236}">
                <a16:creationId xmlns:a16="http://schemas.microsoft.com/office/drawing/2014/main" id="{A09F462E-7835-44DF-BEA3-9E701246D40F}"/>
              </a:ext>
            </a:extLst>
          </p:cNvPr>
          <p:cNvSpPr>
            <a:spLocks noGrp="1"/>
          </p:cNvSpPr>
          <p:nvPr>
            <p:ph idx="1"/>
          </p:nvPr>
        </p:nvSpPr>
        <p:spPr>
          <a:xfrm>
            <a:off x="3309938" y="1981200"/>
            <a:ext cx="6672262" cy="4114800"/>
          </a:xfrm>
        </p:spPr>
        <p:txBody>
          <a:bodyPr/>
          <a:lstStyle/>
          <a:p>
            <a:pPr eaLnBrk="1" hangingPunct="1"/>
            <a:r>
              <a:rPr lang="en-US" altLang="nb-NO"/>
              <a:t>Historic and current N</a:t>
            </a:r>
          </a:p>
          <a:p>
            <a:pPr eaLnBrk="1" hangingPunct="1"/>
            <a:r>
              <a:rPr lang="en-US" altLang="nb-NO"/>
              <a:t>Historic and current B</a:t>
            </a:r>
          </a:p>
          <a:p>
            <a:pPr eaLnBrk="1" hangingPunct="1"/>
            <a:endParaRPr lang="en-US" altLang="nb-NO"/>
          </a:p>
          <a:p>
            <a:pPr eaLnBrk="1" hangingPunct="1"/>
            <a:r>
              <a:rPr lang="en-US" altLang="nb-NO"/>
              <a:t>N by age (or length)</a:t>
            </a:r>
          </a:p>
          <a:p>
            <a:pPr eaLnBrk="1" hangingPunct="1"/>
            <a:r>
              <a:rPr lang="en-US" altLang="nb-NO"/>
              <a:t>N of youngest age = R</a:t>
            </a:r>
          </a:p>
          <a:p>
            <a:pPr eaLnBrk="1" hangingPunct="1"/>
            <a:r>
              <a:rPr lang="en-US" altLang="nb-NO"/>
              <a:t>B by age (or length)</a:t>
            </a:r>
          </a:p>
          <a:p>
            <a:pPr eaLnBrk="1" hangingPunct="1"/>
            <a:r>
              <a:rPr lang="en-US" altLang="nb-NO"/>
              <a:t>B mature fish = SSB</a:t>
            </a:r>
          </a:p>
          <a:p>
            <a:pPr eaLnBrk="1" hangingPunct="1"/>
            <a:endParaRPr lang="en-US" altLang="nb-N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a:extLst>
              <a:ext uri="{FF2B5EF4-FFF2-40B4-BE49-F238E27FC236}">
                <a16:creationId xmlns:a16="http://schemas.microsoft.com/office/drawing/2014/main" id="{DE495C00-433A-48CF-81EC-14C8BD006872}"/>
              </a:ext>
            </a:extLst>
          </p:cNvPr>
          <p:cNvSpPr>
            <a:spLocks noGrp="1"/>
          </p:cNvSpPr>
          <p:nvPr>
            <p:ph type="title"/>
          </p:nvPr>
        </p:nvSpPr>
        <p:spPr>
          <a:xfrm>
            <a:off x="1703389" y="274638"/>
            <a:ext cx="8713787" cy="1143000"/>
          </a:xfrm>
        </p:spPr>
        <p:txBody>
          <a:bodyPr/>
          <a:lstStyle/>
          <a:p>
            <a:pPr eaLnBrk="1" hangingPunct="1"/>
            <a:r>
              <a:rPr lang="en-US" altLang="nb-NO"/>
              <a:t>Equations used in stock assessment:</a:t>
            </a:r>
          </a:p>
        </p:txBody>
      </p:sp>
      <p:sp>
        <p:nvSpPr>
          <p:cNvPr id="1030" name="Content Placeholder 2">
            <a:extLst>
              <a:ext uri="{FF2B5EF4-FFF2-40B4-BE49-F238E27FC236}">
                <a16:creationId xmlns:a16="http://schemas.microsoft.com/office/drawing/2014/main" id="{E0C3E127-2311-4997-92F9-7EF2F9FB5222}"/>
              </a:ext>
            </a:extLst>
          </p:cNvPr>
          <p:cNvSpPr>
            <a:spLocks noGrp="1"/>
          </p:cNvSpPr>
          <p:nvPr>
            <p:ph idx="1"/>
          </p:nvPr>
        </p:nvSpPr>
        <p:spPr/>
        <p:txBody>
          <a:bodyPr/>
          <a:lstStyle/>
          <a:p>
            <a:pPr eaLnBrk="1" hangingPunct="1"/>
            <a:r>
              <a:rPr lang="en-US" altLang="nb-NO" dirty="0"/>
              <a:t>Cohort</a:t>
            </a:r>
          </a:p>
          <a:p>
            <a:pPr eaLnBrk="1" hangingPunct="1"/>
            <a:endParaRPr lang="en-US" altLang="nb-NO" dirty="0"/>
          </a:p>
          <a:p>
            <a:pPr eaLnBrk="1" hangingPunct="1"/>
            <a:r>
              <a:rPr lang="en-US" altLang="nb-NO" dirty="0"/>
              <a:t>Baranov</a:t>
            </a:r>
          </a:p>
          <a:p>
            <a:pPr eaLnBrk="1" hangingPunct="1"/>
            <a:endParaRPr lang="en-US" altLang="nb-NO" dirty="0"/>
          </a:p>
          <a:p>
            <a:pPr eaLnBrk="1" hangingPunct="1"/>
            <a:r>
              <a:rPr lang="en-US" altLang="nb-NO" dirty="0"/>
              <a:t>Stock vs survey</a:t>
            </a:r>
          </a:p>
        </p:txBody>
      </p:sp>
      <p:graphicFrame>
        <p:nvGraphicFramePr>
          <p:cNvPr id="1026" name="Object 2">
            <a:extLst>
              <a:ext uri="{FF2B5EF4-FFF2-40B4-BE49-F238E27FC236}">
                <a16:creationId xmlns:a16="http://schemas.microsoft.com/office/drawing/2014/main" id="{019651A7-49CA-429B-B0A9-1A03679D0BA0}"/>
              </a:ext>
            </a:extLst>
          </p:cNvPr>
          <p:cNvGraphicFramePr>
            <a:graphicFrameLocks noChangeAspect="1"/>
          </p:cNvGraphicFramePr>
          <p:nvPr/>
        </p:nvGraphicFramePr>
        <p:xfrm>
          <a:off x="4656139" y="1557338"/>
          <a:ext cx="3849687" cy="590550"/>
        </p:xfrm>
        <a:graphic>
          <a:graphicData uri="http://schemas.openxmlformats.org/presentationml/2006/ole">
            <mc:AlternateContent xmlns:mc="http://schemas.openxmlformats.org/markup-compatibility/2006">
              <mc:Choice xmlns:v="urn:schemas-microsoft-com:vml" Requires="v">
                <p:oleObj spid="_x0000_s1044" name="Formel" r:id="rId3" imgW="1739880" imgH="266400" progId="Equation.3">
                  <p:embed/>
                </p:oleObj>
              </mc:Choice>
              <mc:Fallback>
                <p:oleObj name="Formel" r:id="rId3" imgW="1739880" imgH="266400" progId="Equation.3">
                  <p:embed/>
                  <p:pic>
                    <p:nvPicPr>
                      <p:cNvPr id="1026" name="Object 2">
                        <a:extLst>
                          <a:ext uri="{FF2B5EF4-FFF2-40B4-BE49-F238E27FC236}">
                            <a16:creationId xmlns:a16="http://schemas.microsoft.com/office/drawing/2014/main" id="{019651A7-49CA-429B-B0A9-1A03679D0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9" y="1557338"/>
                        <a:ext cx="3849687"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a:extLst>
              <a:ext uri="{FF2B5EF4-FFF2-40B4-BE49-F238E27FC236}">
                <a16:creationId xmlns:a16="http://schemas.microsoft.com/office/drawing/2014/main" id="{4E6B481F-0180-4108-A1FE-B06D740D972D}"/>
              </a:ext>
            </a:extLst>
          </p:cNvPr>
          <p:cNvGraphicFramePr>
            <a:graphicFrameLocks noChangeAspect="1"/>
          </p:cNvGraphicFramePr>
          <p:nvPr/>
        </p:nvGraphicFramePr>
        <p:xfrm>
          <a:off x="4511675" y="2636838"/>
          <a:ext cx="5226050" cy="1041400"/>
        </p:xfrm>
        <a:graphic>
          <a:graphicData uri="http://schemas.openxmlformats.org/presentationml/2006/ole">
            <mc:AlternateContent xmlns:mc="http://schemas.openxmlformats.org/markup-compatibility/2006">
              <mc:Choice xmlns:v="urn:schemas-microsoft-com:vml" Requires="v">
                <p:oleObj spid="_x0000_s1045" name="Formel" r:id="rId5" imgW="2361960" imgH="469800" progId="Equation.3">
                  <p:embed/>
                </p:oleObj>
              </mc:Choice>
              <mc:Fallback>
                <p:oleObj name="Formel" r:id="rId5" imgW="2361960" imgH="469800" progId="Equation.3">
                  <p:embed/>
                  <p:pic>
                    <p:nvPicPr>
                      <p:cNvPr id="1027" name="Object 3">
                        <a:extLst>
                          <a:ext uri="{FF2B5EF4-FFF2-40B4-BE49-F238E27FC236}">
                            <a16:creationId xmlns:a16="http://schemas.microsoft.com/office/drawing/2014/main" id="{4E6B481F-0180-4108-A1FE-B06D740D97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2636838"/>
                        <a:ext cx="522605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a:extLst>
              <a:ext uri="{FF2B5EF4-FFF2-40B4-BE49-F238E27FC236}">
                <a16:creationId xmlns:a16="http://schemas.microsoft.com/office/drawing/2014/main" id="{94EE1F4C-4FA0-48E3-BA97-0A1EEBB91C07}"/>
              </a:ext>
            </a:extLst>
          </p:cNvPr>
          <p:cNvGraphicFramePr>
            <a:graphicFrameLocks noChangeAspect="1"/>
          </p:cNvGraphicFramePr>
          <p:nvPr/>
        </p:nvGraphicFramePr>
        <p:xfrm>
          <a:off x="5519739" y="4076700"/>
          <a:ext cx="2727325" cy="534988"/>
        </p:xfrm>
        <a:graphic>
          <a:graphicData uri="http://schemas.openxmlformats.org/presentationml/2006/ole">
            <mc:AlternateContent xmlns:mc="http://schemas.openxmlformats.org/markup-compatibility/2006">
              <mc:Choice xmlns:v="urn:schemas-microsoft-com:vml" Requires="v">
                <p:oleObj spid="_x0000_s1046" name="Equation" r:id="rId7" imgW="1231560" imgH="241200" progId="Equation.3">
                  <p:embed/>
                </p:oleObj>
              </mc:Choice>
              <mc:Fallback>
                <p:oleObj name="Equation" r:id="rId7" imgW="1231560" imgH="241200" progId="Equation.3">
                  <p:embed/>
                  <p:pic>
                    <p:nvPicPr>
                      <p:cNvPr id="1028" name="Object 4">
                        <a:extLst>
                          <a:ext uri="{FF2B5EF4-FFF2-40B4-BE49-F238E27FC236}">
                            <a16:creationId xmlns:a16="http://schemas.microsoft.com/office/drawing/2014/main" id="{94EE1F4C-4FA0-48E3-BA97-0A1EEBB91C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9739" y="4076700"/>
                        <a:ext cx="272732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B63A-BD4B-4D3A-9722-155B637B9EE9}"/>
              </a:ext>
            </a:extLst>
          </p:cNvPr>
          <p:cNvSpPr>
            <a:spLocks noGrp="1"/>
          </p:cNvSpPr>
          <p:nvPr>
            <p:ph type="title"/>
          </p:nvPr>
        </p:nvSpPr>
        <p:spPr/>
        <p:txBody>
          <a:bodyPr/>
          <a:lstStyle/>
          <a:p>
            <a:r>
              <a:rPr lang="nb-NO" dirty="0" err="1"/>
              <a:t>Any</a:t>
            </a:r>
            <a:r>
              <a:rPr lang="nb-NO" dirty="0"/>
              <a:t> </a:t>
            </a:r>
            <a:r>
              <a:rPr lang="nb-NO" dirty="0" err="1"/>
              <a:t>issues</a:t>
            </a:r>
            <a:r>
              <a:rPr lang="nb-NO" dirty="0"/>
              <a:t> </a:t>
            </a:r>
            <a:r>
              <a:rPr lang="nb-NO" dirty="0" err="1"/>
              <a:t>regarding</a:t>
            </a:r>
            <a:r>
              <a:rPr lang="nb-NO" dirty="0"/>
              <a:t> </a:t>
            </a:r>
            <a:r>
              <a:rPr lang="nb-NO" dirty="0" err="1"/>
              <a:t>these</a:t>
            </a:r>
            <a:r>
              <a:rPr lang="nb-NO" dirty="0"/>
              <a:t> </a:t>
            </a:r>
            <a:r>
              <a:rPr lang="nb-NO" dirty="0" err="1"/>
              <a:t>equations</a:t>
            </a:r>
            <a:r>
              <a:rPr lang="nb-NO" dirty="0"/>
              <a:t>?</a:t>
            </a:r>
          </a:p>
        </p:txBody>
      </p:sp>
      <p:sp>
        <p:nvSpPr>
          <p:cNvPr id="3" name="Content Placeholder 2">
            <a:extLst>
              <a:ext uri="{FF2B5EF4-FFF2-40B4-BE49-F238E27FC236}">
                <a16:creationId xmlns:a16="http://schemas.microsoft.com/office/drawing/2014/main" id="{89630F4C-5E44-4088-8072-B3FDA228864C}"/>
              </a:ext>
            </a:extLst>
          </p:cNvPr>
          <p:cNvSpPr>
            <a:spLocks noGrp="1"/>
          </p:cNvSpPr>
          <p:nvPr>
            <p:ph idx="1"/>
          </p:nvPr>
        </p:nvSpPr>
        <p:spPr/>
        <p:txBody>
          <a:bodyPr/>
          <a:lstStyle/>
          <a:p>
            <a:pPr marL="0" indent="0">
              <a:buNone/>
            </a:pPr>
            <a:r>
              <a:rPr lang="nb-NO" dirty="0" err="1"/>
              <a:t>Discuss</a:t>
            </a:r>
            <a:r>
              <a:rPr lang="nb-NO" dirty="0"/>
              <a:t> </a:t>
            </a:r>
            <a:r>
              <a:rPr lang="nb-NO" dirty="0" err="1"/>
              <a:t>with</a:t>
            </a:r>
            <a:r>
              <a:rPr lang="nb-NO" dirty="0"/>
              <a:t> </a:t>
            </a:r>
            <a:r>
              <a:rPr lang="nb-NO" dirty="0" err="1"/>
              <a:t>the</a:t>
            </a:r>
            <a:r>
              <a:rPr lang="nb-NO" dirty="0"/>
              <a:t> </a:t>
            </a:r>
            <a:r>
              <a:rPr lang="nb-NO" dirty="0" err="1"/>
              <a:t>guy</a:t>
            </a:r>
            <a:r>
              <a:rPr lang="nb-NO" dirty="0"/>
              <a:t> </a:t>
            </a:r>
            <a:r>
              <a:rPr lang="nb-NO" dirty="0" err="1"/>
              <a:t>next</a:t>
            </a:r>
            <a:r>
              <a:rPr lang="nb-NO" dirty="0"/>
              <a:t> to </a:t>
            </a:r>
            <a:r>
              <a:rPr lang="nb-NO" dirty="0" err="1"/>
              <a:t>you</a:t>
            </a:r>
            <a:r>
              <a:rPr lang="nb-NO" dirty="0"/>
              <a:t> .......</a:t>
            </a:r>
          </a:p>
        </p:txBody>
      </p:sp>
    </p:spTree>
    <p:extLst>
      <p:ext uri="{BB962C8B-B14F-4D97-AF65-F5344CB8AC3E}">
        <p14:creationId xmlns:p14="http://schemas.microsoft.com/office/powerpoint/2010/main" val="422108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824</Words>
  <Application>Microsoft Office PowerPoint</Application>
  <PresentationFormat>Widescreen</PresentationFormat>
  <Paragraphs>119</Paragraphs>
  <Slides>39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6" baseType="lpstr">
      <vt:lpstr>Arial</vt:lpstr>
      <vt:lpstr>Calibri</vt:lpstr>
      <vt:lpstr>Calibri Light</vt:lpstr>
      <vt:lpstr>Office Theme</vt:lpstr>
      <vt:lpstr>Formel</vt:lpstr>
      <vt:lpstr>Equation</vt:lpstr>
      <vt:lpstr>Microsoft Equation 3.0</vt:lpstr>
      <vt:lpstr>Introduction to stock assessment work</vt:lpstr>
      <vt:lpstr>PowerPoint Presentation</vt:lpstr>
      <vt:lpstr>Fish stock assessment</vt:lpstr>
      <vt:lpstr>All models are wrong</vt:lpstr>
      <vt:lpstr>All models are wrong (George Box)</vt:lpstr>
      <vt:lpstr>David Hand</vt:lpstr>
      <vt:lpstr>The estimation of:</vt:lpstr>
      <vt:lpstr>Equations used in stock assessment:</vt:lpstr>
      <vt:lpstr>Any issues regarding these equations?</vt:lpstr>
      <vt:lpstr>More equations</vt:lpstr>
      <vt:lpstr>More equations:</vt:lpstr>
      <vt:lpstr>PowerPoint Presentation</vt:lpstr>
      <vt:lpstr>Logarithms to the rescue</vt:lpstr>
      <vt:lpstr>We can also show:</vt:lpstr>
      <vt:lpstr>Hmmm</vt:lpstr>
      <vt:lpstr>The logarithms</vt:lpstr>
      <vt:lpstr>Rewritten to:</vt:lpstr>
      <vt:lpstr>Mortality and then some ....</vt:lpstr>
      <vt:lpstr>Cod in the Barents Sea:</vt:lpstr>
      <vt:lpstr>Using changes in average survey catching depth as explanatory variable:</vt:lpstr>
      <vt:lpstr>Catch-at-age matrix</vt:lpstr>
      <vt:lpstr>Catch-at-age correlations</vt:lpstr>
      <vt:lpstr>Catch curve analysis</vt:lpstr>
      <vt:lpstr>NS-IBTS Q1 CPUE</vt:lpstr>
      <vt:lpstr>NS-IBTS Q1 CPUE</vt:lpstr>
      <vt:lpstr>NS-IBTS Q3 CPUE</vt:lpstr>
      <vt:lpstr>NS-IBTS Q3 CPUE</vt:lpstr>
      <vt:lpstr>NS-IBTS: Delta-GAM Changes</vt:lpstr>
      <vt:lpstr>IBTS Delta-GAM vs ICES</vt:lpstr>
      <vt:lpstr>IBTS Delta-GAM Indices</vt:lpstr>
      <vt:lpstr>Survey data: Catch curve analysis </vt:lpstr>
      <vt:lpstr>Survey data: Catch curve analysis </vt:lpstr>
      <vt:lpstr>Survey data: Internal Consistency </vt:lpstr>
      <vt:lpstr>Survey data: Between Survey Consistency</vt:lpstr>
      <vt:lpstr>Natural Mortality</vt:lpstr>
      <vt:lpstr>Maturity</vt:lpstr>
      <vt:lpstr>«Random» errors</vt:lpstr>
      <vt:lpstr>Acoustic surveys</vt:lpstr>
      <vt:lpstr>And for the remainer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stock assessment work</dc:title>
  <dc:creator>Korsbrekke, Knut</dc:creator>
  <cp:lastModifiedBy>Korsbrekke, Knut</cp:lastModifiedBy>
  <cp:revision>13</cp:revision>
  <dcterms:created xsi:type="dcterms:W3CDTF">2020-01-10T06:59:10Z</dcterms:created>
  <dcterms:modified xsi:type="dcterms:W3CDTF">2020-01-12T13:31:21Z</dcterms:modified>
</cp:coreProperties>
</file>