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2" r:id="rId5"/>
    <p:sldId id="269" r:id="rId6"/>
    <p:sldId id="263" r:id="rId7"/>
    <p:sldId id="259" r:id="rId8"/>
    <p:sldId id="266" r:id="rId9"/>
    <p:sldId id="267" r:id="rId10"/>
    <p:sldId id="260" r:id="rId11"/>
    <p:sldId id="268" r:id="rId12"/>
    <p:sldId id="264" r:id="rId13"/>
    <p:sldId id="265" r:id="rId14"/>
    <p:sldId id="270" r:id="rId15"/>
    <p:sldId id="272" r:id="rId16"/>
    <p:sldId id="261" r:id="rId17"/>
    <p:sldId id="271" r:id="rId1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ED1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0286" autoAdjust="0"/>
  </p:normalViewPr>
  <p:slideViewPr>
    <p:cSldViewPr>
      <p:cViewPr varScale="1">
        <p:scale>
          <a:sx n="105" d="100"/>
          <a:sy n="105" d="100"/>
        </p:scale>
        <p:origin x="183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600"/>
            </a:pPr>
            <a:r>
              <a:rPr lang="nl-NL" sz="1600"/>
              <a:t>Concentration of various</a:t>
            </a:r>
            <a:r>
              <a:rPr lang="nl-NL" sz="1600" baseline="0"/>
              <a:t> basic molecules</a:t>
            </a:r>
            <a:endParaRPr lang="nl-NL" sz="1600"/>
          </a:p>
        </c:rich>
      </c:tx>
      <c:overlay val="0"/>
    </c:title>
    <c:autoTitleDeleted val="0"/>
    <c:plotArea>
      <c:layout/>
      <c:barChart>
        <c:barDir val="col"/>
        <c:grouping val="clustered"/>
        <c:varyColors val="0"/>
        <c:ser>
          <c:idx val="0"/>
          <c:order val="0"/>
          <c:tx>
            <c:strRef>
              <c:f>Sheet1!$A$2</c:f>
              <c:strCache>
                <c:ptCount val="1"/>
                <c:pt idx="0">
                  <c:v>Healthy mean</c:v>
                </c:pt>
              </c:strCache>
            </c:strRef>
          </c:tx>
          <c:invertIfNegative val="0"/>
          <c:errBars>
            <c:errBarType val="both"/>
            <c:errValType val="cust"/>
            <c:noEndCap val="0"/>
            <c:plus>
              <c:numRef>
                <c:f>Sheet1!$B$3:$G$3</c:f>
                <c:numCache>
                  <c:formatCode>General</c:formatCode>
                  <c:ptCount val="6"/>
                  <c:pt idx="0">
                    <c:v>6239.9811498089102</c:v>
                  </c:pt>
                  <c:pt idx="1">
                    <c:v>794.09533566968196</c:v>
                  </c:pt>
                  <c:pt idx="2">
                    <c:v>0.177642411216269</c:v>
                  </c:pt>
                  <c:pt idx="3">
                    <c:v>3.8611640765888702E-2</c:v>
                  </c:pt>
                  <c:pt idx="4">
                    <c:v>2.2553883579978198</c:v>
                  </c:pt>
                  <c:pt idx="5">
                    <c:v>0.37602176364821599</c:v>
                  </c:pt>
                </c:numCache>
              </c:numRef>
            </c:plus>
            <c:minus>
              <c:numRef>
                <c:f>Sheet1!$B$3:$G$3</c:f>
                <c:numCache>
                  <c:formatCode>General</c:formatCode>
                  <c:ptCount val="6"/>
                  <c:pt idx="0">
                    <c:v>6239.9811498089102</c:v>
                  </c:pt>
                  <c:pt idx="1">
                    <c:v>794.09533566968196</c:v>
                  </c:pt>
                  <c:pt idx="2">
                    <c:v>0.177642411216269</c:v>
                  </c:pt>
                  <c:pt idx="3">
                    <c:v>3.8611640765888702E-2</c:v>
                  </c:pt>
                  <c:pt idx="4">
                    <c:v>2.2553883579978198</c:v>
                  </c:pt>
                  <c:pt idx="5">
                    <c:v>0.37602176364821599</c:v>
                  </c:pt>
                </c:numCache>
              </c:numRef>
            </c:minus>
          </c:errBars>
          <c:cat>
            <c:strRef>
              <c:f>Sheet1!$B$1:$G$1</c:f>
              <c:strCache>
                <c:ptCount val="6"/>
                <c:pt idx="0">
                  <c:v>CO2</c:v>
                </c:pt>
                <c:pt idx="1">
                  <c:v>H2O</c:v>
                </c:pt>
                <c:pt idx="2">
                  <c:v>ACETONE</c:v>
                </c:pt>
                <c:pt idx="3">
                  <c:v>NH3</c:v>
                </c:pt>
                <c:pt idx="4">
                  <c:v>CH4</c:v>
                </c:pt>
                <c:pt idx="5">
                  <c:v>ETHANOL</c:v>
                </c:pt>
              </c:strCache>
            </c:strRef>
          </c:cat>
          <c:val>
            <c:numRef>
              <c:f>Sheet1!$B$2:$G$2</c:f>
              <c:numCache>
                <c:formatCode>General</c:formatCode>
                <c:ptCount val="6"/>
                <c:pt idx="0">
                  <c:v>22466.228113939102</c:v>
                </c:pt>
                <c:pt idx="1">
                  <c:v>2961.06049445491</c:v>
                </c:pt>
                <c:pt idx="2">
                  <c:v>6.5108596442579894E-2</c:v>
                </c:pt>
                <c:pt idx="3">
                  <c:v>4.2759842819636303E-2</c:v>
                </c:pt>
                <c:pt idx="4">
                  <c:v>1.0293142551119101</c:v>
                </c:pt>
                <c:pt idx="5">
                  <c:v>1.28009440657438</c:v>
                </c:pt>
              </c:numCache>
            </c:numRef>
          </c:val>
        </c:ser>
        <c:ser>
          <c:idx val="2"/>
          <c:order val="1"/>
          <c:tx>
            <c:strRef>
              <c:f>Sheet1!$A$4</c:f>
              <c:strCache>
                <c:ptCount val="1"/>
                <c:pt idx="0">
                  <c:v>Asthma mean</c:v>
                </c:pt>
              </c:strCache>
            </c:strRef>
          </c:tx>
          <c:invertIfNegative val="0"/>
          <c:errBars>
            <c:errBarType val="both"/>
            <c:errValType val="cust"/>
            <c:noEndCap val="0"/>
            <c:plus>
              <c:numRef>
                <c:f>Sheet1!$B$5:$G$5</c:f>
                <c:numCache>
                  <c:formatCode>General</c:formatCode>
                  <c:ptCount val="6"/>
                  <c:pt idx="0">
                    <c:v>4514.1040392425602</c:v>
                  </c:pt>
                  <c:pt idx="1">
                    <c:v>653.19765662171096</c:v>
                  </c:pt>
                  <c:pt idx="2">
                    <c:v>8.8335336345200202E-2</c:v>
                  </c:pt>
                  <c:pt idx="3">
                    <c:v>3.1694054573403303E-2</c:v>
                  </c:pt>
                  <c:pt idx="4">
                    <c:v>1.74653317722152</c:v>
                  </c:pt>
                  <c:pt idx="5">
                    <c:v>0.42498834550884601</c:v>
                  </c:pt>
                </c:numCache>
              </c:numRef>
            </c:plus>
            <c:minus>
              <c:numRef>
                <c:f>Sheet1!$B$5:$G$5</c:f>
                <c:numCache>
                  <c:formatCode>General</c:formatCode>
                  <c:ptCount val="6"/>
                  <c:pt idx="0">
                    <c:v>4514.1040392425602</c:v>
                  </c:pt>
                  <c:pt idx="1">
                    <c:v>653.19765662171096</c:v>
                  </c:pt>
                  <c:pt idx="2">
                    <c:v>8.8335336345200202E-2</c:v>
                  </c:pt>
                  <c:pt idx="3">
                    <c:v>3.1694054573403303E-2</c:v>
                  </c:pt>
                  <c:pt idx="4">
                    <c:v>1.74653317722152</c:v>
                  </c:pt>
                  <c:pt idx="5">
                    <c:v>0.42498834550884601</c:v>
                  </c:pt>
                </c:numCache>
              </c:numRef>
            </c:minus>
          </c:errBars>
          <c:cat>
            <c:strRef>
              <c:f>Sheet1!$B$1:$G$1</c:f>
              <c:strCache>
                <c:ptCount val="6"/>
                <c:pt idx="0">
                  <c:v>CO2</c:v>
                </c:pt>
                <c:pt idx="1">
                  <c:v>H2O</c:v>
                </c:pt>
                <c:pt idx="2">
                  <c:v>ACETONE</c:v>
                </c:pt>
                <c:pt idx="3">
                  <c:v>NH3</c:v>
                </c:pt>
                <c:pt idx="4">
                  <c:v>CH4</c:v>
                </c:pt>
                <c:pt idx="5">
                  <c:v>ETHANOL</c:v>
                </c:pt>
              </c:strCache>
            </c:strRef>
          </c:cat>
          <c:val>
            <c:numRef>
              <c:f>Sheet1!$B$4:$G$4</c:f>
              <c:numCache>
                <c:formatCode>General</c:formatCode>
                <c:ptCount val="6"/>
                <c:pt idx="0">
                  <c:v>23992.5534607027</c:v>
                </c:pt>
                <c:pt idx="1">
                  <c:v>3218.93554991051</c:v>
                </c:pt>
                <c:pt idx="2">
                  <c:v>4.4421688939103698E-2</c:v>
                </c:pt>
                <c:pt idx="3">
                  <c:v>4.8864723997586602E-2</c:v>
                </c:pt>
                <c:pt idx="4">
                  <c:v>0.49201050288834097</c:v>
                </c:pt>
                <c:pt idx="5">
                  <c:v>1.41739076060114</c:v>
                </c:pt>
              </c:numCache>
            </c:numRef>
          </c:val>
        </c:ser>
        <c:ser>
          <c:idx val="1"/>
          <c:order val="2"/>
          <c:tx>
            <c:strRef>
              <c:f>Sheet1!$A$6</c:f>
              <c:strCache>
                <c:ptCount val="1"/>
                <c:pt idx="0">
                  <c:v>VSL healthy</c:v>
                </c:pt>
              </c:strCache>
            </c:strRef>
          </c:tx>
          <c:invertIfNegative val="0"/>
          <c:cat>
            <c:strRef>
              <c:f>Sheet1!$B$1:$G$1</c:f>
              <c:strCache>
                <c:ptCount val="6"/>
                <c:pt idx="0">
                  <c:v>CO2</c:v>
                </c:pt>
                <c:pt idx="1">
                  <c:v>H2O</c:v>
                </c:pt>
                <c:pt idx="2">
                  <c:v>ACETONE</c:v>
                </c:pt>
                <c:pt idx="3">
                  <c:v>NH3</c:v>
                </c:pt>
                <c:pt idx="4">
                  <c:v>CH4</c:v>
                </c:pt>
                <c:pt idx="5">
                  <c:v>ETHANOL</c:v>
                </c:pt>
              </c:strCache>
            </c:strRef>
          </c:cat>
          <c:val>
            <c:numRef>
              <c:f>Sheet1!$B$6:$G$6</c:f>
              <c:numCache>
                <c:formatCode>General</c:formatCode>
                <c:ptCount val="6"/>
                <c:pt idx="0">
                  <c:v>40000</c:v>
                </c:pt>
                <c:pt idx="1">
                  <c:v>50000</c:v>
                </c:pt>
                <c:pt idx="2">
                  <c:v>0.47699999999999998</c:v>
                </c:pt>
                <c:pt idx="3">
                  <c:v>0.83299999999999996</c:v>
                </c:pt>
                <c:pt idx="4">
                  <c:v>1</c:v>
                </c:pt>
                <c:pt idx="5">
                  <c:v>0.2</c:v>
                </c:pt>
              </c:numCache>
            </c:numRef>
          </c:val>
        </c:ser>
        <c:dLbls>
          <c:showLegendKey val="0"/>
          <c:showVal val="0"/>
          <c:showCatName val="0"/>
          <c:showSerName val="0"/>
          <c:showPercent val="0"/>
          <c:showBubbleSize val="0"/>
        </c:dLbls>
        <c:gapWidth val="150"/>
        <c:axId val="647273872"/>
        <c:axId val="647274960"/>
      </c:barChart>
      <c:catAx>
        <c:axId val="647273872"/>
        <c:scaling>
          <c:orientation val="minMax"/>
        </c:scaling>
        <c:delete val="0"/>
        <c:axPos val="b"/>
        <c:numFmt formatCode="General" sourceLinked="0"/>
        <c:majorTickMark val="out"/>
        <c:minorTickMark val="none"/>
        <c:tickLblPos val="nextTo"/>
        <c:crossAx val="647274960"/>
        <c:crossesAt val="1.0000000000000002E-2"/>
        <c:auto val="1"/>
        <c:lblAlgn val="ctr"/>
        <c:lblOffset val="100"/>
        <c:noMultiLvlLbl val="0"/>
      </c:catAx>
      <c:valAx>
        <c:axId val="647274960"/>
        <c:scaling>
          <c:logBase val="10"/>
          <c:orientation val="minMax"/>
        </c:scaling>
        <c:delete val="0"/>
        <c:axPos val="l"/>
        <c:majorGridlines/>
        <c:numFmt formatCode="General" sourceLinked="1"/>
        <c:majorTickMark val="out"/>
        <c:minorTickMark val="none"/>
        <c:tickLblPos val="nextTo"/>
        <c:crossAx val="647273872"/>
        <c:crosses val="autoZero"/>
        <c:crossBetween val="between"/>
      </c:valAx>
    </c:plotArea>
    <c:legend>
      <c:legendPos val="b"/>
      <c:layout>
        <c:manualLayout>
          <c:xMode val="edge"/>
          <c:yMode val="edge"/>
          <c:x val="0.14697617069936592"/>
          <c:y val="0.88850234614602464"/>
          <c:w val="0.73685467038120933"/>
          <c:h val="8.9979852844546376E-2"/>
        </c:manualLayout>
      </c:layout>
      <c:overlay val="0"/>
      <c:txPr>
        <a:bodyPr/>
        <a:lstStyle/>
        <a:p>
          <a:pPr>
            <a:defRPr sz="1200"/>
          </a:pPr>
          <a:endParaRPr lang="en-US"/>
        </a:p>
      </c:txPr>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1</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400</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3"/>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3"/>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3"/>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3"/>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3"/>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3"/>
      <dgm:spPr/>
      <dgm:t>
        <a:bodyPr/>
        <a:lstStyle/>
        <a:p>
          <a:endParaRPr lang="nl-NL"/>
        </a:p>
      </dgm:t>
    </dgm:pt>
    <dgm:pt modelId="{F8C211C0-4113-4249-AEEB-0005976B0188}" type="pres">
      <dgm:prSet presAssocID="{9709A957-5CBA-43E9-B998-41B6D9B2BDFF}" presName="vert1" presStyleCnt="0"/>
      <dgm:spPr/>
    </dgm:pt>
  </dgm:ptLst>
  <dgm:cxnLst>
    <dgm:cxn modelId="{EAAADB1C-3055-4E15-A9A7-3F1248729954}" type="presOf" srcId="{03EFCE32-AB8A-4B0D-8810-AB76753953A9}" destId="{0235E81F-370B-45C7-AF8D-D4180BDC43C5}"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42D8B87E-3BA5-4AD1-A648-7A80F72382D1}" type="presOf" srcId="{9709A957-5CBA-43E9-B998-41B6D9B2BDFF}" destId="{26EE5A52-A089-41C3-9ABB-B002C72BB09D}"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7336DE1B-C389-4587-AEF6-702ACDE4C379}" type="presOf" srcId="{ADE17B5F-F622-4EBF-BB5D-8F1BB830CBBD}" destId="{D778619D-D5FF-46A3-8581-B8F8902A789A}"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F9579B14-50BC-422B-A916-5B9746ECFCCC}" type="presOf" srcId="{BAA618F3-86C8-4740-A601-1D6878662D26}" destId="{6A717171-A44D-4353-9F36-4B4321A28F32}" srcOrd="0" destOrd="0" presId="urn:microsoft.com/office/officeart/2008/layout/LinedList"/>
    <dgm:cxn modelId="{2965E1D9-95AC-40DE-AF79-A12ABC2AD70E}" type="presParOf" srcId="{0235E81F-370B-45C7-AF8D-D4180BDC43C5}" destId="{24488344-03B9-4938-8268-6A2816D722F0}" srcOrd="0" destOrd="0" presId="urn:microsoft.com/office/officeart/2008/layout/LinedList"/>
    <dgm:cxn modelId="{72877D6B-AE44-4C66-B2E4-2C759232B965}" type="presParOf" srcId="{0235E81F-370B-45C7-AF8D-D4180BDC43C5}" destId="{AF1C959D-5011-45F9-BD2C-E28458D4AA86}" srcOrd="1" destOrd="0" presId="urn:microsoft.com/office/officeart/2008/layout/LinedList"/>
    <dgm:cxn modelId="{AE885CB2-D8E7-406F-A200-8F5164996731}" type="presParOf" srcId="{AF1C959D-5011-45F9-BD2C-E28458D4AA86}" destId="{D778619D-D5FF-46A3-8581-B8F8902A789A}" srcOrd="0" destOrd="0" presId="urn:microsoft.com/office/officeart/2008/layout/LinedList"/>
    <dgm:cxn modelId="{06FF7CF1-D72E-4177-93DC-950ABF50A54A}" type="presParOf" srcId="{AF1C959D-5011-45F9-BD2C-E28458D4AA86}" destId="{2161608A-C6C7-4AEA-9301-411E26E8944B}" srcOrd="1" destOrd="0" presId="urn:microsoft.com/office/officeart/2008/layout/LinedList"/>
    <dgm:cxn modelId="{684C14B0-302F-44F5-AD93-9C896E3631E0}" type="presParOf" srcId="{0235E81F-370B-45C7-AF8D-D4180BDC43C5}" destId="{6073C3BF-591B-4F23-A6DC-EEA692BF150E}" srcOrd="2" destOrd="0" presId="urn:microsoft.com/office/officeart/2008/layout/LinedList"/>
    <dgm:cxn modelId="{32704605-2EFF-41D6-8A56-30AB9BFFE008}" type="presParOf" srcId="{0235E81F-370B-45C7-AF8D-D4180BDC43C5}" destId="{56D6AF76-9C5D-42ED-AD8B-FEDC4FE1CEF5}" srcOrd="3" destOrd="0" presId="urn:microsoft.com/office/officeart/2008/layout/LinedList"/>
    <dgm:cxn modelId="{6BB8F968-BBFD-471A-A00A-DDD2E711C6D1}" type="presParOf" srcId="{56D6AF76-9C5D-42ED-AD8B-FEDC4FE1CEF5}" destId="{6A717171-A44D-4353-9F36-4B4321A28F32}" srcOrd="0" destOrd="0" presId="urn:microsoft.com/office/officeart/2008/layout/LinedList"/>
    <dgm:cxn modelId="{006FE06D-8FF3-404C-B57A-F23D739BD8BD}" type="presParOf" srcId="{56D6AF76-9C5D-42ED-AD8B-FEDC4FE1CEF5}" destId="{898E6481-1D57-4C7D-BB00-932B4F4C5529}" srcOrd="1" destOrd="0" presId="urn:microsoft.com/office/officeart/2008/layout/LinedList"/>
    <dgm:cxn modelId="{9FC361BC-C2A5-4EDC-B661-898FFB113FFD}" type="presParOf" srcId="{0235E81F-370B-45C7-AF8D-D4180BDC43C5}" destId="{7762E45A-D92B-4217-AAEB-09D39F4615D0}" srcOrd="4" destOrd="0" presId="urn:microsoft.com/office/officeart/2008/layout/LinedList"/>
    <dgm:cxn modelId="{90381DBD-3BA4-44B8-9AAB-EAEDE0045160}" type="presParOf" srcId="{0235E81F-370B-45C7-AF8D-D4180BDC43C5}" destId="{56DAEFFF-50B4-485F-B9C7-AA4E12ACEEE1}" srcOrd="5" destOrd="0" presId="urn:microsoft.com/office/officeart/2008/layout/LinedList"/>
    <dgm:cxn modelId="{A54B668E-B40F-4838-8830-E3AE1217EFFA}" type="presParOf" srcId="{56DAEFFF-50B4-485F-B9C7-AA4E12ACEEE1}" destId="{26EE5A52-A089-41C3-9ABB-B002C72BB09D}" srcOrd="0" destOrd="0" presId="urn:microsoft.com/office/officeart/2008/layout/LinedList"/>
    <dgm:cxn modelId="{8EB26EBC-5071-4203-B744-FD8A18CECA82}"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H</a:t>
          </a:r>
          <a:r>
            <a:rPr lang="en-GB" baseline="-25000" dirty="0" smtClean="0"/>
            <a:t>2</a:t>
          </a:r>
          <a:r>
            <a:rPr lang="en-GB" dirty="0" smtClean="0"/>
            <a:t>O</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CO</a:t>
          </a:r>
          <a:r>
            <a:rPr lang="en-GB" baseline="-25000" dirty="0" smtClean="0"/>
            <a:t>2</a:t>
          </a:r>
          <a:endParaRPr lang="nl-NL" baseline="-25000"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Ethanol</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B127FD25-7BD6-47FD-91C1-383AA2417BD2}">
      <dgm:prSet phldrT="[Text]"/>
      <dgm:spPr/>
      <dgm:t>
        <a:bodyPr/>
        <a:lstStyle/>
        <a:p>
          <a:r>
            <a:rPr lang="en-GB" baseline="-25000" dirty="0" smtClean="0"/>
            <a:t>…</a:t>
          </a:r>
          <a:endParaRPr lang="nl-NL" baseline="-25000" dirty="0"/>
        </a:p>
      </dgm:t>
    </dgm:pt>
    <dgm:pt modelId="{AA4309B3-BF75-4419-89D4-06B5E8465AB8}" type="parTrans" cxnId="{51ADD39C-6FE2-4495-891B-45939A1CCA24}">
      <dgm:prSet/>
      <dgm:spPr/>
      <dgm:t>
        <a:bodyPr/>
        <a:lstStyle/>
        <a:p>
          <a:endParaRPr lang="nl-NL"/>
        </a:p>
      </dgm:t>
    </dgm:pt>
    <dgm:pt modelId="{129198D4-3C59-40CF-B20C-013F14C00DA4}" type="sibTrans" cxnId="{51ADD39C-6FE2-4495-891B-45939A1CCA24}">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4"/>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4"/>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4"/>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4"/>
      <dgm:spPr/>
      <dgm:t>
        <a:bodyPr/>
        <a:lstStyle/>
        <a:p>
          <a:endParaRPr lang="nl-NL"/>
        </a:p>
      </dgm:t>
    </dgm:pt>
    <dgm:pt modelId="{898E6481-1D57-4C7D-BB00-932B4F4C5529}" type="pres">
      <dgm:prSet presAssocID="{BAA618F3-86C8-4740-A601-1D6878662D26}" presName="vert1" presStyleCnt="0"/>
      <dgm:spPr/>
    </dgm:pt>
    <dgm:pt modelId="{140DF4FF-D747-4E51-85C6-D1BE7A3EC353}" type="pres">
      <dgm:prSet presAssocID="{B127FD25-7BD6-47FD-91C1-383AA2417BD2}" presName="thickLine" presStyleLbl="alignNode1" presStyleIdx="2" presStyleCnt="4"/>
      <dgm:spPr/>
    </dgm:pt>
    <dgm:pt modelId="{1148CA40-828E-4CE7-8BA1-66766D694EA9}" type="pres">
      <dgm:prSet presAssocID="{B127FD25-7BD6-47FD-91C1-383AA2417BD2}" presName="horz1" presStyleCnt="0"/>
      <dgm:spPr/>
    </dgm:pt>
    <dgm:pt modelId="{5B9F906F-DA12-430F-ADB4-CBCA5A498B63}" type="pres">
      <dgm:prSet presAssocID="{B127FD25-7BD6-47FD-91C1-383AA2417BD2}" presName="tx1" presStyleLbl="revTx" presStyleIdx="2" presStyleCnt="4"/>
      <dgm:spPr/>
      <dgm:t>
        <a:bodyPr/>
        <a:lstStyle/>
        <a:p>
          <a:endParaRPr lang="nl-NL"/>
        </a:p>
      </dgm:t>
    </dgm:pt>
    <dgm:pt modelId="{DDAC37ED-F43A-4289-A464-BA8D420AF17E}" type="pres">
      <dgm:prSet presAssocID="{B127FD25-7BD6-47FD-91C1-383AA2417BD2}" presName="vert1" presStyleCnt="0"/>
      <dgm:spPr/>
    </dgm:pt>
    <dgm:pt modelId="{7762E45A-D92B-4217-AAEB-09D39F4615D0}" type="pres">
      <dgm:prSet presAssocID="{9709A957-5CBA-43E9-B998-41B6D9B2BDFF}" presName="thickLine" presStyleLbl="alignNode1" presStyleIdx="3" presStyleCnt="4"/>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3" presStyleCnt="4"/>
      <dgm:spPr/>
      <dgm:t>
        <a:bodyPr/>
        <a:lstStyle/>
        <a:p>
          <a:endParaRPr lang="nl-NL"/>
        </a:p>
      </dgm:t>
    </dgm:pt>
    <dgm:pt modelId="{F8C211C0-4113-4249-AEEB-0005976B0188}" type="pres">
      <dgm:prSet presAssocID="{9709A957-5CBA-43E9-B998-41B6D9B2BDFF}" presName="vert1" presStyleCnt="0"/>
      <dgm:spPr/>
    </dgm:pt>
  </dgm:ptLst>
  <dgm:cxnLst>
    <dgm:cxn modelId="{F4D05DBD-0CC8-44F9-926B-3CB4BDE8801F}" type="presOf" srcId="{BAA618F3-86C8-4740-A601-1D6878662D26}" destId="{6A717171-A44D-4353-9F36-4B4321A28F32}" srcOrd="0" destOrd="0" presId="urn:microsoft.com/office/officeart/2008/layout/LinedList"/>
    <dgm:cxn modelId="{F5B35B89-8B6D-4435-9DF0-5CD84AF2B395}" type="presOf" srcId="{ADE17B5F-F622-4EBF-BB5D-8F1BB830CBBD}" destId="{D778619D-D5FF-46A3-8581-B8F8902A789A}" srcOrd="0" destOrd="0" presId="urn:microsoft.com/office/officeart/2008/layout/LinedList"/>
    <dgm:cxn modelId="{5AE59DCE-8284-447D-96DE-0C387A008B41}" srcId="{03EFCE32-AB8A-4B0D-8810-AB76753953A9}" destId="{9709A957-5CBA-43E9-B998-41B6D9B2BDFF}" srcOrd="3" destOrd="0" parTransId="{14DAB44B-49F8-4304-9384-C9018443FBC2}" sibTransId="{7B04A1D6-10EB-4169-87DA-4FF25D5DFA21}"/>
    <dgm:cxn modelId="{A20C2F44-48C7-4C59-BD67-195B3F75A13A}" srcId="{03EFCE32-AB8A-4B0D-8810-AB76753953A9}" destId="{ADE17B5F-F622-4EBF-BB5D-8F1BB830CBBD}" srcOrd="0" destOrd="0" parTransId="{C864B68C-B789-42B3-9984-BA082EDA9EE7}" sibTransId="{7476EA7C-38BC-4667-BAE7-6A8E796567F5}"/>
    <dgm:cxn modelId="{E7CB049F-E6B4-4480-918B-D9B5C610ECB1}" type="presOf" srcId="{9709A957-5CBA-43E9-B998-41B6D9B2BDFF}" destId="{26EE5A52-A089-41C3-9ABB-B002C72BB09D}"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51ADD39C-6FE2-4495-891B-45939A1CCA24}" srcId="{03EFCE32-AB8A-4B0D-8810-AB76753953A9}" destId="{B127FD25-7BD6-47FD-91C1-383AA2417BD2}" srcOrd="2" destOrd="0" parTransId="{AA4309B3-BF75-4419-89D4-06B5E8465AB8}" sibTransId="{129198D4-3C59-40CF-B20C-013F14C00DA4}"/>
    <dgm:cxn modelId="{AF7B41D7-C0E8-47F4-BF38-012FBDECAF72}" type="presOf" srcId="{B127FD25-7BD6-47FD-91C1-383AA2417BD2}" destId="{5B9F906F-DA12-430F-ADB4-CBCA5A498B63}" srcOrd="0" destOrd="0" presId="urn:microsoft.com/office/officeart/2008/layout/LinedList"/>
    <dgm:cxn modelId="{A8330571-AA6A-4258-8C54-33AD7AC465BD}" type="presOf" srcId="{03EFCE32-AB8A-4B0D-8810-AB76753953A9}" destId="{0235E81F-370B-45C7-AF8D-D4180BDC43C5}" srcOrd="0" destOrd="0" presId="urn:microsoft.com/office/officeart/2008/layout/LinedList"/>
    <dgm:cxn modelId="{97504F57-CFD6-4CD5-9C60-781160277E0D}" type="presParOf" srcId="{0235E81F-370B-45C7-AF8D-D4180BDC43C5}" destId="{24488344-03B9-4938-8268-6A2816D722F0}" srcOrd="0" destOrd="0" presId="urn:microsoft.com/office/officeart/2008/layout/LinedList"/>
    <dgm:cxn modelId="{4346307F-488A-4E9B-B4A6-247565892209}" type="presParOf" srcId="{0235E81F-370B-45C7-AF8D-D4180BDC43C5}" destId="{AF1C959D-5011-45F9-BD2C-E28458D4AA86}" srcOrd="1" destOrd="0" presId="urn:microsoft.com/office/officeart/2008/layout/LinedList"/>
    <dgm:cxn modelId="{847B20BE-0FAA-43F4-96CC-F46D7D8B6275}" type="presParOf" srcId="{AF1C959D-5011-45F9-BD2C-E28458D4AA86}" destId="{D778619D-D5FF-46A3-8581-B8F8902A789A}" srcOrd="0" destOrd="0" presId="urn:microsoft.com/office/officeart/2008/layout/LinedList"/>
    <dgm:cxn modelId="{A462E950-CFCE-49BD-8D9D-EA1202218548}" type="presParOf" srcId="{AF1C959D-5011-45F9-BD2C-E28458D4AA86}" destId="{2161608A-C6C7-4AEA-9301-411E26E8944B}" srcOrd="1" destOrd="0" presId="urn:microsoft.com/office/officeart/2008/layout/LinedList"/>
    <dgm:cxn modelId="{55325D8D-5A3D-42FE-BFE1-3F9C775F5EBA}" type="presParOf" srcId="{0235E81F-370B-45C7-AF8D-D4180BDC43C5}" destId="{6073C3BF-591B-4F23-A6DC-EEA692BF150E}" srcOrd="2" destOrd="0" presId="urn:microsoft.com/office/officeart/2008/layout/LinedList"/>
    <dgm:cxn modelId="{242780C5-0B9E-4A63-B9D9-176D059BF1E9}" type="presParOf" srcId="{0235E81F-370B-45C7-AF8D-D4180BDC43C5}" destId="{56D6AF76-9C5D-42ED-AD8B-FEDC4FE1CEF5}" srcOrd="3" destOrd="0" presId="urn:microsoft.com/office/officeart/2008/layout/LinedList"/>
    <dgm:cxn modelId="{7E3F38D3-6258-40A5-82FF-75DF9C9A7DF5}" type="presParOf" srcId="{56D6AF76-9C5D-42ED-AD8B-FEDC4FE1CEF5}" destId="{6A717171-A44D-4353-9F36-4B4321A28F32}" srcOrd="0" destOrd="0" presId="urn:microsoft.com/office/officeart/2008/layout/LinedList"/>
    <dgm:cxn modelId="{6A78FC33-3B25-4944-BEF7-F3EA9C3D3E30}" type="presParOf" srcId="{56D6AF76-9C5D-42ED-AD8B-FEDC4FE1CEF5}" destId="{898E6481-1D57-4C7D-BB00-932B4F4C5529}" srcOrd="1" destOrd="0" presId="urn:microsoft.com/office/officeart/2008/layout/LinedList"/>
    <dgm:cxn modelId="{C4857D31-0776-4F2B-A9A7-71FCEEA838C9}" type="presParOf" srcId="{0235E81F-370B-45C7-AF8D-D4180BDC43C5}" destId="{140DF4FF-D747-4E51-85C6-D1BE7A3EC353}" srcOrd="4" destOrd="0" presId="urn:microsoft.com/office/officeart/2008/layout/LinedList"/>
    <dgm:cxn modelId="{BC63B159-10A2-4A91-BB88-5CD6EFF58B65}" type="presParOf" srcId="{0235E81F-370B-45C7-AF8D-D4180BDC43C5}" destId="{1148CA40-828E-4CE7-8BA1-66766D694EA9}" srcOrd="5" destOrd="0" presId="urn:microsoft.com/office/officeart/2008/layout/LinedList"/>
    <dgm:cxn modelId="{AD7CB31B-4713-4ECA-B690-731B57F9D12E}" type="presParOf" srcId="{1148CA40-828E-4CE7-8BA1-66766D694EA9}" destId="{5B9F906F-DA12-430F-ADB4-CBCA5A498B63}" srcOrd="0" destOrd="0" presId="urn:microsoft.com/office/officeart/2008/layout/LinedList"/>
    <dgm:cxn modelId="{DF5C63D6-AC7B-4953-8F5C-4F2110F03455}" type="presParOf" srcId="{1148CA40-828E-4CE7-8BA1-66766D694EA9}" destId="{DDAC37ED-F43A-4289-A464-BA8D420AF17E}" srcOrd="1" destOrd="0" presId="urn:microsoft.com/office/officeart/2008/layout/LinedList"/>
    <dgm:cxn modelId="{C55F9B21-CE5F-42D7-9170-59EB01C91D9F}" type="presParOf" srcId="{0235E81F-370B-45C7-AF8D-D4180BDC43C5}" destId="{7762E45A-D92B-4217-AAEB-09D39F4615D0}" srcOrd="6" destOrd="0" presId="urn:microsoft.com/office/officeart/2008/layout/LinedList"/>
    <dgm:cxn modelId="{1D1B7413-E2C4-47E9-BC56-2477B6AD85B0}" type="presParOf" srcId="{0235E81F-370B-45C7-AF8D-D4180BDC43C5}" destId="{56DAEFFF-50B4-485F-B9C7-AA4E12ACEEE1}" srcOrd="7" destOrd="0" presId="urn:microsoft.com/office/officeart/2008/layout/LinedList"/>
    <dgm:cxn modelId="{AEF751BE-3FFC-48E3-8AA0-3ADEFE499E1F}" type="presParOf" srcId="{56DAEFFF-50B4-485F-B9C7-AA4E12ACEEE1}" destId="{26EE5A52-A089-41C3-9ABB-B002C72BB09D}" srcOrd="0" destOrd="0" presId="urn:microsoft.com/office/officeart/2008/layout/LinedList"/>
    <dgm:cxn modelId="{90B22FF9-D52D-41F0-BB4E-92592CFAC692}"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3"/>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3"/>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3"/>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3"/>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3"/>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3"/>
      <dgm:spPr/>
      <dgm:t>
        <a:bodyPr/>
        <a:lstStyle/>
        <a:p>
          <a:endParaRPr lang="nl-NL"/>
        </a:p>
      </dgm:t>
    </dgm:pt>
    <dgm:pt modelId="{F8C211C0-4113-4249-AEEB-0005976B0188}" type="pres">
      <dgm:prSet presAssocID="{9709A957-5CBA-43E9-B998-41B6D9B2BDFF}" presName="vert1" presStyleCnt="0"/>
      <dgm:spPr/>
    </dgm:pt>
  </dgm:ptLst>
  <dgm:cxnLst>
    <dgm:cxn modelId="{C87789F0-CCF8-4EDA-98E0-5A195A90E735}" type="presOf" srcId="{03EFCE32-AB8A-4B0D-8810-AB76753953A9}" destId="{0235E81F-370B-45C7-AF8D-D4180BDC43C5}" srcOrd="0" destOrd="0" presId="urn:microsoft.com/office/officeart/2008/layout/LinedList"/>
    <dgm:cxn modelId="{3274E0F3-362D-4BB0-B688-6FC4E8A1B653}" type="presOf" srcId="{BAA618F3-86C8-4740-A601-1D6878662D26}" destId="{6A717171-A44D-4353-9F36-4B4321A28F32}"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8A921126-AC9F-4483-B99C-100360B34D88}" type="presOf" srcId="{ADE17B5F-F622-4EBF-BB5D-8F1BB830CBBD}" destId="{D778619D-D5FF-46A3-8581-B8F8902A789A}"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1EDF30CB-0204-4BAE-B2AD-4E5DC61B768B}" srcId="{03EFCE32-AB8A-4B0D-8810-AB76753953A9}" destId="{BAA618F3-86C8-4740-A601-1D6878662D26}" srcOrd="1" destOrd="0" parTransId="{4CA1FF86-6FCB-4D80-81AB-876B2813156C}" sibTransId="{16E983B7-4E54-4A92-928A-4900F05BED5F}"/>
    <dgm:cxn modelId="{2B593897-FE20-464E-974B-5006F64F74E1}" type="presOf" srcId="{9709A957-5CBA-43E9-B998-41B6D9B2BDFF}" destId="{26EE5A52-A089-41C3-9ABB-B002C72BB09D}" srcOrd="0" destOrd="0" presId="urn:microsoft.com/office/officeart/2008/layout/LinedList"/>
    <dgm:cxn modelId="{C9398C29-7403-4E16-936F-61218F8C1CA9}" type="presParOf" srcId="{0235E81F-370B-45C7-AF8D-D4180BDC43C5}" destId="{24488344-03B9-4938-8268-6A2816D722F0}" srcOrd="0" destOrd="0" presId="urn:microsoft.com/office/officeart/2008/layout/LinedList"/>
    <dgm:cxn modelId="{F577BD28-D760-4FD7-87DE-5061140954E4}" type="presParOf" srcId="{0235E81F-370B-45C7-AF8D-D4180BDC43C5}" destId="{AF1C959D-5011-45F9-BD2C-E28458D4AA86}" srcOrd="1" destOrd="0" presId="urn:microsoft.com/office/officeart/2008/layout/LinedList"/>
    <dgm:cxn modelId="{5AA8E8D7-ED44-43F5-B4EC-6F5E20B7EC2D}" type="presParOf" srcId="{AF1C959D-5011-45F9-BD2C-E28458D4AA86}" destId="{D778619D-D5FF-46A3-8581-B8F8902A789A}" srcOrd="0" destOrd="0" presId="urn:microsoft.com/office/officeart/2008/layout/LinedList"/>
    <dgm:cxn modelId="{95ABD1A5-2251-4651-825A-32807FD6F29D}" type="presParOf" srcId="{AF1C959D-5011-45F9-BD2C-E28458D4AA86}" destId="{2161608A-C6C7-4AEA-9301-411E26E8944B}" srcOrd="1" destOrd="0" presId="urn:microsoft.com/office/officeart/2008/layout/LinedList"/>
    <dgm:cxn modelId="{4D6A604F-1028-473D-96C9-D117DC07E5A3}" type="presParOf" srcId="{0235E81F-370B-45C7-AF8D-D4180BDC43C5}" destId="{6073C3BF-591B-4F23-A6DC-EEA692BF150E}" srcOrd="2" destOrd="0" presId="urn:microsoft.com/office/officeart/2008/layout/LinedList"/>
    <dgm:cxn modelId="{4E38AF28-AA20-4509-905B-D82DE4C50040}" type="presParOf" srcId="{0235E81F-370B-45C7-AF8D-D4180BDC43C5}" destId="{56D6AF76-9C5D-42ED-AD8B-FEDC4FE1CEF5}" srcOrd="3" destOrd="0" presId="urn:microsoft.com/office/officeart/2008/layout/LinedList"/>
    <dgm:cxn modelId="{2F5CB145-0B87-4132-9561-489EE0402C34}" type="presParOf" srcId="{56D6AF76-9C5D-42ED-AD8B-FEDC4FE1CEF5}" destId="{6A717171-A44D-4353-9F36-4B4321A28F32}" srcOrd="0" destOrd="0" presId="urn:microsoft.com/office/officeart/2008/layout/LinedList"/>
    <dgm:cxn modelId="{F71BB521-9C4F-4CE3-82FB-F4BE1431F5B2}" type="presParOf" srcId="{56D6AF76-9C5D-42ED-AD8B-FEDC4FE1CEF5}" destId="{898E6481-1D57-4C7D-BB00-932B4F4C5529}" srcOrd="1" destOrd="0" presId="urn:microsoft.com/office/officeart/2008/layout/LinedList"/>
    <dgm:cxn modelId="{4FC626CE-F7EE-4778-8B36-8977B5C2AA99}" type="presParOf" srcId="{0235E81F-370B-45C7-AF8D-D4180BDC43C5}" destId="{7762E45A-D92B-4217-AAEB-09D39F4615D0}" srcOrd="4" destOrd="0" presId="urn:microsoft.com/office/officeart/2008/layout/LinedList"/>
    <dgm:cxn modelId="{3E74EDB2-60AB-4E23-9507-408B5F41A264}" type="presParOf" srcId="{0235E81F-370B-45C7-AF8D-D4180BDC43C5}" destId="{56DAEFFF-50B4-485F-B9C7-AA4E12ACEEE1}" srcOrd="5" destOrd="0" presId="urn:microsoft.com/office/officeart/2008/layout/LinedList"/>
    <dgm:cxn modelId="{2E0F0DD5-9F55-45DC-B053-D16904A32E35}" type="presParOf" srcId="{56DAEFFF-50B4-485F-B9C7-AA4E12ACEEE1}" destId="{26EE5A52-A089-41C3-9ABB-B002C72BB09D}" srcOrd="0" destOrd="0" presId="urn:microsoft.com/office/officeart/2008/layout/LinedList"/>
    <dgm:cxn modelId="{0A58ECE5-DF51-450A-85EE-782512CE413E}"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E4A597CE-2E15-4032-9282-C22F491BC982}">
      <dgm:prSet phldrT="[Text]"/>
      <dgm:spPr/>
      <dgm:t>
        <a:bodyPr/>
        <a:lstStyle/>
        <a:p>
          <a:r>
            <a:rPr lang="en-GB" dirty="0" smtClean="0"/>
            <a:t>H</a:t>
          </a:r>
          <a:r>
            <a:rPr lang="en-GB" baseline="-25000" dirty="0" smtClean="0"/>
            <a:t>2</a:t>
          </a:r>
          <a:r>
            <a:rPr lang="en-GB" dirty="0" smtClean="0"/>
            <a:t>O</a:t>
          </a:r>
        </a:p>
      </dgm:t>
    </dgm:pt>
    <dgm:pt modelId="{F89C5705-8255-4DB9-AD81-98289282A50E}" type="parTrans" cxnId="{43C0CDA8-F5B7-46BC-8AF1-46F4E1CA4ED7}">
      <dgm:prSet/>
      <dgm:spPr/>
      <dgm:t>
        <a:bodyPr/>
        <a:lstStyle/>
        <a:p>
          <a:endParaRPr lang="nl-NL"/>
        </a:p>
      </dgm:t>
    </dgm:pt>
    <dgm:pt modelId="{A4FF1A36-FCCE-4C5F-9F00-D3CBCF6CAFB6}" type="sibTrans" cxnId="{43C0CDA8-F5B7-46BC-8AF1-46F4E1CA4ED7}">
      <dgm:prSet/>
      <dgm:spPr/>
      <dgm:t>
        <a:bodyPr/>
        <a:lstStyle/>
        <a:p>
          <a:endParaRPr lang="nl-NL"/>
        </a:p>
      </dgm:t>
    </dgm:pt>
    <dgm:pt modelId="{323E6518-3BF3-4EA6-B5F1-52939433BF5A}">
      <dgm:prSet phldrT="[Text]"/>
      <dgm:spPr/>
      <dgm:t>
        <a:bodyPr/>
        <a:lstStyle/>
        <a:p>
          <a:r>
            <a:rPr lang="en-GB" dirty="0" smtClean="0"/>
            <a:t>Ethanol</a:t>
          </a:r>
        </a:p>
      </dgm:t>
    </dgm:pt>
    <dgm:pt modelId="{A0F7753F-54A3-460D-9ADD-E7343A5739BB}" type="parTrans" cxnId="{75666798-CEFE-4F69-913E-29B12527831E}">
      <dgm:prSet/>
      <dgm:spPr/>
      <dgm:t>
        <a:bodyPr/>
        <a:lstStyle/>
        <a:p>
          <a:endParaRPr lang="nl-NL"/>
        </a:p>
      </dgm:t>
    </dgm:pt>
    <dgm:pt modelId="{98071D89-ADAB-4339-986F-DBAE36379FFB}" type="sibTrans" cxnId="{75666798-CEFE-4F69-913E-29B12527831E}">
      <dgm:prSet/>
      <dgm:spPr/>
      <dgm:t>
        <a:bodyPr/>
        <a:lstStyle/>
        <a:p>
          <a:endParaRPr lang="nl-NL"/>
        </a:p>
      </dgm:t>
    </dgm:pt>
    <dgm:pt modelId="{2CF794C6-C74D-4A56-AFE8-C9FE28BBDA75}">
      <dgm:prSet phldrT="[Text]"/>
      <dgm:spPr/>
      <dgm:t>
        <a:bodyPr/>
        <a:lstStyle/>
        <a:p>
          <a:r>
            <a:rPr lang="en-GB" dirty="0" smtClean="0"/>
            <a:t>CO</a:t>
          </a:r>
          <a:r>
            <a:rPr lang="en-GB" baseline="-25000" dirty="0" smtClean="0"/>
            <a:t>2</a:t>
          </a:r>
        </a:p>
      </dgm:t>
    </dgm:pt>
    <dgm:pt modelId="{35C146A2-0C40-46AA-A385-B3CEB502EAE4}" type="parTrans" cxnId="{7E80862F-2E6B-46AE-9CD3-BF3A9FCC2F33}">
      <dgm:prSet/>
      <dgm:spPr/>
      <dgm:t>
        <a:bodyPr/>
        <a:lstStyle/>
        <a:p>
          <a:endParaRPr lang="nl-NL"/>
        </a:p>
      </dgm:t>
    </dgm:pt>
    <dgm:pt modelId="{4A56215D-759E-4904-B5FA-DE64DC567D5F}" type="sibTrans" cxnId="{7E80862F-2E6B-46AE-9CD3-BF3A9FCC2F33}">
      <dgm:prSet/>
      <dgm:spPr/>
      <dgm:t>
        <a:bodyPr/>
        <a:lstStyle/>
        <a:p>
          <a:endParaRPr lang="nl-NL"/>
        </a:p>
      </dgm:t>
    </dgm:pt>
    <dgm:pt modelId="{78C687CC-5020-4FBD-8F24-F35E63BAC3D1}">
      <dgm:prSet phldrT="[Text]"/>
      <dgm:spPr/>
      <dgm:t>
        <a:bodyPr/>
        <a:lstStyle/>
        <a:p>
          <a:r>
            <a:rPr lang="en-GB" baseline="-25000" dirty="0" smtClean="0"/>
            <a:t>…</a:t>
          </a:r>
        </a:p>
      </dgm:t>
    </dgm:pt>
    <dgm:pt modelId="{CD81471F-BFAF-4620-A944-731C554D2F59}" type="parTrans" cxnId="{9362EE2B-731F-4E1B-8E95-87C33C686B83}">
      <dgm:prSet/>
      <dgm:spPr/>
      <dgm:t>
        <a:bodyPr/>
        <a:lstStyle/>
        <a:p>
          <a:endParaRPr lang="nl-NL"/>
        </a:p>
      </dgm:t>
    </dgm:pt>
    <dgm:pt modelId="{C5BC9E06-89DA-45A6-9F9C-DD207C1F7192}" type="sibTrans" cxnId="{9362EE2B-731F-4E1B-8E95-87C33C686B83}">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7"/>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7"/>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7"/>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7"/>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7"/>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7"/>
      <dgm:spPr/>
      <dgm:t>
        <a:bodyPr/>
        <a:lstStyle/>
        <a:p>
          <a:endParaRPr lang="nl-NL"/>
        </a:p>
      </dgm:t>
    </dgm:pt>
    <dgm:pt modelId="{F8C211C0-4113-4249-AEEB-0005976B0188}" type="pres">
      <dgm:prSet presAssocID="{9709A957-5CBA-43E9-B998-41B6D9B2BDFF}" presName="vert1" presStyleCnt="0"/>
      <dgm:spPr/>
    </dgm:pt>
    <dgm:pt modelId="{96D669F9-91F0-438D-8BF6-1FF0D9BC90DC}" type="pres">
      <dgm:prSet presAssocID="{E4A597CE-2E15-4032-9282-C22F491BC982}" presName="thickLine" presStyleLbl="alignNode1" presStyleIdx="3" presStyleCnt="7"/>
      <dgm:spPr/>
    </dgm:pt>
    <dgm:pt modelId="{2CE8EC3D-638A-4A73-95D7-9A4D7D031B63}" type="pres">
      <dgm:prSet presAssocID="{E4A597CE-2E15-4032-9282-C22F491BC982}" presName="horz1" presStyleCnt="0"/>
      <dgm:spPr/>
    </dgm:pt>
    <dgm:pt modelId="{2EED3635-6D7F-45AE-A400-312687E452CB}" type="pres">
      <dgm:prSet presAssocID="{E4A597CE-2E15-4032-9282-C22F491BC982}" presName="tx1" presStyleLbl="revTx" presStyleIdx="3" presStyleCnt="7"/>
      <dgm:spPr/>
      <dgm:t>
        <a:bodyPr/>
        <a:lstStyle/>
        <a:p>
          <a:endParaRPr lang="nl-NL"/>
        </a:p>
      </dgm:t>
    </dgm:pt>
    <dgm:pt modelId="{3061361C-196A-4DAE-BB48-C8D02CC8381D}" type="pres">
      <dgm:prSet presAssocID="{E4A597CE-2E15-4032-9282-C22F491BC982}" presName="vert1" presStyleCnt="0"/>
      <dgm:spPr/>
    </dgm:pt>
    <dgm:pt modelId="{993AF19B-F4C0-4CCB-B8FD-6845959B2219}" type="pres">
      <dgm:prSet presAssocID="{2CF794C6-C74D-4A56-AFE8-C9FE28BBDA75}" presName="thickLine" presStyleLbl="alignNode1" presStyleIdx="4" presStyleCnt="7"/>
      <dgm:spPr/>
    </dgm:pt>
    <dgm:pt modelId="{0C8623F0-B45F-49B0-9ADA-D9D3BB3C07DF}" type="pres">
      <dgm:prSet presAssocID="{2CF794C6-C74D-4A56-AFE8-C9FE28BBDA75}" presName="horz1" presStyleCnt="0"/>
      <dgm:spPr/>
    </dgm:pt>
    <dgm:pt modelId="{4835CB2F-D4E1-4DB7-8518-6B7E8BCAEE24}" type="pres">
      <dgm:prSet presAssocID="{2CF794C6-C74D-4A56-AFE8-C9FE28BBDA75}" presName="tx1" presStyleLbl="revTx" presStyleIdx="4" presStyleCnt="7"/>
      <dgm:spPr/>
      <dgm:t>
        <a:bodyPr/>
        <a:lstStyle/>
        <a:p>
          <a:endParaRPr lang="nl-NL"/>
        </a:p>
      </dgm:t>
    </dgm:pt>
    <dgm:pt modelId="{FFC0A152-2AE4-4E4C-A28C-10C8BDA27379}" type="pres">
      <dgm:prSet presAssocID="{2CF794C6-C74D-4A56-AFE8-C9FE28BBDA75}" presName="vert1" presStyleCnt="0"/>
      <dgm:spPr/>
    </dgm:pt>
    <dgm:pt modelId="{B14123E0-CF2B-40CB-A5CE-CD922A959523}" type="pres">
      <dgm:prSet presAssocID="{78C687CC-5020-4FBD-8F24-F35E63BAC3D1}" presName="thickLine" presStyleLbl="alignNode1" presStyleIdx="5" presStyleCnt="7"/>
      <dgm:spPr/>
    </dgm:pt>
    <dgm:pt modelId="{2E80E368-7E7E-4915-81EE-73DE43CB187A}" type="pres">
      <dgm:prSet presAssocID="{78C687CC-5020-4FBD-8F24-F35E63BAC3D1}" presName="horz1" presStyleCnt="0"/>
      <dgm:spPr/>
    </dgm:pt>
    <dgm:pt modelId="{1788D82B-5F89-4395-96EF-60EA41280C38}" type="pres">
      <dgm:prSet presAssocID="{78C687CC-5020-4FBD-8F24-F35E63BAC3D1}" presName="tx1" presStyleLbl="revTx" presStyleIdx="5" presStyleCnt="7"/>
      <dgm:spPr/>
      <dgm:t>
        <a:bodyPr/>
        <a:lstStyle/>
        <a:p>
          <a:endParaRPr lang="nl-NL"/>
        </a:p>
      </dgm:t>
    </dgm:pt>
    <dgm:pt modelId="{F91D2DDB-AC96-468E-AECF-BEC3A66A69A3}" type="pres">
      <dgm:prSet presAssocID="{78C687CC-5020-4FBD-8F24-F35E63BAC3D1}" presName="vert1" presStyleCnt="0"/>
      <dgm:spPr/>
    </dgm:pt>
    <dgm:pt modelId="{0A629F62-9828-42EE-80FE-80D77846B07B}" type="pres">
      <dgm:prSet presAssocID="{323E6518-3BF3-4EA6-B5F1-52939433BF5A}" presName="thickLine" presStyleLbl="alignNode1" presStyleIdx="6" presStyleCnt="7"/>
      <dgm:spPr/>
    </dgm:pt>
    <dgm:pt modelId="{A941C771-E8F0-4699-89FB-372BA40B3BA4}" type="pres">
      <dgm:prSet presAssocID="{323E6518-3BF3-4EA6-B5F1-52939433BF5A}" presName="horz1" presStyleCnt="0"/>
      <dgm:spPr/>
    </dgm:pt>
    <dgm:pt modelId="{642D9065-24BD-490E-ACB9-43EA48A5275E}" type="pres">
      <dgm:prSet presAssocID="{323E6518-3BF3-4EA6-B5F1-52939433BF5A}" presName="tx1" presStyleLbl="revTx" presStyleIdx="6" presStyleCnt="7"/>
      <dgm:spPr/>
      <dgm:t>
        <a:bodyPr/>
        <a:lstStyle/>
        <a:p>
          <a:endParaRPr lang="nl-NL"/>
        </a:p>
      </dgm:t>
    </dgm:pt>
    <dgm:pt modelId="{695ED7DD-BDF3-4F1E-89FA-DD24E6E611E7}" type="pres">
      <dgm:prSet presAssocID="{323E6518-3BF3-4EA6-B5F1-52939433BF5A}" presName="vert1" presStyleCnt="0"/>
      <dgm:spPr/>
    </dgm:pt>
  </dgm:ptLst>
  <dgm:cxnLst>
    <dgm:cxn modelId="{8FF0BD85-CBCA-40D2-9936-EBC4FEDA3CF4}" type="presOf" srcId="{03EFCE32-AB8A-4B0D-8810-AB76753953A9}" destId="{0235E81F-370B-45C7-AF8D-D4180BDC43C5}"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9E645B72-41FA-46DA-8540-4669156DF71F}" type="presOf" srcId="{E4A597CE-2E15-4032-9282-C22F491BC982}" destId="{2EED3635-6D7F-45AE-A400-312687E452CB}" srcOrd="0" destOrd="0" presId="urn:microsoft.com/office/officeart/2008/layout/LinedList"/>
    <dgm:cxn modelId="{7E80862F-2E6B-46AE-9CD3-BF3A9FCC2F33}" srcId="{03EFCE32-AB8A-4B0D-8810-AB76753953A9}" destId="{2CF794C6-C74D-4A56-AFE8-C9FE28BBDA75}" srcOrd="4" destOrd="0" parTransId="{35C146A2-0C40-46AA-A385-B3CEB502EAE4}" sibTransId="{4A56215D-759E-4904-B5FA-DE64DC567D5F}"/>
    <dgm:cxn modelId="{D6C51DE0-3820-423D-9792-7BB7A92680E4}" type="presOf" srcId="{78C687CC-5020-4FBD-8F24-F35E63BAC3D1}" destId="{1788D82B-5F89-4395-96EF-60EA41280C38}"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75666798-CEFE-4F69-913E-29B12527831E}" srcId="{03EFCE32-AB8A-4B0D-8810-AB76753953A9}" destId="{323E6518-3BF3-4EA6-B5F1-52939433BF5A}" srcOrd="6" destOrd="0" parTransId="{A0F7753F-54A3-460D-9ADD-E7343A5739BB}" sibTransId="{98071D89-ADAB-4339-986F-DBAE36379FFB}"/>
    <dgm:cxn modelId="{3F5603E7-F3CA-4414-8A06-B351EF9086AA}" type="presOf" srcId="{9709A957-5CBA-43E9-B998-41B6D9B2BDFF}" destId="{26EE5A52-A089-41C3-9ABB-B002C72BB09D}" srcOrd="0" destOrd="0" presId="urn:microsoft.com/office/officeart/2008/layout/LinedList"/>
    <dgm:cxn modelId="{4F4FB0AE-F1A8-4ACC-B23D-EFC9BAEA714B}" type="presOf" srcId="{BAA618F3-86C8-4740-A601-1D6878662D26}" destId="{6A717171-A44D-4353-9F36-4B4321A28F32}" srcOrd="0" destOrd="0" presId="urn:microsoft.com/office/officeart/2008/layout/LinedList"/>
    <dgm:cxn modelId="{C75A17E4-1E86-4704-AC18-AD60AB741946}" type="presOf" srcId="{323E6518-3BF3-4EA6-B5F1-52939433BF5A}" destId="{642D9065-24BD-490E-ACB9-43EA48A5275E}"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9362EE2B-731F-4E1B-8E95-87C33C686B83}" srcId="{03EFCE32-AB8A-4B0D-8810-AB76753953A9}" destId="{78C687CC-5020-4FBD-8F24-F35E63BAC3D1}" srcOrd="5" destOrd="0" parTransId="{CD81471F-BFAF-4620-A944-731C554D2F59}" sibTransId="{C5BC9E06-89DA-45A6-9F9C-DD207C1F7192}"/>
    <dgm:cxn modelId="{43C0CDA8-F5B7-46BC-8AF1-46F4E1CA4ED7}" srcId="{03EFCE32-AB8A-4B0D-8810-AB76753953A9}" destId="{E4A597CE-2E15-4032-9282-C22F491BC982}" srcOrd="3" destOrd="0" parTransId="{F89C5705-8255-4DB9-AD81-98289282A50E}" sibTransId="{A4FF1A36-FCCE-4C5F-9F00-D3CBCF6CAFB6}"/>
    <dgm:cxn modelId="{BA474607-9A04-4FD8-BEE5-0E7AC9C0192E}" type="presOf" srcId="{2CF794C6-C74D-4A56-AFE8-C9FE28BBDA75}" destId="{4835CB2F-D4E1-4DB7-8518-6B7E8BCAEE24}" srcOrd="0" destOrd="0" presId="urn:microsoft.com/office/officeart/2008/layout/LinedList"/>
    <dgm:cxn modelId="{BB9583AB-A27D-45CA-8065-70FE6BAC297B}" type="presOf" srcId="{ADE17B5F-F622-4EBF-BB5D-8F1BB830CBBD}" destId="{D778619D-D5FF-46A3-8581-B8F8902A789A}" srcOrd="0" destOrd="0" presId="urn:microsoft.com/office/officeart/2008/layout/LinedList"/>
    <dgm:cxn modelId="{96001700-5BF5-4056-9294-B14AC7728FAC}" type="presParOf" srcId="{0235E81F-370B-45C7-AF8D-D4180BDC43C5}" destId="{24488344-03B9-4938-8268-6A2816D722F0}" srcOrd="0" destOrd="0" presId="urn:microsoft.com/office/officeart/2008/layout/LinedList"/>
    <dgm:cxn modelId="{35171C2B-71A4-4512-B6D6-8BFE265E9898}" type="presParOf" srcId="{0235E81F-370B-45C7-AF8D-D4180BDC43C5}" destId="{AF1C959D-5011-45F9-BD2C-E28458D4AA86}" srcOrd="1" destOrd="0" presId="urn:microsoft.com/office/officeart/2008/layout/LinedList"/>
    <dgm:cxn modelId="{57383CE2-8B0E-4237-98AA-F97A896E9B9C}" type="presParOf" srcId="{AF1C959D-5011-45F9-BD2C-E28458D4AA86}" destId="{D778619D-D5FF-46A3-8581-B8F8902A789A}" srcOrd="0" destOrd="0" presId="urn:microsoft.com/office/officeart/2008/layout/LinedList"/>
    <dgm:cxn modelId="{9DF9E87E-A38A-4B41-8165-45FB7920ED0A}" type="presParOf" srcId="{AF1C959D-5011-45F9-BD2C-E28458D4AA86}" destId="{2161608A-C6C7-4AEA-9301-411E26E8944B}" srcOrd="1" destOrd="0" presId="urn:microsoft.com/office/officeart/2008/layout/LinedList"/>
    <dgm:cxn modelId="{90BD32D4-F07C-4383-916C-25F8D1263F7D}" type="presParOf" srcId="{0235E81F-370B-45C7-AF8D-D4180BDC43C5}" destId="{6073C3BF-591B-4F23-A6DC-EEA692BF150E}" srcOrd="2" destOrd="0" presId="urn:microsoft.com/office/officeart/2008/layout/LinedList"/>
    <dgm:cxn modelId="{7FA509F6-EF93-4AA9-8BF2-A400714A44A8}" type="presParOf" srcId="{0235E81F-370B-45C7-AF8D-D4180BDC43C5}" destId="{56D6AF76-9C5D-42ED-AD8B-FEDC4FE1CEF5}" srcOrd="3" destOrd="0" presId="urn:microsoft.com/office/officeart/2008/layout/LinedList"/>
    <dgm:cxn modelId="{39D793A1-26A2-4D71-A656-9795592C3881}" type="presParOf" srcId="{56D6AF76-9C5D-42ED-AD8B-FEDC4FE1CEF5}" destId="{6A717171-A44D-4353-9F36-4B4321A28F32}" srcOrd="0" destOrd="0" presId="urn:microsoft.com/office/officeart/2008/layout/LinedList"/>
    <dgm:cxn modelId="{19113E71-70A7-45FB-A94A-B5971AA9D14E}" type="presParOf" srcId="{56D6AF76-9C5D-42ED-AD8B-FEDC4FE1CEF5}" destId="{898E6481-1D57-4C7D-BB00-932B4F4C5529}" srcOrd="1" destOrd="0" presId="urn:microsoft.com/office/officeart/2008/layout/LinedList"/>
    <dgm:cxn modelId="{4B3BD80B-FE5E-4BFC-8E9E-1ABDEF04133B}" type="presParOf" srcId="{0235E81F-370B-45C7-AF8D-D4180BDC43C5}" destId="{7762E45A-D92B-4217-AAEB-09D39F4615D0}" srcOrd="4" destOrd="0" presId="urn:microsoft.com/office/officeart/2008/layout/LinedList"/>
    <dgm:cxn modelId="{5A5B59CF-22F5-4AF1-ABE9-42D06A627756}" type="presParOf" srcId="{0235E81F-370B-45C7-AF8D-D4180BDC43C5}" destId="{56DAEFFF-50B4-485F-B9C7-AA4E12ACEEE1}" srcOrd="5" destOrd="0" presId="urn:microsoft.com/office/officeart/2008/layout/LinedList"/>
    <dgm:cxn modelId="{97B73EE9-A1C2-48CA-8799-7B7389BE29E1}" type="presParOf" srcId="{56DAEFFF-50B4-485F-B9C7-AA4E12ACEEE1}" destId="{26EE5A52-A089-41C3-9ABB-B002C72BB09D}" srcOrd="0" destOrd="0" presId="urn:microsoft.com/office/officeart/2008/layout/LinedList"/>
    <dgm:cxn modelId="{26D7928B-2C3A-4D3A-AA2D-7366F725AF66}" type="presParOf" srcId="{56DAEFFF-50B4-485F-B9C7-AA4E12ACEEE1}" destId="{F8C211C0-4113-4249-AEEB-0005976B0188}" srcOrd="1" destOrd="0" presId="urn:microsoft.com/office/officeart/2008/layout/LinedList"/>
    <dgm:cxn modelId="{658BD74D-6CAB-4453-861A-1D0090BFFC0B}" type="presParOf" srcId="{0235E81F-370B-45C7-AF8D-D4180BDC43C5}" destId="{96D669F9-91F0-438D-8BF6-1FF0D9BC90DC}" srcOrd="6" destOrd="0" presId="urn:microsoft.com/office/officeart/2008/layout/LinedList"/>
    <dgm:cxn modelId="{99A136E1-8EF3-4C68-8230-AF100F1370FC}" type="presParOf" srcId="{0235E81F-370B-45C7-AF8D-D4180BDC43C5}" destId="{2CE8EC3D-638A-4A73-95D7-9A4D7D031B63}" srcOrd="7" destOrd="0" presId="urn:microsoft.com/office/officeart/2008/layout/LinedList"/>
    <dgm:cxn modelId="{E4654599-1F3E-493A-A2E4-D8F41A14298F}" type="presParOf" srcId="{2CE8EC3D-638A-4A73-95D7-9A4D7D031B63}" destId="{2EED3635-6D7F-45AE-A400-312687E452CB}" srcOrd="0" destOrd="0" presId="urn:microsoft.com/office/officeart/2008/layout/LinedList"/>
    <dgm:cxn modelId="{259B458D-E8C8-4CB5-BA75-ACAD342AA9BA}" type="presParOf" srcId="{2CE8EC3D-638A-4A73-95D7-9A4D7D031B63}" destId="{3061361C-196A-4DAE-BB48-C8D02CC8381D}" srcOrd="1" destOrd="0" presId="urn:microsoft.com/office/officeart/2008/layout/LinedList"/>
    <dgm:cxn modelId="{CBD96167-58DA-453F-B3AC-F4935DE0F22D}" type="presParOf" srcId="{0235E81F-370B-45C7-AF8D-D4180BDC43C5}" destId="{993AF19B-F4C0-4CCB-B8FD-6845959B2219}" srcOrd="8" destOrd="0" presId="urn:microsoft.com/office/officeart/2008/layout/LinedList"/>
    <dgm:cxn modelId="{21BDADE8-50A0-43B5-A8FD-63325AB18D9D}" type="presParOf" srcId="{0235E81F-370B-45C7-AF8D-D4180BDC43C5}" destId="{0C8623F0-B45F-49B0-9ADA-D9D3BB3C07DF}" srcOrd="9" destOrd="0" presId="urn:microsoft.com/office/officeart/2008/layout/LinedList"/>
    <dgm:cxn modelId="{5F515510-A5ED-43DC-9DC1-7A1FEE683330}" type="presParOf" srcId="{0C8623F0-B45F-49B0-9ADA-D9D3BB3C07DF}" destId="{4835CB2F-D4E1-4DB7-8518-6B7E8BCAEE24}" srcOrd="0" destOrd="0" presId="urn:microsoft.com/office/officeart/2008/layout/LinedList"/>
    <dgm:cxn modelId="{126F1D96-874C-4D75-BD29-EBD5D3B54E72}" type="presParOf" srcId="{0C8623F0-B45F-49B0-9ADA-D9D3BB3C07DF}" destId="{FFC0A152-2AE4-4E4C-A28C-10C8BDA27379}" srcOrd="1" destOrd="0" presId="urn:microsoft.com/office/officeart/2008/layout/LinedList"/>
    <dgm:cxn modelId="{21B67479-88FB-48C5-A83E-C18C8F2DA34A}" type="presParOf" srcId="{0235E81F-370B-45C7-AF8D-D4180BDC43C5}" destId="{B14123E0-CF2B-40CB-A5CE-CD922A959523}" srcOrd="10" destOrd="0" presId="urn:microsoft.com/office/officeart/2008/layout/LinedList"/>
    <dgm:cxn modelId="{9C928DA5-C8E5-4E5D-8FBF-57DEEF2B9F39}" type="presParOf" srcId="{0235E81F-370B-45C7-AF8D-D4180BDC43C5}" destId="{2E80E368-7E7E-4915-81EE-73DE43CB187A}" srcOrd="11" destOrd="0" presId="urn:microsoft.com/office/officeart/2008/layout/LinedList"/>
    <dgm:cxn modelId="{A8F82E5D-EF46-491A-A581-BEC716C7DE25}" type="presParOf" srcId="{2E80E368-7E7E-4915-81EE-73DE43CB187A}" destId="{1788D82B-5F89-4395-96EF-60EA41280C38}" srcOrd="0" destOrd="0" presId="urn:microsoft.com/office/officeart/2008/layout/LinedList"/>
    <dgm:cxn modelId="{3DE14CE8-948B-4FC5-B12E-D3522CAB98C5}" type="presParOf" srcId="{2E80E368-7E7E-4915-81EE-73DE43CB187A}" destId="{F91D2DDB-AC96-468E-AECF-BEC3A66A69A3}" srcOrd="1" destOrd="0" presId="urn:microsoft.com/office/officeart/2008/layout/LinedList"/>
    <dgm:cxn modelId="{A5826F30-2A80-4B50-A38A-285E556228AD}" type="presParOf" srcId="{0235E81F-370B-45C7-AF8D-D4180BDC43C5}" destId="{0A629F62-9828-42EE-80FE-80D77846B07B}" srcOrd="12" destOrd="0" presId="urn:microsoft.com/office/officeart/2008/layout/LinedList"/>
    <dgm:cxn modelId="{41919092-FA9F-4BE3-86B2-0C5C386960FE}" type="presParOf" srcId="{0235E81F-370B-45C7-AF8D-D4180BDC43C5}" destId="{A941C771-E8F0-4699-89FB-372BA40B3BA4}" srcOrd="13" destOrd="0" presId="urn:microsoft.com/office/officeart/2008/layout/LinedList"/>
    <dgm:cxn modelId="{FCD3B844-EB5C-4DB0-866E-BA8D2A46462F}" type="presParOf" srcId="{A941C771-E8F0-4699-89FB-372BA40B3BA4}" destId="{642D9065-24BD-490E-ACB9-43EA48A5275E}" srcOrd="0" destOrd="0" presId="urn:microsoft.com/office/officeart/2008/layout/LinedList"/>
    <dgm:cxn modelId="{364EB105-9170-469D-8905-0C427C99CD66}" type="presParOf" srcId="{A941C771-E8F0-4699-89FB-372BA40B3BA4}" destId="{695ED7DD-BDF3-4F1E-89FA-DD24E6E611E7}"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2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E4A597CE-2E15-4032-9282-C22F491BC982}">
      <dgm:prSet phldrT="[Text]"/>
      <dgm:spPr/>
      <dgm:t>
        <a:bodyPr/>
        <a:lstStyle/>
        <a:p>
          <a:r>
            <a:rPr lang="en-GB" dirty="0" smtClean="0"/>
            <a:t>H</a:t>
          </a:r>
          <a:r>
            <a:rPr lang="en-GB" baseline="-25000" dirty="0" smtClean="0"/>
            <a:t>2</a:t>
          </a:r>
          <a:r>
            <a:rPr lang="en-GB" dirty="0" smtClean="0"/>
            <a:t>O</a:t>
          </a:r>
        </a:p>
      </dgm:t>
    </dgm:pt>
    <dgm:pt modelId="{F89C5705-8255-4DB9-AD81-98289282A50E}" type="parTrans" cxnId="{43C0CDA8-F5B7-46BC-8AF1-46F4E1CA4ED7}">
      <dgm:prSet/>
      <dgm:spPr/>
      <dgm:t>
        <a:bodyPr/>
        <a:lstStyle/>
        <a:p>
          <a:endParaRPr lang="nl-NL"/>
        </a:p>
      </dgm:t>
    </dgm:pt>
    <dgm:pt modelId="{A4FF1A36-FCCE-4C5F-9F00-D3CBCF6CAFB6}" type="sibTrans" cxnId="{43C0CDA8-F5B7-46BC-8AF1-46F4E1CA4ED7}">
      <dgm:prSet/>
      <dgm:spPr/>
      <dgm:t>
        <a:bodyPr/>
        <a:lstStyle/>
        <a:p>
          <a:endParaRPr lang="nl-NL"/>
        </a:p>
      </dgm:t>
    </dgm:pt>
    <dgm:pt modelId="{323E6518-3BF3-4EA6-B5F1-52939433BF5A}">
      <dgm:prSet phldrT="[Text]"/>
      <dgm:spPr/>
      <dgm:t>
        <a:bodyPr/>
        <a:lstStyle/>
        <a:p>
          <a:r>
            <a:rPr lang="en-GB" dirty="0" smtClean="0"/>
            <a:t>Ethanol</a:t>
          </a:r>
        </a:p>
      </dgm:t>
    </dgm:pt>
    <dgm:pt modelId="{A0F7753F-54A3-460D-9ADD-E7343A5739BB}" type="parTrans" cxnId="{75666798-CEFE-4F69-913E-29B12527831E}">
      <dgm:prSet/>
      <dgm:spPr/>
      <dgm:t>
        <a:bodyPr/>
        <a:lstStyle/>
        <a:p>
          <a:endParaRPr lang="nl-NL"/>
        </a:p>
      </dgm:t>
    </dgm:pt>
    <dgm:pt modelId="{98071D89-ADAB-4339-986F-DBAE36379FFB}" type="sibTrans" cxnId="{75666798-CEFE-4F69-913E-29B12527831E}">
      <dgm:prSet/>
      <dgm:spPr/>
      <dgm:t>
        <a:bodyPr/>
        <a:lstStyle/>
        <a:p>
          <a:endParaRPr lang="nl-NL"/>
        </a:p>
      </dgm:t>
    </dgm:pt>
    <dgm:pt modelId="{2CF794C6-C74D-4A56-AFE8-C9FE28BBDA75}">
      <dgm:prSet phldrT="[Text]"/>
      <dgm:spPr/>
      <dgm:t>
        <a:bodyPr/>
        <a:lstStyle/>
        <a:p>
          <a:r>
            <a:rPr lang="en-GB" dirty="0" smtClean="0"/>
            <a:t>CO</a:t>
          </a:r>
          <a:r>
            <a:rPr lang="en-GB" baseline="-25000" dirty="0" smtClean="0"/>
            <a:t>2</a:t>
          </a:r>
        </a:p>
      </dgm:t>
    </dgm:pt>
    <dgm:pt modelId="{35C146A2-0C40-46AA-A385-B3CEB502EAE4}" type="parTrans" cxnId="{7E80862F-2E6B-46AE-9CD3-BF3A9FCC2F33}">
      <dgm:prSet/>
      <dgm:spPr/>
      <dgm:t>
        <a:bodyPr/>
        <a:lstStyle/>
        <a:p>
          <a:endParaRPr lang="nl-NL"/>
        </a:p>
      </dgm:t>
    </dgm:pt>
    <dgm:pt modelId="{4A56215D-759E-4904-B5FA-DE64DC567D5F}" type="sibTrans" cxnId="{7E80862F-2E6B-46AE-9CD3-BF3A9FCC2F33}">
      <dgm:prSet/>
      <dgm:spPr/>
      <dgm:t>
        <a:bodyPr/>
        <a:lstStyle/>
        <a:p>
          <a:endParaRPr lang="nl-NL"/>
        </a:p>
      </dgm:t>
    </dgm:pt>
    <dgm:pt modelId="{EBEBE07B-2477-4440-BD0E-FC324004413E}">
      <dgm:prSet phldrT="[Text]"/>
      <dgm:spPr/>
      <dgm:t>
        <a:bodyPr/>
        <a:lstStyle/>
        <a:p>
          <a:r>
            <a:rPr lang="en-GB" baseline="-25000" dirty="0" smtClean="0"/>
            <a:t>…</a:t>
          </a:r>
        </a:p>
      </dgm:t>
    </dgm:pt>
    <dgm:pt modelId="{414A9761-D0CE-42D0-914A-8BA53A0F1F7D}" type="parTrans" cxnId="{A7159B05-F94E-4203-BA9E-2546F286C235}">
      <dgm:prSet/>
      <dgm:spPr/>
      <dgm:t>
        <a:bodyPr/>
        <a:lstStyle/>
        <a:p>
          <a:endParaRPr lang="nl-NL"/>
        </a:p>
      </dgm:t>
    </dgm:pt>
    <dgm:pt modelId="{19E469F4-2497-47B0-8ACB-5E88E0CC0703}" type="sibTrans" cxnId="{A7159B05-F94E-4203-BA9E-2546F286C235}">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7"/>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7"/>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7"/>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7"/>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7"/>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7"/>
      <dgm:spPr/>
      <dgm:t>
        <a:bodyPr/>
        <a:lstStyle/>
        <a:p>
          <a:endParaRPr lang="nl-NL"/>
        </a:p>
      </dgm:t>
    </dgm:pt>
    <dgm:pt modelId="{F8C211C0-4113-4249-AEEB-0005976B0188}" type="pres">
      <dgm:prSet presAssocID="{9709A957-5CBA-43E9-B998-41B6D9B2BDFF}" presName="vert1" presStyleCnt="0"/>
      <dgm:spPr/>
    </dgm:pt>
    <dgm:pt modelId="{96D669F9-91F0-438D-8BF6-1FF0D9BC90DC}" type="pres">
      <dgm:prSet presAssocID="{E4A597CE-2E15-4032-9282-C22F491BC982}" presName="thickLine" presStyleLbl="alignNode1" presStyleIdx="3" presStyleCnt="7"/>
      <dgm:spPr/>
    </dgm:pt>
    <dgm:pt modelId="{2CE8EC3D-638A-4A73-95D7-9A4D7D031B63}" type="pres">
      <dgm:prSet presAssocID="{E4A597CE-2E15-4032-9282-C22F491BC982}" presName="horz1" presStyleCnt="0"/>
      <dgm:spPr/>
    </dgm:pt>
    <dgm:pt modelId="{2EED3635-6D7F-45AE-A400-312687E452CB}" type="pres">
      <dgm:prSet presAssocID="{E4A597CE-2E15-4032-9282-C22F491BC982}" presName="tx1" presStyleLbl="revTx" presStyleIdx="3" presStyleCnt="7"/>
      <dgm:spPr/>
      <dgm:t>
        <a:bodyPr/>
        <a:lstStyle/>
        <a:p>
          <a:endParaRPr lang="nl-NL"/>
        </a:p>
      </dgm:t>
    </dgm:pt>
    <dgm:pt modelId="{3061361C-196A-4DAE-BB48-C8D02CC8381D}" type="pres">
      <dgm:prSet presAssocID="{E4A597CE-2E15-4032-9282-C22F491BC982}" presName="vert1" presStyleCnt="0"/>
      <dgm:spPr/>
    </dgm:pt>
    <dgm:pt modelId="{993AF19B-F4C0-4CCB-B8FD-6845959B2219}" type="pres">
      <dgm:prSet presAssocID="{2CF794C6-C74D-4A56-AFE8-C9FE28BBDA75}" presName="thickLine" presStyleLbl="alignNode1" presStyleIdx="4" presStyleCnt="7"/>
      <dgm:spPr/>
    </dgm:pt>
    <dgm:pt modelId="{0C8623F0-B45F-49B0-9ADA-D9D3BB3C07DF}" type="pres">
      <dgm:prSet presAssocID="{2CF794C6-C74D-4A56-AFE8-C9FE28BBDA75}" presName="horz1" presStyleCnt="0"/>
      <dgm:spPr/>
    </dgm:pt>
    <dgm:pt modelId="{4835CB2F-D4E1-4DB7-8518-6B7E8BCAEE24}" type="pres">
      <dgm:prSet presAssocID="{2CF794C6-C74D-4A56-AFE8-C9FE28BBDA75}" presName="tx1" presStyleLbl="revTx" presStyleIdx="4" presStyleCnt="7"/>
      <dgm:spPr/>
      <dgm:t>
        <a:bodyPr/>
        <a:lstStyle/>
        <a:p>
          <a:endParaRPr lang="nl-NL"/>
        </a:p>
      </dgm:t>
    </dgm:pt>
    <dgm:pt modelId="{FFC0A152-2AE4-4E4C-A28C-10C8BDA27379}" type="pres">
      <dgm:prSet presAssocID="{2CF794C6-C74D-4A56-AFE8-C9FE28BBDA75}" presName="vert1" presStyleCnt="0"/>
      <dgm:spPr/>
    </dgm:pt>
    <dgm:pt modelId="{F95E51AA-825F-49B7-A2EE-D5A68FF57A5A}" type="pres">
      <dgm:prSet presAssocID="{EBEBE07B-2477-4440-BD0E-FC324004413E}" presName="thickLine" presStyleLbl="alignNode1" presStyleIdx="5" presStyleCnt="7"/>
      <dgm:spPr/>
    </dgm:pt>
    <dgm:pt modelId="{63EDAF8E-DF5E-4B38-BE7C-47AB1F6EB704}" type="pres">
      <dgm:prSet presAssocID="{EBEBE07B-2477-4440-BD0E-FC324004413E}" presName="horz1" presStyleCnt="0"/>
      <dgm:spPr/>
    </dgm:pt>
    <dgm:pt modelId="{10281058-9C13-4E40-8138-DEE1B55F1E71}" type="pres">
      <dgm:prSet presAssocID="{EBEBE07B-2477-4440-BD0E-FC324004413E}" presName="tx1" presStyleLbl="revTx" presStyleIdx="5" presStyleCnt="7"/>
      <dgm:spPr/>
      <dgm:t>
        <a:bodyPr/>
        <a:lstStyle/>
        <a:p>
          <a:endParaRPr lang="nl-NL"/>
        </a:p>
      </dgm:t>
    </dgm:pt>
    <dgm:pt modelId="{7B0FD649-BD02-437B-A911-7FCEF1262B59}" type="pres">
      <dgm:prSet presAssocID="{EBEBE07B-2477-4440-BD0E-FC324004413E}" presName="vert1" presStyleCnt="0"/>
      <dgm:spPr/>
    </dgm:pt>
    <dgm:pt modelId="{0A629F62-9828-42EE-80FE-80D77846B07B}" type="pres">
      <dgm:prSet presAssocID="{323E6518-3BF3-4EA6-B5F1-52939433BF5A}" presName="thickLine" presStyleLbl="alignNode1" presStyleIdx="6" presStyleCnt="7"/>
      <dgm:spPr/>
    </dgm:pt>
    <dgm:pt modelId="{A941C771-E8F0-4699-89FB-372BA40B3BA4}" type="pres">
      <dgm:prSet presAssocID="{323E6518-3BF3-4EA6-B5F1-52939433BF5A}" presName="horz1" presStyleCnt="0"/>
      <dgm:spPr/>
    </dgm:pt>
    <dgm:pt modelId="{642D9065-24BD-490E-ACB9-43EA48A5275E}" type="pres">
      <dgm:prSet presAssocID="{323E6518-3BF3-4EA6-B5F1-52939433BF5A}" presName="tx1" presStyleLbl="revTx" presStyleIdx="6" presStyleCnt="7"/>
      <dgm:spPr/>
      <dgm:t>
        <a:bodyPr/>
        <a:lstStyle/>
        <a:p>
          <a:endParaRPr lang="nl-NL"/>
        </a:p>
      </dgm:t>
    </dgm:pt>
    <dgm:pt modelId="{695ED7DD-BDF3-4F1E-89FA-DD24E6E611E7}" type="pres">
      <dgm:prSet presAssocID="{323E6518-3BF3-4EA6-B5F1-52939433BF5A}" presName="vert1" presStyleCnt="0"/>
      <dgm:spPr/>
    </dgm:pt>
  </dgm:ptLst>
  <dgm:cxnLst>
    <dgm:cxn modelId="{7E80862F-2E6B-46AE-9CD3-BF3A9FCC2F33}" srcId="{03EFCE32-AB8A-4B0D-8810-AB76753953A9}" destId="{2CF794C6-C74D-4A56-AFE8-C9FE28BBDA75}" srcOrd="4" destOrd="0" parTransId="{35C146A2-0C40-46AA-A385-B3CEB502EAE4}" sibTransId="{4A56215D-759E-4904-B5FA-DE64DC567D5F}"/>
    <dgm:cxn modelId="{5AE59DCE-8284-447D-96DE-0C387A008B41}" srcId="{03EFCE32-AB8A-4B0D-8810-AB76753953A9}" destId="{9709A957-5CBA-43E9-B998-41B6D9B2BDFF}" srcOrd="2" destOrd="0" parTransId="{14DAB44B-49F8-4304-9384-C9018443FBC2}" sibTransId="{7B04A1D6-10EB-4169-87DA-4FF25D5DFA21}"/>
    <dgm:cxn modelId="{4C2AB7B5-E203-40A6-9143-ED20672D3BE1}" type="presOf" srcId="{BAA618F3-86C8-4740-A601-1D6878662D26}" destId="{6A717171-A44D-4353-9F36-4B4321A28F32}" srcOrd="0" destOrd="0" presId="urn:microsoft.com/office/officeart/2008/layout/LinedList"/>
    <dgm:cxn modelId="{A7159B05-F94E-4203-BA9E-2546F286C235}" srcId="{03EFCE32-AB8A-4B0D-8810-AB76753953A9}" destId="{EBEBE07B-2477-4440-BD0E-FC324004413E}" srcOrd="5" destOrd="0" parTransId="{414A9761-D0CE-42D0-914A-8BA53A0F1F7D}" sibTransId="{19E469F4-2497-47B0-8ACB-5E88E0CC0703}"/>
    <dgm:cxn modelId="{A20C2F44-48C7-4C59-BD67-195B3F75A13A}" srcId="{03EFCE32-AB8A-4B0D-8810-AB76753953A9}" destId="{ADE17B5F-F622-4EBF-BB5D-8F1BB830CBBD}" srcOrd="0" destOrd="0" parTransId="{C864B68C-B789-42B3-9984-BA082EDA9EE7}" sibTransId="{7476EA7C-38BC-4667-BAE7-6A8E796567F5}"/>
    <dgm:cxn modelId="{43C0CDA8-F5B7-46BC-8AF1-46F4E1CA4ED7}" srcId="{03EFCE32-AB8A-4B0D-8810-AB76753953A9}" destId="{E4A597CE-2E15-4032-9282-C22F491BC982}" srcOrd="3" destOrd="0" parTransId="{F89C5705-8255-4DB9-AD81-98289282A50E}" sibTransId="{A4FF1A36-FCCE-4C5F-9F00-D3CBCF6CAFB6}"/>
    <dgm:cxn modelId="{9ECE5E77-5467-41CF-8914-FF2D76B7F566}" type="presOf" srcId="{2CF794C6-C74D-4A56-AFE8-C9FE28BBDA75}" destId="{4835CB2F-D4E1-4DB7-8518-6B7E8BCAEE24}" srcOrd="0" destOrd="0" presId="urn:microsoft.com/office/officeart/2008/layout/LinedList"/>
    <dgm:cxn modelId="{75666798-CEFE-4F69-913E-29B12527831E}" srcId="{03EFCE32-AB8A-4B0D-8810-AB76753953A9}" destId="{323E6518-3BF3-4EA6-B5F1-52939433BF5A}" srcOrd="6" destOrd="0" parTransId="{A0F7753F-54A3-460D-9ADD-E7343A5739BB}" sibTransId="{98071D89-ADAB-4339-986F-DBAE36379FFB}"/>
    <dgm:cxn modelId="{D5BDA332-FFC5-4DB6-B174-408F511337F0}" type="presOf" srcId="{323E6518-3BF3-4EA6-B5F1-52939433BF5A}" destId="{642D9065-24BD-490E-ACB9-43EA48A5275E}" srcOrd="0" destOrd="0" presId="urn:microsoft.com/office/officeart/2008/layout/LinedList"/>
    <dgm:cxn modelId="{4418F640-B397-43D9-B22E-93493F4F15CD}" type="presOf" srcId="{9709A957-5CBA-43E9-B998-41B6D9B2BDFF}" destId="{26EE5A52-A089-41C3-9ABB-B002C72BB09D}" srcOrd="0" destOrd="0" presId="urn:microsoft.com/office/officeart/2008/layout/LinedList"/>
    <dgm:cxn modelId="{79ED173B-2AA2-444D-946A-B4FC1B717290}" type="presOf" srcId="{03EFCE32-AB8A-4B0D-8810-AB76753953A9}" destId="{0235E81F-370B-45C7-AF8D-D4180BDC43C5}" srcOrd="0" destOrd="0" presId="urn:microsoft.com/office/officeart/2008/layout/LinedList"/>
    <dgm:cxn modelId="{F68EA894-D0CE-4E16-8A88-272078D20B2D}" type="presOf" srcId="{E4A597CE-2E15-4032-9282-C22F491BC982}" destId="{2EED3635-6D7F-45AE-A400-312687E452CB}" srcOrd="0" destOrd="0" presId="urn:microsoft.com/office/officeart/2008/layout/LinedList"/>
    <dgm:cxn modelId="{8B9EA031-BE0D-4FFA-95A7-0544C359FFF6}" type="presOf" srcId="{EBEBE07B-2477-4440-BD0E-FC324004413E}" destId="{10281058-9C13-4E40-8138-DEE1B55F1E71}"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17104578-EDAD-41E0-8A26-6833EB960BC8}" type="presOf" srcId="{ADE17B5F-F622-4EBF-BB5D-8F1BB830CBBD}" destId="{D778619D-D5FF-46A3-8581-B8F8902A789A}" srcOrd="0" destOrd="0" presId="urn:microsoft.com/office/officeart/2008/layout/LinedList"/>
    <dgm:cxn modelId="{E2E37B59-0901-4F7D-9529-DAC5B28DC47B}" type="presParOf" srcId="{0235E81F-370B-45C7-AF8D-D4180BDC43C5}" destId="{24488344-03B9-4938-8268-6A2816D722F0}" srcOrd="0" destOrd="0" presId="urn:microsoft.com/office/officeart/2008/layout/LinedList"/>
    <dgm:cxn modelId="{BDC85657-3BF3-40A3-84EF-A4D1FF350741}" type="presParOf" srcId="{0235E81F-370B-45C7-AF8D-D4180BDC43C5}" destId="{AF1C959D-5011-45F9-BD2C-E28458D4AA86}" srcOrd="1" destOrd="0" presId="urn:microsoft.com/office/officeart/2008/layout/LinedList"/>
    <dgm:cxn modelId="{729461E0-3838-402B-9BE1-5C548ABB3D1A}" type="presParOf" srcId="{AF1C959D-5011-45F9-BD2C-E28458D4AA86}" destId="{D778619D-D5FF-46A3-8581-B8F8902A789A}" srcOrd="0" destOrd="0" presId="urn:microsoft.com/office/officeart/2008/layout/LinedList"/>
    <dgm:cxn modelId="{76B3AD8F-CBFB-4977-A5B4-32BC74DABC72}" type="presParOf" srcId="{AF1C959D-5011-45F9-BD2C-E28458D4AA86}" destId="{2161608A-C6C7-4AEA-9301-411E26E8944B}" srcOrd="1" destOrd="0" presId="urn:microsoft.com/office/officeart/2008/layout/LinedList"/>
    <dgm:cxn modelId="{9C6BAC2C-87C2-4A06-B25B-3DA783A80C9C}" type="presParOf" srcId="{0235E81F-370B-45C7-AF8D-D4180BDC43C5}" destId="{6073C3BF-591B-4F23-A6DC-EEA692BF150E}" srcOrd="2" destOrd="0" presId="urn:microsoft.com/office/officeart/2008/layout/LinedList"/>
    <dgm:cxn modelId="{B85CBEC2-2D09-400E-B546-0E35217C8736}" type="presParOf" srcId="{0235E81F-370B-45C7-AF8D-D4180BDC43C5}" destId="{56D6AF76-9C5D-42ED-AD8B-FEDC4FE1CEF5}" srcOrd="3" destOrd="0" presId="urn:microsoft.com/office/officeart/2008/layout/LinedList"/>
    <dgm:cxn modelId="{20BF8C12-E7BB-48A1-A185-70502851C819}" type="presParOf" srcId="{56D6AF76-9C5D-42ED-AD8B-FEDC4FE1CEF5}" destId="{6A717171-A44D-4353-9F36-4B4321A28F32}" srcOrd="0" destOrd="0" presId="urn:microsoft.com/office/officeart/2008/layout/LinedList"/>
    <dgm:cxn modelId="{EE93551E-1665-4751-828A-5ADE69FCF948}" type="presParOf" srcId="{56D6AF76-9C5D-42ED-AD8B-FEDC4FE1CEF5}" destId="{898E6481-1D57-4C7D-BB00-932B4F4C5529}" srcOrd="1" destOrd="0" presId="urn:microsoft.com/office/officeart/2008/layout/LinedList"/>
    <dgm:cxn modelId="{6B8DC314-B32F-4BB6-86B8-93B8962024DF}" type="presParOf" srcId="{0235E81F-370B-45C7-AF8D-D4180BDC43C5}" destId="{7762E45A-D92B-4217-AAEB-09D39F4615D0}" srcOrd="4" destOrd="0" presId="urn:microsoft.com/office/officeart/2008/layout/LinedList"/>
    <dgm:cxn modelId="{86A2717B-5E80-4880-B259-D4527584E9DF}" type="presParOf" srcId="{0235E81F-370B-45C7-AF8D-D4180BDC43C5}" destId="{56DAEFFF-50B4-485F-B9C7-AA4E12ACEEE1}" srcOrd="5" destOrd="0" presId="urn:microsoft.com/office/officeart/2008/layout/LinedList"/>
    <dgm:cxn modelId="{A54F8692-55E0-4A3A-9F9D-D8D95AD94E64}" type="presParOf" srcId="{56DAEFFF-50B4-485F-B9C7-AA4E12ACEEE1}" destId="{26EE5A52-A089-41C3-9ABB-B002C72BB09D}" srcOrd="0" destOrd="0" presId="urn:microsoft.com/office/officeart/2008/layout/LinedList"/>
    <dgm:cxn modelId="{3DED1334-638A-475D-9FEF-9CCB5AAA205C}" type="presParOf" srcId="{56DAEFFF-50B4-485F-B9C7-AA4E12ACEEE1}" destId="{F8C211C0-4113-4249-AEEB-0005976B0188}" srcOrd="1" destOrd="0" presId="urn:microsoft.com/office/officeart/2008/layout/LinedList"/>
    <dgm:cxn modelId="{F2B3C7CD-141E-4612-B557-FEFCC14D8F48}" type="presParOf" srcId="{0235E81F-370B-45C7-AF8D-D4180BDC43C5}" destId="{96D669F9-91F0-438D-8BF6-1FF0D9BC90DC}" srcOrd="6" destOrd="0" presId="urn:microsoft.com/office/officeart/2008/layout/LinedList"/>
    <dgm:cxn modelId="{BA164608-5D94-4FF7-9945-1457A904B754}" type="presParOf" srcId="{0235E81F-370B-45C7-AF8D-D4180BDC43C5}" destId="{2CE8EC3D-638A-4A73-95D7-9A4D7D031B63}" srcOrd="7" destOrd="0" presId="urn:microsoft.com/office/officeart/2008/layout/LinedList"/>
    <dgm:cxn modelId="{2031C645-5F16-4986-8BE9-A216A8C58D61}" type="presParOf" srcId="{2CE8EC3D-638A-4A73-95D7-9A4D7D031B63}" destId="{2EED3635-6D7F-45AE-A400-312687E452CB}" srcOrd="0" destOrd="0" presId="urn:microsoft.com/office/officeart/2008/layout/LinedList"/>
    <dgm:cxn modelId="{A1CB7B9A-6573-4A4A-A7A7-C50C928AF523}" type="presParOf" srcId="{2CE8EC3D-638A-4A73-95D7-9A4D7D031B63}" destId="{3061361C-196A-4DAE-BB48-C8D02CC8381D}" srcOrd="1" destOrd="0" presId="urn:microsoft.com/office/officeart/2008/layout/LinedList"/>
    <dgm:cxn modelId="{A703F1F6-8912-47ED-9FDE-DD34477F7EA3}" type="presParOf" srcId="{0235E81F-370B-45C7-AF8D-D4180BDC43C5}" destId="{993AF19B-F4C0-4CCB-B8FD-6845959B2219}" srcOrd="8" destOrd="0" presId="urn:microsoft.com/office/officeart/2008/layout/LinedList"/>
    <dgm:cxn modelId="{4BF254ED-CC54-4172-A220-1570C453C4A5}" type="presParOf" srcId="{0235E81F-370B-45C7-AF8D-D4180BDC43C5}" destId="{0C8623F0-B45F-49B0-9ADA-D9D3BB3C07DF}" srcOrd="9" destOrd="0" presId="urn:microsoft.com/office/officeart/2008/layout/LinedList"/>
    <dgm:cxn modelId="{0BB3BC15-2EBB-4DF3-8696-C7DFCA39247A}" type="presParOf" srcId="{0C8623F0-B45F-49B0-9ADA-D9D3BB3C07DF}" destId="{4835CB2F-D4E1-4DB7-8518-6B7E8BCAEE24}" srcOrd="0" destOrd="0" presId="urn:microsoft.com/office/officeart/2008/layout/LinedList"/>
    <dgm:cxn modelId="{75EDF318-F46F-498D-8200-4652693129D0}" type="presParOf" srcId="{0C8623F0-B45F-49B0-9ADA-D9D3BB3C07DF}" destId="{FFC0A152-2AE4-4E4C-A28C-10C8BDA27379}" srcOrd="1" destOrd="0" presId="urn:microsoft.com/office/officeart/2008/layout/LinedList"/>
    <dgm:cxn modelId="{6C1B48FF-64A0-4F0B-A9E1-B73872933985}" type="presParOf" srcId="{0235E81F-370B-45C7-AF8D-D4180BDC43C5}" destId="{F95E51AA-825F-49B7-A2EE-D5A68FF57A5A}" srcOrd="10" destOrd="0" presId="urn:microsoft.com/office/officeart/2008/layout/LinedList"/>
    <dgm:cxn modelId="{7593A438-4822-45A0-A268-CD9D16D240FF}" type="presParOf" srcId="{0235E81F-370B-45C7-AF8D-D4180BDC43C5}" destId="{63EDAF8E-DF5E-4B38-BE7C-47AB1F6EB704}" srcOrd="11" destOrd="0" presId="urn:microsoft.com/office/officeart/2008/layout/LinedList"/>
    <dgm:cxn modelId="{A75AF606-4E44-491F-9FD5-A14930FA75BD}" type="presParOf" srcId="{63EDAF8E-DF5E-4B38-BE7C-47AB1F6EB704}" destId="{10281058-9C13-4E40-8138-DEE1B55F1E71}" srcOrd="0" destOrd="0" presId="urn:microsoft.com/office/officeart/2008/layout/LinedList"/>
    <dgm:cxn modelId="{7F1CE5CB-6D04-47AD-BB1E-9E2C21164DC8}" type="presParOf" srcId="{63EDAF8E-DF5E-4B38-BE7C-47AB1F6EB704}" destId="{7B0FD649-BD02-437B-A911-7FCEF1262B59}" srcOrd="1" destOrd="0" presId="urn:microsoft.com/office/officeart/2008/layout/LinedList"/>
    <dgm:cxn modelId="{22B652B2-341F-41FF-A58C-9A8DD3C4AA07}" type="presParOf" srcId="{0235E81F-370B-45C7-AF8D-D4180BDC43C5}" destId="{0A629F62-9828-42EE-80FE-80D77846B07B}" srcOrd="12" destOrd="0" presId="urn:microsoft.com/office/officeart/2008/layout/LinedList"/>
    <dgm:cxn modelId="{686A30A7-82F9-4D56-B51D-FA6838AB9A82}" type="presParOf" srcId="{0235E81F-370B-45C7-AF8D-D4180BDC43C5}" destId="{A941C771-E8F0-4699-89FB-372BA40B3BA4}" srcOrd="13" destOrd="0" presId="urn:microsoft.com/office/officeart/2008/layout/LinedList"/>
    <dgm:cxn modelId="{7E4C8345-9297-483B-BE76-75352F2B82AE}" type="presParOf" srcId="{A941C771-E8F0-4699-89FB-372BA40B3BA4}" destId="{642D9065-24BD-490E-ACB9-43EA48A5275E}" srcOrd="0" destOrd="0" presId="urn:microsoft.com/office/officeart/2008/layout/LinedList"/>
    <dgm:cxn modelId="{49DE6CEC-F78A-4525-9613-EB51604D9091}" type="presParOf" srcId="{A941C771-E8F0-4699-89FB-372BA40B3BA4}" destId="{695ED7DD-BDF3-4F1E-89FA-DD24E6E611E7}"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607776-32A9-4E15-B814-B319972CFFFE}" type="datetimeFigureOut">
              <a:rPr lang="nl-NL" smtClean="0"/>
              <a:t>4-11-2014</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6A89F-38FD-4846-B3E6-955BD4FAF41F}" type="slidenum">
              <a:rPr lang="nl-NL" smtClean="0"/>
              <a:t>‹#›</a:t>
            </a:fld>
            <a:endParaRPr lang="nl-NL"/>
          </a:p>
        </p:txBody>
      </p:sp>
    </p:spTree>
    <p:extLst>
      <p:ext uri="{BB962C8B-B14F-4D97-AF65-F5344CB8AC3E}">
        <p14:creationId xmlns:p14="http://schemas.microsoft.com/office/powerpoint/2010/main" val="55415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From</a:t>
            </a:r>
            <a:r>
              <a:rPr lang="nl-NL" baseline="0" dirty="0" smtClean="0"/>
              <a:t> gas </a:t>
            </a:r>
            <a:r>
              <a:rPr lang="nl-NL" baseline="0" dirty="0" err="1" smtClean="0"/>
              <a:t>to</a:t>
            </a:r>
            <a:r>
              <a:rPr lang="nl-NL" baseline="0" dirty="0" smtClean="0"/>
              <a:t> spectrum.; </a:t>
            </a:r>
            <a:r>
              <a:rPr lang="nl-NL" baseline="0" dirty="0" err="1" smtClean="0"/>
              <a:t>From</a:t>
            </a:r>
            <a:r>
              <a:rPr lang="nl-NL" baseline="0" dirty="0" smtClean="0"/>
              <a:t> </a:t>
            </a:r>
            <a:r>
              <a:rPr lang="nl-NL" baseline="0" dirty="0" err="1" smtClean="0"/>
              <a:t>ill</a:t>
            </a:r>
            <a:r>
              <a:rPr lang="nl-NL" baseline="0" dirty="0" smtClean="0"/>
              <a:t> fitting spectrum </a:t>
            </a:r>
            <a:r>
              <a:rPr lang="nl-NL" baseline="0" dirty="0" err="1" smtClean="0"/>
              <a:t>to</a:t>
            </a:r>
            <a:r>
              <a:rPr lang="nl-NL" baseline="0" dirty="0" smtClean="0"/>
              <a:t> </a:t>
            </a:r>
            <a:r>
              <a:rPr lang="nl-NL" baseline="0" dirty="0" err="1" smtClean="0"/>
              <a:t>better</a:t>
            </a:r>
            <a:r>
              <a:rPr lang="nl-NL" baseline="0" dirty="0" smtClean="0"/>
              <a:t> fitting spectrum</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2</a:t>
            </a:fld>
            <a:endParaRPr lang="nl-NL"/>
          </a:p>
        </p:txBody>
      </p:sp>
    </p:spTree>
    <p:extLst>
      <p:ext uri="{BB962C8B-B14F-4D97-AF65-F5344CB8AC3E}">
        <p14:creationId xmlns:p14="http://schemas.microsoft.com/office/powerpoint/2010/main" val="163489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Laser</a:t>
            </a:r>
            <a:r>
              <a:rPr lang="en-GB" baseline="0" dirty="0" smtClean="0"/>
              <a:t> can skip wavelengths due to the hysteresis of the </a:t>
            </a:r>
            <a:r>
              <a:rPr lang="en-GB" baseline="0" dirty="0" err="1" smtClean="0"/>
              <a:t>piëzo</a:t>
            </a:r>
            <a:r>
              <a:rPr lang="en-GB" baseline="0" dirty="0" smtClean="0"/>
              <a:t>, which would explain the missing peak at 1081.5, except that this signal is a mean of 20 measurements, making that quite unlikely.</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11</a:t>
            </a:fld>
            <a:endParaRPr lang="nl-NL"/>
          </a:p>
        </p:txBody>
      </p:sp>
    </p:spTree>
    <p:extLst>
      <p:ext uri="{BB962C8B-B14F-4D97-AF65-F5344CB8AC3E}">
        <p14:creationId xmlns:p14="http://schemas.microsoft.com/office/powerpoint/2010/main" val="199471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Nonlinear least-squares regression</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13</a:t>
            </a:fld>
            <a:endParaRPr lang="nl-NL"/>
          </a:p>
        </p:txBody>
      </p:sp>
    </p:spTree>
    <p:extLst>
      <p:ext uri="{BB962C8B-B14F-4D97-AF65-F5344CB8AC3E}">
        <p14:creationId xmlns:p14="http://schemas.microsoft.com/office/powerpoint/2010/main" val="1695675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14</a:t>
            </a:fld>
            <a:endParaRPr lang="nl-NL"/>
          </a:p>
        </p:txBody>
      </p:sp>
    </p:spTree>
    <p:extLst>
      <p:ext uri="{BB962C8B-B14F-4D97-AF65-F5344CB8AC3E}">
        <p14:creationId xmlns:p14="http://schemas.microsoft.com/office/powerpoint/2010/main" val="303876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H2O</a:t>
            </a:r>
            <a:r>
              <a:rPr lang="en-GB" baseline="0" dirty="0" smtClean="0"/>
              <a:t> is also filtered a bit when going into the cavity, which could explain the lower than expected measured H2O.</a:t>
            </a:r>
            <a:endParaRPr lang="nl-NL" smtClean="0"/>
          </a:p>
          <a:p>
            <a:endParaRPr lang="nl-NL"/>
          </a:p>
        </p:txBody>
      </p:sp>
      <p:sp>
        <p:nvSpPr>
          <p:cNvPr id="4" name="Slide Number Placeholder 3"/>
          <p:cNvSpPr>
            <a:spLocks noGrp="1"/>
          </p:cNvSpPr>
          <p:nvPr>
            <p:ph type="sldNum" sz="quarter" idx="10"/>
          </p:nvPr>
        </p:nvSpPr>
        <p:spPr/>
        <p:txBody>
          <a:bodyPr/>
          <a:lstStyle/>
          <a:p>
            <a:fld id="{EFD6A89F-38FD-4846-B3E6-955BD4FAF41F}" type="slidenum">
              <a:rPr lang="nl-NL" smtClean="0"/>
              <a:t>15</a:t>
            </a:fld>
            <a:endParaRPr lang="nl-NL"/>
          </a:p>
        </p:txBody>
      </p:sp>
    </p:spTree>
    <p:extLst>
      <p:ext uri="{BB962C8B-B14F-4D97-AF65-F5344CB8AC3E}">
        <p14:creationId xmlns:p14="http://schemas.microsoft.com/office/powerpoint/2010/main" val="212639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Gas</a:t>
            </a:r>
            <a:r>
              <a:rPr lang="en-GB" baseline="0" dirty="0" smtClean="0"/>
              <a:t> -&gt; </a:t>
            </a:r>
            <a:r>
              <a:rPr lang="en-GB" baseline="0" dirty="0" smtClean="0"/>
              <a:t>signals</a:t>
            </a:r>
          </a:p>
          <a:p>
            <a:r>
              <a:rPr lang="nl-NL" smtClean="0"/>
              <a:t>With compliment</a:t>
            </a:r>
            <a:r>
              <a:rPr lang="nl-NL" baseline="0" smtClean="0"/>
              <a:t>s to Zhe Hou and Adonis for making this!</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3</a:t>
            </a:fld>
            <a:endParaRPr lang="nl-NL"/>
          </a:p>
        </p:txBody>
      </p:sp>
    </p:spTree>
    <p:extLst>
      <p:ext uri="{BB962C8B-B14F-4D97-AF65-F5344CB8AC3E}">
        <p14:creationId xmlns:p14="http://schemas.microsoft.com/office/powerpoint/2010/main" val="7086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Signals -&gt; Absorbance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4</a:t>
            </a:fld>
            <a:endParaRPr lang="nl-NL"/>
          </a:p>
        </p:txBody>
      </p:sp>
    </p:spTree>
    <p:extLst>
      <p:ext uri="{BB962C8B-B14F-4D97-AF65-F5344CB8AC3E}">
        <p14:creationId xmlns:p14="http://schemas.microsoft.com/office/powerpoint/2010/main" val="327799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Signals -&gt; Absorbance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5</a:t>
            </a:fld>
            <a:endParaRPr lang="nl-NL"/>
          </a:p>
        </p:txBody>
      </p:sp>
    </p:spTree>
    <p:extLst>
      <p:ext uri="{BB962C8B-B14F-4D97-AF65-F5344CB8AC3E}">
        <p14:creationId xmlns:p14="http://schemas.microsoft.com/office/powerpoint/2010/main" val="327799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a:t>
            </a:r>
            <a:r>
              <a:rPr lang="en-GB" baseline="0" dirty="0" smtClean="0"/>
              <a:t> slide that shows water+CO2 estimation (using </a:t>
            </a:r>
            <a:r>
              <a:rPr lang="en-GB" baseline="0" dirty="0" err="1" smtClean="0"/>
              <a:t>sqnonlin</a:t>
            </a:r>
            <a:r>
              <a:rPr lang="en-GB" baseline="0" dirty="0" smtClean="0"/>
              <a:t> regression), with water+CO2 concentrations overlaid on the spectrum. Show it doesn’t correspond well.</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6</a:t>
            </a:fld>
            <a:endParaRPr lang="nl-NL"/>
          </a:p>
        </p:txBody>
      </p:sp>
    </p:spTree>
    <p:extLst>
      <p:ext uri="{BB962C8B-B14F-4D97-AF65-F5344CB8AC3E}">
        <p14:creationId xmlns:p14="http://schemas.microsoft.com/office/powerpoint/2010/main" val="2714115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Looking at</a:t>
            </a:r>
            <a:r>
              <a:rPr lang="en-GB" baseline="0" dirty="0" smtClean="0"/>
              <a:t> main and normalisation signals shows wavenumber misalignment among measurements. Since both main and monitor signals of the gas and reference measurement are needed for the absorbance, they should be calibrated toward the same reference. The most obvious reference would be the average of the gas and reference measurements. This works for the monitor signals, but the main signal differs for the gas and reference measurements, and thus the average would not be a clear reference. Used signals 6-15, i.e. the last 5 of gas, and the first 5 of reference.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7</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Picture</a:t>
            </a:r>
            <a:r>
              <a:rPr lang="en-GB" baseline="0" dirty="0" smtClean="0"/>
              <a:t> explanation: </a:t>
            </a:r>
          </a:p>
          <a:p>
            <a:r>
              <a:rPr lang="en-GB" dirty="0" smtClean="0"/>
              <a:t>1).</a:t>
            </a:r>
            <a:r>
              <a:rPr lang="en-GB" baseline="0" dirty="0" smtClean="0"/>
              <a:t> Pic of two monitor signals and the mean of all signals. </a:t>
            </a:r>
          </a:p>
          <a:p>
            <a:r>
              <a:rPr lang="en-GB" baseline="0" dirty="0" smtClean="0"/>
              <a:t>2). Mark peaks and valleys of mean.</a:t>
            </a:r>
          </a:p>
          <a:p>
            <a:r>
              <a:rPr lang="en-GB" baseline="0" dirty="0" smtClean="0"/>
              <a:t>3). Mark first and second valley of mean as boundary for finding first peak.</a:t>
            </a:r>
          </a:p>
          <a:p>
            <a:r>
              <a:rPr lang="en-GB" baseline="0" dirty="0" smtClean="0"/>
              <a:t>4). Mark first data peaks.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5). Mark second and third valley of mean as boundary for finding second peak.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6). Mark second data peaks.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7). Mark all data peaks and valleys.</a:t>
            </a:r>
          </a:p>
          <a:p>
            <a:r>
              <a:rPr lang="en-GB" dirty="0" smtClean="0"/>
              <a:t>The monitor</a:t>
            </a:r>
            <a:r>
              <a:rPr lang="en-GB" baseline="0" dirty="0" smtClean="0"/>
              <a:t> signals are first calibrated toward their average, and then the same transformation is applied to their associated main signals. </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8</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Standard</a:t>
            </a:r>
            <a:r>
              <a:rPr lang="en-GB" baseline="0" dirty="0" smtClean="0"/>
              <a:t> dev. decreased by 19% for the ten monitor signals shown. Due to the use of 20 monitor and 20 main signals and the mathematical operations to get the absorbance, the decrease in </a:t>
            </a:r>
            <a:r>
              <a:rPr lang="en-GB" baseline="0" dirty="0" err="1" smtClean="0"/>
              <a:t>st.</a:t>
            </a:r>
            <a:r>
              <a:rPr lang="en-GB" baseline="0" dirty="0" smtClean="0"/>
              <a:t> dev. of the absorbance is only 7%. Water+CO2 estimation overlaid on spectrum does not show a noticeable difference before and after wavenumber calibration. When comparing absorbances before and after calibration, they both look like a mess (as indicated by the low decrease in </a:t>
            </a:r>
            <a:r>
              <a:rPr lang="en-GB" baseline="0" dirty="0" err="1" smtClean="0"/>
              <a:t>st.</a:t>
            </a:r>
            <a:r>
              <a:rPr lang="en-GB" baseline="0" dirty="0" smtClean="0"/>
              <a:t> dev.).</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9</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10</a:t>
            </a:fld>
            <a:endParaRPr lang="nl-NL"/>
          </a:p>
        </p:txBody>
      </p:sp>
    </p:spTree>
    <p:extLst>
      <p:ext uri="{BB962C8B-B14F-4D97-AF65-F5344CB8AC3E}">
        <p14:creationId xmlns:p14="http://schemas.microsoft.com/office/powerpoint/2010/main" val="199471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4-11-2014</a:t>
            </a:fld>
            <a:endParaRPr lang="nl-NL"/>
          </a:p>
        </p:txBody>
      </p:sp>
      <p:sp>
        <p:nvSpPr>
          <p:cNvPr id="5" name="Footer Placeholder 4"/>
          <p:cNvSpPr>
            <a:spLocks noGrp="1"/>
          </p:cNvSpPr>
          <p:nvPr>
            <p:ph type="ftr" sz="quarter" idx="11"/>
          </p:nvPr>
        </p:nvSpPr>
        <p:spPr/>
        <p:txBody>
          <a:bodyPr/>
          <a:lstStyle/>
          <a:p>
            <a:endParaRPr lang="nl-NL"/>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D4E9BD9-0576-4202-91ED-B550062B46D0}" type="slidenum">
              <a:rPr lang="nl-NL" smtClean="0"/>
              <a:t>‹#›</a:t>
            </a:fld>
            <a:endParaRPr lang="nl-NL"/>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4-11-2014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8EF54-C641-44F0-83F7-2E2A8BF04AC9}" type="datetimeFigureOut">
              <a:rPr lang="nl-NL" smtClean="0"/>
              <a:t>4-11-2014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4-11-2014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4-11-2014</a:t>
            </a:fld>
            <a:endParaRPr lang="nl-NL"/>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4-11-2014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88EF54-C641-44F0-83F7-2E2A8BF04AC9}" type="datetimeFigureOut">
              <a:rPr lang="nl-NL" smtClean="0"/>
              <a:t>4-11-2014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88EF54-C641-44F0-83F7-2E2A8BF04AC9}" type="datetimeFigureOut">
              <a:rPr lang="nl-NL" smtClean="0"/>
              <a:t>4-11-2014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088EF54-C641-44F0-83F7-2E2A8BF04AC9}" type="datetimeFigureOut">
              <a:rPr lang="nl-NL" smtClean="0"/>
              <a:t>4-11-2014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4-11-2014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4-11-2014</a:t>
            </a:fld>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nl-NL"/>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4088EF54-C641-44F0-83F7-2E2A8BF04AC9}" type="datetimeFigureOut">
              <a:rPr lang="nl-NL" smtClean="0"/>
              <a:t>4-11-2014</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D4E9BD9-0576-4202-91ED-B550062B46D0}" type="slidenum">
              <a:rPr lang="nl-NL" smtClean="0"/>
              <a:t>‹#›</a:t>
            </a:fld>
            <a:endParaRPr lang="nl-NL"/>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diagramLayout" Target="../diagrams/layout3.xml"/><Relationship Id="rId26" Type="http://schemas.microsoft.com/office/2007/relationships/diagramDrawing" Target="../diagrams/drawing4.xml"/><Relationship Id="rId3" Type="http://schemas.microsoft.com/office/2007/relationships/hdphoto" Target="../media/hdphoto1.wdp"/><Relationship Id="rId21" Type="http://schemas.microsoft.com/office/2007/relationships/diagramDrawing" Target="../diagrams/drawing3.xml"/><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diagramData" Target="../diagrams/data3.xml"/><Relationship Id="rId25" Type="http://schemas.openxmlformats.org/officeDocument/2006/relationships/diagramColors" Target="../diagrams/colors4.xml"/><Relationship Id="rId2" Type="http://schemas.openxmlformats.org/officeDocument/2006/relationships/image" Target="../media/image31.png"/><Relationship Id="rId16" Type="http://schemas.microsoft.com/office/2007/relationships/diagramDrawing" Target="../diagrams/drawing2.xml"/><Relationship Id="rId20"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diagramDrawing" Target="../diagrams/drawing1.xml"/><Relationship Id="rId24" Type="http://schemas.openxmlformats.org/officeDocument/2006/relationships/diagramQuickStyle" Target="../diagrams/quickStyle4.xml"/><Relationship Id="rId5" Type="http://schemas.microsoft.com/office/2007/relationships/hdphoto" Target="../media/hdphoto2.wdp"/><Relationship Id="rId15" Type="http://schemas.openxmlformats.org/officeDocument/2006/relationships/diagramColors" Target="../diagrams/colors2.xml"/><Relationship Id="rId23" Type="http://schemas.openxmlformats.org/officeDocument/2006/relationships/diagramLayout" Target="../diagrams/layout4.xml"/><Relationship Id="rId10" Type="http://schemas.openxmlformats.org/officeDocument/2006/relationships/diagramColors" Target="../diagrams/colors1.xml"/><Relationship Id="rId19" Type="http://schemas.openxmlformats.org/officeDocument/2006/relationships/diagramQuickStyle" Target="../diagrams/quickStyle3.xml"/><Relationship Id="rId4" Type="http://schemas.openxmlformats.org/officeDocument/2006/relationships/image" Target="../media/image32.png"/><Relationship Id="rId9" Type="http://schemas.openxmlformats.org/officeDocument/2006/relationships/diagramQuickStyle" Target="../diagrams/quickStyle1.xml"/><Relationship Id="rId14" Type="http://schemas.openxmlformats.org/officeDocument/2006/relationships/diagramQuickStyle" Target="../diagrams/quickStyle2.xml"/><Relationship Id="rId2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4.wdp"/><Relationship Id="rId10" Type="http://schemas.openxmlformats.org/officeDocument/2006/relationships/image" Target="../media/image41.png"/><Relationship Id="rId4" Type="http://schemas.openxmlformats.org/officeDocument/2006/relationships/image" Target="../media/image39.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By Olav Grouwstra</a:t>
            </a:r>
            <a:endParaRPr lang="nl-NL" dirty="0"/>
          </a:p>
        </p:txBody>
      </p:sp>
      <p:sp>
        <p:nvSpPr>
          <p:cNvPr id="2" name="Title 1"/>
          <p:cNvSpPr>
            <a:spLocks noGrp="1"/>
          </p:cNvSpPr>
          <p:nvPr>
            <p:ph type="ctrTitle"/>
          </p:nvPr>
        </p:nvSpPr>
        <p:spPr/>
        <p:txBody>
          <a:bodyPr/>
          <a:lstStyle/>
          <a:p>
            <a:r>
              <a:rPr lang="en-GB" sz="2800" dirty="0" smtClean="0"/>
              <a:t>Analysis of gas compounds by absorbance spectrum</a:t>
            </a:r>
            <a:endParaRPr lang="nl-NL" sz="2800" dirty="0"/>
          </a:p>
        </p:txBody>
      </p:sp>
    </p:spTree>
    <p:extLst>
      <p:ext uri="{BB962C8B-B14F-4D97-AF65-F5344CB8AC3E}">
        <p14:creationId xmlns:p14="http://schemas.microsoft.com/office/powerpoint/2010/main" val="263627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a:t>
            </a:r>
            <a:r>
              <a:rPr lang="nl-NL" baseline="-25000" dirty="0" smtClean="0"/>
              <a:t>2</a:t>
            </a:r>
            <a:r>
              <a:rPr lang="nl-NL" dirty="0" smtClean="0"/>
              <a:t>O </a:t>
            </a:r>
            <a:r>
              <a:rPr lang="nl-NL" dirty="0" err="1" smtClean="0"/>
              <a:t>and</a:t>
            </a:r>
            <a:r>
              <a:rPr lang="nl-NL" dirty="0" smtClean="0"/>
              <a:t> CO</a:t>
            </a:r>
            <a:r>
              <a:rPr lang="nl-NL" baseline="-25000" dirty="0" smtClean="0"/>
              <a:t>2</a:t>
            </a:r>
            <a:r>
              <a:rPr lang="nl-NL" dirty="0" smtClean="0"/>
              <a:t> </a:t>
            </a:r>
            <a:r>
              <a:rPr lang="nl-NL" dirty="0" err="1" smtClean="0"/>
              <a:t>calibration</a:t>
            </a:r>
            <a:endParaRPr lang="nl-NL" dirty="0"/>
          </a:p>
        </p:txBody>
      </p:sp>
      <p:pic>
        <p:nvPicPr>
          <p:cNvPr id="717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8959" y="1618873"/>
            <a:ext cx="3672408" cy="253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p:nvGrpSpPr>
        <p:grpSpPr>
          <a:xfrm>
            <a:off x="3080519" y="1876568"/>
            <a:ext cx="2860848" cy="1695066"/>
            <a:chOff x="3080519" y="1876568"/>
            <a:chExt cx="2860848" cy="1695066"/>
          </a:xfrm>
        </p:grpSpPr>
        <p:sp>
          <p:nvSpPr>
            <p:cNvPr id="13" name="Oval 12"/>
            <p:cNvSpPr/>
            <p:nvPr/>
          </p:nvSpPr>
          <p:spPr>
            <a:xfrm>
              <a:off x="3080519" y="2203482"/>
              <a:ext cx="1872208" cy="13681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l 16"/>
            <p:cNvSpPr/>
            <p:nvPr/>
          </p:nvSpPr>
          <p:spPr>
            <a:xfrm>
              <a:off x="4861247" y="2805624"/>
              <a:ext cx="1080120" cy="6840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p:cNvSpPr txBox="1"/>
            <p:nvPr/>
          </p:nvSpPr>
          <p:spPr>
            <a:xfrm>
              <a:off x="3745122" y="1876568"/>
              <a:ext cx="720080" cy="369332"/>
            </a:xfrm>
            <a:prstGeom prst="rect">
              <a:avLst/>
            </a:prstGeom>
            <a:noFill/>
          </p:spPr>
          <p:txBody>
            <a:bodyPr wrap="square" rtlCol="0">
              <a:spAutoFit/>
            </a:bodyPr>
            <a:lstStyle/>
            <a:p>
              <a:r>
                <a:rPr lang="en-GB" dirty="0" smtClean="0">
                  <a:solidFill>
                    <a:srgbClr val="00B050"/>
                  </a:solidFill>
                </a:rPr>
                <a:t>CO</a:t>
              </a:r>
              <a:r>
                <a:rPr lang="en-GB" baseline="-25000" dirty="0" smtClean="0">
                  <a:solidFill>
                    <a:srgbClr val="00B050"/>
                  </a:solidFill>
                </a:rPr>
                <a:t>2</a:t>
              </a:r>
              <a:endParaRPr lang="nl-NL" baseline="-25000" dirty="0">
                <a:solidFill>
                  <a:srgbClr val="00B050"/>
                </a:solidFill>
              </a:endParaRPr>
            </a:p>
          </p:txBody>
        </p:sp>
        <p:sp>
          <p:nvSpPr>
            <p:cNvPr id="19" name="TextBox 18"/>
            <p:cNvSpPr txBox="1"/>
            <p:nvPr/>
          </p:nvSpPr>
          <p:spPr>
            <a:xfrm>
              <a:off x="5149279" y="2432348"/>
              <a:ext cx="648072" cy="369332"/>
            </a:xfrm>
            <a:prstGeom prst="rect">
              <a:avLst/>
            </a:prstGeom>
            <a:noFill/>
          </p:spPr>
          <p:txBody>
            <a:bodyPr wrap="square" rtlCol="0">
              <a:spAutoFit/>
            </a:bodyPr>
            <a:lstStyle/>
            <a:p>
              <a:r>
                <a:rPr lang="en-GB" dirty="0" smtClean="0">
                  <a:solidFill>
                    <a:srgbClr val="FF0000"/>
                  </a:solidFill>
                </a:rPr>
                <a:t>H</a:t>
              </a:r>
              <a:r>
                <a:rPr lang="en-GB" baseline="-25000" dirty="0" smtClean="0">
                  <a:solidFill>
                    <a:srgbClr val="FF0000"/>
                  </a:solidFill>
                </a:rPr>
                <a:t>2</a:t>
              </a:r>
              <a:r>
                <a:rPr lang="en-GB" dirty="0" smtClean="0">
                  <a:solidFill>
                    <a:srgbClr val="FF0000"/>
                  </a:solidFill>
                </a:rPr>
                <a:t>O</a:t>
              </a:r>
              <a:endParaRPr lang="nl-NL" baseline="-25000" dirty="0">
                <a:solidFill>
                  <a:srgbClr val="FF0000"/>
                </a:solidFill>
              </a:endParaRPr>
            </a:p>
          </p:txBody>
        </p:sp>
      </p:grpSp>
      <p:pic>
        <p:nvPicPr>
          <p:cNvPr id="7174"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281" y="4315771"/>
            <a:ext cx="3828915" cy="241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2627784" y="4156243"/>
            <a:ext cx="5717482" cy="2565385"/>
            <a:chOff x="2627784" y="4156243"/>
            <a:chExt cx="5717482" cy="2565385"/>
          </a:xfrm>
        </p:grpSpPr>
        <p:grpSp>
          <p:nvGrpSpPr>
            <p:cNvPr id="8" name="Group 7"/>
            <p:cNvGrpSpPr/>
            <p:nvPr/>
          </p:nvGrpSpPr>
          <p:grpSpPr>
            <a:xfrm>
              <a:off x="2627784" y="4365104"/>
              <a:ext cx="2521495" cy="2016224"/>
              <a:chOff x="2149587" y="1850901"/>
              <a:chExt cx="2953324" cy="2016224"/>
            </a:xfrm>
          </p:grpSpPr>
          <p:sp>
            <p:nvSpPr>
              <p:cNvPr id="9" name="Rectangle 8"/>
              <p:cNvSpPr/>
              <p:nvPr/>
            </p:nvSpPr>
            <p:spPr>
              <a:xfrm>
                <a:off x="2149587" y="2426965"/>
                <a:ext cx="72008" cy="129006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Straight Connector 9"/>
              <p:cNvCxnSpPr>
                <a:stCxn id="9" idx="0"/>
              </p:cNvCxnSpPr>
              <p:nvPr/>
            </p:nvCxnSpPr>
            <p:spPr>
              <a:xfrm flipV="1">
                <a:off x="2185592" y="1850901"/>
                <a:ext cx="2917319"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85590" y="3717032"/>
                <a:ext cx="2917321" cy="150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177" name="Picture 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7416" y="4156243"/>
              <a:ext cx="3617850" cy="256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00542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a:t>
            </a:r>
            <a:r>
              <a:rPr lang="nl-NL" baseline="-25000" dirty="0" smtClean="0"/>
              <a:t>2</a:t>
            </a:r>
            <a:r>
              <a:rPr lang="nl-NL" dirty="0" smtClean="0"/>
              <a:t>O </a:t>
            </a:r>
            <a:r>
              <a:rPr lang="nl-NL" dirty="0" err="1" smtClean="0"/>
              <a:t>and</a:t>
            </a:r>
            <a:r>
              <a:rPr lang="nl-NL" dirty="0" smtClean="0"/>
              <a:t> CO</a:t>
            </a:r>
            <a:r>
              <a:rPr lang="nl-NL" baseline="-25000" dirty="0" smtClean="0"/>
              <a:t>2</a:t>
            </a:r>
            <a:r>
              <a:rPr lang="nl-NL" dirty="0" smtClean="0"/>
              <a:t> </a:t>
            </a:r>
            <a:r>
              <a:rPr lang="nl-NL" dirty="0" err="1" smtClean="0"/>
              <a:t>calibration</a:t>
            </a:r>
            <a:endParaRPr lang="nl-NL" dirty="0"/>
          </a:p>
        </p:txBody>
      </p:sp>
      <p:pic>
        <p:nvPicPr>
          <p:cNvPr id="21"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030" y="2906708"/>
            <a:ext cx="3617850" cy="256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1608" y="2607316"/>
            <a:ext cx="3504236" cy="2864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845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Healthy vs. Asthmatic breath</a:t>
            </a:r>
            <a:endParaRPr lang="nl-NL" dirty="0"/>
          </a:p>
        </p:txBody>
      </p:sp>
      <p:sp>
        <p:nvSpPr>
          <p:cNvPr id="3" name="Content Placeholder 2"/>
          <p:cNvSpPr>
            <a:spLocks noGrp="1"/>
          </p:cNvSpPr>
          <p:nvPr>
            <p:ph idx="1"/>
          </p:nvPr>
        </p:nvSpPr>
        <p:spPr>
          <a:xfrm>
            <a:off x="123560" y="2059125"/>
            <a:ext cx="1460004" cy="524272"/>
          </a:xfrm>
        </p:spPr>
        <p:txBody>
          <a:bodyPr/>
          <a:lstStyle/>
          <a:p>
            <a:pPr marL="114300" indent="0">
              <a:buNone/>
            </a:pPr>
            <a:r>
              <a:rPr lang="en-GB" dirty="0" smtClean="0"/>
              <a:t>Healthy</a:t>
            </a:r>
            <a:endParaRPr lang="nl-NL"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5568" y="1195029"/>
            <a:ext cx="1512168" cy="10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5980" y="2347157"/>
            <a:ext cx="1511756" cy="104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123560" y="3211253"/>
            <a:ext cx="1872208" cy="52427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Asthmatic</a:t>
            </a:r>
            <a:endParaRPr lang="nl-NL" dirty="0"/>
          </a:p>
        </p:txBody>
      </p:sp>
      <p:grpSp>
        <p:nvGrpSpPr>
          <p:cNvPr id="44" name="Group 43"/>
          <p:cNvGrpSpPr/>
          <p:nvPr/>
        </p:nvGrpSpPr>
        <p:grpSpPr>
          <a:xfrm>
            <a:off x="221501" y="3927684"/>
            <a:ext cx="4182215" cy="1619862"/>
            <a:chOff x="221501" y="3927684"/>
            <a:chExt cx="4182215" cy="1619862"/>
          </a:xfrm>
        </p:grpSpPr>
        <p:pic>
          <p:nvPicPr>
            <p:cNvPr id="7" name="Picture 2" descr="hosting.png (512×5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129" y="4169256"/>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221501" y="4968801"/>
              <a:ext cx="1872208" cy="52427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Database</a:t>
              </a:r>
              <a:endParaRPr lang="nl-NL" dirty="0"/>
            </a:p>
          </p:txBody>
        </p:sp>
        <p:cxnSp>
          <p:nvCxnSpPr>
            <p:cNvPr id="15" name="Straight Arrow Connector 14"/>
            <p:cNvCxnSpPr/>
            <p:nvPr/>
          </p:nvCxnSpPr>
          <p:spPr>
            <a:xfrm>
              <a:off x="1922936" y="4509120"/>
              <a:ext cx="55892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19" name="Diagram 18"/>
            <p:cNvGraphicFramePr/>
            <p:nvPr>
              <p:extLst>
                <p:ext uri="{D42A27DB-BD31-4B8C-83A1-F6EECF244321}">
                  <p14:modId xmlns:p14="http://schemas.microsoft.com/office/powerpoint/2010/main" val="2912129466"/>
                </p:ext>
              </p:extLst>
            </p:nvPr>
          </p:nvGraphicFramePr>
          <p:xfrm>
            <a:off x="2728518" y="3927684"/>
            <a:ext cx="1354183" cy="9544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Content Placeholder 2"/>
            <p:cNvSpPr txBox="1">
              <a:spLocks/>
            </p:cNvSpPr>
            <p:nvPr/>
          </p:nvSpPr>
          <p:spPr>
            <a:xfrm>
              <a:off x="2407504" y="4923593"/>
              <a:ext cx="1996212" cy="623953"/>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Absorptivity of 400+ molecules</a:t>
              </a:r>
              <a:endParaRPr lang="nl-NL" dirty="0"/>
            </a:p>
          </p:txBody>
        </p:sp>
      </p:grpSp>
      <p:grpSp>
        <p:nvGrpSpPr>
          <p:cNvPr id="47" name="Group 46"/>
          <p:cNvGrpSpPr/>
          <p:nvPr/>
        </p:nvGrpSpPr>
        <p:grpSpPr>
          <a:xfrm>
            <a:off x="4906138" y="4638405"/>
            <a:ext cx="1970118" cy="1784269"/>
            <a:chOff x="4906138" y="4638405"/>
            <a:chExt cx="1970118" cy="1784269"/>
          </a:xfrm>
        </p:grpSpPr>
        <p:graphicFrame>
          <p:nvGraphicFramePr>
            <p:cNvPr id="24" name="Diagram 23"/>
            <p:cNvGraphicFramePr/>
            <p:nvPr>
              <p:extLst>
                <p:ext uri="{D42A27DB-BD31-4B8C-83A1-F6EECF244321}">
                  <p14:modId xmlns:p14="http://schemas.microsoft.com/office/powerpoint/2010/main" val="3314104924"/>
                </p:ext>
              </p:extLst>
            </p:nvPr>
          </p:nvGraphicFramePr>
          <p:xfrm>
            <a:off x="5227153" y="4638405"/>
            <a:ext cx="1354183" cy="95444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5" name="Content Placeholder 2"/>
            <p:cNvSpPr txBox="1">
              <a:spLocks/>
            </p:cNvSpPr>
            <p:nvPr/>
          </p:nvSpPr>
          <p:spPr>
            <a:xfrm>
              <a:off x="4906138" y="5634314"/>
              <a:ext cx="1970118" cy="788360"/>
            </a:xfrm>
            <a:prstGeom prst="rect">
              <a:avLst/>
            </a:prstGeom>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 standard molecules</a:t>
              </a:r>
              <a:endParaRPr lang="nl-NL" dirty="0"/>
            </a:p>
          </p:txBody>
        </p:sp>
      </p:grpSp>
      <p:grpSp>
        <p:nvGrpSpPr>
          <p:cNvPr id="45" name="Group 44"/>
          <p:cNvGrpSpPr/>
          <p:nvPr/>
        </p:nvGrpSpPr>
        <p:grpSpPr>
          <a:xfrm>
            <a:off x="1778920" y="1455823"/>
            <a:ext cx="2341993" cy="2117193"/>
            <a:chOff x="1778920" y="1455823"/>
            <a:chExt cx="2341993" cy="2117193"/>
          </a:xfrm>
        </p:grpSpPr>
        <p:pic>
          <p:nvPicPr>
            <p:cNvPr id="9" name="Picture 2"/>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609157" y="1455823"/>
              <a:ext cx="1511756" cy="104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2826722" y="2103156"/>
              <a:ext cx="247833" cy="297287"/>
            </a:xfrm>
            <a:prstGeom prst="ellipse">
              <a:avLst/>
            </a:prstGeom>
            <a:no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p:cNvSpPr/>
            <p:nvPr/>
          </p:nvSpPr>
          <p:spPr>
            <a:xfrm>
              <a:off x="3365035" y="1978080"/>
              <a:ext cx="364331" cy="431670"/>
            </a:xfrm>
            <a:prstGeom prst="ellipse">
              <a:avLst/>
            </a:prstGeom>
            <a:no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Straight Arrow Connector 12"/>
            <p:cNvCxnSpPr/>
            <p:nvPr/>
          </p:nvCxnSpPr>
          <p:spPr>
            <a:xfrm>
              <a:off x="2093728" y="2744924"/>
              <a:ext cx="33326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426992" y="2429891"/>
              <a:ext cx="1693921" cy="781362"/>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Areas of difference</a:t>
              </a:r>
              <a:endParaRPr lang="nl-NL" dirty="0"/>
            </a:p>
          </p:txBody>
        </p:sp>
        <p:sp>
          <p:nvSpPr>
            <p:cNvPr id="26" name="Right Brace 25"/>
            <p:cNvSpPr/>
            <p:nvPr/>
          </p:nvSpPr>
          <p:spPr>
            <a:xfrm>
              <a:off x="1778920" y="1916832"/>
              <a:ext cx="432048" cy="165618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pSp>
      <p:grpSp>
        <p:nvGrpSpPr>
          <p:cNvPr id="46" name="Group 45"/>
          <p:cNvGrpSpPr/>
          <p:nvPr/>
        </p:nvGrpSpPr>
        <p:grpSpPr>
          <a:xfrm>
            <a:off x="4312046" y="1856447"/>
            <a:ext cx="2374304" cy="3025685"/>
            <a:chOff x="4312046" y="1856447"/>
            <a:chExt cx="2374304" cy="3025685"/>
          </a:xfrm>
        </p:grpSpPr>
        <p:cxnSp>
          <p:nvCxnSpPr>
            <p:cNvPr id="28" name="Straight Arrow Connector 27"/>
            <p:cNvCxnSpPr/>
            <p:nvPr/>
          </p:nvCxnSpPr>
          <p:spPr>
            <a:xfrm>
              <a:off x="4659058" y="3368068"/>
              <a:ext cx="314204" cy="1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312046" y="1856447"/>
              <a:ext cx="432048" cy="3025685"/>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aphicFrame>
          <p:nvGraphicFramePr>
            <p:cNvPr id="38" name="Diagram 37"/>
            <p:cNvGraphicFramePr/>
            <p:nvPr>
              <p:extLst>
                <p:ext uri="{D42A27DB-BD31-4B8C-83A1-F6EECF244321}">
                  <p14:modId xmlns:p14="http://schemas.microsoft.com/office/powerpoint/2010/main" val="1592638193"/>
                </p:ext>
              </p:extLst>
            </p:nvPr>
          </p:nvGraphicFramePr>
          <p:xfrm>
            <a:off x="5227152" y="2193635"/>
            <a:ext cx="1354183" cy="95444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39" name="Content Placeholder 2"/>
            <p:cNvSpPr txBox="1">
              <a:spLocks/>
            </p:cNvSpPr>
            <p:nvPr/>
          </p:nvSpPr>
          <p:spPr>
            <a:xfrm>
              <a:off x="4906138" y="3189545"/>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Selected absorptivities</a:t>
              </a:r>
              <a:endParaRPr lang="nl-NL" dirty="0"/>
            </a:p>
          </p:txBody>
        </p:sp>
      </p:grpSp>
      <p:grpSp>
        <p:nvGrpSpPr>
          <p:cNvPr id="48" name="Group 47"/>
          <p:cNvGrpSpPr/>
          <p:nvPr/>
        </p:nvGrpSpPr>
        <p:grpSpPr>
          <a:xfrm>
            <a:off x="6741662" y="2335001"/>
            <a:ext cx="2174058" cy="3693493"/>
            <a:chOff x="6741662" y="2335001"/>
            <a:chExt cx="2174058" cy="3693493"/>
          </a:xfrm>
        </p:grpSpPr>
        <p:cxnSp>
          <p:nvCxnSpPr>
            <p:cNvPr id="40" name="Straight Arrow Connector 39"/>
            <p:cNvCxnSpPr/>
            <p:nvPr/>
          </p:nvCxnSpPr>
          <p:spPr>
            <a:xfrm>
              <a:off x="7043863" y="4181747"/>
              <a:ext cx="314204" cy="1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6741662" y="2335001"/>
              <a:ext cx="432048" cy="3693493"/>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aphicFrame>
          <p:nvGraphicFramePr>
            <p:cNvPr id="42" name="Diagram 41"/>
            <p:cNvGraphicFramePr/>
            <p:nvPr>
              <p:extLst>
                <p:ext uri="{D42A27DB-BD31-4B8C-83A1-F6EECF244321}">
                  <p14:modId xmlns:p14="http://schemas.microsoft.com/office/powerpoint/2010/main" val="1162944721"/>
                </p:ext>
              </p:extLst>
            </p:nvPr>
          </p:nvGraphicFramePr>
          <p:xfrm>
            <a:off x="7449712" y="2829498"/>
            <a:ext cx="1354183" cy="187236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43" name="Content Placeholder 2"/>
            <p:cNvSpPr txBox="1">
              <a:spLocks/>
            </p:cNvSpPr>
            <p:nvPr/>
          </p:nvSpPr>
          <p:spPr>
            <a:xfrm>
              <a:off x="7135508" y="4738824"/>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a:t>
              </a:r>
              <a:endParaRPr lang="nl-NL" dirty="0"/>
            </a:p>
          </p:txBody>
        </p:sp>
      </p:grpSp>
    </p:spTree>
    <p:extLst>
      <p:ext uri="{BB962C8B-B14F-4D97-AF65-F5344CB8AC3E}">
        <p14:creationId xmlns:p14="http://schemas.microsoft.com/office/powerpoint/2010/main" val="392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Concentration analysis</a:t>
            </a:r>
            <a:endParaRPr lang="nl-NL" dirty="0"/>
          </a:p>
        </p:txBody>
      </p:sp>
      <p:graphicFrame>
        <p:nvGraphicFramePr>
          <p:cNvPr id="7" name="Diagram 6"/>
          <p:cNvGraphicFramePr/>
          <p:nvPr>
            <p:extLst>
              <p:ext uri="{D42A27DB-BD31-4B8C-83A1-F6EECF244321}">
                <p14:modId xmlns:p14="http://schemas.microsoft.com/office/powerpoint/2010/main" val="26687828"/>
              </p:ext>
            </p:extLst>
          </p:nvPr>
        </p:nvGraphicFramePr>
        <p:xfrm>
          <a:off x="680558" y="2703980"/>
          <a:ext cx="1354183" cy="18723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p:cNvSpPr txBox="1">
            <a:spLocks/>
          </p:cNvSpPr>
          <p:nvPr/>
        </p:nvSpPr>
        <p:spPr>
          <a:xfrm>
            <a:off x="366354" y="4613306"/>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a:t>
            </a:r>
            <a:endParaRPr lang="nl-NL" dirty="0"/>
          </a:p>
        </p:txBody>
      </p:sp>
      <mc:AlternateContent xmlns:mc="http://schemas.openxmlformats.org/markup-compatibility/2006" xmlns:a14="http://schemas.microsoft.com/office/drawing/2010/main">
        <mc:Choice Requires="a14">
          <p:sp>
            <p:nvSpPr>
              <p:cNvPr id="18" name="TextBox 17"/>
              <p:cNvSpPr txBox="1"/>
              <p:nvPr/>
            </p:nvSpPr>
            <p:spPr>
              <a:xfrm>
                <a:off x="2267744" y="2492896"/>
                <a:ext cx="6336704" cy="1153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𝐴</m:t>
                          </m:r>
                        </m:e>
                        <m:sub>
                          <m:r>
                            <a:rPr lang="en-GB" b="0" i="1" smtClean="0">
                              <a:latin typeface="Cambria Math"/>
                            </a:rPr>
                            <m:t>𝑠𝑝𝑒𝑐𝑡𝑟𝑢𝑚</m:t>
                          </m:r>
                        </m:sub>
                      </m:sSub>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 </m:t>
                      </m:r>
                      <m:nary>
                        <m:naryPr>
                          <m:chr m:val="∑"/>
                          <m:ctrlPr>
                            <a:rPr lang="en-GB" b="0" i="1" smtClean="0">
                              <a:latin typeface="Cambria Math" panose="02040503050406030204" pitchFamily="18" charset="0"/>
                              <a:ea typeface="Cambria Math"/>
                            </a:rPr>
                          </m:ctrlPr>
                        </m:naryPr>
                        <m:sub>
                          <m:r>
                            <m:rPr>
                              <m:brk m:alnAt="23"/>
                            </m:rPr>
                            <a:rPr lang="en-GB" b="0" i="1" smtClean="0">
                              <a:latin typeface="Cambria Math"/>
                              <a:ea typeface="Cambria Math"/>
                            </a:rPr>
                            <m:t>𝑖</m:t>
                          </m:r>
                          <m:r>
                            <a:rPr lang="en-GB" b="0" i="1" smtClean="0">
                              <a:latin typeface="Cambria Math"/>
                              <a:ea typeface="Cambria Math"/>
                            </a:rPr>
                            <m:t> =</m:t>
                          </m:r>
                          <m:r>
                            <a:rPr lang="en-GB" b="0" i="1" smtClean="0">
                              <a:latin typeface="Cambria Math"/>
                              <a:ea typeface="Cambria Math"/>
                            </a:rPr>
                            <m:t>𝑀𝑜𝑙𝑒𝑐𝑢𝑙𝑒</m:t>
                          </m:r>
                          <m:r>
                            <a:rPr lang="en-GB" b="0" i="1" smtClean="0">
                              <a:latin typeface="Cambria Math"/>
                              <a:ea typeface="Cambria Math"/>
                            </a:rPr>
                            <m:t> 32</m:t>
                          </m:r>
                        </m:sub>
                        <m:sup>
                          <m:r>
                            <a:rPr lang="en-GB" b="0" i="1" smtClean="0">
                              <a:latin typeface="Cambria Math"/>
                              <a:ea typeface="Cambria Math"/>
                            </a:rPr>
                            <m:t>𝐸𝑡h𝑎𝑛𝑜𝑙</m:t>
                          </m:r>
                        </m:sup>
                        <m:e>
                          <m:sSub>
                            <m:sSubPr>
                              <m:ctrlPr>
                                <a:rPr lang="en-GB" b="0" i="1" smtClean="0">
                                  <a:latin typeface="Cambria Math" panose="02040503050406030204" pitchFamily="18" charset="0"/>
                                  <a:ea typeface="Cambria Math"/>
                                </a:rPr>
                              </m:ctrlPr>
                            </m:sSubPr>
                            <m:e>
                              <m:r>
                                <a:rPr lang="en-GB" i="1">
                                  <a:latin typeface="Cambria Math"/>
                                  <a:ea typeface="Cambria Math"/>
                                </a:rPr>
                                <m:t>𝜀</m:t>
                              </m:r>
                            </m:e>
                            <m:sub>
                              <m:r>
                                <a:rPr lang="en-GB" b="0" i="1" smtClean="0">
                                  <a:latin typeface="Cambria Math"/>
                                  <a:ea typeface="Cambria Math"/>
                                </a:rPr>
                                <m:t>𝑖</m:t>
                              </m:r>
                            </m:sub>
                          </m:sSub>
                          <m:d>
                            <m:dPr>
                              <m:ctrlPr>
                                <a:rPr lang="en-GB" i="1">
                                  <a:latin typeface="Cambria Math" panose="02040503050406030204" pitchFamily="18" charset="0"/>
                                  <a:ea typeface="Cambria Math"/>
                                </a:rPr>
                              </m:ctrlPr>
                            </m:dPr>
                            <m:e>
                              <m:r>
                                <a:rPr lang="en-GB" i="1">
                                  <a:latin typeface="Cambria Math"/>
                                  <a:ea typeface="Cambria Math"/>
                                </a:rPr>
                                <m:t>𝜈</m:t>
                              </m:r>
                            </m:e>
                          </m:d>
                          <m:sSub>
                            <m:sSubPr>
                              <m:ctrlPr>
                                <a:rPr lang="en-GB" i="1" smtClean="0">
                                  <a:latin typeface="Cambria Math" panose="02040503050406030204" pitchFamily="18" charset="0"/>
                                  <a:ea typeface="Cambria Math"/>
                                </a:rPr>
                              </m:ctrlPr>
                            </m:sSubPr>
                            <m:e>
                              <m:r>
                                <a:rPr lang="en-GB" i="1">
                                  <a:latin typeface="Cambria Math"/>
                                  <a:ea typeface="Cambria Math"/>
                                </a:rPr>
                                <m:t>𝑐</m:t>
                              </m:r>
                            </m:e>
                            <m:sub>
                              <m:r>
                                <a:rPr lang="en-GB" b="0" i="1" smtClean="0">
                                  <a:latin typeface="Cambria Math"/>
                                  <a:ea typeface="Cambria Math"/>
                                </a:rPr>
                                <m:t>𝑖</m:t>
                              </m:r>
                            </m:sub>
                          </m:sSub>
                          <m:r>
                            <a:rPr lang="en-GB" i="1">
                              <a:latin typeface="Cambria Math"/>
                              <a:ea typeface="Cambria Math"/>
                            </a:rPr>
                            <m:t>𝑙</m:t>
                          </m:r>
                        </m:e>
                      </m:nary>
                      <m:r>
                        <a:rPr lang="en-GB" b="0" i="1" smtClean="0">
                          <a:latin typeface="Cambria Math"/>
                          <a:ea typeface="Cambria Math"/>
                        </a:rPr>
                        <m:t> </m:t>
                      </m:r>
                      <m:r>
                        <m:rPr>
                          <m:nor/>
                        </m:rPr>
                        <a:rPr lang="nl-NL" dirty="0"/>
                        <m:t>=</m:t>
                      </m:r>
                      <m:r>
                        <a:rPr lang="en-GB" b="0" i="1" dirty="0" smtClean="0">
                          <a:latin typeface="Cambria Math"/>
                        </a:rPr>
                        <m:t> </m:t>
                      </m:r>
                      <m:nary>
                        <m:naryPr>
                          <m:chr m:val="∑"/>
                          <m:ctrlPr>
                            <a:rPr lang="en-GB" i="1">
                              <a:latin typeface="Cambria Math" panose="02040503050406030204" pitchFamily="18" charset="0"/>
                              <a:ea typeface="Cambria Math"/>
                            </a:rPr>
                          </m:ctrlPr>
                        </m:naryPr>
                        <m:sub>
                          <m:r>
                            <m:rPr>
                              <m:brk m:alnAt="23"/>
                            </m:rPr>
                            <a:rPr lang="en-GB" i="1">
                              <a:latin typeface="Cambria Math"/>
                              <a:ea typeface="Cambria Math"/>
                            </a:rPr>
                            <m:t>𝑖</m:t>
                          </m:r>
                          <m:r>
                            <a:rPr lang="en-GB" i="1">
                              <a:latin typeface="Cambria Math"/>
                              <a:ea typeface="Cambria Math"/>
                            </a:rPr>
                            <m:t> =</m:t>
                          </m:r>
                          <m:r>
                            <a:rPr lang="en-GB" i="1">
                              <a:latin typeface="Cambria Math"/>
                              <a:ea typeface="Cambria Math"/>
                            </a:rPr>
                            <m:t>𝑀𝑜𝑙𝑒𝑐𝑢𝑙𝑒</m:t>
                          </m:r>
                          <m:r>
                            <a:rPr lang="en-GB" i="1">
                              <a:latin typeface="Cambria Math"/>
                              <a:ea typeface="Cambria Math"/>
                            </a:rPr>
                            <m:t> 32</m:t>
                          </m:r>
                        </m:sub>
                        <m:sup>
                          <m:r>
                            <a:rPr lang="en-GB" i="1">
                              <a:latin typeface="Cambria Math"/>
                              <a:ea typeface="Cambria Math"/>
                            </a:rPr>
                            <m:t>𝐸𝑡h𝑎𝑛𝑜𝑙</m:t>
                          </m:r>
                        </m:sup>
                        <m:e>
                          <m:sSub>
                            <m:sSubPr>
                              <m:ctrlPr>
                                <a:rPr lang="en-GB" i="1">
                                  <a:latin typeface="Cambria Math" panose="02040503050406030204" pitchFamily="18" charset="0"/>
                                  <a:ea typeface="Cambria Math"/>
                                </a:rPr>
                              </m:ctrlPr>
                            </m:sSubPr>
                            <m:e>
                              <m:r>
                                <a:rPr lang="en-GB" i="1">
                                  <a:latin typeface="Cambria Math"/>
                                  <a:ea typeface="Cambria Math"/>
                                </a:rPr>
                                <m:t>𝑟</m:t>
                              </m:r>
                            </m:e>
                            <m:sub>
                              <m:r>
                                <a:rPr lang="en-GB" i="1">
                                  <a:latin typeface="Cambria Math"/>
                                  <a:ea typeface="Cambria Math"/>
                                </a:rPr>
                                <m:t>𝑖</m:t>
                              </m:r>
                            </m:sub>
                          </m:sSub>
                          <m:r>
                            <m:rPr>
                              <m:nor/>
                            </m:rPr>
                            <a:rPr lang="nl-NL" dirty="0"/>
                            <m:t> </m:t>
                          </m:r>
                        </m:e>
                      </m:nary>
                    </m:oMath>
                  </m:oMathPara>
                </a14:m>
                <a:endParaRPr lang="nl-NL" dirty="0"/>
              </a:p>
              <a:p>
                <a:endParaRPr lang="nl-NL" dirty="0"/>
              </a:p>
            </p:txBody>
          </p:sp>
        </mc:Choice>
        <mc:Fallback xmlns="">
          <p:sp>
            <p:nvSpPr>
              <p:cNvPr id="18" name="TextBox 17"/>
              <p:cNvSpPr txBox="1">
                <a:spLocks noRot="1" noChangeAspect="1" noMove="1" noResize="1" noEditPoints="1" noAdjustHandles="1" noChangeArrowheads="1" noChangeShapeType="1" noTextEdit="1"/>
              </p:cNvSpPr>
              <p:nvPr/>
            </p:nvSpPr>
            <p:spPr>
              <a:xfrm>
                <a:off x="2267744" y="2492896"/>
                <a:ext cx="6336704" cy="1153906"/>
              </a:xfrm>
              <a:prstGeom prst="rect">
                <a:avLst/>
              </a:prstGeom>
              <a:blipFill rotWithShape="1">
                <a:blip r:embed="rId8"/>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211960" y="3894657"/>
                <a:ext cx="2929100" cy="8769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𝑆</m:t>
                      </m:r>
                      <m:r>
                        <a:rPr lang="en-GB" b="0" i="1" smtClean="0">
                          <a:latin typeface="Cambria Math"/>
                          <a:ea typeface="Cambria Math"/>
                        </a:rPr>
                        <m:t>=</m:t>
                      </m:r>
                      <m:nary>
                        <m:naryPr>
                          <m:chr m:val="∑"/>
                          <m:ctrlPr>
                            <a:rPr lang="en-GB" i="1" smtClean="0">
                              <a:latin typeface="Cambria Math" panose="02040503050406030204" pitchFamily="18" charset="0"/>
                              <a:ea typeface="Cambria Math"/>
                            </a:rPr>
                          </m:ctrlPr>
                        </m:naryPr>
                        <m:sub>
                          <m:r>
                            <m:rPr>
                              <m:brk m:alnAt="23"/>
                            </m:rPr>
                            <a:rPr lang="en-GB" i="1">
                              <a:latin typeface="Cambria Math"/>
                              <a:ea typeface="Cambria Math"/>
                            </a:rPr>
                            <m:t>𝑖</m:t>
                          </m:r>
                          <m:r>
                            <a:rPr lang="en-GB" i="1">
                              <a:latin typeface="Cambria Math"/>
                              <a:ea typeface="Cambria Math"/>
                            </a:rPr>
                            <m:t> =</m:t>
                          </m:r>
                          <m:r>
                            <a:rPr lang="en-GB" i="1">
                              <a:latin typeface="Cambria Math"/>
                              <a:ea typeface="Cambria Math"/>
                            </a:rPr>
                            <m:t>𝑀𝑜𝑙𝑒𝑐𝑢𝑙𝑒</m:t>
                          </m:r>
                          <m:r>
                            <a:rPr lang="en-GB" i="1">
                              <a:latin typeface="Cambria Math"/>
                              <a:ea typeface="Cambria Math"/>
                            </a:rPr>
                            <m:t> 32</m:t>
                          </m:r>
                        </m:sub>
                        <m:sup>
                          <m:r>
                            <a:rPr lang="en-GB" i="1">
                              <a:latin typeface="Cambria Math"/>
                              <a:ea typeface="Cambria Math"/>
                            </a:rPr>
                            <m:t>𝐸𝑡h𝑎𝑛𝑜𝑙</m:t>
                          </m:r>
                        </m:sup>
                        <m:e>
                          <m:sSup>
                            <m:sSupPr>
                              <m:ctrlPr>
                                <a:rPr lang="en-GB" i="1" smtClean="0">
                                  <a:latin typeface="Cambria Math" panose="02040503050406030204" pitchFamily="18" charset="0"/>
                                  <a:ea typeface="Cambria Math"/>
                                </a:rPr>
                              </m:ctrlPr>
                            </m:sSupPr>
                            <m:e>
                              <m:sSub>
                                <m:sSubPr>
                                  <m:ctrlPr>
                                    <a:rPr lang="en-GB" i="1">
                                      <a:latin typeface="Cambria Math" panose="02040503050406030204" pitchFamily="18" charset="0"/>
                                      <a:ea typeface="Cambria Math"/>
                                    </a:rPr>
                                  </m:ctrlPr>
                                </m:sSubPr>
                                <m:e>
                                  <m:r>
                                    <a:rPr lang="en-GB" i="1">
                                      <a:latin typeface="Cambria Math"/>
                                      <a:ea typeface="Cambria Math"/>
                                    </a:rPr>
                                    <m:t>𝑟</m:t>
                                  </m:r>
                                </m:e>
                                <m:sub>
                                  <m:r>
                                    <a:rPr lang="en-GB" i="1">
                                      <a:latin typeface="Cambria Math"/>
                                      <a:ea typeface="Cambria Math"/>
                                    </a:rPr>
                                    <m:t>𝑖</m:t>
                                  </m:r>
                                </m:sub>
                              </m:sSub>
                            </m:e>
                            <m:sup>
                              <m:r>
                                <a:rPr lang="en-GB" b="0" i="1" smtClean="0">
                                  <a:latin typeface="Cambria Math"/>
                                  <a:ea typeface="Cambria Math"/>
                                </a:rPr>
                                <m:t>2</m:t>
                              </m:r>
                            </m:sup>
                          </m:sSup>
                        </m:e>
                      </m:nary>
                    </m:oMath>
                  </m:oMathPara>
                </a14:m>
                <a:endParaRPr lang="nl-NL" dirty="0"/>
              </a:p>
            </p:txBody>
          </p:sp>
        </mc:Choice>
        <mc:Fallback xmlns="">
          <p:sp>
            <p:nvSpPr>
              <p:cNvPr id="5" name="Rectangle 4"/>
              <p:cNvSpPr>
                <a:spLocks noRot="1" noChangeAspect="1" noMove="1" noResize="1" noEditPoints="1" noAdjustHandles="1" noChangeArrowheads="1" noChangeShapeType="1" noTextEdit="1"/>
              </p:cNvSpPr>
              <p:nvPr/>
            </p:nvSpPr>
            <p:spPr>
              <a:xfrm>
                <a:off x="4211960" y="3894657"/>
                <a:ext cx="2929100" cy="876907"/>
              </a:xfrm>
              <a:prstGeom prst="rect">
                <a:avLst/>
              </a:prstGeom>
              <a:blipFill rotWithShape="1">
                <a:blip r:embed="rId9"/>
                <a:stretch>
                  <a:fillRect/>
                </a:stretch>
              </a:blipFill>
            </p:spPr>
            <p:txBody>
              <a:bodyPr/>
              <a:lstStyle/>
              <a:p>
                <a:r>
                  <a:rPr lang="nl-NL">
                    <a:noFill/>
                  </a:rPr>
                  <a:t> </a:t>
                </a:r>
              </a:p>
            </p:txBody>
          </p:sp>
        </mc:Fallback>
      </mc:AlternateContent>
      <p:sp>
        <p:nvSpPr>
          <p:cNvPr id="23" name="Content Placeholder 2"/>
          <p:cNvSpPr txBox="1">
            <a:spLocks/>
          </p:cNvSpPr>
          <p:nvPr/>
        </p:nvSpPr>
        <p:spPr>
          <a:xfrm>
            <a:off x="2607535" y="4159418"/>
            <a:ext cx="1376170" cy="347383"/>
          </a:xfrm>
          <a:prstGeom prst="rect">
            <a:avLst/>
          </a:prstGeom>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Minimise</a:t>
            </a:r>
            <a:endParaRPr lang="nl-NL" dirty="0"/>
          </a:p>
        </p:txBody>
      </p:sp>
    </p:spTree>
    <p:extLst>
      <p:ext uri="{BB962C8B-B14F-4D97-AF65-F5344CB8AC3E}">
        <p14:creationId xmlns:p14="http://schemas.microsoft.com/office/powerpoint/2010/main" val="586359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Concentration analysis</a:t>
            </a:r>
            <a:endParaRPr lang="nl-NL" dirty="0"/>
          </a:p>
        </p:txBody>
      </p:sp>
      <p:pic>
        <p:nvPicPr>
          <p:cNvPr id="1229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5616" y="1844824"/>
            <a:ext cx="6768752" cy="484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024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Concentration analysis</a:t>
            </a:r>
            <a:endParaRPr lang="nl-NL" dirty="0"/>
          </a:p>
        </p:txBody>
      </p:sp>
      <p:graphicFrame>
        <p:nvGraphicFramePr>
          <p:cNvPr id="4" name="Chart 3" title="Concentrations of standard molecules"/>
          <p:cNvGraphicFramePr>
            <a:graphicFrameLocks/>
          </p:cNvGraphicFramePr>
          <p:nvPr>
            <p:extLst>
              <p:ext uri="{D42A27DB-BD31-4B8C-83A1-F6EECF244321}">
                <p14:modId xmlns:p14="http://schemas.microsoft.com/office/powerpoint/2010/main" val="1531897135"/>
              </p:ext>
            </p:extLst>
          </p:nvPr>
        </p:nvGraphicFramePr>
        <p:xfrm>
          <a:off x="1763688" y="1844824"/>
          <a:ext cx="5760640" cy="47564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7581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nl-NL"/>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8" y="1412776"/>
            <a:ext cx="8670833" cy="3896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66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92446" y="3535961"/>
            <a:ext cx="1671464" cy="845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00027" y="1937964"/>
            <a:ext cx="1751711" cy="1329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6" cstate="print">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0000" b="90000" l="17323" r="89961"/>
                    </a14:imgEffect>
                  </a14:imgLayer>
                </a14:imgProps>
              </a:ext>
              <a:ext uri="{28A0092B-C50C-407E-A947-70E740481C1C}">
                <a14:useLocalDpi xmlns:a14="http://schemas.microsoft.com/office/drawing/2010/main" val="0"/>
              </a:ext>
            </a:extLst>
          </a:blip>
          <a:srcRect/>
          <a:stretch>
            <a:fillRect/>
          </a:stretch>
        </p:blipFill>
        <p:spPr bwMode="auto">
          <a:xfrm>
            <a:off x="4278492" y="5382245"/>
            <a:ext cx="1874569" cy="526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941672" y="3162100"/>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8" name="Content Placeholder 2"/>
          <p:cNvSpPr txBox="1">
            <a:spLocks/>
          </p:cNvSpPr>
          <p:nvPr/>
        </p:nvSpPr>
        <p:spPr>
          <a:xfrm>
            <a:off x="4929747" y="4312782"/>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9" name="Content Placeholder 2"/>
          <p:cNvSpPr txBox="1">
            <a:spLocks/>
          </p:cNvSpPr>
          <p:nvPr/>
        </p:nvSpPr>
        <p:spPr>
          <a:xfrm>
            <a:off x="4890004" y="4582334"/>
            <a:ext cx="525591"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10" name="Content Placeholder 2"/>
          <p:cNvSpPr txBox="1">
            <a:spLocks/>
          </p:cNvSpPr>
          <p:nvPr/>
        </p:nvSpPr>
        <p:spPr>
          <a:xfrm>
            <a:off x="4921363" y="5034308"/>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pic>
        <p:nvPicPr>
          <p:cNvPr id="11" name="Picture 2"/>
          <p:cNvPicPr>
            <a:picLocks noChangeAspect="1" noChangeArrowheads="1"/>
          </p:cNvPicPr>
          <p:nvPr/>
        </p:nvPicPr>
        <p:blipFill>
          <a:blip r:embed="rId8" cstate="print">
            <a:clrChange>
              <a:clrFrom>
                <a:srgbClr val="FFFFFF"/>
              </a:clrFrom>
              <a:clrTo>
                <a:srgbClr val="FFFFFF">
                  <a:alpha val="0"/>
                </a:srgbClr>
              </a:clrTo>
            </a:clrChange>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122547" y="3315818"/>
            <a:ext cx="1512168" cy="10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2" name="Content Placeholder 2"/>
              <p:cNvSpPr txBox="1">
                <a:spLocks/>
              </p:cNvSpPr>
              <p:nvPr/>
            </p:nvSpPr>
            <p:spPr>
              <a:xfrm>
                <a:off x="3490699" y="3773678"/>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None/>
                </a:pPr>
                <a14:m>
                  <m:oMathPara xmlns:m="http://schemas.openxmlformats.org/officeDocument/2006/math">
                    <m:oMathParaPr>
                      <m:jc m:val="centerGroup"/>
                    </m:oMathParaPr>
                    <m:oMath xmlns:m="http://schemas.openxmlformats.org/officeDocument/2006/math">
                      <m:r>
                        <a:rPr lang="en-GB" i="1">
                          <a:latin typeface="Cambria Math"/>
                          <a:ea typeface="Cambria Math"/>
                        </a:rPr>
                        <m:t>≅</m:t>
                      </m:r>
                    </m:oMath>
                  </m:oMathPara>
                </a14:m>
                <a:endParaRPr lang="nl-NL"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490699" y="3773678"/>
                <a:ext cx="596862" cy="539104"/>
              </a:xfrm>
              <a:prstGeom prst="rect">
                <a:avLst/>
              </a:prstGeom>
              <a:blipFill rotWithShape="1">
                <a:blip r:embed="rId10"/>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2556895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nl-NL" dirty="0"/>
          </a:p>
        </p:txBody>
      </p:sp>
      <p:sp>
        <p:nvSpPr>
          <p:cNvPr id="3" name="Content Placeholder 2"/>
          <p:cNvSpPr>
            <a:spLocks noGrp="1"/>
          </p:cNvSpPr>
          <p:nvPr>
            <p:ph idx="1"/>
          </p:nvPr>
        </p:nvSpPr>
        <p:spPr/>
        <p:txBody>
          <a:bodyPr>
            <a:normAutofit lnSpcReduction="10000"/>
          </a:bodyPr>
          <a:lstStyle/>
          <a:p>
            <a:r>
              <a:rPr lang="en-GB" dirty="0" smtClean="0"/>
              <a:t>From gas to absorbance spectrum</a:t>
            </a:r>
          </a:p>
          <a:p>
            <a:pPr lvl="1"/>
            <a:r>
              <a:rPr lang="en-GB" dirty="0" smtClean="0"/>
              <a:t>Setup</a:t>
            </a:r>
          </a:p>
          <a:p>
            <a:pPr lvl="1"/>
            <a:r>
              <a:rPr lang="en-GB" dirty="0" smtClean="0"/>
              <a:t>Theory</a:t>
            </a:r>
          </a:p>
          <a:p>
            <a:pPr lvl="1"/>
            <a:r>
              <a:rPr lang="en-GB" dirty="0" smtClean="0"/>
              <a:t>Absorbance spectrum</a:t>
            </a:r>
          </a:p>
          <a:p>
            <a:endParaRPr lang="en-GB" dirty="0"/>
          </a:p>
          <a:p>
            <a:r>
              <a:rPr lang="en-GB" dirty="0" smtClean="0"/>
              <a:t>Spectrum calibration</a:t>
            </a:r>
          </a:p>
          <a:p>
            <a:pPr lvl="1"/>
            <a:r>
              <a:rPr lang="en-GB" dirty="0" smtClean="0"/>
              <a:t>Wavenumber calibration</a:t>
            </a:r>
          </a:p>
          <a:p>
            <a:pPr lvl="1"/>
            <a:r>
              <a:rPr lang="en-GB" dirty="0" smtClean="0"/>
              <a:t>H</a:t>
            </a:r>
            <a:r>
              <a:rPr lang="en-GB" baseline="-25000" dirty="0" smtClean="0"/>
              <a:t>2</a:t>
            </a:r>
            <a:r>
              <a:rPr lang="en-GB" dirty="0" smtClean="0"/>
              <a:t>O and CO</a:t>
            </a:r>
            <a:r>
              <a:rPr lang="en-GB" baseline="-25000" dirty="0" smtClean="0"/>
              <a:t>2</a:t>
            </a:r>
            <a:r>
              <a:rPr lang="en-GB" dirty="0" smtClean="0"/>
              <a:t> calibration</a:t>
            </a:r>
            <a:endParaRPr lang="en-GB" dirty="0"/>
          </a:p>
          <a:p>
            <a:endParaRPr lang="en-GB" dirty="0" smtClean="0"/>
          </a:p>
          <a:p>
            <a:r>
              <a:rPr lang="en-GB" dirty="0" smtClean="0"/>
              <a:t>Healthy vs. Asthmatic</a:t>
            </a:r>
          </a:p>
          <a:p>
            <a:pPr lvl="1"/>
            <a:r>
              <a:rPr lang="en-GB" dirty="0" smtClean="0"/>
              <a:t>Concentration analysis</a:t>
            </a:r>
            <a:endParaRPr lang="nl-NL" dirty="0"/>
          </a:p>
        </p:txBody>
      </p:sp>
    </p:spTree>
    <p:extLst>
      <p:ext uri="{BB962C8B-B14F-4D97-AF65-F5344CB8AC3E}">
        <p14:creationId xmlns:p14="http://schemas.microsoft.com/office/powerpoint/2010/main" val="1559582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nl-NL" dirty="0"/>
          </a:p>
        </p:txBody>
      </p:sp>
      <p:graphicFrame>
        <p:nvGraphicFramePr>
          <p:cNvPr id="11" name="Table 10"/>
          <p:cNvGraphicFramePr>
            <a:graphicFrameLocks noGrp="1"/>
          </p:cNvGraphicFramePr>
          <p:nvPr>
            <p:extLst>
              <p:ext uri="{D42A27DB-BD31-4B8C-83A1-F6EECF244321}">
                <p14:modId xmlns:p14="http://schemas.microsoft.com/office/powerpoint/2010/main" val="3511523196"/>
              </p:ext>
            </p:extLst>
          </p:nvPr>
        </p:nvGraphicFramePr>
        <p:xfrm>
          <a:off x="1167074" y="5186040"/>
          <a:ext cx="6573079" cy="1152129"/>
        </p:xfrm>
        <a:graphic>
          <a:graphicData uri="http://schemas.openxmlformats.org/drawingml/2006/table">
            <a:tbl>
              <a:tblPr firstRow="1" firstCol="1">
                <a:tableStyleId>{5940675A-B579-460E-94D1-54222C63F5DA}</a:tableStyleId>
              </a:tblPr>
              <a:tblGrid>
                <a:gridCol w="2136237"/>
                <a:gridCol w="2300605"/>
                <a:gridCol w="2136237"/>
              </a:tblGrid>
              <a:tr h="384043">
                <a:tc>
                  <a:txBody>
                    <a:bodyPr/>
                    <a:lstStyle/>
                    <a:p>
                      <a:endParaRPr lang="nl-NL" dirty="0"/>
                    </a:p>
                  </a:txBody>
                  <a:tcPr>
                    <a:solidFill>
                      <a:schemeClr val="bg1">
                        <a:lumMod val="75000"/>
                      </a:schemeClr>
                    </a:solidFill>
                  </a:tcPr>
                </a:tc>
                <a:tc>
                  <a:txBody>
                    <a:bodyPr/>
                    <a:lstStyle/>
                    <a:p>
                      <a:r>
                        <a:rPr lang="en-GB" dirty="0" smtClean="0"/>
                        <a:t>Gas</a:t>
                      </a:r>
                      <a:r>
                        <a:rPr lang="en-GB" baseline="0" dirty="0" smtClean="0"/>
                        <a:t> measurement</a:t>
                      </a:r>
                      <a:endParaRPr lang="nl-NL" dirty="0"/>
                    </a:p>
                  </a:txBody>
                  <a:tcPr>
                    <a:solidFill>
                      <a:schemeClr val="bg1">
                        <a:lumMod val="75000"/>
                      </a:schemeClr>
                    </a:solidFill>
                  </a:tcPr>
                </a:tc>
                <a:tc>
                  <a:txBody>
                    <a:bodyPr/>
                    <a:lstStyle/>
                    <a:p>
                      <a:r>
                        <a:rPr lang="en-GB" dirty="0" smtClean="0"/>
                        <a:t>Reference</a:t>
                      </a:r>
                      <a:endParaRPr lang="nl-NL" dirty="0"/>
                    </a:p>
                  </a:txBody>
                  <a:tcPr>
                    <a:solidFill>
                      <a:schemeClr val="bg1">
                        <a:lumMod val="75000"/>
                      </a:schemeClr>
                    </a:solidFill>
                  </a:tcPr>
                </a:tc>
              </a:tr>
              <a:tr h="384043">
                <a:tc>
                  <a:txBody>
                    <a:bodyPr/>
                    <a:lstStyle/>
                    <a:p>
                      <a:r>
                        <a:rPr lang="en-GB" dirty="0" smtClean="0"/>
                        <a:t>Main detector</a:t>
                      </a:r>
                      <a:endParaRPr lang="nl-NL" dirty="0"/>
                    </a:p>
                  </a:txBody>
                  <a:tcPr>
                    <a:solidFill>
                      <a:schemeClr val="bg1">
                        <a:lumMod val="75000"/>
                      </a:schemeClr>
                    </a:solidFill>
                  </a:tcPr>
                </a:tc>
                <a:tc>
                  <a:txBody>
                    <a:bodyPr/>
                    <a:lstStyle/>
                    <a:p>
                      <a:endParaRPr lang="nl-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r h="384043">
                <a:tc>
                  <a:txBody>
                    <a:bodyPr/>
                    <a:lstStyle/>
                    <a:p>
                      <a:r>
                        <a:rPr lang="en-GB" dirty="0" smtClean="0"/>
                        <a:t>Monitor detector</a:t>
                      </a:r>
                      <a:endParaRPr lang="nl-NL"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bl>
          </a:graphicData>
        </a:graphic>
      </p:graphicFrame>
      <p:grpSp>
        <p:nvGrpSpPr>
          <p:cNvPr id="14" name="Group 13"/>
          <p:cNvGrpSpPr/>
          <p:nvPr/>
        </p:nvGrpSpPr>
        <p:grpSpPr>
          <a:xfrm>
            <a:off x="3368071" y="5591968"/>
            <a:ext cx="4317750" cy="789360"/>
            <a:chOff x="3287428" y="5085184"/>
            <a:chExt cx="4317750" cy="789360"/>
          </a:xfrm>
        </p:grpSpPr>
        <mc:AlternateContent xmlns:mc="http://schemas.openxmlformats.org/markup-compatibility/2006" xmlns:a14="http://schemas.microsoft.com/office/drawing/2010/main">
          <mc:Choice Requires="a14">
            <p:sp>
              <p:nvSpPr>
                <p:cNvPr id="12" name="TextBox 11"/>
                <p:cNvSpPr txBox="1"/>
                <p:nvPr/>
              </p:nvSpPr>
              <p:spPr>
                <a:xfrm>
                  <a:off x="3287428" y="5085184"/>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𝑔𝑎𝑠</m:t>
                            </m:r>
                          </m:sub>
                        </m:sSub>
                        <m:d>
                          <m:dPr>
                            <m:ctrlPr>
                              <a:rPr lang="nl-NL" i="1" smtClean="0">
                                <a:latin typeface="Cambria Math" panose="02040503050406030204" pitchFamily="18" charset="0"/>
                              </a:rPr>
                            </m:ctrlPr>
                          </m:dPr>
                          <m:e>
                            <m:r>
                              <a:rPr lang="nl-NL" i="1" smtClean="0">
                                <a:latin typeface="Cambria Math"/>
                                <a:ea typeface="Cambria Math"/>
                              </a:rPr>
                              <m:t>𝜈</m:t>
                            </m:r>
                          </m:e>
                        </m:d>
                      </m:oMath>
                    </m:oMathPara>
                  </a14:m>
                  <a:endParaRPr lang="nl-NL" dirty="0"/>
                </a:p>
              </p:txBody>
            </p:sp>
          </mc:Choice>
          <mc:Fallback xmlns="">
            <p:sp>
              <p:nvSpPr>
                <p:cNvPr id="12" name="TextBox 11"/>
                <p:cNvSpPr txBox="1">
                  <a:spLocks noRot="1" noChangeAspect="1" noMove="1" noResize="1" noEditPoints="1" noAdjustHandles="1" noChangeArrowheads="1" noChangeShapeType="1" noTextEdit="1"/>
                </p:cNvSpPr>
                <p:nvPr/>
              </p:nvSpPr>
              <p:spPr>
                <a:xfrm>
                  <a:off x="3287428" y="5085184"/>
                  <a:ext cx="2159579" cy="388889"/>
                </a:xfrm>
                <a:prstGeom prst="rect">
                  <a:avLst/>
                </a:prstGeom>
                <a:blipFill rotWithShape="1">
                  <a:blip r:embed="rId3"/>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87428" y="548565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5" name="TextBox 14"/>
                <p:cNvSpPr txBox="1">
                  <a:spLocks noRot="1" noChangeAspect="1" noMove="1" noResize="1" noEditPoints="1" noAdjustHandles="1" noChangeArrowheads="1" noChangeShapeType="1" noTextEdit="1"/>
                </p:cNvSpPr>
                <p:nvPr/>
              </p:nvSpPr>
              <p:spPr>
                <a:xfrm>
                  <a:off x="3287428" y="5485655"/>
                  <a:ext cx="2159579" cy="388889"/>
                </a:xfrm>
                <a:prstGeom prst="rect">
                  <a:avLst/>
                </a:prstGeom>
                <a:blipFill rotWithShape="1">
                  <a:blip r:embed="rId4"/>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440549" y="5476370"/>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6" name="TextBox 15"/>
                <p:cNvSpPr txBox="1">
                  <a:spLocks noRot="1" noChangeAspect="1" noMove="1" noResize="1" noEditPoints="1" noAdjustHandles="1" noChangeArrowheads="1" noChangeShapeType="1" noTextEdit="1"/>
                </p:cNvSpPr>
                <p:nvPr/>
              </p:nvSpPr>
              <p:spPr>
                <a:xfrm>
                  <a:off x="5440549" y="5476370"/>
                  <a:ext cx="2159579" cy="388889"/>
                </a:xfrm>
                <a:prstGeom prst="rect">
                  <a:avLst/>
                </a:prstGeom>
                <a:blipFill rotWithShape="1">
                  <a:blip r:embed="rId5"/>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445599" y="5089893"/>
                  <a:ext cx="215957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oMath>
                    </m:oMathPara>
                  </a14:m>
                  <a:endParaRPr lang="nl-NL" dirty="0"/>
                </a:p>
              </p:txBody>
            </p:sp>
          </mc:Choice>
          <mc:Fallback xmlns="">
            <p:sp>
              <p:nvSpPr>
                <p:cNvPr id="17" name="TextBox 16"/>
                <p:cNvSpPr txBox="1">
                  <a:spLocks noRot="1" noChangeAspect="1" noMove="1" noResize="1" noEditPoints="1" noAdjustHandles="1" noChangeArrowheads="1" noChangeShapeType="1" noTextEdit="1"/>
                </p:cNvSpPr>
                <p:nvPr/>
              </p:nvSpPr>
              <p:spPr>
                <a:xfrm>
                  <a:off x="5445599" y="5089893"/>
                  <a:ext cx="2159579" cy="390748"/>
                </a:xfrm>
                <a:prstGeom prst="rect">
                  <a:avLst/>
                </a:prstGeom>
                <a:blipFill rotWithShape="1">
                  <a:blip r:embed="rId6"/>
                  <a:stretch>
                    <a:fillRect b="-7813"/>
                  </a:stretch>
                </a:blipFill>
              </p:spPr>
              <p:txBody>
                <a:bodyPr/>
                <a:lstStyle/>
                <a:p>
                  <a:r>
                    <a:rPr lang="nl-NL">
                      <a:noFill/>
                    </a:rPr>
                    <a:t> </a:t>
                  </a:r>
                </a:p>
              </p:txBody>
            </p:sp>
          </mc:Fallback>
        </mc:AlternateContent>
      </p:grpSp>
      <p:pic>
        <p:nvPicPr>
          <p:cNvPr id="1027"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7122" y="1700808"/>
            <a:ext cx="607346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22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nl-NL" dirty="0"/>
          </a:p>
        </p:txBody>
      </p:sp>
      <mc:AlternateContent xmlns:mc="http://schemas.openxmlformats.org/markup-compatibility/2006" xmlns:a14="http://schemas.microsoft.com/office/drawing/2010/main">
        <mc:Choice Requires="a14">
          <p:sp>
            <p:nvSpPr>
              <p:cNvPr id="10" name="TextBox 9"/>
              <p:cNvSpPr txBox="1"/>
              <p:nvPr/>
            </p:nvSpPr>
            <p:spPr>
              <a:xfrm>
                <a:off x="1034981" y="4941168"/>
                <a:ext cx="6912768" cy="387927"/>
              </a:xfrm>
              <a:prstGeom prst="rect">
                <a:avLst/>
              </a:prstGeom>
              <a:noFill/>
            </p:spPr>
            <p:txBody>
              <a:bodyPr wrap="square" rtlCol="0">
                <a:spAutoFit/>
              </a:bodyPr>
              <a:lstStyle/>
              <a:p>
                <a:r>
                  <a:rPr lang="nl-NL" dirty="0" smtClean="0"/>
                  <a:t>Beer-Lambert </a:t>
                </a:r>
                <a:r>
                  <a:rPr lang="en-GB" dirty="0" smtClean="0"/>
                  <a:t>law</a:t>
                </a:r>
                <a:r>
                  <a:rPr lang="nl-NL" dirty="0"/>
                  <a:t>	</a:t>
                </a:r>
                <a:r>
                  <a:rPr lang="nl-NL" dirty="0" smtClean="0"/>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a:rPr>
                          <m:t>𝐼</m:t>
                        </m:r>
                      </m:e>
                      <m:sub>
                        <m:r>
                          <a:rPr lang="nl-NL" b="0" i="1" smtClean="0">
                            <a:latin typeface="Cambria Math"/>
                          </a:rPr>
                          <m:t>𝑜</m:t>
                        </m:r>
                      </m:sub>
                    </m:sSub>
                    <m:d>
                      <m:dPr>
                        <m:ctrlPr>
                          <a:rPr lang="nl-NL" i="1">
                            <a:latin typeface="Cambria Math" panose="02040503050406030204" pitchFamily="18" charset="0"/>
                            <a:ea typeface="Cambria Math"/>
                          </a:rPr>
                        </m:ctrlPr>
                      </m:dPr>
                      <m:e>
                        <m:r>
                          <a:rPr lang="nl-NL" i="1">
                            <a:latin typeface="Cambria Math"/>
                            <a:ea typeface="Cambria Math"/>
                          </a:rPr>
                          <m:t>𝜈</m:t>
                        </m:r>
                      </m:e>
                    </m:d>
                  </m:oMath>
                </a14:m>
                <a:r>
                  <a:rPr lang="nl-NL" dirty="0" smtClean="0"/>
                  <a:t> = </a:t>
                </a:r>
                <a14:m>
                  <m:oMath xmlns:m="http://schemas.openxmlformats.org/officeDocument/2006/math">
                    <m:sSub>
                      <m:sSubPr>
                        <m:ctrlPr>
                          <a:rPr lang="nl-NL" i="1">
                            <a:latin typeface="Cambria Math" panose="02040503050406030204" pitchFamily="18" charset="0"/>
                          </a:rPr>
                        </m:ctrlPr>
                      </m:sSubPr>
                      <m:e>
                        <m:r>
                          <a:rPr lang="nl-NL" i="1">
                            <a:latin typeface="Cambria Math"/>
                          </a:rPr>
                          <m:t>𝐼</m:t>
                        </m:r>
                      </m:e>
                      <m:sub>
                        <m:r>
                          <a:rPr lang="nl-NL" b="0" i="1" smtClean="0">
                            <a:latin typeface="Cambria Math"/>
                          </a:rPr>
                          <m:t>𝑖</m:t>
                        </m:r>
                      </m:sub>
                    </m:sSub>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m:t>
                    </m:r>
                    <m:sSup>
                      <m:sSupPr>
                        <m:ctrlPr>
                          <a:rPr lang="nl-NL" i="1">
                            <a:latin typeface="Cambria Math" panose="02040503050406030204" pitchFamily="18" charset="0"/>
                          </a:rPr>
                        </m:ctrlPr>
                      </m:sSupPr>
                      <m:e>
                        <m:r>
                          <a:rPr lang="nl-NL" i="1">
                            <a:latin typeface="Cambria Math"/>
                          </a:rPr>
                          <m:t>10</m:t>
                        </m:r>
                      </m:e>
                      <m:sup>
                        <m:r>
                          <a:rPr lang="nl-NL" i="1">
                            <a:latin typeface="Cambria Math"/>
                          </a:rPr>
                          <m:t>−</m:t>
                        </m:r>
                        <m:r>
                          <a:rPr lang="nl-NL" b="0"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sup>
                    </m:sSup>
                  </m:oMath>
                </a14:m>
                <a:endParaRPr lang="nl-NL" dirty="0"/>
              </a:p>
            </p:txBody>
          </p:sp>
        </mc:Choice>
        <mc:Fallback xmlns="">
          <p:sp>
            <p:nvSpPr>
              <p:cNvPr id="10" name="TextBox 9"/>
              <p:cNvSpPr txBox="1">
                <a:spLocks noRot="1" noChangeAspect="1" noMove="1" noResize="1" noEditPoints="1" noAdjustHandles="1" noChangeArrowheads="1" noChangeShapeType="1" noTextEdit="1"/>
              </p:cNvSpPr>
              <p:nvPr/>
            </p:nvSpPr>
            <p:spPr>
              <a:xfrm>
                <a:off x="1034981" y="4941168"/>
                <a:ext cx="6912768" cy="387927"/>
              </a:xfrm>
              <a:prstGeom prst="rect">
                <a:avLst/>
              </a:prstGeom>
              <a:blipFill rotWithShape="1">
                <a:blip r:embed="rId3"/>
                <a:stretch>
                  <a:fillRect l="-794" t="-3175" b="-25397"/>
                </a:stretch>
              </a:blipFill>
            </p:spPr>
            <p:txBody>
              <a:bodyPr/>
              <a:lstStyle/>
              <a:p>
                <a:r>
                  <a:rPr lang="nl-NL">
                    <a:noFill/>
                  </a:rPr>
                  <a:t> </a:t>
                </a:r>
              </a:p>
            </p:txBody>
          </p:sp>
        </mc:Fallback>
      </mc:AlternateContent>
      <p:graphicFrame>
        <p:nvGraphicFramePr>
          <p:cNvPr id="14" name="Table 13"/>
          <p:cNvGraphicFramePr>
            <a:graphicFrameLocks noGrp="1"/>
          </p:cNvGraphicFramePr>
          <p:nvPr>
            <p:extLst>
              <p:ext uri="{D42A27DB-BD31-4B8C-83A1-F6EECF244321}">
                <p14:modId xmlns:p14="http://schemas.microsoft.com/office/powerpoint/2010/main" val="2032061918"/>
              </p:ext>
            </p:extLst>
          </p:nvPr>
        </p:nvGraphicFramePr>
        <p:xfrm>
          <a:off x="1298532" y="2038372"/>
          <a:ext cx="6573079" cy="1152129"/>
        </p:xfrm>
        <a:graphic>
          <a:graphicData uri="http://schemas.openxmlformats.org/drawingml/2006/table">
            <a:tbl>
              <a:tblPr firstRow="1" firstCol="1">
                <a:tableStyleId>{5940675A-B579-460E-94D1-54222C63F5DA}</a:tableStyleId>
              </a:tblPr>
              <a:tblGrid>
                <a:gridCol w="2136237"/>
                <a:gridCol w="2300605"/>
                <a:gridCol w="2136237"/>
              </a:tblGrid>
              <a:tr h="384043">
                <a:tc>
                  <a:txBody>
                    <a:bodyPr/>
                    <a:lstStyle/>
                    <a:p>
                      <a:endParaRPr lang="nl-NL" dirty="0"/>
                    </a:p>
                  </a:txBody>
                  <a:tcPr>
                    <a:solidFill>
                      <a:schemeClr val="bg1">
                        <a:lumMod val="75000"/>
                      </a:schemeClr>
                    </a:solidFill>
                  </a:tcPr>
                </a:tc>
                <a:tc>
                  <a:txBody>
                    <a:bodyPr/>
                    <a:lstStyle/>
                    <a:p>
                      <a:r>
                        <a:rPr lang="en-GB" dirty="0" smtClean="0"/>
                        <a:t>Gas</a:t>
                      </a:r>
                      <a:r>
                        <a:rPr lang="en-GB" baseline="0" dirty="0" smtClean="0"/>
                        <a:t> measurement</a:t>
                      </a:r>
                      <a:endParaRPr lang="nl-NL" dirty="0"/>
                    </a:p>
                  </a:txBody>
                  <a:tcPr>
                    <a:solidFill>
                      <a:schemeClr val="bg1">
                        <a:lumMod val="75000"/>
                      </a:schemeClr>
                    </a:solidFill>
                  </a:tcPr>
                </a:tc>
                <a:tc>
                  <a:txBody>
                    <a:bodyPr/>
                    <a:lstStyle/>
                    <a:p>
                      <a:r>
                        <a:rPr lang="en-GB" dirty="0" smtClean="0"/>
                        <a:t>Reference</a:t>
                      </a:r>
                      <a:endParaRPr lang="nl-NL" dirty="0"/>
                    </a:p>
                  </a:txBody>
                  <a:tcPr>
                    <a:solidFill>
                      <a:schemeClr val="bg1">
                        <a:lumMod val="75000"/>
                      </a:schemeClr>
                    </a:solidFill>
                  </a:tcPr>
                </a:tc>
              </a:tr>
              <a:tr h="384043">
                <a:tc>
                  <a:txBody>
                    <a:bodyPr/>
                    <a:lstStyle/>
                    <a:p>
                      <a:r>
                        <a:rPr lang="en-GB" dirty="0" smtClean="0"/>
                        <a:t>Main detector</a:t>
                      </a:r>
                      <a:endParaRPr lang="nl-NL" dirty="0"/>
                    </a:p>
                  </a:txBody>
                  <a:tcPr>
                    <a:solidFill>
                      <a:schemeClr val="bg1">
                        <a:lumMod val="75000"/>
                      </a:schemeClr>
                    </a:solidFill>
                  </a:tcPr>
                </a:tc>
                <a:tc>
                  <a:txBody>
                    <a:bodyPr/>
                    <a:lstStyle/>
                    <a:p>
                      <a:endParaRPr lang="nl-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r h="384043">
                <a:tc>
                  <a:txBody>
                    <a:bodyPr/>
                    <a:lstStyle/>
                    <a:p>
                      <a:r>
                        <a:rPr lang="en-GB" dirty="0" smtClean="0"/>
                        <a:t>Monitor detector</a:t>
                      </a:r>
                      <a:endParaRPr lang="nl-NL"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bl>
          </a:graphicData>
        </a:graphic>
      </p:graphicFrame>
      <p:grpSp>
        <p:nvGrpSpPr>
          <p:cNvPr id="15" name="Group 14"/>
          <p:cNvGrpSpPr/>
          <p:nvPr/>
        </p:nvGrpSpPr>
        <p:grpSpPr>
          <a:xfrm>
            <a:off x="3448381" y="2398412"/>
            <a:ext cx="4317750" cy="789360"/>
            <a:chOff x="3287428" y="5085184"/>
            <a:chExt cx="4317750" cy="789360"/>
          </a:xfrm>
        </p:grpSpPr>
        <mc:AlternateContent xmlns:mc="http://schemas.openxmlformats.org/markup-compatibility/2006" xmlns:a14="http://schemas.microsoft.com/office/drawing/2010/main">
          <mc:Choice Requires="a14">
            <p:sp>
              <p:nvSpPr>
                <p:cNvPr id="16" name="TextBox 15"/>
                <p:cNvSpPr txBox="1"/>
                <p:nvPr/>
              </p:nvSpPr>
              <p:spPr>
                <a:xfrm>
                  <a:off x="3287428" y="5085184"/>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𝑔𝑎𝑠</m:t>
                            </m:r>
                          </m:sub>
                        </m:sSub>
                        <m:d>
                          <m:dPr>
                            <m:ctrlPr>
                              <a:rPr lang="nl-NL" i="1" smtClean="0">
                                <a:latin typeface="Cambria Math" panose="02040503050406030204" pitchFamily="18" charset="0"/>
                              </a:rPr>
                            </m:ctrlPr>
                          </m:dPr>
                          <m:e>
                            <m:r>
                              <a:rPr lang="nl-NL" i="1" smtClean="0">
                                <a:latin typeface="Cambria Math"/>
                                <a:ea typeface="Cambria Math"/>
                              </a:rPr>
                              <m:t>𝜈</m:t>
                            </m:r>
                          </m:e>
                        </m:d>
                      </m:oMath>
                    </m:oMathPara>
                  </a14:m>
                  <a:endParaRPr lang="nl-NL" dirty="0"/>
                </a:p>
              </p:txBody>
            </p:sp>
          </mc:Choice>
          <mc:Fallback xmlns="">
            <p:sp>
              <p:nvSpPr>
                <p:cNvPr id="16" name="TextBox 15"/>
                <p:cNvSpPr txBox="1">
                  <a:spLocks noRot="1" noChangeAspect="1" noMove="1" noResize="1" noEditPoints="1" noAdjustHandles="1" noChangeArrowheads="1" noChangeShapeType="1" noTextEdit="1"/>
                </p:cNvSpPr>
                <p:nvPr/>
              </p:nvSpPr>
              <p:spPr>
                <a:xfrm>
                  <a:off x="3287428" y="5085184"/>
                  <a:ext cx="2159579" cy="388889"/>
                </a:xfrm>
                <a:prstGeom prst="rect">
                  <a:avLst/>
                </a:prstGeom>
                <a:blipFill rotWithShape="1">
                  <a:blip r:embed="rId4"/>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287428" y="548565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7" name="TextBox 16"/>
                <p:cNvSpPr txBox="1">
                  <a:spLocks noRot="1" noChangeAspect="1" noMove="1" noResize="1" noEditPoints="1" noAdjustHandles="1" noChangeArrowheads="1" noChangeShapeType="1" noTextEdit="1"/>
                </p:cNvSpPr>
                <p:nvPr/>
              </p:nvSpPr>
              <p:spPr>
                <a:xfrm>
                  <a:off x="3287428" y="5485655"/>
                  <a:ext cx="2159579" cy="388889"/>
                </a:xfrm>
                <a:prstGeom prst="rect">
                  <a:avLst/>
                </a:prstGeom>
                <a:blipFill rotWithShape="1">
                  <a:blip r:embed="rId5"/>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440549" y="5476370"/>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8" name="TextBox 17"/>
                <p:cNvSpPr txBox="1">
                  <a:spLocks noRot="1" noChangeAspect="1" noMove="1" noResize="1" noEditPoints="1" noAdjustHandles="1" noChangeArrowheads="1" noChangeShapeType="1" noTextEdit="1"/>
                </p:cNvSpPr>
                <p:nvPr/>
              </p:nvSpPr>
              <p:spPr>
                <a:xfrm>
                  <a:off x="5440549" y="5476370"/>
                  <a:ext cx="2159579" cy="388889"/>
                </a:xfrm>
                <a:prstGeom prst="rect">
                  <a:avLst/>
                </a:prstGeom>
                <a:blipFill rotWithShape="1">
                  <a:blip r:embed="rId6"/>
                  <a:stretch>
                    <a:fillRect b="-952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45599" y="5089893"/>
                  <a:ext cx="215957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oMath>
                    </m:oMathPara>
                  </a14:m>
                  <a:endParaRPr lang="nl-NL" dirty="0"/>
                </a:p>
              </p:txBody>
            </p:sp>
          </mc:Choice>
          <mc:Fallback xmlns="">
            <p:sp>
              <p:nvSpPr>
                <p:cNvPr id="19" name="TextBox 18"/>
                <p:cNvSpPr txBox="1">
                  <a:spLocks noRot="1" noChangeAspect="1" noMove="1" noResize="1" noEditPoints="1" noAdjustHandles="1" noChangeArrowheads="1" noChangeShapeType="1" noTextEdit="1"/>
                </p:cNvSpPr>
                <p:nvPr/>
              </p:nvSpPr>
              <p:spPr>
                <a:xfrm>
                  <a:off x="5445599" y="5089893"/>
                  <a:ext cx="2159579" cy="390748"/>
                </a:xfrm>
                <a:prstGeom prst="rect">
                  <a:avLst/>
                </a:prstGeom>
                <a:blipFill rotWithShape="1">
                  <a:blip r:embed="rId7"/>
                  <a:stretch>
                    <a:fillRect b="-7813"/>
                  </a:stretch>
                </a:blipFill>
              </p:spPr>
              <p:txBody>
                <a:bodyPr/>
                <a:lstStyle/>
                <a:p>
                  <a:r>
                    <a:rPr lang="nl-NL">
                      <a:noFill/>
                    </a:rPr>
                    <a:t> </a:t>
                  </a:r>
                </a:p>
              </p:txBody>
            </p:sp>
          </mc:Fallback>
        </mc:AlternateContent>
      </p:grpSp>
      <p:sp>
        <p:nvSpPr>
          <p:cNvPr id="20" name="Down Arrow 19"/>
          <p:cNvSpPr/>
          <p:nvPr/>
        </p:nvSpPr>
        <p:spPr>
          <a:xfrm>
            <a:off x="4456162" y="3200963"/>
            <a:ext cx="144016" cy="516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Down Arrow 20"/>
          <p:cNvSpPr/>
          <p:nvPr/>
        </p:nvSpPr>
        <p:spPr>
          <a:xfrm>
            <a:off x="6681291" y="3200963"/>
            <a:ext cx="144016" cy="516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mc:AlternateContent xmlns:mc="http://schemas.openxmlformats.org/markup-compatibility/2006" xmlns:a14="http://schemas.microsoft.com/office/drawing/2010/main">
        <mc:Choice Requires="a14">
          <p:sp>
            <p:nvSpPr>
              <p:cNvPr id="22" name="TextBox 21"/>
              <p:cNvSpPr txBox="1"/>
              <p:nvPr/>
            </p:nvSpPr>
            <p:spPr>
              <a:xfrm>
                <a:off x="3272407" y="3729150"/>
                <a:ext cx="2511525" cy="70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i="1">
                              <a:latin typeface="Cambria Math"/>
                            </a:rPr>
                            <m:t>𝑓</m:t>
                          </m:r>
                        </m:e>
                        <m:sub>
                          <m:r>
                            <a:rPr lang="en-GB" i="1">
                              <a:latin typeface="Cambria Math"/>
                            </a:rPr>
                            <m:t>𝑔𝑎𝑠</m:t>
                          </m:r>
                        </m:sub>
                      </m:sSub>
                      <m:d>
                        <m:dPr>
                          <m:ctrlPr>
                            <a:rPr lang="nl-NL" i="1">
                              <a:latin typeface="Cambria Math" panose="02040503050406030204" pitchFamily="18" charset="0"/>
                            </a:rPr>
                          </m:ctrlPr>
                        </m:dPr>
                        <m:e>
                          <m:r>
                            <a:rPr lang="nl-NL" i="1">
                              <a:latin typeface="Cambria Math"/>
                              <a:ea typeface="Cambria Math"/>
                            </a:rPr>
                            <m:t>𝜈</m:t>
                          </m:r>
                        </m:e>
                      </m:d>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1</m:t>
                              </m:r>
                            </m:sub>
                          </m:sSub>
                        </m:num>
                        <m:den>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2</m:t>
                              </m:r>
                            </m:sub>
                          </m:sSub>
                          <m:r>
                            <m:rPr>
                              <m:nor/>
                            </m:rPr>
                            <a:rPr lang="nl-NL" dirty="0"/>
                            <m:t> </m:t>
                          </m:r>
                        </m:den>
                      </m:f>
                      <m:r>
                        <a:rPr lang="en-GB" b="0" i="1" dirty="0" smtClean="0">
                          <a:latin typeface="Cambria Math"/>
                        </a:rPr>
                        <m:t>=</m:t>
                      </m:r>
                      <m:sSub>
                        <m:sSubPr>
                          <m:ctrlPr>
                            <a:rPr lang="en-GB" i="1">
                              <a:latin typeface="Cambria Math" panose="02040503050406030204" pitchFamily="18" charset="0"/>
                            </a:rPr>
                          </m:ctrlPr>
                        </m:sSubPr>
                        <m:e>
                          <m:r>
                            <a:rPr lang="en-GB" i="1">
                              <a:latin typeface="Cambria Math"/>
                            </a:rPr>
                            <m:t>𝐼</m:t>
                          </m:r>
                        </m:e>
                        <m:sub>
                          <m:r>
                            <a:rPr lang="en-GB" i="1">
                              <a:latin typeface="Cambria Math"/>
                            </a:rPr>
                            <m:t>𝑜</m:t>
                          </m:r>
                        </m:sub>
                      </m:sSub>
                      <m:d>
                        <m:dPr>
                          <m:ctrlPr>
                            <a:rPr lang="nl-NL" i="1">
                              <a:latin typeface="Cambria Math" panose="02040503050406030204" pitchFamily="18" charset="0"/>
                            </a:rPr>
                          </m:ctrlPr>
                        </m:dPr>
                        <m:e>
                          <m:r>
                            <a:rPr lang="nl-NL" i="1">
                              <a:latin typeface="Cambria Math"/>
                              <a:ea typeface="Cambria Math"/>
                            </a:rPr>
                            <m:t>𝜈</m:t>
                          </m:r>
                        </m:e>
                      </m:d>
                    </m:oMath>
                  </m:oMathPara>
                </a14:m>
                <a:endParaRPr lang="nl-NL" dirty="0"/>
              </a:p>
            </p:txBody>
          </p:sp>
        </mc:Choice>
        <mc:Fallback xmlns="">
          <p:sp>
            <p:nvSpPr>
              <p:cNvPr id="22" name="TextBox 21"/>
              <p:cNvSpPr txBox="1">
                <a:spLocks noRot="1" noChangeAspect="1" noMove="1" noResize="1" noEditPoints="1" noAdjustHandles="1" noChangeArrowheads="1" noChangeShapeType="1" noTextEdit="1"/>
              </p:cNvSpPr>
              <p:nvPr/>
            </p:nvSpPr>
            <p:spPr>
              <a:xfrm>
                <a:off x="3272407" y="3729150"/>
                <a:ext cx="2511525" cy="703206"/>
              </a:xfrm>
              <a:prstGeom prst="rect">
                <a:avLst/>
              </a:prstGeom>
              <a:blipFill rotWithShape="1">
                <a:blip r:embed="rId8"/>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609925" y="3717032"/>
                <a:ext cx="2286747" cy="715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NL" i="1" smtClean="0">
                              <a:latin typeface="Cambria Math" panose="02040503050406030204" pitchFamily="18" charset="0"/>
                            </a:rPr>
                          </m:ctrlPr>
                        </m:fPr>
                        <m:num>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1</m:t>
                              </m:r>
                            </m:sub>
                          </m:sSub>
                        </m:num>
                        <m:den>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2</m:t>
                              </m:r>
                            </m:sub>
                          </m:sSub>
                          <m:r>
                            <m:rPr>
                              <m:nor/>
                            </m:rPr>
                            <a:rPr lang="nl-NL" dirty="0"/>
                            <m:t> </m:t>
                          </m:r>
                        </m:den>
                      </m:f>
                      <m:r>
                        <a:rPr lang="en-GB" b="0" i="1" dirty="0" smtClean="0">
                          <a:latin typeface="Cambria Math"/>
                        </a:rPr>
                        <m:t>=</m:t>
                      </m:r>
                      <m:sSub>
                        <m:sSubPr>
                          <m:ctrlPr>
                            <a:rPr lang="en-GB" i="1">
                              <a:latin typeface="Cambria Math" panose="02040503050406030204" pitchFamily="18" charset="0"/>
                            </a:rPr>
                          </m:ctrlPr>
                        </m:sSubPr>
                        <m:e>
                          <m:r>
                            <a:rPr lang="en-GB" i="1">
                              <a:latin typeface="Cambria Math"/>
                            </a:rPr>
                            <m:t>𝐼</m:t>
                          </m:r>
                        </m:e>
                        <m:sub>
                          <m:r>
                            <a:rPr lang="en-GB" i="1">
                              <a:latin typeface="Cambria Math"/>
                            </a:rPr>
                            <m:t>𝑖</m:t>
                          </m:r>
                        </m:sub>
                      </m:sSub>
                    </m:oMath>
                  </m:oMathPara>
                </a14:m>
                <a:endParaRPr lang="nl-NL" dirty="0"/>
              </a:p>
            </p:txBody>
          </p:sp>
        </mc:Choice>
        <mc:Fallback xmlns="">
          <p:sp>
            <p:nvSpPr>
              <p:cNvPr id="23" name="TextBox 22"/>
              <p:cNvSpPr txBox="1">
                <a:spLocks noRot="1" noChangeAspect="1" noMove="1" noResize="1" noEditPoints="1" noAdjustHandles="1" noChangeArrowheads="1" noChangeShapeType="1" noTextEdit="1"/>
              </p:cNvSpPr>
              <p:nvPr/>
            </p:nvSpPr>
            <p:spPr>
              <a:xfrm>
                <a:off x="5609925" y="3717032"/>
                <a:ext cx="2286747" cy="715324"/>
              </a:xfrm>
              <a:prstGeom prst="rect">
                <a:avLst/>
              </a:prstGeom>
              <a:blipFill rotWithShape="1">
                <a:blip r:embed="rId9"/>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547297" y="5686664"/>
                <a:ext cx="4187186"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m:t>
                      </m:r>
                      <m:sSub>
                        <m:sSubPr>
                          <m:ctrlPr>
                            <a:rPr lang="en-GB" b="0" i="1" smtClean="0">
                              <a:latin typeface="Cambria Math" panose="02040503050406030204" pitchFamily="18" charset="0"/>
                              <a:ea typeface="Cambria Math"/>
                            </a:rPr>
                          </m:ctrlPr>
                        </m:sSubPr>
                        <m:e>
                          <m:r>
                            <a:rPr lang="en-GB" b="0" i="1" smtClean="0">
                              <a:latin typeface="Cambria Math"/>
                              <a:ea typeface="Cambria Math"/>
                            </a:rPr>
                            <m:t>𝑙𝑜𝑔</m:t>
                          </m:r>
                        </m:e>
                        <m:sub>
                          <m:r>
                            <a:rPr lang="en-GB" b="0" i="1" smtClean="0">
                              <a:latin typeface="Cambria Math"/>
                              <a:ea typeface="Cambria Math"/>
                            </a:rPr>
                            <m:t>10</m:t>
                          </m:r>
                        </m:sub>
                      </m:sSub>
                      <m:d>
                        <m:dPr>
                          <m:ctrlPr>
                            <a:rPr lang="en-GB" b="0" i="1" smtClean="0">
                              <a:latin typeface="Cambria Math" panose="02040503050406030204" pitchFamily="18" charset="0"/>
                              <a:ea typeface="Cambria Math"/>
                            </a:rPr>
                          </m:ctrlPr>
                        </m:dPr>
                        <m:e>
                          <m:f>
                            <m:fPr>
                              <m:ctrlPr>
                                <a:rPr lang="en-GB" b="0" i="1" smtClean="0">
                                  <a:latin typeface="Cambria Math" panose="02040503050406030204" pitchFamily="18" charset="0"/>
                                  <a:ea typeface="Cambria Math"/>
                                </a:rPr>
                              </m:ctrlPr>
                            </m:fPr>
                            <m:num>
                              <m:sSub>
                                <m:sSubPr>
                                  <m:ctrlPr>
                                    <a:rPr lang="nl-NL" i="1">
                                      <a:latin typeface="Cambria Math" panose="02040503050406030204" pitchFamily="18" charset="0"/>
                                    </a:rPr>
                                  </m:ctrlPr>
                                </m:sSubPr>
                                <m:e>
                                  <m:r>
                                    <a:rPr lang="nl-NL" i="1">
                                      <a:latin typeface="Cambria Math"/>
                                    </a:rPr>
                                    <m:t>𝐼</m:t>
                                  </m:r>
                                </m:e>
                                <m:sub>
                                  <m:r>
                                    <a:rPr lang="nl-NL" i="1">
                                      <a:latin typeface="Cambria Math"/>
                                    </a:rPr>
                                    <m:t>𝑜</m:t>
                                  </m:r>
                                </m:sub>
                              </m:sSub>
                              <m:d>
                                <m:dPr>
                                  <m:ctrlPr>
                                    <a:rPr lang="nl-NL" i="1">
                                      <a:latin typeface="Cambria Math" panose="02040503050406030204" pitchFamily="18" charset="0"/>
                                      <a:ea typeface="Cambria Math"/>
                                    </a:rPr>
                                  </m:ctrlPr>
                                </m:dPr>
                                <m:e>
                                  <m:r>
                                    <a:rPr lang="nl-NL" i="1">
                                      <a:latin typeface="Cambria Math"/>
                                      <a:ea typeface="Cambria Math"/>
                                    </a:rPr>
                                    <m:t>𝜈</m:t>
                                  </m:r>
                                </m:e>
                              </m:d>
                            </m:num>
                            <m:den>
                              <m:sSub>
                                <m:sSubPr>
                                  <m:ctrlPr>
                                    <a:rPr lang="nl-NL" i="1">
                                      <a:latin typeface="Cambria Math" panose="02040503050406030204" pitchFamily="18" charset="0"/>
                                    </a:rPr>
                                  </m:ctrlPr>
                                </m:sSubPr>
                                <m:e>
                                  <m:r>
                                    <a:rPr lang="nl-NL" i="1">
                                      <a:latin typeface="Cambria Math"/>
                                    </a:rPr>
                                    <m:t>𝐼</m:t>
                                  </m:r>
                                </m:e>
                                <m:sub>
                                  <m:r>
                                    <a:rPr lang="nl-NL" i="1">
                                      <a:latin typeface="Cambria Math"/>
                                    </a:rPr>
                                    <m:t>𝑖</m:t>
                                  </m:r>
                                </m:sub>
                              </m:sSub>
                              <m:d>
                                <m:dPr>
                                  <m:ctrlPr>
                                    <a:rPr lang="nl-NL" i="1">
                                      <a:latin typeface="Cambria Math" panose="02040503050406030204" pitchFamily="18" charset="0"/>
                                      <a:ea typeface="Cambria Math"/>
                                    </a:rPr>
                                  </m:ctrlPr>
                                </m:dPr>
                                <m:e>
                                  <m:r>
                                    <a:rPr lang="nl-NL" i="1">
                                      <a:latin typeface="Cambria Math"/>
                                      <a:ea typeface="Cambria Math"/>
                                    </a:rPr>
                                    <m:t>𝜈</m:t>
                                  </m:r>
                                </m:e>
                              </m:d>
                            </m:den>
                          </m:f>
                        </m:e>
                      </m:d>
                      <m:r>
                        <a:rPr lang="en-GB" b="0" i="1" smtClean="0">
                          <a:latin typeface="Cambria Math"/>
                          <a:ea typeface="Cambria Math"/>
                        </a:rPr>
                        <m:t>=</m:t>
                      </m:r>
                      <m:sSub>
                        <m:sSubPr>
                          <m:ctrlPr>
                            <a:rPr lang="en-GB" i="1">
                              <a:latin typeface="Cambria Math" panose="02040503050406030204" pitchFamily="18" charset="0"/>
                              <a:ea typeface="Cambria Math"/>
                            </a:rPr>
                          </m:ctrlPr>
                        </m:sSubPr>
                        <m:e>
                          <m:r>
                            <a:rPr lang="en-GB" i="1">
                              <a:latin typeface="Cambria Math"/>
                              <a:ea typeface="Cambria Math"/>
                            </a:rPr>
                            <m:t>𝑙𝑜𝑔</m:t>
                          </m:r>
                        </m:e>
                        <m:sub>
                          <m:r>
                            <a:rPr lang="en-GB" i="1">
                              <a:latin typeface="Cambria Math"/>
                              <a:ea typeface="Cambria Math"/>
                            </a:rPr>
                            <m:t>10</m:t>
                          </m:r>
                        </m:sub>
                      </m:sSub>
                      <m:d>
                        <m:dPr>
                          <m:ctrlPr>
                            <a:rPr lang="en-GB" i="1">
                              <a:latin typeface="Cambria Math" panose="02040503050406030204" pitchFamily="18" charset="0"/>
                              <a:ea typeface="Cambria Math"/>
                            </a:rPr>
                          </m:ctrlPr>
                        </m:dPr>
                        <m:e>
                          <m:sSub>
                            <m:sSubPr>
                              <m:ctrlPr>
                                <a:rPr lang="en-GB" i="1" smtClean="0">
                                  <a:latin typeface="Cambria Math" panose="02040503050406030204" pitchFamily="18" charset="0"/>
                                  <a:ea typeface="Cambria Math"/>
                                </a:rPr>
                              </m:ctrlPr>
                            </m:sSubPr>
                            <m:e>
                              <m:r>
                                <a:rPr lang="en-GB" b="0" i="1" smtClean="0">
                                  <a:latin typeface="Cambria Math"/>
                                  <a:ea typeface="Cambria Math"/>
                                </a:rPr>
                                <m:t>𝑓</m:t>
                              </m:r>
                            </m:e>
                            <m:sub>
                              <m:r>
                                <a:rPr lang="en-GB" b="0" i="1" smtClean="0">
                                  <a:latin typeface="Cambria Math"/>
                                  <a:ea typeface="Cambria Math"/>
                                </a:rPr>
                                <m:t>𝑔𝑎𝑠</m:t>
                              </m:r>
                            </m:sub>
                          </m:sSub>
                          <m:d>
                            <m:dPr>
                              <m:ctrlPr>
                                <a:rPr lang="en-GB" i="1" smtClean="0">
                                  <a:latin typeface="Cambria Math" panose="02040503050406030204" pitchFamily="18" charset="0"/>
                                  <a:ea typeface="Cambria Math"/>
                                </a:rPr>
                              </m:ctrlPr>
                            </m:dPr>
                            <m:e>
                              <m:r>
                                <a:rPr lang="en-GB" i="1" smtClean="0">
                                  <a:latin typeface="Cambria Math"/>
                                  <a:ea typeface="Cambria Math"/>
                                </a:rPr>
                                <m:t>𝜈</m:t>
                              </m:r>
                            </m:e>
                          </m:d>
                        </m:e>
                      </m:d>
                    </m:oMath>
                  </m:oMathPara>
                </a14:m>
                <a:endParaRPr lang="nl-NL" dirty="0"/>
              </a:p>
            </p:txBody>
          </p:sp>
        </mc:Choice>
        <mc:Fallback xmlns="">
          <p:sp>
            <p:nvSpPr>
              <p:cNvPr id="26" name="TextBox 25"/>
              <p:cNvSpPr txBox="1">
                <a:spLocks noRot="1" noChangeAspect="1" noMove="1" noResize="1" noEditPoints="1" noAdjustHandles="1" noChangeArrowheads="1" noChangeShapeType="1" noTextEdit="1"/>
              </p:cNvSpPr>
              <p:nvPr/>
            </p:nvSpPr>
            <p:spPr>
              <a:xfrm>
                <a:off x="4547297" y="5686664"/>
                <a:ext cx="4187186" cy="714683"/>
              </a:xfrm>
              <a:prstGeom prst="rect">
                <a:avLst/>
              </a:prstGeom>
              <a:blipFill rotWithShape="1">
                <a:blip r:embed="rId10"/>
                <a:stretch>
                  <a:fillRect/>
                </a:stretch>
              </a:blipFill>
            </p:spPr>
            <p:txBody>
              <a:bodyPr/>
              <a:lstStyle/>
              <a:p>
                <a:r>
                  <a:rPr lang="nl-NL">
                    <a:noFill/>
                  </a:rPr>
                  <a:t> </a:t>
                </a:r>
              </a:p>
            </p:txBody>
          </p:sp>
        </mc:Fallback>
      </mc:AlternateContent>
      <p:sp>
        <p:nvSpPr>
          <p:cNvPr id="27" name="TextBox 26"/>
          <p:cNvSpPr txBox="1"/>
          <p:nvPr/>
        </p:nvSpPr>
        <p:spPr>
          <a:xfrm>
            <a:off x="1034981" y="5858795"/>
            <a:ext cx="2002486" cy="369332"/>
          </a:xfrm>
          <a:prstGeom prst="rect">
            <a:avLst/>
          </a:prstGeom>
          <a:noFill/>
        </p:spPr>
        <p:txBody>
          <a:bodyPr wrap="square" rtlCol="0">
            <a:spAutoFit/>
          </a:bodyPr>
          <a:lstStyle/>
          <a:p>
            <a:r>
              <a:rPr lang="en-GB" dirty="0" smtClean="0"/>
              <a:t>Absorbance</a:t>
            </a:r>
            <a:endParaRPr lang="nl-NL" dirty="0"/>
          </a:p>
        </p:txBody>
      </p:sp>
    </p:spTree>
    <p:extLst>
      <p:ext uri="{BB962C8B-B14F-4D97-AF65-F5344CB8AC3E}">
        <p14:creationId xmlns:p14="http://schemas.microsoft.com/office/powerpoint/2010/main" val="579276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nl-NL" dirty="0"/>
          </a:p>
        </p:txBody>
      </p:sp>
      <mc:AlternateContent xmlns:mc="http://schemas.openxmlformats.org/markup-compatibility/2006" xmlns:a14="http://schemas.microsoft.com/office/drawing/2010/main">
        <mc:Choice Requires="a14">
          <p:sp>
            <p:nvSpPr>
              <p:cNvPr id="28" name="TextBox 27"/>
              <p:cNvSpPr txBox="1"/>
              <p:nvPr/>
            </p:nvSpPr>
            <p:spPr>
              <a:xfrm>
                <a:off x="4355976" y="2521011"/>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m:t>
                      </m:r>
                      <m:r>
                        <a:rPr lang="en-GB" b="0" i="1" smtClean="0">
                          <a:latin typeface="Cambria Math"/>
                          <a:ea typeface="Cambria Math"/>
                        </a:rPr>
                        <m:t>𝜀</m:t>
                      </m:r>
                      <m:d>
                        <m:dPr>
                          <m:ctrlPr>
                            <a:rPr lang="en-GB" b="0" i="1" smtClean="0">
                              <a:latin typeface="Cambria Math" panose="02040503050406030204" pitchFamily="18" charset="0"/>
                              <a:ea typeface="Cambria Math"/>
                            </a:rPr>
                          </m:ctrlPr>
                        </m:dPr>
                        <m:e>
                          <m:r>
                            <a:rPr lang="en-GB" b="0" i="1" smtClean="0">
                              <a:latin typeface="Cambria Math"/>
                              <a:ea typeface="Cambria Math"/>
                            </a:rPr>
                            <m:t>𝜈</m:t>
                          </m:r>
                        </m:e>
                      </m:d>
                      <m:r>
                        <a:rPr lang="en-GB" b="0" i="1" smtClean="0">
                          <a:latin typeface="Cambria Math"/>
                          <a:ea typeface="Cambria Math"/>
                        </a:rPr>
                        <m:t>𝑐𝑙</m:t>
                      </m:r>
                    </m:oMath>
                  </m:oMathPara>
                </a14:m>
                <a:endParaRPr lang="nl-NL" dirty="0"/>
              </a:p>
            </p:txBody>
          </p:sp>
        </mc:Choice>
        <mc:Fallback xmlns="">
          <p:sp>
            <p:nvSpPr>
              <p:cNvPr id="28" name="TextBox 27"/>
              <p:cNvSpPr txBox="1">
                <a:spLocks noRot="1" noChangeAspect="1" noMove="1" noResize="1" noEditPoints="1" noAdjustHandles="1" noChangeArrowheads="1" noChangeShapeType="1" noTextEdit="1"/>
              </p:cNvSpPr>
              <p:nvPr/>
            </p:nvSpPr>
            <p:spPr>
              <a:xfrm>
                <a:off x="4355976" y="2521011"/>
                <a:ext cx="4187186" cy="369332"/>
              </a:xfrm>
              <a:prstGeom prst="rect">
                <a:avLst/>
              </a:prstGeom>
              <a:blipFill rotWithShape="1">
                <a:blip r:embed="rId3"/>
                <a:stretch>
                  <a:fillRect/>
                </a:stretch>
              </a:blipFill>
            </p:spPr>
            <p:txBody>
              <a:bodyPr/>
              <a:lstStyle/>
              <a:p>
                <a:r>
                  <a:rPr lang="nl-NL">
                    <a:noFill/>
                  </a:rPr>
                  <a:t> </a:t>
                </a:r>
              </a:p>
            </p:txBody>
          </p:sp>
        </mc:Fallback>
      </mc:AlternateContent>
      <p:sp>
        <p:nvSpPr>
          <p:cNvPr id="29" name="TextBox 28"/>
          <p:cNvSpPr txBox="1"/>
          <p:nvPr/>
        </p:nvSpPr>
        <p:spPr>
          <a:xfrm>
            <a:off x="843660" y="2521011"/>
            <a:ext cx="2002486" cy="369332"/>
          </a:xfrm>
          <a:prstGeom prst="rect">
            <a:avLst/>
          </a:prstGeom>
          <a:noFill/>
        </p:spPr>
        <p:txBody>
          <a:bodyPr wrap="square" rtlCol="0">
            <a:spAutoFit/>
          </a:bodyPr>
          <a:lstStyle/>
          <a:p>
            <a:r>
              <a:rPr lang="en-GB" dirty="0" smtClean="0"/>
              <a:t>Absorbance</a:t>
            </a:r>
            <a:endParaRPr lang="nl-NL" dirty="0"/>
          </a:p>
        </p:txBody>
      </p:sp>
      <mc:AlternateContent xmlns:mc="http://schemas.openxmlformats.org/markup-compatibility/2006" xmlns:a14="http://schemas.microsoft.com/office/drawing/2010/main">
        <mc:Choice Requires="a14">
          <p:sp>
            <p:nvSpPr>
              <p:cNvPr id="24" name="TextBox 23"/>
              <p:cNvSpPr txBox="1"/>
              <p:nvPr/>
            </p:nvSpPr>
            <p:spPr>
              <a:xfrm>
                <a:off x="4355976" y="3140968"/>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 </m:t>
                      </m:r>
                      <m:r>
                        <a:rPr lang="en-GB" b="0" i="1" smtClean="0">
                          <a:latin typeface="Cambria Math"/>
                          <a:ea typeface="Cambria Math"/>
                        </a:rPr>
                        <m:t>𝜀</m:t>
                      </m:r>
                      <m:d>
                        <m:dPr>
                          <m:ctrlPr>
                            <a:rPr lang="en-GB" b="0" i="1" smtClean="0">
                              <a:latin typeface="Cambria Math" panose="02040503050406030204" pitchFamily="18" charset="0"/>
                              <a:ea typeface="Cambria Math"/>
                            </a:rPr>
                          </m:ctrlPr>
                        </m:dPr>
                        <m:e>
                          <m:r>
                            <a:rPr lang="en-GB" b="0" i="1" smtClean="0">
                              <a:latin typeface="Cambria Math"/>
                              <a:ea typeface="Cambria Math"/>
                            </a:rPr>
                            <m:t>𝜈</m:t>
                          </m:r>
                        </m:e>
                      </m:d>
                    </m:oMath>
                  </m:oMathPara>
                </a14:m>
                <a:endParaRPr lang="nl-NL" dirty="0"/>
              </a:p>
            </p:txBody>
          </p:sp>
        </mc:Choice>
        <mc:Fallback xmlns="">
          <p:sp>
            <p:nvSpPr>
              <p:cNvPr id="24" name="TextBox 23"/>
              <p:cNvSpPr txBox="1">
                <a:spLocks noRot="1" noChangeAspect="1" noMove="1" noResize="1" noEditPoints="1" noAdjustHandles="1" noChangeArrowheads="1" noChangeShapeType="1" noTextEdit="1"/>
              </p:cNvSpPr>
              <p:nvPr/>
            </p:nvSpPr>
            <p:spPr>
              <a:xfrm>
                <a:off x="4355976" y="3140968"/>
                <a:ext cx="4187186" cy="369332"/>
              </a:xfrm>
              <a:prstGeom prst="rect">
                <a:avLst/>
              </a:prstGeom>
              <a:blipFill rotWithShape="1">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355976" y="3779748"/>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𝑐</m:t>
                      </m:r>
                    </m:oMath>
                  </m:oMathPara>
                </a14:m>
                <a:endParaRPr lang="nl-NL" dirty="0"/>
              </a:p>
            </p:txBody>
          </p:sp>
        </mc:Choice>
        <mc:Fallback xmlns="">
          <p:sp>
            <p:nvSpPr>
              <p:cNvPr id="25" name="TextBox 24"/>
              <p:cNvSpPr txBox="1">
                <a:spLocks noRot="1" noChangeAspect="1" noMove="1" noResize="1" noEditPoints="1" noAdjustHandles="1" noChangeArrowheads="1" noChangeShapeType="1" noTextEdit="1"/>
              </p:cNvSpPr>
              <p:nvPr/>
            </p:nvSpPr>
            <p:spPr>
              <a:xfrm>
                <a:off x="4355976" y="3779748"/>
                <a:ext cx="4187186" cy="369332"/>
              </a:xfrm>
              <a:prstGeom prst="rect">
                <a:avLst/>
              </a:prstGeom>
              <a:blipFill rotWithShape="1">
                <a:blip r:embed="rId5"/>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355976" y="4411452"/>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𝑙</m:t>
                      </m:r>
                    </m:oMath>
                  </m:oMathPara>
                </a14:m>
                <a:endParaRPr lang="nl-NL" dirty="0"/>
              </a:p>
            </p:txBody>
          </p:sp>
        </mc:Choice>
        <mc:Fallback xmlns="">
          <p:sp>
            <p:nvSpPr>
              <p:cNvPr id="30" name="TextBox 29"/>
              <p:cNvSpPr txBox="1">
                <a:spLocks noRot="1" noChangeAspect="1" noMove="1" noResize="1" noEditPoints="1" noAdjustHandles="1" noChangeArrowheads="1" noChangeShapeType="1" noTextEdit="1"/>
              </p:cNvSpPr>
              <p:nvPr/>
            </p:nvSpPr>
            <p:spPr>
              <a:xfrm>
                <a:off x="4355976" y="4411452"/>
                <a:ext cx="4187186" cy="369332"/>
              </a:xfrm>
              <a:prstGeom prst="rect">
                <a:avLst/>
              </a:prstGeom>
              <a:blipFill rotWithShape="1">
                <a:blip r:embed="rId6"/>
                <a:stretch>
                  <a:fillRect/>
                </a:stretch>
              </a:blipFill>
            </p:spPr>
            <p:txBody>
              <a:bodyPr/>
              <a:lstStyle/>
              <a:p>
                <a:r>
                  <a:rPr lang="nl-NL">
                    <a:noFill/>
                  </a:rPr>
                  <a:t> </a:t>
                </a:r>
              </a:p>
            </p:txBody>
          </p:sp>
        </mc:Fallback>
      </mc:AlternateContent>
      <p:sp>
        <p:nvSpPr>
          <p:cNvPr id="31" name="TextBox 30"/>
          <p:cNvSpPr txBox="1"/>
          <p:nvPr/>
        </p:nvSpPr>
        <p:spPr>
          <a:xfrm>
            <a:off x="843660" y="3140968"/>
            <a:ext cx="2216172" cy="369332"/>
          </a:xfrm>
          <a:prstGeom prst="rect">
            <a:avLst/>
          </a:prstGeom>
          <a:noFill/>
        </p:spPr>
        <p:txBody>
          <a:bodyPr wrap="square" rtlCol="0">
            <a:spAutoFit/>
          </a:bodyPr>
          <a:lstStyle/>
          <a:p>
            <a:r>
              <a:rPr lang="en-GB" dirty="0" smtClean="0"/>
              <a:t>Molar absorptivity</a:t>
            </a:r>
            <a:endParaRPr lang="nl-NL" dirty="0"/>
          </a:p>
        </p:txBody>
      </p:sp>
      <p:sp>
        <p:nvSpPr>
          <p:cNvPr id="32" name="TextBox 31"/>
          <p:cNvSpPr txBox="1"/>
          <p:nvPr/>
        </p:nvSpPr>
        <p:spPr>
          <a:xfrm>
            <a:off x="843660" y="3779748"/>
            <a:ext cx="2002486" cy="369332"/>
          </a:xfrm>
          <a:prstGeom prst="rect">
            <a:avLst/>
          </a:prstGeom>
          <a:noFill/>
        </p:spPr>
        <p:txBody>
          <a:bodyPr wrap="square" rtlCol="0">
            <a:spAutoFit/>
          </a:bodyPr>
          <a:lstStyle/>
          <a:p>
            <a:r>
              <a:rPr lang="en-GB" dirty="0" smtClean="0"/>
              <a:t>Concentration</a:t>
            </a:r>
            <a:endParaRPr lang="nl-NL" dirty="0"/>
          </a:p>
        </p:txBody>
      </p:sp>
      <p:sp>
        <p:nvSpPr>
          <p:cNvPr id="33" name="TextBox 32"/>
          <p:cNvSpPr txBox="1"/>
          <p:nvPr/>
        </p:nvSpPr>
        <p:spPr>
          <a:xfrm>
            <a:off x="843660" y="4411452"/>
            <a:ext cx="2002486" cy="369332"/>
          </a:xfrm>
          <a:prstGeom prst="rect">
            <a:avLst/>
          </a:prstGeom>
          <a:noFill/>
        </p:spPr>
        <p:txBody>
          <a:bodyPr wrap="square" rtlCol="0">
            <a:spAutoFit/>
          </a:bodyPr>
          <a:lstStyle/>
          <a:p>
            <a:r>
              <a:rPr lang="en-GB" dirty="0" smtClean="0"/>
              <a:t>Path length</a:t>
            </a:r>
            <a:endParaRPr lang="nl-NL" dirty="0"/>
          </a:p>
        </p:txBody>
      </p:sp>
    </p:spTree>
    <p:extLst>
      <p:ext uri="{BB962C8B-B14F-4D97-AF65-F5344CB8AC3E}">
        <p14:creationId xmlns:p14="http://schemas.microsoft.com/office/powerpoint/2010/main" val="745177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Absorbance spectrum</a:t>
            </a:r>
            <a:endParaRPr lang="nl-NL" dirty="0"/>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33" y="2445955"/>
            <a:ext cx="4489859" cy="310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2445955"/>
            <a:ext cx="4404814" cy="310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2178922" y="2780928"/>
            <a:ext cx="2969142" cy="2376264"/>
            <a:chOff x="2149587" y="1815232"/>
            <a:chExt cx="2926469" cy="2376264"/>
          </a:xfrm>
        </p:grpSpPr>
        <p:sp>
          <p:nvSpPr>
            <p:cNvPr id="5" name="Rectangle 4"/>
            <p:cNvSpPr/>
            <p:nvPr/>
          </p:nvSpPr>
          <p:spPr>
            <a:xfrm>
              <a:off x="2149587" y="3327400"/>
              <a:ext cx="75046" cy="46164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Straight Connector 6"/>
            <p:cNvCxnSpPr>
              <a:stCxn id="5" idx="0"/>
            </p:cNvCxnSpPr>
            <p:nvPr/>
          </p:nvCxnSpPr>
          <p:spPr>
            <a:xfrm flipV="1">
              <a:off x="2187110" y="1815232"/>
              <a:ext cx="2888946" cy="15121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24633" y="3789040"/>
              <a:ext cx="2851423" cy="402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642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4101"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700807"/>
            <a:ext cx="4248472" cy="3042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1473" y="1652727"/>
            <a:ext cx="4716016" cy="3138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9792" y="4869160"/>
            <a:ext cx="3282660" cy="1790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531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512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688" y="1679242"/>
            <a:ext cx="5760640" cy="4757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3275856" y="2348880"/>
            <a:ext cx="576064" cy="2880320"/>
            <a:chOff x="2339752" y="2079124"/>
            <a:chExt cx="432048" cy="2880320"/>
          </a:xfrm>
        </p:grpSpPr>
        <p:cxnSp>
          <p:nvCxnSpPr>
            <p:cNvPr id="13" name="Straight Connector 12"/>
            <p:cNvCxnSpPr/>
            <p:nvPr/>
          </p:nvCxnSpPr>
          <p:spPr>
            <a:xfrm>
              <a:off x="2339752"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71800"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3478107" y="5161360"/>
            <a:ext cx="85781"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63888" y="2348880"/>
            <a:ext cx="0" cy="2880320"/>
          </a:xfrm>
          <a:prstGeom prst="line">
            <a:avLst/>
          </a:prstGeom>
        </p:spPr>
        <p:style>
          <a:lnRef idx="1">
            <a:schemeClr val="accent1"/>
          </a:lnRef>
          <a:fillRef idx="0">
            <a:schemeClr val="accent1"/>
          </a:fillRef>
          <a:effectRef idx="0">
            <a:schemeClr val="accent1"/>
          </a:effectRef>
          <a:fontRef idx="minor">
            <a:schemeClr val="tx1"/>
          </a:fontRef>
        </p:style>
      </p:cxnSp>
      <p:sp>
        <p:nvSpPr>
          <p:cNvPr id="20" name="5-Point Star 19"/>
          <p:cNvSpPr/>
          <p:nvPr/>
        </p:nvSpPr>
        <p:spPr>
          <a:xfrm>
            <a:off x="3469970" y="5119623"/>
            <a:ext cx="45719" cy="4571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39" name="Group 38"/>
          <p:cNvGrpSpPr/>
          <p:nvPr/>
        </p:nvGrpSpPr>
        <p:grpSpPr>
          <a:xfrm>
            <a:off x="3563888" y="2332608"/>
            <a:ext cx="720080" cy="2880320"/>
            <a:chOff x="2339752" y="2079124"/>
            <a:chExt cx="432048" cy="2880320"/>
          </a:xfrm>
        </p:grpSpPr>
        <p:cxnSp>
          <p:nvCxnSpPr>
            <p:cNvPr id="40" name="Straight Connector 39"/>
            <p:cNvCxnSpPr/>
            <p:nvPr/>
          </p:nvCxnSpPr>
          <p:spPr>
            <a:xfrm>
              <a:off x="2339752"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1800"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flipV="1">
            <a:off x="3851920" y="2348880"/>
            <a:ext cx="0" cy="2864048"/>
          </a:xfrm>
          <a:prstGeom prst="line">
            <a:avLst/>
          </a:prstGeom>
        </p:spPr>
        <p:style>
          <a:lnRef idx="1">
            <a:schemeClr val="accent1"/>
          </a:lnRef>
          <a:fillRef idx="0">
            <a:schemeClr val="accent1"/>
          </a:fillRef>
          <a:effectRef idx="0">
            <a:schemeClr val="accent1"/>
          </a:effectRef>
          <a:fontRef idx="minor">
            <a:schemeClr val="tx1"/>
          </a:fontRef>
        </p:style>
      </p:cxnSp>
      <p:sp>
        <p:nvSpPr>
          <p:cNvPr id="44" name="5-Point Star 43"/>
          <p:cNvSpPr/>
          <p:nvPr/>
        </p:nvSpPr>
        <p:spPr>
          <a:xfrm>
            <a:off x="3653177" y="2132856"/>
            <a:ext cx="45719" cy="4571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47" name="Straight Arrow Connector 46"/>
          <p:cNvCxnSpPr/>
          <p:nvPr/>
        </p:nvCxnSpPr>
        <p:spPr>
          <a:xfrm>
            <a:off x="3669322" y="2194003"/>
            <a:ext cx="18259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103183" y="2155715"/>
            <a:ext cx="3106824" cy="3537634"/>
            <a:chOff x="4103183" y="2155715"/>
            <a:chExt cx="3106824" cy="3537634"/>
          </a:xfrm>
        </p:grpSpPr>
        <p:cxnSp>
          <p:nvCxnSpPr>
            <p:cNvPr id="54" name="Straight Arrow Connector 53"/>
            <p:cNvCxnSpPr/>
            <p:nvPr/>
          </p:nvCxnSpPr>
          <p:spPr>
            <a:xfrm>
              <a:off x="4134105" y="4329052"/>
              <a:ext cx="149863"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Point Star 55"/>
            <p:cNvSpPr/>
            <p:nvPr/>
          </p:nvSpPr>
          <p:spPr>
            <a:xfrm>
              <a:off x="4103183" y="4293096"/>
              <a:ext cx="5714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75" name="Straight Arrow Connector 74"/>
            <p:cNvCxnSpPr/>
            <p:nvPr/>
          </p:nvCxnSpPr>
          <p:spPr>
            <a:xfrm>
              <a:off x="4496942" y="3091819"/>
              <a:ext cx="7505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77" name="5-Point Star 76"/>
            <p:cNvSpPr/>
            <p:nvPr/>
          </p:nvSpPr>
          <p:spPr>
            <a:xfrm>
              <a:off x="4463359" y="306896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85" name="Straight Arrow Connector 84"/>
            <p:cNvCxnSpPr/>
            <p:nvPr/>
          </p:nvCxnSpPr>
          <p:spPr>
            <a:xfrm>
              <a:off x="4621148" y="5612099"/>
              <a:ext cx="166876"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7" name="5-Point Star 86"/>
            <p:cNvSpPr/>
            <p:nvPr/>
          </p:nvSpPr>
          <p:spPr>
            <a:xfrm>
              <a:off x="4598289" y="558924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4" name="Group 4113"/>
            <p:cNvGrpSpPr/>
            <p:nvPr/>
          </p:nvGrpSpPr>
          <p:grpSpPr>
            <a:xfrm>
              <a:off x="5109846" y="2155715"/>
              <a:ext cx="2100161" cy="3537634"/>
              <a:chOff x="5109846" y="2155715"/>
              <a:chExt cx="2100161" cy="3537634"/>
            </a:xfrm>
          </p:grpSpPr>
          <p:sp>
            <p:nvSpPr>
              <p:cNvPr id="99" name="5-Point Star 98"/>
              <p:cNvSpPr/>
              <p:nvPr/>
            </p:nvSpPr>
            <p:spPr>
              <a:xfrm>
                <a:off x="6876256" y="564763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105" name="Straight Arrow Connector 104"/>
              <p:cNvCxnSpPr/>
              <p:nvPr/>
            </p:nvCxnSpPr>
            <p:spPr>
              <a:xfrm flipH="1">
                <a:off x="6815677" y="5669472"/>
                <a:ext cx="83440" cy="1017"/>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113" name="Group 4112"/>
              <p:cNvGrpSpPr/>
              <p:nvPr/>
            </p:nvGrpSpPr>
            <p:grpSpPr>
              <a:xfrm>
                <a:off x="5109846" y="2155715"/>
                <a:ext cx="2100161" cy="2929469"/>
                <a:chOff x="5109846" y="2155715"/>
                <a:chExt cx="2100161" cy="2929469"/>
              </a:xfrm>
            </p:grpSpPr>
            <p:sp>
              <p:nvSpPr>
                <p:cNvPr id="93" name="5-Point Star 92"/>
                <p:cNvSpPr/>
                <p:nvPr/>
              </p:nvSpPr>
              <p:spPr>
                <a:xfrm>
                  <a:off x="7164288" y="3727049"/>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2" name="Group 4111"/>
                <p:cNvGrpSpPr/>
                <p:nvPr/>
              </p:nvGrpSpPr>
              <p:grpSpPr>
                <a:xfrm>
                  <a:off x="5109846" y="2155715"/>
                  <a:ext cx="1243046" cy="2929469"/>
                  <a:chOff x="5109846" y="2155715"/>
                  <a:chExt cx="1243046" cy="2929469"/>
                </a:xfrm>
              </p:grpSpPr>
              <p:sp>
                <p:nvSpPr>
                  <p:cNvPr id="97" name="5-Point Star 96"/>
                  <p:cNvSpPr/>
                  <p:nvPr/>
                </p:nvSpPr>
                <p:spPr>
                  <a:xfrm>
                    <a:off x="6177510" y="4247377"/>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98" name="5-Point Star 97"/>
                  <p:cNvSpPr/>
                  <p:nvPr/>
                </p:nvSpPr>
                <p:spPr>
                  <a:xfrm>
                    <a:off x="6228184" y="414908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0" name="Group 4109"/>
                  <p:cNvGrpSpPr/>
                  <p:nvPr/>
                </p:nvGrpSpPr>
                <p:grpSpPr>
                  <a:xfrm>
                    <a:off x="5109846" y="2155715"/>
                    <a:ext cx="697720" cy="2929469"/>
                    <a:chOff x="5109846" y="2155715"/>
                    <a:chExt cx="697720" cy="2929469"/>
                  </a:xfrm>
                </p:grpSpPr>
                <p:grpSp>
                  <p:nvGrpSpPr>
                    <p:cNvPr id="4109" name="Group 4108"/>
                    <p:cNvGrpSpPr/>
                    <p:nvPr/>
                  </p:nvGrpSpPr>
                  <p:grpSpPr>
                    <a:xfrm>
                      <a:off x="5109846" y="2155715"/>
                      <a:ext cx="398258" cy="2929469"/>
                      <a:chOff x="5109846" y="2155715"/>
                      <a:chExt cx="398258" cy="2929469"/>
                    </a:xfrm>
                  </p:grpSpPr>
                  <p:cxnSp>
                    <p:nvCxnSpPr>
                      <p:cNvPr id="92" name="Straight Arrow Connector 91"/>
                      <p:cNvCxnSpPr/>
                      <p:nvPr/>
                    </p:nvCxnSpPr>
                    <p:spPr>
                      <a:xfrm flipH="1" flipV="1">
                        <a:off x="5364088" y="5062324"/>
                        <a:ext cx="121156" cy="772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4" name="5-Point Star 93"/>
                      <p:cNvSpPr/>
                      <p:nvPr/>
                    </p:nvSpPr>
                    <p:spPr>
                      <a:xfrm>
                        <a:off x="5109846" y="2155715"/>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95" name="5-Point Star 94"/>
                      <p:cNvSpPr/>
                      <p:nvPr/>
                    </p:nvSpPr>
                    <p:spPr>
                      <a:xfrm>
                        <a:off x="5462385" y="5039465"/>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sp>
                  <p:nvSpPr>
                    <p:cNvPr id="96" name="5-Point Star 95"/>
                    <p:cNvSpPr/>
                    <p:nvPr/>
                  </p:nvSpPr>
                  <p:spPr>
                    <a:xfrm>
                      <a:off x="5724128" y="2204864"/>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101" name="Straight Arrow Connector 100"/>
                    <p:cNvCxnSpPr/>
                    <p:nvPr/>
                  </p:nvCxnSpPr>
                  <p:spPr>
                    <a:xfrm>
                      <a:off x="5724128" y="2241798"/>
                      <a:ext cx="8343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flipH="1">
                    <a:off x="6084168" y="4307170"/>
                    <a:ext cx="116201" cy="878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6269454" y="4171939"/>
                    <a:ext cx="83438" cy="1768"/>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p:cNvCxnSpPr/>
                <p:nvPr/>
              </p:nvCxnSpPr>
              <p:spPr>
                <a:xfrm flipH="1">
                  <a:off x="7020272" y="3749908"/>
                  <a:ext cx="166875"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872370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4101"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508192"/>
            <a:ext cx="3787891" cy="2712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1473" y="1502070"/>
            <a:ext cx="3976951" cy="264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979" y="4123428"/>
            <a:ext cx="3816424" cy="2712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1716" y="4078508"/>
            <a:ext cx="4176464" cy="2779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43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Apothecary</Template>
  <TotalTime>28639</TotalTime>
  <Words>597</Words>
  <Application>Microsoft Office PowerPoint</Application>
  <PresentationFormat>On-screen Show (4:3)</PresentationFormat>
  <Paragraphs>133</Paragraphs>
  <Slides>17</Slides>
  <Notes>13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 Antiqua</vt:lpstr>
      <vt:lpstr>Calibri</vt:lpstr>
      <vt:lpstr>Cambria Math</vt:lpstr>
      <vt:lpstr>Century Gothic</vt:lpstr>
      <vt:lpstr>Apothecary</vt:lpstr>
      <vt:lpstr>Analysis of gas compounds by absorbance spectrum</vt:lpstr>
      <vt:lpstr>Overview</vt:lpstr>
      <vt:lpstr>Setup</vt:lpstr>
      <vt:lpstr>Theory</vt:lpstr>
      <vt:lpstr>Theory</vt:lpstr>
      <vt:lpstr>Absorbance spectrum</vt:lpstr>
      <vt:lpstr>Wavenumber calibration</vt:lpstr>
      <vt:lpstr>Wavenumber calibration</vt:lpstr>
      <vt:lpstr>Wavenumber calibration</vt:lpstr>
      <vt:lpstr>H2O and CO2 calibration</vt:lpstr>
      <vt:lpstr>H2O and CO2 calibration</vt:lpstr>
      <vt:lpstr>Healthy vs. Asthmatic breath</vt:lpstr>
      <vt:lpstr>Concentration analysis</vt:lpstr>
      <vt:lpstr>Concentration analysis</vt:lpstr>
      <vt:lpstr>Concentration analysis</vt:lpstr>
      <vt:lpstr>PowerPoint Presentation</vt:lpstr>
      <vt:lpstr>PowerPoint Presentation</vt:lpstr>
    </vt:vector>
  </TitlesOfParts>
  <Company>TU Delft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Olav Grouwstra</dc:creator>
  <cp:lastModifiedBy>Olav Grouwstra</cp:lastModifiedBy>
  <cp:revision>124</cp:revision>
  <dcterms:created xsi:type="dcterms:W3CDTF">2014-09-11T09:22:08Z</dcterms:created>
  <dcterms:modified xsi:type="dcterms:W3CDTF">2014-11-04T12:43:52Z</dcterms:modified>
</cp:coreProperties>
</file>