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7" r:id="rId4"/>
    <p:sldId id="257" r:id="rId5"/>
    <p:sldId id="258" r:id="rId6"/>
    <p:sldId id="259" r:id="rId7"/>
    <p:sldId id="260" r:id="rId8"/>
    <p:sldId id="261" r:id="rId9"/>
    <p:sldId id="262" r:id="rId10"/>
    <p:sldId id="264" r:id="rId11"/>
    <p:sldId id="268" r:id="rId12"/>
    <p:sldId id="263" r:id="rId13"/>
    <p:sldId id="266" r:id="rId14"/>
    <p:sldId id="267" r:id="rId15"/>
    <p:sldId id="270" r:id="rId16"/>
    <p:sldId id="271" r:id="rId17"/>
    <p:sldId id="272" r:id="rId18"/>
    <p:sldId id="275"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35" y="0"/>
            <a:ext cx="12192635" cy="3428365"/>
          </a:xfrm>
        </p:spPr>
        <p:txBody>
          <a:bodyPr>
            <a:normAutofit/>
          </a:bodyPr>
          <a:p>
            <a:r>
              <a:rPr lang="en-US" altLang="en-US" sz="3600">
                <a:solidFill>
                  <a:schemeClr val="accent3"/>
                </a:solidFill>
                <a:latin typeface="Times New Roman" panose="02020603050405020304" charset="0"/>
                <a:cs typeface="Times New Roman" panose="02020603050405020304" charset="0"/>
              </a:rPr>
              <a:t>Data-Driven Insights for Responsible Lending and Customer Retention in Fintech</a:t>
            </a:r>
            <a:endParaRPr lang="en-US" altLang="en-US" sz="3600">
              <a:solidFill>
                <a:schemeClr val="accent3"/>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35" y="5960745"/>
            <a:ext cx="3417570" cy="897255"/>
          </a:xfrm>
        </p:spPr>
        <p:txBody>
          <a:bodyPr/>
          <a:p>
            <a:pPr algn="l"/>
            <a:r>
              <a:rPr lang="en-US" sz="1600" b="1">
                <a:solidFill>
                  <a:schemeClr val="accent6">
                    <a:lumMod val="10000"/>
                  </a:schemeClr>
                </a:solidFill>
                <a:latin typeface="Times New Roman" panose="02020603050405020304" charset="0"/>
                <a:cs typeface="Times New Roman" panose="02020603050405020304" charset="0"/>
              </a:rPr>
              <a:t>Presented by: Olawale Odofin</a:t>
            </a:r>
            <a:endParaRPr lang="en-US" sz="1600" b="1">
              <a:solidFill>
                <a:schemeClr val="accent6">
                  <a:lumMod val="10000"/>
                </a:schemeClr>
              </a:solidFill>
              <a:latin typeface="Times New Roman" panose="02020603050405020304" charset="0"/>
              <a:cs typeface="Times New Roman" panose="02020603050405020304" charset="0"/>
            </a:endParaRPr>
          </a:p>
          <a:p>
            <a:pPr algn="l"/>
            <a:r>
              <a:rPr lang="en-US" sz="1600" b="1">
                <a:solidFill>
                  <a:schemeClr val="accent6">
                    <a:lumMod val="10000"/>
                  </a:schemeClr>
                </a:solidFill>
                <a:latin typeface="Times New Roman" panose="02020603050405020304" charset="0"/>
                <a:cs typeface="Times New Roman" panose="02020603050405020304" charset="0"/>
              </a:rPr>
              <a:t>Email: olawaleodofin51@gmail.com</a:t>
            </a:r>
            <a:endParaRPr lang="en-US" sz="1600" b="1">
              <a:solidFill>
                <a:schemeClr val="accent6">
                  <a:lumMod val="10000"/>
                </a:schemeClr>
              </a:solidFill>
              <a:latin typeface="Times New Roman" panose="02020603050405020304" charset="0"/>
              <a:cs typeface="Times New Roman" panose="02020603050405020304" charset="0"/>
            </a:endParaRPr>
          </a:p>
          <a:p>
            <a:pPr algn="l"/>
            <a:r>
              <a:rPr lang="en-US" sz="1600" b="1">
                <a:solidFill>
                  <a:schemeClr val="accent6">
                    <a:lumMod val="10000"/>
                  </a:schemeClr>
                </a:solidFill>
                <a:latin typeface="Times New Roman" panose="02020603050405020304" charset="0"/>
                <a:cs typeface="Times New Roman" panose="02020603050405020304" charset="0"/>
              </a:rPr>
              <a:t>Date: 29/12/2024</a:t>
            </a:r>
            <a:endParaRPr lang="en-US" sz="1600" b="1">
              <a:solidFill>
                <a:schemeClr val="accent6">
                  <a:lumMod val="10000"/>
                </a:schemeClr>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latin typeface="Times New Roman" panose="02020603050405020304" charset="0"/>
                <a:cs typeface="Times New Roman" panose="02020603050405020304" charset="0"/>
              </a:rPr>
              <a:t>Loan Class Distribution Among Qualified Customers</a:t>
            </a:r>
            <a:endParaRPr lang="en-US" sz="2800" b="1">
              <a:latin typeface="Times New Roman" panose="02020603050405020304" charset="0"/>
              <a:cs typeface="Times New Roman" panose="02020603050405020304" charset="0"/>
            </a:endParaRPr>
          </a:p>
        </p:txBody>
      </p:sp>
      <p:pic>
        <p:nvPicPr>
          <p:cNvPr id="4" name="Content Placeholder 3" descr="Dashboard2"/>
          <p:cNvPicPr>
            <a:picLocks noChangeAspect="1"/>
          </p:cNvPicPr>
          <p:nvPr>
            <p:ph idx="1"/>
          </p:nvPr>
        </p:nvPicPr>
        <p:blipFill>
          <a:blip r:embed="rId1"/>
          <a:srcRect t="64444" r="71651"/>
          <a:stretch>
            <a:fillRect/>
          </a:stretch>
        </p:blipFill>
        <p:spPr>
          <a:xfrm>
            <a:off x="635" y="1029335"/>
            <a:ext cx="5094605" cy="3422650"/>
          </a:xfrm>
          <a:prstGeom prst="rect">
            <a:avLst/>
          </a:prstGeom>
        </p:spPr>
      </p:pic>
      <p:sp>
        <p:nvSpPr>
          <p:cNvPr id="5" name="Text Box 4"/>
          <p:cNvSpPr txBox="1"/>
          <p:nvPr/>
        </p:nvSpPr>
        <p:spPr>
          <a:xfrm>
            <a:off x="5212715" y="1028700"/>
            <a:ext cx="6979285" cy="5828665"/>
          </a:xfrm>
          <a:prstGeom prst="rect">
            <a:avLst/>
          </a:prstGeom>
          <a:noFill/>
        </p:spPr>
        <p:txBody>
          <a:bodyPr wrap="square" rtlCol="0">
            <a:noAutofit/>
          </a:bodyPr>
          <a:p>
            <a:pPr indent="0" algn="just">
              <a:buFont typeface="Wingdings" panose="05000000000000000000" charset="0"/>
              <a:buNone/>
            </a:pPr>
            <a:r>
              <a:rPr lang="en-US" sz="2800">
                <a:latin typeface="Times New Roman" panose="02020603050405020304" charset="0"/>
                <a:cs typeface="Times New Roman" panose="02020603050405020304" charset="0"/>
              </a:rPr>
              <a:t>Property loan is the most popular among the qualified customers, followed by car loan and Land loan . School loans is the least among the customers.</a:t>
            </a:r>
            <a:endParaRPr lang="en-US" sz="2800">
              <a:latin typeface="Times New Roman" panose="02020603050405020304" charset="0"/>
              <a:cs typeface="Times New Roman" panose="02020603050405020304" charset="0"/>
            </a:endParaRPr>
          </a:p>
          <a:p>
            <a:pPr indent="0" algn="just">
              <a:buFont typeface="Wingdings" panose="05000000000000000000" charset="0"/>
              <a:buNone/>
            </a:pPr>
            <a:r>
              <a:rPr lang="en-US" sz="2800">
                <a:latin typeface="Times New Roman" panose="02020603050405020304" charset="0"/>
                <a:cs typeface="Times New Roman" panose="02020603050405020304" charset="0"/>
              </a:rPr>
              <a:t>The dominance of property loans indicates strong demand for high - value financial support, suggesting that customers have sufficient creditworthiness to manage large loan. </a:t>
            </a:r>
            <a:endParaRPr lang="en-US" sz="2800">
              <a:latin typeface="Times New Roman" panose="02020603050405020304" charset="0"/>
              <a:cs typeface="Times New Roman" panose="02020603050405020304" charset="0"/>
            </a:endParaRPr>
          </a:p>
          <a:p>
            <a:pPr indent="0" algn="just">
              <a:buFont typeface="Wingdings" panose="05000000000000000000" charset="0"/>
              <a:buNone/>
            </a:pPr>
            <a:r>
              <a:rPr lang="en-US" sz="2800">
                <a:latin typeface="Times New Roman" panose="02020603050405020304" charset="0"/>
                <a:cs typeface="Times New Roman" panose="02020603050405020304" charset="0"/>
              </a:rPr>
              <a:t>Fintech companies and Banks should focus on promoting property loans and ensuring they align with customers needs.</a:t>
            </a:r>
            <a:endParaRPr lang="en-US" sz="2800">
              <a:latin typeface="Times New Roman" panose="02020603050405020304" charset="0"/>
              <a:cs typeface="Times New Roman" panose="02020603050405020304" charset="0"/>
            </a:endParaRPr>
          </a:p>
          <a:p>
            <a:pPr indent="0">
              <a:buFont typeface="Wingdings" panose="05000000000000000000" charset="0"/>
              <a:buNone/>
            </a:pPr>
            <a:r>
              <a:rPr lang="en-US"/>
              <a:t>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a:latin typeface="Times New Roman" panose="02020603050405020304" charset="0"/>
                <a:cs typeface="Times New Roman" panose="02020603050405020304" charset="0"/>
              </a:rPr>
              <a:t>Average DTI of Loan Class</a:t>
            </a:r>
            <a:endParaRPr lang="en-US" sz="2800">
              <a:latin typeface="Times New Roman" panose="02020603050405020304" charset="0"/>
              <a:cs typeface="Times New Roman" panose="02020603050405020304" charset="0"/>
            </a:endParaRPr>
          </a:p>
        </p:txBody>
      </p:sp>
      <p:pic>
        <p:nvPicPr>
          <p:cNvPr id="4" name="Content Placeholder 3" descr="Dashboard2"/>
          <p:cNvPicPr>
            <a:picLocks noChangeAspect="1"/>
          </p:cNvPicPr>
          <p:nvPr>
            <p:ph idx="1"/>
          </p:nvPr>
        </p:nvPicPr>
        <p:blipFill>
          <a:blip r:embed="rId1"/>
          <a:srcRect t="26556" r="71126" b="34986"/>
          <a:stretch>
            <a:fillRect/>
          </a:stretch>
        </p:blipFill>
        <p:spPr>
          <a:xfrm>
            <a:off x="0" y="997585"/>
            <a:ext cx="4836160" cy="2623185"/>
          </a:xfrm>
          <a:prstGeom prst="rect">
            <a:avLst/>
          </a:prstGeom>
        </p:spPr>
      </p:pic>
      <p:sp>
        <p:nvSpPr>
          <p:cNvPr id="5" name="Text Box 4"/>
          <p:cNvSpPr txBox="1"/>
          <p:nvPr/>
        </p:nvSpPr>
        <p:spPr>
          <a:xfrm>
            <a:off x="4953000" y="997585"/>
            <a:ext cx="7239635" cy="5860415"/>
          </a:xfrm>
          <a:prstGeom prst="rect">
            <a:avLst/>
          </a:prstGeom>
          <a:noFill/>
        </p:spPr>
        <p:txBody>
          <a:bodyPr wrap="square" rtlCol="0">
            <a:noAutofit/>
          </a:bodyPr>
          <a:p>
            <a:pPr indent="0" algn="just">
              <a:buFont typeface="Wingdings" panose="05000000000000000000" charset="0"/>
              <a:buNone/>
            </a:pPr>
            <a:r>
              <a:rPr lang="en-US" sz="2800">
                <a:latin typeface="Times New Roman" panose="02020603050405020304" charset="0"/>
                <a:cs typeface="Times New Roman" panose="02020603050405020304" charset="0"/>
              </a:rPr>
              <a:t>Loan class - specific average DTI values:</a:t>
            </a:r>
            <a:endParaRPr lang="en-US" sz="2800">
              <a:latin typeface="Times New Roman" panose="02020603050405020304" charset="0"/>
              <a:cs typeface="Times New Roman" panose="02020603050405020304" charset="0"/>
            </a:endParaRPr>
          </a:p>
          <a:p>
            <a:pPr indent="0" algn="just">
              <a:buFont typeface="Wingdings" panose="05000000000000000000" charset="0"/>
              <a:buNone/>
            </a:pPr>
            <a:endParaRPr lang="en-US" sz="28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800">
                <a:latin typeface="Times New Roman" panose="02020603050405020304" charset="0"/>
                <a:cs typeface="Times New Roman" panose="02020603050405020304" charset="0"/>
              </a:rPr>
              <a:t>Car loan: 0.14</a:t>
            </a:r>
            <a:endParaRPr lang="en-US" sz="28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800">
                <a:latin typeface="Times New Roman" panose="02020603050405020304" charset="0"/>
                <a:cs typeface="Times New Roman" panose="02020603050405020304" charset="0"/>
              </a:rPr>
              <a:t>Property loan: 0.11</a:t>
            </a:r>
            <a:endParaRPr lang="en-US" sz="28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800">
                <a:latin typeface="Times New Roman" panose="02020603050405020304" charset="0"/>
                <a:cs typeface="Times New Roman" panose="02020603050405020304" charset="0"/>
              </a:rPr>
              <a:t>School loan: 0.10</a:t>
            </a:r>
            <a:endParaRPr lang="en-US" sz="28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800">
                <a:latin typeface="Times New Roman" panose="02020603050405020304" charset="0"/>
                <a:cs typeface="Times New Roman" panose="02020603050405020304" charset="0"/>
              </a:rPr>
              <a:t>Land loan: 0.06</a:t>
            </a:r>
            <a:endParaRPr lang="en-US" sz="2800">
              <a:latin typeface="Times New Roman" panose="02020603050405020304" charset="0"/>
              <a:cs typeface="Times New Roman" panose="02020603050405020304" charset="0"/>
            </a:endParaRPr>
          </a:p>
          <a:p>
            <a:pPr indent="0" algn="just">
              <a:buFont typeface="Wingdings" panose="05000000000000000000" charset="0"/>
              <a:buNone/>
            </a:pPr>
            <a:endParaRPr lang="en-US" sz="2800">
              <a:latin typeface="Times New Roman" panose="02020603050405020304" charset="0"/>
              <a:cs typeface="Times New Roman" panose="02020603050405020304" charset="0"/>
            </a:endParaRPr>
          </a:p>
          <a:p>
            <a:pPr indent="0" algn="just">
              <a:buFont typeface="Wingdings" panose="05000000000000000000" charset="0"/>
              <a:buNone/>
            </a:pPr>
            <a:r>
              <a:rPr lang="en-US" sz="2800">
                <a:latin typeface="Times New Roman" panose="02020603050405020304" charset="0"/>
                <a:cs typeface="Times New Roman" panose="02020603050405020304" charset="0"/>
              </a:rPr>
              <a:t>This low DTI across the loan class shows that qualified customers have sufficient financial capacity to take loan and make repayment without default risk.</a:t>
            </a: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latin typeface="Times New Roman" panose="02020603050405020304" charset="0"/>
                <a:cs typeface="Times New Roman" panose="02020603050405020304" charset="0"/>
              </a:rPr>
              <a:t>Qualified Customers Marital Status Profile</a:t>
            </a:r>
            <a:endParaRPr lang="en-US" sz="2800" b="1">
              <a:latin typeface="Times New Roman" panose="02020603050405020304" charset="0"/>
              <a:cs typeface="Times New Roman" panose="02020603050405020304" charset="0"/>
            </a:endParaRPr>
          </a:p>
        </p:txBody>
      </p:sp>
      <p:pic>
        <p:nvPicPr>
          <p:cNvPr id="4" name="Content Placeholder 3" descr="Dashboard2"/>
          <p:cNvPicPr>
            <a:picLocks noChangeAspect="1"/>
          </p:cNvPicPr>
          <p:nvPr>
            <p:ph idx="1"/>
          </p:nvPr>
        </p:nvPicPr>
        <p:blipFill>
          <a:blip r:embed="rId1"/>
          <a:srcRect l="27948" t="26194" r="38898" b="35194"/>
          <a:stretch>
            <a:fillRect/>
          </a:stretch>
        </p:blipFill>
        <p:spPr>
          <a:xfrm>
            <a:off x="635" y="1096010"/>
            <a:ext cx="6095365" cy="3596640"/>
          </a:xfrm>
          <a:prstGeom prst="rect">
            <a:avLst/>
          </a:prstGeom>
        </p:spPr>
      </p:pic>
      <p:sp>
        <p:nvSpPr>
          <p:cNvPr id="5" name="Text Box 4"/>
          <p:cNvSpPr txBox="1"/>
          <p:nvPr/>
        </p:nvSpPr>
        <p:spPr>
          <a:xfrm>
            <a:off x="6229985" y="1095375"/>
            <a:ext cx="5962015" cy="5763260"/>
          </a:xfrm>
          <a:prstGeom prst="rect">
            <a:avLst/>
          </a:prstGeom>
          <a:noFill/>
        </p:spPr>
        <p:txBody>
          <a:bodyPr wrap="square" rtlCol="0">
            <a:noAutofit/>
          </a:bodyPr>
          <a:p>
            <a:pPr marL="285750" indent="-285750" algn="just">
              <a:buFont typeface="Wingdings" panose="05000000000000000000" charset="0"/>
              <a:buChar char="Ø"/>
            </a:pPr>
            <a:r>
              <a:rPr lang="en-US" sz="2800">
                <a:latin typeface="Times New Roman" panose="02020603050405020304" charset="0"/>
                <a:cs typeface="Times New Roman" panose="02020603050405020304" charset="0"/>
              </a:rPr>
              <a:t>Married customers dominated loan eligibilty, indicating financial stability among this group.</a:t>
            </a:r>
            <a:endParaRPr lang="en-US" sz="28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800">
                <a:latin typeface="Times New Roman" panose="02020603050405020304" charset="0"/>
                <a:cs typeface="Times New Roman" panose="02020603050405020304" charset="0"/>
              </a:rPr>
              <a:t>single customers shows a fair share, while the widowed and divorced customers have relatively lower representation.</a:t>
            </a:r>
            <a:endParaRPr lang="en-US" sz="2800">
              <a:latin typeface="Times New Roman" panose="02020603050405020304" charset="0"/>
              <a:cs typeface="Times New Roman" panose="02020603050405020304" charset="0"/>
            </a:endParaRPr>
          </a:p>
          <a:p>
            <a:pPr indent="0" algn="just">
              <a:buFont typeface="Wingdings" panose="05000000000000000000" charset="0"/>
              <a:buNone/>
            </a:pPr>
            <a:endParaRPr lang="en-US" sz="2800">
              <a:latin typeface="Times New Roman" panose="02020603050405020304" charset="0"/>
              <a:cs typeface="Times New Roman" panose="02020603050405020304" charset="0"/>
            </a:endParaRPr>
          </a:p>
          <a:p>
            <a:pPr indent="0" algn="just">
              <a:buFont typeface="Wingdings" panose="05000000000000000000" charset="0"/>
              <a:buNone/>
            </a:pPr>
            <a:r>
              <a:rPr lang="en-US" sz="2800">
                <a:latin typeface="Times New Roman" panose="02020603050405020304" charset="0"/>
                <a:cs typeface="Times New Roman" panose="02020603050405020304" charset="0"/>
              </a:rPr>
              <a:t>Marital status plays a role in financial risk, with married customers often perceived as more stable.</a:t>
            </a: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latin typeface="Times New Roman" panose="02020603050405020304" charset="0"/>
                <a:cs typeface="Times New Roman" panose="02020603050405020304" charset="0"/>
              </a:rPr>
              <a:t>Qualified Customers Academic Profile</a:t>
            </a:r>
            <a:endParaRPr lang="en-US" sz="2800" b="1">
              <a:latin typeface="Times New Roman" panose="02020603050405020304" charset="0"/>
              <a:cs typeface="Times New Roman" panose="02020603050405020304" charset="0"/>
            </a:endParaRPr>
          </a:p>
        </p:txBody>
      </p:sp>
      <p:pic>
        <p:nvPicPr>
          <p:cNvPr id="4" name="Content Placeholder 3" descr="Dashboard2"/>
          <p:cNvPicPr>
            <a:picLocks noChangeAspect="1"/>
          </p:cNvPicPr>
          <p:nvPr>
            <p:ph idx="1"/>
          </p:nvPr>
        </p:nvPicPr>
        <p:blipFill>
          <a:blip r:embed="rId1"/>
          <a:srcRect l="62464" t="26917" b="35556"/>
          <a:stretch>
            <a:fillRect/>
          </a:stretch>
        </p:blipFill>
        <p:spPr>
          <a:xfrm>
            <a:off x="0" y="1195705"/>
            <a:ext cx="5327650" cy="3397885"/>
          </a:xfrm>
          <a:prstGeom prst="rect">
            <a:avLst/>
          </a:prstGeom>
        </p:spPr>
      </p:pic>
      <p:sp>
        <p:nvSpPr>
          <p:cNvPr id="5" name="Text Box 4"/>
          <p:cNvSpPr txBox="1"/>
          <p:nvPr/>
        </p:nvSpPr>
        <p:spPr>
          <a:xfrm>
            <a:off x="5593080" y="1195070"/>
            <a:ext cx="6598920" cy="5662295"/>
          </a:xfrm>
          <a:prstGeom prst="rect">
            <a:avLst/>
          </a:prstGeom>
          <a:noFill/>
        </p:spPr>
        <p:txBody>
          <a:bodyPr wrap="square" rtlCol="0">
            <a:noAutofit/>
          </a:bodyPr>
          <a:p>
            <a:pPr marL="285750" indent="-285750" algn="just">
              <a:buFont typeface="Wingdings" panose="05000000000000000000" charset="0"/>
              <a:buChar char="Ø"/>
            </a:pPr>
            <a:r>
              <a:rPr lang="en-US" sz="2800">
                <a:latin typeface="Times New Roman" panose="02020603050405020304" charset="0"/>
                <a:cs typeface="Times New Roman" panose="02020603050405020304" charset="0"/>
              </a:rPr>
              <a:t>All the academic qualification are more inclined toward property loans with Doctorates degree having the highest number of qualified customers followed by Master’s degree.</a:t>
            </a:r>
            <a:endParaRPr lang="en-US" sz="28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800">
                <a:latin typeface="Times New Roman" panose="02020603050405020304" charset="0"/>
                <a:cs typeface="Times New Roman" panose="02020603050405020304" charset="0"/>
              </a:rPr>
              <a:t>Customers with Doctorates are more qualified for Car loan</a:t>
            </a:r>
            <a:endParaRPr lang="en-US" sz="28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800">
                <a:latin typeface="Times New Roman" panose="02020603050405020304" charset="0"/>
                <a:cs typeface="Times New Roman" panose="02020603050405020304" charset="0"/>
              </a:rPr>
              <a:t>Customers with Master’s degree are more qualified for school loan and land loan.</a:t>
            </a:r>
            <a:endParaRPr lang="en-US" sz="2800">
              <a:latin typeface="Times New Roman" panose="02020603050405020304" charset="0"/>
              <a:cs typeface="Times New Roman" panose="02020603050405020304" charset="0"/>
            </a:endParaRPr>
          </a:p>
          <a:p>
            <a:pPr indent="0" algn="just">
              <a:buFont typeface="Wingdings" panose="05000000000000000000" charset="0"/>
              <a:buNone/>
            </a:pPr>
            <a:r>
              <a:rPr lang="en-US" sz="2800">
                <a:latin typeface="Times New Roman" panose="02020603050405020304" charset="0"/>
                <a:cs typeface="Times New Roman" panose="02020603050405020304" charset="0"/>
              </a:rPr>
              <a:t>This revealed how academic background impacts financial behaviour and preferences of customers.</a:t>
            </a: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latin typeface="Times New Roman" panose="02020603050405020304" charset="0"/>
                <a:cs typeface="Times New Roman" panose="02020603050405020304" charset="0"/>
              </a:rPr>
              <a:t>DTI for Loan Class Across Socioeconomic Status</a:t>
            </a:r>
            <a:endParaRPr lang="en-US" sz="2800" b="1">
              <a:latin typeface="Times New Roman" panose="02020603050405020304" charset="0"/>
              <a:cs typeface="Times New Roman" panose="02020603050405020304" charset="0"/>
            </a:endParaRPr>
          </a:p>
        </p:txBody>
      </p:sp>
      <p:pic>
        <p:nvPicPr>
          <p:cNvPr id="4" name="Content Placeholder 3" descr="Dashboard2"/>
          <p:cNvPicPr>
            <a:picLocks noChangeAspect="1"/>
          </p:cNvPicPr>
          <p:nvPr>
            <p:ph idx="1"/>
          </p:nvPr>
        </p:nvPicPr>
        <p:blipFill>
          <a:blip r:embed="rId1"/>
          <a:srcRect l="28180" t="64444" r="37861"/>
          <a:stretch>
            <a:fillRect/>
          </a:stretch>
        </p:blipFill>
        <p:spPr>
          <a:xfrm>
            <a:off x="0" y="1080770"/>
            <a:ext cx="5179695" cy="2674620"/>
          </a:xfrm>
          <a:prstGeom prst="rect">
            <a:avLst/>
          </a:prstGeom>
        </p:spPr>
      </p:pic>
      <p:sp>
        <p:nvSpPr>
          <p:cNvPr id="7" name="Text Box 6"/>
          <p:cNvSpPr txBox="1"/>
          <p:nvPr/>
        </p:nvSpPr>
        <p:spPr>
          <a:xfrm>
            <a:off x="5413375" y="1080770"/>
            <a:ext cx="6777990" cy="5776595"/>
          </a:xfrm>
          <a:prstGeom prst="rect">
            <a:avLst/>
          </a:prstGeom>
          <a:noFill/>
        </p:spPr>
        <p:txBody>
          <a:bodyPr wrap="square" rtlCol="0">
            <a:noAutofit/>
          </a:bodyPr>
          <a:p>
            <a:pPr marL="285750" indent="-285750" algn="just">
              <a:buFont typeface="Wingdings" panose="05000000000000000000" charset="0"/>
              <a:buChar char="Ø"/>
            </a:pPr>
            <a:r>
              <a:rPr lang="en-US" sz="2800">
                <a:latin typeface="Times New Roman" panose="02020603050405020304" charset="0"/>
                <a:cs typeface="Times New Roman" panose="02020603050405020304" charset="0"/>
              </a:rPr>
              <a:t>Customers with High socioeconomic status are qualified for all the loan class than other socioeconomic status with maneageble DTI.</a:t>
            </a:r>
            <a:endParaRPr lang="en-US" sz="28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800">
                <a:latin typeface="Times New Roman" panose="02020603050405020304" charset="0"/>
                <a:cs typeface="Times New Roman" panose="02020603050405020304" charset="0"/>
              </a:rPr>
              <a:t>Customers with Medium, and Low socioeconomic status are not qualified for school loan.</a:t>
            </a:r>
            <a:endParaRPr lang="en-US" sz="2800">
              <a:latin typeface="Times New Roman" panose="02020603050405020304" charset="0"/>
              <a:cs typeface="Times New Roman" panose="02020603050405020304" charset="0"/>
            </a:endParaRPr>
          </a:p>
          <a:p>
            <a:pPr indent="0" algn="just">
              <a:buFont typeface="Wingdings" panose="05000000000000000000" charset="0"/>
              <a:buNone/>
            </a:pPr>
            <a:endParaRPr lang="en-US" sz="2800">
              <a:latin typeface="Times New Roman" panose="02020603050405020304" charset="0"/>
              <a:cs typeface="Times New Roman" panose="02020603050405020304" charset="0"/>
            </a:endParaRPr>
          </a:p>
          <a:p>
            <a:pPr indent="0" algn="just">
              <a:buFont typeface="Wingdings" panose="05000000000000000000" charset="0"/>
              <a:buNone/>
            </a:pPr>
            <a:r>
              <a:rPr lang="en-US" sz="2800">
                <a:latin typeface="Times New Roman" panose="02020603050405020304" charset="0"/>
                <a:cs typeface="Times New Roman" panose="02020603050405020304" charset="0"/>
              </a:rPr>
              <a:t>This reveals that socioeconomic status significantly impacts financial health and eligibility, enabling targeted marketing efforts to high - potential customers.</a:t>
            </a:r>
            <a:endParaRPr lang="en-US" sz="2800">
              <a:latin typeface="Times New Roman" panose="02020603050405020304" charset="0"/>
              <a:cs typeface="Times New Roman" panose="02020603050405020304" charset="0"/>
            </a:endParaRPr>
          </a:p>
          <a:p>
            <a:pPr indent="0" algn="just">
              <a:buFont typeface="Wingdings" panose="05000000000000000000" charset="0"/>
              <a:buNone/>
            </a:pPr>
            <a:endParaRPr lang="en-US" sz="2800">
              <a:latin typeface="Times New Roman" panose="02020603050405020304" charset="0"/>
              <a:cs typeface="Times New Roman" panose="02020603050405020304" charset="0"/>
            </a:endParaRPr>
          </a:p>
          <a:p>
            <a:pPr indent="0" algn="just">
              <a:buFont typeface="Wingdings" panose="05000000000000000000" charset="0"/>
              <a:buNone/>
            </a:pP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latin typeface="Times New Roman" panose="02020603050405020304" charset="0"/>
                <a:cs typeface="Times New Roman" panose="02020603050405020304" charset="0"/>
              </a:rPr>
              <a:t>Loan Class for Different Age Group</a:t>
            </a:r>
            <a:endParaRPr lang="en-US" sz="2800" b="1">
              <a:latin typeface="Times New Roman" panose="02020603050405020304" charset="0"/>
              <a:cs typeface="Times New Roman" panose="02020603050405020304" charset="0"/>
            </a:endParaRPr>
          </a:p>
        </p:txBody>
      </p:sp>
      <p:pic>
        <p:nvPicPr>
          <p:cNvPr id="4" name="Content Placeholder 3" descr="Dashboard2"/>
          <p:cNvPicPr>
            <a:picLocks noChangeAspect="1"/>
          </p:cNvPicPr>
          <p:nvPr>
            <p:ph idx="1"/>
          </p:nvPr>
        </p:nvPicPr>
        <p:blipFill>
          <a:blip r:embed="rId1"/>
          <a:srcRect l="61976" t="64444"/>
          <a:stretch>
            <a:fillRect/>
          </a:stretch>
        </p:blipFill>
        <p:spPr>
          <a:xfrm>
            <a:off x="0" y="1012825"/>
            <a:ext cx="4609465" cy="2841625"/>
          </a:xfrm>
          <a:prstGeom prst="rect">
            <a:avLst/>
          </a:prstGeom>
        </p:spPr>
      </p:pic>
      <p:sp>
        <p:nvSpPr>
          <p:cNvPr id="5" name="Text Box 4"/>
          <p:cNvSpPr txBox="1"/>
          <p:nvPr/>
        </p:nvSpPr>
        <p:spPr>
          <a:xfrm>
            <a:off x="4812030" y="897255"/>
            <a:ext cx="7379970" cy="5961380"/>
          </a:xfrm>
          <a:prstGeom prst="rect">
            <a:avLst/>
          </a:prstGeom>
          <a:noFill/>
        </p:spPr>
        <p:txBody>
          <a:bodyPr wrap="square" rtlCol="0">
            <a:noAutofit/>
          </a:bodyPr>
          <a:p>
            <a:pPr marL="285750" indent="-285750" algn="just">
              <a:buFont typeface="Wingdings" panose="05000000000000000000" charset="0"/>
              <a:buChar char="Ø"/>
            </a:pPr>
            <a:r>
              <a:rPr lang="en-US" sz="2800">
                <a:latin typeface="Times New Roman" panose="02020603050405020304" charset="0"/>
                <a:cs typeface="Times New Roman" panose="02020603050405020304" charset="0"/>
              </a:rPr>
              <a:t>Customers within the age group 36 - 55 years are qualified for loans across all clasess.</a:t>
            </a:r>
            <a:endParaRPr lang="en-US" sz="2800">
              <a:latin typeface="Times New Roman" panose="02020603050405020304" charset="0"/>
              <a:cs typeface="Times New Roman" panose="02020603050405020304" charset="0"/>
            </a:endParaRPr>
          </a:p>
          <a:p>
            <a:pPr indent="0" algn="just">
              <a:buFont typeface="Wingdings" panose="05000000000000000000" charset="0"/>
              <a:buNone/>
            </a:pPr>
            <a:endParaRPr lang="en-US" sz="28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800">
                <a:latin typeface="Times New Roman" panose="02020603050405020304" charset="0"/>
                <a:cs typeface="Times New Roman" panose="02020603050405020304" charset="0"/>
              </a:rPr>
              <a:t>Customers within the age group 56 - 70 years are qualified for Property loan and Car loan.</a:t>
            </a:r>
            <a:endParaRPr lang="en-US" sz="2800">
              <a:latin typeface="Times New Roman" panose="02020603050405020304" charset="0"/>
              <a:cs typeface="Times New Roman" panose="02020603050405020304" charset="0"/>
            </a:endParaRPr>
          </a:p>
          <a:p>
            <a:pPr indent="0" algn="just">
              <a:buFont typeface="Wingdings" panose="05000000000000000000" charset="0"/>
              <a:buNone/>
            </a:pPr>
            <a:endParaRPr lang="en-US" sz="2800">
              <a:latin typeface="Times New Roman" panose="02020603050405020304" charset="0"/>
              <a:cs typeface="Times New Roman" panose="02020603050405020304" charset="0"/>
            </a:endParaRPr>
          </a:p>
          <a:p>
            <a:pPr marL="285750" indent="-285750" algn="just">
              <a:buFont typeface="Wingdings" panose="05000000000000000000" charset="0"/>
              <a:buChar char="Ø"/>
            </a:pPr>
            <a:r>
              <a:rPr lang="en-US" sz="2800">
                <a:latin typeface="Times New Roman" panose="02020603050405020304" charset="0"/>
                <a:cs typeface="Times New Roman" panose="02020603050405020304" charset="0"/>
              </a:rPr>
              <a:t>Younger customers (under 25 years0 and customers within the age group 25 - 35 years have minimal representation.</a:t>
            </a:r>
            <a:endParaRPr lang="en-US" sz="2800">
              <a:latin typeface="Times New Roman" panose="02020603050405020304" charset="0"/>
              <a:cs typeface="Times New Roman" panose="02020603050405020304" charset="0"/>
            </a:endParaRPr>
          </a:p>
          <a:p>
            <a:pPr indent="0" algn="just">
              <a:buFont typeface="Wingdings" panose="05000000000000000000" charset="0"/>
              <a:buNone/>
            </a:pPr>
            <a:endParaRPr lang="en-US" sz="2800">
              <a:latin typeface="Times New Roman" panose="02020603050405020304" charset="0"/>
              <a:cs typeface="Times New Roman" panose="02020603050405020304" charset="0"/>
            </a:endParaRPr>
          </a:p>
          <a:p>
            <a:pPr indent="0" algn="just">
              <a:buFont typeface="Wingdings" panose="05000000000000000000" charset="0"/>
              <a:buNone/>
            </a:pPr>
            <a:r>
              <a:rPr lang="en-US" sz="2800">
                <a:latin typeface="Times New Roman" panose="02020603050405020304" charset="0"/>
                <a:cs typeface="Times New Roman" panose="02020603050405020304" charset="0"/>
              </a:rPr>
              <a:t>This highlights that mid - aged customers are the primary loan candidates.</a:t>
            </a:r>
            <a:endParaRPr lang="en-US" sz="2800">
              <a:latin typeface="Times New Roman" panose="02020603050405020304" charset="0"/>
              <a:cs typeface="Times New Roman" panose="02020603050405020304" charset="0"/>
            </a:endParaRPr>
          </a:p>
          <a:p>
            <a:pPr indent="0">
              <a:buFont typeface="Wingdings" panose="05000000000000000000" charset="0"/>
              <a:buNone/>
            </a:pPr>
            <a:endParaRPr lang="en-US"/>
          </a:p>
          <a:p>
            <a:pPr indent="0">
              <a:buFont typeface="Wingdings" panose="05000000000000000000" charset="0"/>
              <a:buNone/>
            </a:pP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b="1">
                <a:solidFill>
                  <a:schemeClr val="tx2"/>
                </a:solidFill>
                <a:latin typeface="Times New Roman" panose="02020603050405020304" charset="0"/>
                <a:cs typeface="Times New Roman" panose="02020603050405020304" charset="0"/>
              </a:rPr>
              <a:t>Recommendations</a:t>
            </a:r>
            <a:endParaRPr lang="en-US" sz="2800" b="1">
              <a:solidFill>
                <a:schemeClr val="tx2"/>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1175385"/>
            <a:ext cx="12192635" cy="5682615"/>
          </a:xfrm>
        </p:spPr>
        <p:txBody>
          <a:bodyPr/>
          <a:p>
            <a:pPr algn="just">
              <a:buFont typeface="Wingdings" panose="05000000000000000000" charset="0"/>
              <a:buChar char="Ø"/>
            </a:pPr>
            <a:r>
              <a:rPr lang="en-US" sz="2800" b="1">
                <a:latin typeface="Times New Roman" panose="02020603050405020304" charset="0"/>
                <a:cs typeface="Times New Roman" panose="02020603050405020304" charset="0"/>
              </a:rPr>
              <a:t>Targeted Lending Strategies</a:t>
            </a:r>
            <a:r>
              <a:rPr lang="en-US" sz="2800">
                <a:latin typeface="Times New Roman" panose="02020603050405020304" charset="0"/>
                <a:cs typeface="Times New Roman" panose="02020603050405020304" charset="0"/>
              </a:rPr>
              <a:t>: Focus should be on customers with high - credit scores, low DTI ratios, within the age group 36 - 55 years, particularly with high socioeconomic status to minimize default risks.</a:t>
            </a:r>
            <a:endParaRPr lang="en-US" sz="2800">
              <a:latin typeface="Times New Roman" panose="02020603050405020304" charset="0"/>
              <a:cs typeface="Times New Roman" panose="02020603050405020304" charset="0"/>
            </a:endParaRPr>
          </a:p>
          <a:p>
            <a:pPr algn="just">
              <a:buFont typeface="Wingdings" panose="05000000000000000000" charset="0"/>
              <a:buChar char="Ø"/>
            </a:pPr>
            <a:r>
              <a:rPr lang="en-US" sz="2800" b="1">
                <a:latin typeface="Times New Roman" panose="02020603050405020304" charset="0"/>
                <a:cs typeface="Times New Roman" panose="02020603050405020304" charset="0"/>
              </a:rPr>
              <a:t>Custom Loan Offerings</a:t>
            </a:r>
            <a:r>
              <a:rPr lang="en-US" sz="2800">
                <a:latin typeface="Times New Roman" panose="02020603050405020304" charset="0"/>
                <a:cs typeface="Times New Roman" panose="02020603050405020304" charset="0"/>
              </a:rPr>
              <a:t>: Tailor loan offers to specific demographics and financial profiles, such as property loans for middle - income families and school loans for younger individuals. Leverage academic qualifications in segmentation to attract customers with Bachelor’s or higher degrees.</a:t>
            </a:r>
            <a:endParaRPr lang="en-US" sz="2800">
              <a:latin typeface="Times New Roman" panose="02020603050405020304" charset="0"/>
              <a:cs typeface="Times New Roman" panose="02020603050405020304" charset="0"/>
            </a:endParaRPr>
          </a:p>
          <a:p>
            <a:pPr algn="just">
              <a:buFont typeface="Wingdings" panose="05000000000000000000" charset="0"/>
              <a:buChar char="Ø"/>
            </a:pPr>
            <a:r>
              <a:rPr lang="en-US" sz="2800" b="1">
                <a:latin typeface="Times New Roman" panose="02020603050405020304" charset="0"/>
                <a:cs typeface="Times New Roman" panose="02020603050405020304" charset="0"/>
              </a:rPr>
              <a:t>Personalized Engagement</a:t>
            </a:r>
            <a:r>
              <a:rPr lang="en-US" sz="2800">
                <a:latin typeface="Times New Roman" panose="02020603050405020304" charset="0"/>
                <a:cs typeface="Times New Roman" panose="02020603050405020304" charset="0"/>
              </a:rPr>
              <a:t>: Leverage social media insights to create personalized loan offers. Bulid customer engagement program to nurture relationships with high-creditcustomers.</a:t>
            </a:r>
            <a:endParaRPr lang="en-US" sz="2800">
              <a:latin typeface="Times New Roman" panose="02020603050405020304" charset="0"/>
              <a:cs typeface="Times New Roman" panose="02020603050405020304" charset="0"/>
            </a:endParaRPr>
          </a:p>
          <a:p>
            <a:pPr algn="just">
              <a:buFont typeface="Wingdings" panose="05000000000000000000" charset="0"/>
              <a:buChar char="Ø"/>
            </a:pPr>
            <a:r>
              <a:rPr lang="en-US" sz="2800" b="1">
                <a:latin typeface="Times New Roman" panose="02020603050405020304" charset="0"/>
                <a:cs typeface="Times New Roman" panose="02020603050405020304" charset="0"/>
              </a:rPr>
              <a:t>Educational Outreach</a:t>
            </a:r>
            <a:r>
              <a:rPr lang="en-US" sz="2800">
                <a:latin typeface="Times New Roman" panose="02020603050405020304" charset="0"/>
                <a:cs typeface="Times New Roman" panose="02020603050405020304" charset="0"/>
              </a:rPr>
              <a:t>: Provide financial literacy programs to the ineligible customers to improve their financial management and eventual eligibility.</a:t>
            </a: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67055"/>
          </a:xfrm>
        </p:spPr>
        <p:txBody>
          <a:bodyPr/>
          <a:p>
            <a:pPr algn="ctr"/>
            <a:r>
              <a:rPr lang="en-US" sz="3200" b="1">
                <a:latin typeface="Times New Roman" panose="02020603050405020304" charset="0"/>
                <a:cs typeface="Times New Roman" panose="02020603050405020304" charset="0"/>
              </a:rPr>
              <a:t>Conclusion</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35" y="1174750"/>
            <a:ext cx="12192635" cy="5683250"/>
          </a:xfrm>
        </p:spPr>
        <p:txBody>
          <a:bodyPr/>
          <a:p>
            <a:pPr marL="0" indent="0" algn="just">
              <a:buNone/>
            </a:pPr>
            <a:r>
              <a:rPr lang="en-US" sz="2800">
                <a:latin typeface="Times New Roman" panose="02020603050405020304" charset="0"/>
                <a:cs typeface="Times New Roman" panose="02020603050405020304" charset="0"/>
              </a:rPr>
              <a:t>This project successfully demonstrated the value of data - driven decisions in optimizing loan approval and reducing risk. By focusing on customer creditworthiness, demographic trends, and social behaviours, fintech companies and banks can ensure responsible lending while enhancing customer satisfaction and loyalty.</a:t>
            </a:r>
            <a:endParaRPr lang="en-US" sz="2800">
              <a:latin typeface="Times New Roman" panose="02020603050405020304" charset="0"/>
              <a:cs typeface="Times New Roman" panose="02020603050405020304" charset="0"/>
            </a:endParaRPr>
          </a:p>
          <a:p>
            <a:pPr marL="0" indent="0" algn="just">
              <a:buNone/>
            </a:pPr>
            <a:r>
              <a:rPr lang="en-US" sz="2800">
                <a:latin typeface="Times New Roman" panose="02020603050405020304" charset="0"/>
                <a:cs typeface="Times New Roman" panose="02020603050405020304" charset="0"/>
              </a:rPr>
              <a:t>The insights and recommendations derived from this analysis provide a roadmap for implementing scalable and efficient laon approval processes. </a:t>
            </a: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35" y="0"/>
            <a:ext cx="12193270" cy="6858635"/>
          </a:xfrm>
        </p:spPr>
        <p:txBody>
          <a:bodyPr/>
          <a:p>
            <a:pPr marL="0" indent="0">
              <a:buNone/>
            </a:pPr>
            <a:endParaRPr lang="en-US" sz="6000">
              <a:latin typeface="Times New Roman" panose="02020603050405020304" charset="0"/>
              <a:cs typeface="Times New Roman" panose="02020603050405020304" charset="0"/>
            </a:endParaRPr>
          </a:p>
          <a:p>
            <a:pPr marL="0" indent="0">
              <a:buNone/>
            </a:pPr>
            <a:endParaRPr lang="en-US" sz="6000">
              <a:latin typeface="Times New Roman" panose="02020603050405020304" charset="0"/>
              <a:cs typeface="Times New Roman" panose="02020603050405020304" charset="0"/>
            </a:endParaRPr>
          </a:p>
          <a:p>
            <a:pPr marL="0" indent="0" algn="ctr">
              <a:buNone/>
            </a:pPr>
            <a:r>
              <a:rPr lang="en-US" sz="6000">
                <a:solidFill>
                  <a:srgbClr val="00B0F0"/>
                </a:solidFill>
                <a:latin typeface="Times New Roman" panose="02020603050405020304" charset="0"/>
                <a:cs typeface="Times New Roman" panose="02020603050405020304" charset="0"/>
              </a:rPr>
              <a:t>Thank You</a:t>
            </a:r>
            <a:endParaRPr lang="en-US" sz="6000">
              <a:solidFill>
                <a:srgbClr val="00B0F0"/>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Times New Roman" panose="02020603050405020304" charset="0"/>
                <a:cs typeface="Times New Roman" panose="02020603050405020304" charset="0"/>
              </a:rPr>
              <a:t>Outline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1174750"/>
            <a:ext cx="12192635" cy="5683250"/>
          </a:xfrm>
        </p:spPr>
        <p:txBody>
          <a:bodyPr/>
          <a:p>
            <a:pPr>
              <a:buFont typeface="Wingdings" panose="05000000000000000000" charset="0"/>
              <a:buChar char="Ø"/>
            </a:pPr>
            <a:r>
              <a:rPr lang="en-US" sz="2800">
                <a:latin typeface="Times New Roman" panose="02020603050405020304" charset="0"/>
                <a:cs typeface="Times New Roman" panose="02020603050405020304" charset="0"/>
              </a:rPr>
              <a:t>Problem Statement</a:t>
            </a:r>
            <a:endParaRPr lang="en-US" sz="2800">
              <a:latin typeface="Times New Roman" panose="02020603050405020304" charset="0"/>
              <a:cs typeface="Times New Roman" panose="02020603050405020304" charset="0"/>
            </a:endParaRPr>
          </a:p>
          <a:p>
            <a:pPr>
              <a:buFont typeface="Wingdings" panose="05000000000000000000" charset="0"/>
              <a:buChar char="Ø"/>
            </a:pPr>
            <a:r>
              <a:rPr lang="en-US" sz="2800">
                <a:latin typeface="Times New Roman" panose="02020603050405020304" charset="0"/>
                <a:cs typeface="Times New Roman" panose="02020603050405020304" charset="0"/>
              </a:rPr>
              <a:t>Objectives</a:t>
            </a:r>
            <a:endParaRPr lang="en-US" sz="2800">
              <a:latin typeface="Times New Roman" panose="02020603050405020304" charset="0"/>
              <a:cs typeface="Times New Roman" panose="02020603050405020304" charset="0"/>
            </a:endParaRPr>
          </a:p>
          <a:p>
            <a:pPr>
              <a:buFont typeface="Wingdings" panose="05000000000000000000" charset="0"/>
              <a:buChar char="Ø"/>
            </a:pPr>
            <a:r>
              <a:rPr lang="en-US" sz="2800">
                <a:latin typeface="Times New Roman" panose="02020603050405020304" charset="0"/>
                <a:cs typeface="Times New Roman" panose="02020603050405020304" charset="0"/>
              </a:rPr>
              <a:t>Dataset Overview</a:t>
            </a:r>
            <a:endParaRPr lang="en-US" sz="2800">
              <a:latin typeface="Times New Roman" panose="02020603050405020304" charset="0"/>
              <a:cs typeface="Times New Roman" panose="02020603050405020304" charset="0"/>
            </a:endParaRPr>
          </a:p>
          <a:p>
            <a:pPr>
              <a:buFont typeface="Wingdings" panose="05000000000000000000" charset="0"/>
              <a:buChar char="Ø"/>
            </a:pPr>
            <a:r>
              <a:rPr lang="en-US" sz="2800">
                <a:latin typeface="Times New Roman" panose="02020603050405020304" charset="0"/>
                <a:cs typeface="Times New Roman" panose="02020603050405020304" charset="0"/>
              </a:rPr>
              <a:t>Data Modeling</a:t>
            </a:r>
            <a:endParaRPr lang="en-US" sz="2800">
              <a:latin typeface="Times New Roman" panose="02020603050405020304" charset="0"/>
              <a:cs typeface="Times New Roman" panose="02020603050405020304" charset="0"/>
            </a:endParaRPr>
          </a:p>
          <a:p>
            <a:pPr>
              <a:buFont typeface="Wingdings" panose="05000000000000000000" charset="0"/>
              <a:buChar char="Ø"/>
            </a:pPr>
            <a:r>
              <a:rPr lang="en-US" sz="2800">
                <a:latin typeface="Times New Roman" panose="02020603050405020304" charset="0"/>
                <a:cs typeface="Times New Roman" panose="02020603050405020304" charset="0"/>
              </a:rPr>
              <a:t>Feature Engineering</a:t>
            </a:r>
            <a:endParaRPr lang="en-US" sz="2800">
              <a:latin typeface="Times New Roman" panose="02020603050405020304" charset="0"/>
              <a:cs typeface="Times New Roman" panose="02020603050405020304" charset="0"/>
            </a:endParaRPr>
          </a:p>
          <a:p>
            <a:pPr>
              <a:buFont typeface="Wingdings" panose="05000000000000000000" charset="0"/>
              <a:buChar char="Ø"/>
            </a:pPr>
            <a:r>
              <a:rPr lang="en-US" sz="2800">
                <a:latin typeface="Times New Roman" panose="02020603050405020304" charset="0"/>
                <a:cs typeface="Times New Roman" panose="02020603050405020304" charset="0"/>
              </a:rPr>
              <a:t>Dashboard</a:t>
            </a:r>
            <a:endParaRPr lang="en-US" sz="2800">
              <a:latin typeface="Times New Roman" panose="02020603050405020304" charset="0"/>
              <a:cs typeface="Times New Roman" panose="02020603050405020304" charset="0"/>
            </a:endParaRPr>
          </a:p>
          <a:p>
            <a:pPr>
              <a:buFont typeface="Wingdings" panose="05000000000000000000" charset="0"/>
              <a:buChar char="Ø"/>
            </a:pPr>
            <a:r>
              <a:rPr lang="en-US" sz="2800">
                <a:latin typeface="Times New Roman" panose="02020603050405020304" charset="0"/>
                <a:cs typeface="Times New Roman" panose="02020603050405020304" charset="0"/>
              </a:rPr>
              <a:t>Key Insights</a:t>
            </a:r>
            <a:endParaRPr lang="en-US" sz="2800">
              <a:latin typeface="Times New Roman" panose="02020603050405020304" charset="0"/>
              <a:cs typeface="Times New Roman" panose="02020603050405020304" charset="0"/>
            </a:endParaRPr>
          </a:p>
          <a:p>
            <a:pPr>
              <a:buFont typeface="Wingdings" panose="05000000000000000000" charset="0"/>
              <a:buChar char="Ø"/>
            </a:pPr>
            <a:r>
              <a:rPr lang="en-US" sz="2800">
                <a:latin typeface="Times New Roman" panose="02020603050405020304" charset="0"/>
                <a:cs typeface="Times New Roman" panose="02020603050405020304" charset="0"/>
              </a:rPr>
              <a:t>Recommendations</a:t>
            </a:r>
            <a:endParaRPr lang="en-US" sz="2800">
              <a:latin typeface="Times New Roman" panose="02020603050405020304" charset="0"/>
              <a:cs typeface="Times New Roman" panose="02020603050405020304" charset="0"/>
            </a:endParaRPr>
          </a:p>
          <a:p>
            <a:pPr>
              <a:buFont typeface="Wingdings" panose="05000000000000000000" charset="0"/>
              <a:buChar char="Ø"/>
            </a:pPr>
            <a:r>
              <a:rPr lang="en-US" sz="2800">
                <a:latin typeface="Times New Roman" panose="02020603050405020304" charset="0"/>
                <a:cs typeface="Times New Roman" panose="02020603050405020304" charset="0"/>
              </a:rPr>
              <a:t>Conclusion</a:t>
            </a:r>
            <a:endParaRPr lang="en-US" sz="2800">
              <a:latin typeface="Times New Roman" panose="02020603050405020304" charset="0"/>
              <a:cs typeface="Times New Roman" panose="02020603050405020304" charset="0"/>
            </a:endParaRPr>
          </a:p>
          <a:p>
            <a:pPr>
              <a:buFont typeface="Wingdings" panose="05000000000000000000" charset="0"/>
              <a:buChar char="Ø"/>
            </a:pPr>
            <a:endParaRPr lang="en-US"/>
          </a:p>
          <a:p>
            <a:pPr>
              <a:buFont typeface="Wingdings" panose="05000000000000000000" charset="0"/>
              <a:buChar char="Ø"/>
            </a:pPr>
            <a:endParaRPr lang="en-US"/>
          </a:p>
          <a:p>
            <a:pPr>
              <a:buFont typeface="Wingdings" panose="05000000000000000000" charset="0"/>
              <a:buChar char="Ø"/>
            </a:pPr>
            <a:endParaRPr lang="en-US"/>
          </a:p>
          <a:p>
            <a:pPr>
              <a:buFont typeface="Wingdings" panose="05000000000000000000" charset="0"/>
              <a:buChar char="Ø"/>
            </a:pPr>
            <a:endParaRPr lang="en-US"/>
          </a:p>
          <a:p>
            <a:pPr>
              <a:buFont typeface="Wingdings" panose="05000000000000000000" charset="0"/>
              <a:buChar char="Ø"/>
            </a:pP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B6E38"/>
            </a:gs>
          </a:gsLst>
          <a:lin scaled="0"/>
        </a:gradFill>
        <a:effectLst/>
      </p:bgPr>
    </p:bg>
    <p:spTree>
      <p:nvGrpSpPr>
        <p:cNvPr id="1" name=""/>
        <p:cNvGrpSpPr/>
        <p:nvPr/>
      </p:nvGrpSpPr>
      <p:grpSpPr/>
      <p:sp>
        <p:nvSpPr>
          <p:cNvPr id="2" name="Title 1"/>
          <p:cNvSpPr>
            <a:spLocks noGrp="1"/>
          </p:cNvSpPr>
          <p:nvPr>
            <p:ph type="title"/>
          </p:nvPr>
        </p:nvSpPr>
        <p:spPr/>
        <p:txBody>
          <a:bodyPr/>
          <a:p>
            <a:pPr algn="ctr"/>
            <a:r>
              <a:rPr lang="en-US" sz="3200" b="1">
                <a:latin typeface="Times New Roman" panose="02020603050405020304" charset="0"/>
                <a:cs typeface="Times New Roman" panose="02020603050405020304" charset="0"/>
              </a:rPr>
              <a:t>Problem Statement</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1174750"/>
            <a:ext cx="12192635" cy="5683250"/>
          </a:xfrm>
        </p:spPr>
        <p:txBody>
          <a:bodyPr/>
          <a:p>
            <a:pPr marL="0" indent="0" algn="just">
              <a:buNone/>
            </a:pPr>
            <a:r>
              <a:rPr lang="en-US" altLang="en-US" sz="3600">
                <a:solidFill>
                  <a:schemeClr val="tx1"/>
                </a:solidFill>
                <a:latin typeface="Times New Roman" panose="02020603050405020304" charset="0"/>
                <a:cs typeface="Times New Roman" panose="02020603050405020304" charset="0"/>
              </a:rPr>
              <a:t>The fintech and banking sectors face significant challenges with customer churn and high risks associated with loan approvals. This project was initiated to address these issues by leveraging data-driven insights to optimize loan approval processes and minimize risks. By analyzing customer profiles, the project aimed to ensure loans are offered only to eligible customers and tailored to their financial capacity, social behavior, and demographic characteristics.</a:t>
            </a:r>
            <a:endParaRPr lang="en-US" altLang="en-US" sz="3600">
              <a:solidFill>
                <a:schemeClr val="tx1"/>
              </a:solidFill>
              <a:latin typeface="Times New Roman" panose="02020603050405020304" charset="0"/>
              <a:cs typeface="Times New Roman" panose="02020603050405020304" charset="0"/>
            </a:endParaRPr>
          </a:p>
          <a:p>
            <a:pPr marL="0" indent="0" algn="just">
              <a:buNone/>
            </a:pPr>
            <a:endParaRPr lang="en-US" altLang="en-US" sz="360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b="1">
                <a:latin typeface="Times New Roman" panose="02020603050405020304" charset="0"/>
                <a:cs typeface="Times New Roman" panose="02020603050405020304" charset="0"/>
              </a:rPr>
              <a:t>Objectives</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35" y="1174750"/>
            <a:ext cx="12190730" cy="5683250"/>
          </a:xfrm>
        </p:spPr>
        <p:txBody>
          <a:bodyPr/>
          <a:p>
            <a:pPr marL="0" indent="0" algn="just">
              <a:buFont typeface="Wingdings" panose="05000000000000000000" charset="0"/>
              <a:buNone/>
            </a:pPr>
            <a:r>
              <a:rPr lang="en-US" altLang="en-US" sz="3600">
                <a:latin typeface="Times New Roman" panose="02020603050405020304" charset="0"/>
                <a:cs typeface="Times New Roman" panose="02020603050405020304" charset="0"/>
                <a:sym typeface="+mn-ea"/>
              </a:rPr>
              <a:t>To analyze customer financial profiles and recommend suitable loan class based on eligiblity criteria, social media engagement, and demographic characteristics of customers.</a:t>
            </a:r>
            <a:endParaRPr lang="en-US" sz="36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b="1">
                <a:latin typeface="Times New Roman" panose="02020603050405020304" charset="0"/>
                <a:cs typeface="Times New Roman" panose="02020603050405020304" charset="0"/>
              </a:rPr>
              <a:t>Dataset Overview</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925830"/>
            <a:ext cx="12191365" cy="5931535"/>
          </a:xfrm>
        </p:spPr>
        <p:txBody>
          <a:bodyPr/>
          <a:p>
            <a:pPr marL="0" indent="0" algn="just">
              <a:buNone/>
            </a:pPr>
            <a:r>
              <a:rPr lang="en-US" altLang="en-US">
                <a:latin typeface="Times New Roman" panose="02020603050405020304" charset="0"/>
                <a:cs typeface="Times New Roman" panose="02020603050405020304" charset="0"/>
              </a:rPr>
              <a:t>The dataset contained detailed information of 150 customers, captured across five tables:</a:t>
            </a:r>
            <a:endParaRPr lang="en-US" altLang="en-US">
              <a:latin typeface="Times New Roman" panose="02020603050405020304" charset="0"/>
              <a:cs typeface="Times New Roman" panose="02020603050405020304" charset="0"/>
            </a:endParaRPr>
          </a:p>
          <a:p>
            <a:pPr algn="just">
              <a:buFont typeface="Wingdings" panose="05000000000000000000" charset="0"/>
              <a:buChar char="Ø"/>
            </a:pPr>
            <a:r>
              <a:rPr lang="en-US" altLang="en-US">
                <a:latin typeface="Times New Roman" panose="02020603050405020304" charset="0"/>
                <a:cs typeface="Times New Roman" panose="02020603050405020304" charset="0"/>
              </a:rPr>
              <a:t>Fact_Social_Media_Engagement: Tracks customers' online activities to evaluate engagement levels.</a:t>
            </a:r>
            <a:endParaRPr lang="en-US" altLang="en-US">
              <a:latin typeface="Times New Roman" panose="02020603050405020304" charset="0"/>
              <a:cs typeface="Times New Roman" panose="02020603050405020304" charset="0"/>
            </a:endParaRPr>
          </a:p>
          <a:p>
            <a:pPr algn="just">
              <a:buFont typeface="Wingdings" panose="05000000000000000000" charset="0"/>
              <a:buChar char="Ø"/>
            </a:pPr>
            <a:r>
              <a:rPr lang="en-US" altLang="en-US">
                <a:latin typeface="Times New Roman" panose="02020603050405020304" charset="0"/>
                <a:cs typeface="Times New Roman" panose="02020603050405020304" charset="0"/>
              </a:rPr>
              <a:t>Fact_Transactions: Captures customers' transaction patterns and behaviors.</a:t>
            </a:r>
            <a:endParaRPr lang="en-US" altLang="en-US">
              <a:latin typeface="Times New Roman" panose="02020603050405020304" charset="0"/>
              <a:cs typeface="Times New Roman" panose="02020603050405020304" charset="0"/>
            </a:endParaRPr>
          </a:p>
          <a:p>
            <a:pPr algn="just">
              <a:buFont typeface="Wingdings" panose="05000000000000000000" charset="0"/>
              <a:buChar char="Ø"/>
            </a:pPr>
            <a:r>
              <a:rPr lang="en-US" altLang="en-US">
                <a:latin typeface="Times New Roman" panose="02020603050405020304" charset="0"/>
                <a:cs typeface="Times New Roman" panose="02020603050405020304" charset="0"/>
              </a:rPr>
              <a:t>Dim_Customers: Contains customer demographics and socioeconomic attributes.</a:t>
            </a:r>
            <a:endParaRPr lang="en-US" altLang="en-US">
              <a:latin typeface="Times New Roman" panose="02020603050405020304" charset="0"/>
              <a:cs typeface="Times New Roman" panose="02020603050405020304" charset="0"/>
            </a:endParaRPr>
          </a:p>
          <a:p>
            <a:pPr algn="just">
              <a:buFont typeface="Wingdings" panose="05000000000000000000" charset="0"/>
              <a:buChar char="Ø"/>
            </a:pPr>
            <a:r>
              <a:rPr lang="en-US" altLang="en-US">
                <a:latin typeface="Times New Roman" panose="02020603050405020304" charset="0"/>
                <a:cs typeface="Times New Roman" panose="02020603050405020304" charset="0"/>
              </a:rPr>
              <a:t>Dim_Date: Provides a timeline for analysis, linking transactional and engagement data.</a:t>
            </a:r>
            <a:endParaRPr lang="en-US" altLang="en-US">
              <a:latin typeface="Times New Roman" panose="02020603050405020304" charset="0"/>
              <a:cs typeface="Times New Roman" panose="02020603050405020304" charset="0"/>
            </a:endParaRPr>
          </a:p>
          <a:p>
            <a:pPr algn="just">
              <a:buFont typeface="Wingdings" panose="05000000000000000000" charset="0"/>
              <a:buChar char="Ø"/>
            </a:pPr>
            <a:r>
              <a:rPr lang="en-US" altLang="en-US">
                <a:latin typeface="Times New Roman" panose="02020603050405020304" charset="0"/>
                <a:cs typeface="Times New Roman" panose="02020603050405020304" charset="0"/>
              </a:rPr>
              <a:t>Dim_Transaction_Types: Categorizes customer transactions into types.</a:t>
            </a:r>
            <a:endParaRPr lang="en-US"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sz="3200" b="1">
                <a:latin typeface="Times New Roman" panose="02020603050405020304" charset="0"/>
                <a:cs typeface="Times New Roman" panose="02020603050405020304" charset="0"/>
                <a:sym typeface="+mn-ea"/>
              </a:rPr>
              <a:t>Data Modeling </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1174750"/>
            <a:ext cx="12192635" cy="5683250"/>
          </a:xfrm>
        </p:spPr>
        <p:txBody>
          <a:bodyPr/>
          <a:p>
            <a:pPr marL="0" indent="0" algn="just">
              <a:buNone/>
            </a:pPr>
            <a:r>
              <a:rPr lang="en-US" altLang="en-US" sz="3600">
                <a:latin typeface="Times New Roman" panose="02020603050405020304" charset="0"/>
                <a:cs typeface="Times New Roman" panose="02020603050405020304" charset="0"/>
                <a:sym typeface="+mn-ea"/>
              </a:rPr>
              <a:t>Star schema modeling design was used to connect the fact tables to dimension tables via primary and foreign keys, enabling multidimensional analysis. Dim_Customers table served as the primary hub for understanding customer demographics and behaviors. Relationships were established between social media, transaction, and demographic data tables, enabling seamless integration of insights.</a:t>
            </a:r>
            <a:endParaRPr lang="en-US" altLang="en-US" sz="3600">
              <a:latin typeface="Times New Roman" panose="02020603050405020304" charset="0"/>
              <a:cs typeface="Times New Roman" panose="02020603050405020304" charset="0"/>
            </a:endParaRPr>
          </a:p>
          <a:p>
            <a:pPr marL="0" indent="0" algn="just">
              <a:buNone/>
            </a:pPr>
            <a:endParaRPr lang="en-US" sz="36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b="1">
                <a:latin typeface="Times New Roman" panose="02020603050405020304" charset="0"/>
                <a:cs typeface="Times New Roman" panose="02020603050405020304" charset="0"/>
              </a:rPr>
              <a:t>Feature Engineering</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984250"/>
            <a:ext cx="12192000" cy="5873115"/>
          </a:xfrm>
        </p:spPr>
        <p:txBody>
          <a:bodyPr/>
          <a:p>
            <a:pPr marL="0" indent="0" algn="just">
              <a:buNone/>
            </a:pPr>
            <a:r>
              <a:rPr lang="en-US" altLang="en-US">
                <a:latin typeface="Times New Roman" panose="02020603050405020304" charset="0"/>
                <a:cs typeface="Times New Roman" panose="02020603050405020304" charset="0"/>
              </a:rPr>
              <a:t>Feature engineering played a pivotal role in calculating customer social media engagement score, and customer credit score.</a:t>
            </a:r>
            <a:endParaRPr lang="en-US" altLang="en-US">
              <a:latin typeface="Times New Roman" panose="02020603050405020304" charset="0"/>
              <a:cs typeface="Times New Roman" panose="02020603050405020304" charset="0"/>
            </a:endParaRPr>
          </a:p>
          <a:p>
            <a:pPr marL="0" indent="0" algn="just">
              <a:buNone/>
            </a:pPr>
            <a:r>
              <a:rPr lang="en-US" altLang="en-US">
                <a:latin typeface="Times New Roman" panose="02020603050405020304" charset="0"/>
                <a:cs typeface="Times New Roman" panose="02020603050405020304" charset="0"/>
              </a:rPr>
              <a:t>Social media engagement score was calculated by dividing engagement by impressions to gauge customer influence.</a:t>
            </a:r>
            <a:endParaRPr lang="en-US" altLang="en-US">
              <a:latin typeface="Times New Roman" panose="02020603050405020304" charset="0"/>
              <a:cs typeface="Times New Roman" panose="02020603050405020304" charset="0"/>
            </a:endParaRPr>
          </a:p>
          <a:p>
            <a:pPr marL="0" indent="0" algn="just">
              <a:buNone/>
            </a:pPr>
            <a:r>
              <a:rPr lang="en-US" altLang="en-US">
                <a:latin typeface="Times New Roman" panose="02020603050405020304" charset="0"/>
                <a:cs typeface="Times New Roman" panose="02020603050405020304" charset="0"/>
              </a:rPr>
              <a:t>Credit score was derived from demographic, transactional, and engagement data of the customer </a:t>
            </a:r>
            <a:r>
              <a:rPr lang="en-US" altLang="en-US">
                <a:latin typeface="Times New Roman" panose="02020603050405020304" charset="0"/>
                <a:cs typeface="Times New Roman" panose="02020603050405020304" charset="0"/>
                <a:sym typeface="+mn-ea"/>
              </a:rPr>
              <a:t>with a scoring system ranging from 0 to 30</a:t>
            </a:r>
            <a:r>
              <a:rPr lang="en-US" altLang="en-US">
                <a:latin typeface="Times New Roman" panose="02020603050405020304" charset="0"/>
                <a:cs typeface="Times New Roman" panose="02020603050405020304" charset="0"/>
              </a:rPr>
              <a:t>. </a:t>
            </a:r>
            <a:r>
              <a:rPr lang="en-US" altLang="en-US">
                <a:latin typeface="Times New Roman" panose="02020603050405020304" charset="0"/>
                <a:cs typeface="Times New Roman" panose="02020603050405020304" charset="0"/>
                <a:sym typeface="+mn-ea"/>
              </a:rPr>
              <a:t>Customers were categorized into high, medium, and low creditworthiness levels, forming the basis for loan eligibility decisions.</a:t>
            </a:r>
            <a:endParaRPr lang="en-US" altLang="en-US">
              <a:latin typeface="Times New Roman" panose="02020603050405020304" charset="0"/>
              <a:cs typeface="Times New Roman" panose="02020603050405020304" charset="0"/>
            </a:endParaRPr>
          </a:p>
          <a:p>
            <a:pPr marL="0" indent="0" algn="just">
              <a:buNone/>
            </a:pPr>
            <a:r>
              <a:rPr lang="en-US" altLang="en-US" b="1">
                <a:latin typeface="Times New Roman" panose="02020603050405020304" charset="0"/>
                <a:cs typeface="Times New Roman" panose="02020603050405020304" charset="0"/>
              </a:rPr>
              <a:t>High (&gt;= 22)</a:t>
            </a:r>
            <a:r>
              <a:rPr lang="en-US" altLang="en-US">
                <a:latin typeface="Times New Roman" panose="02020603050405020304" charset="0"/>
                <a:cs typeface="Times New Roman" panose="02020603050405020304" charset="0"/>
              </a:rPr>
              <a:t>: Eligible for loans.</a:t>
            </a:r>
            <a:endParaRPr lang="en-US" altLang="en-US">
              <a:latin typeface="Times New Roman" panose="02020603050405020304" charset="0"/>
              <a:cs typeface="Times New Roman" panose="02020603050405020304" charset="0"/>
            </a:endParaRPr>
          </a:p>
          <a:p>
            <a:pPr marL="0" indent="0" algn="just">
              <a:buNone/>
            </a:pPr>
            <a:r>
              <a:rPr lang="en-US" altLang="en-US">
                <a:latin typeface="Times New Roman" panose="02020603050405020304" charset="0"/>
                <a:cs typeface="Times New Roman" panose="02020603050405020304" charset="0"/>
              </a:rPr>
              <a:t>Medium (15–21): Not eligible.</a:t>
            </a:r>
            <a:endParaRPr lang="en-US" altLang="en-US">
              <a:latin typeface="Times New Roman" panose="02020603050405020304" charset="0"/>
              <a:cs typeface="Times New Roman" panose="02020603050405020304" charset="0"/>
            </a:endParaRPr>
          </a:p>
          <a:p>
            <a:pPr marL="0" indent="0" algn="just">
              <a:buNone/>
            </a:pPr>
            <a:r>
              <a:rPr lang="en-US" altLang="en-US">
                <a:latin typeface="Times New Roman" panose="02020603050405020304" charset="0"/>
                <a:cs typeface="Times New Roman" panose="02020603050405020304" charset="0"/>
              </a:rPr>
              <a:t>Low (Below 15): Not eligible.</a:t>
            </a:r>
            <a:endParaRPr lang="en-US"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Dashboard2"/>
          <p:cNvPicPr>
            <a:picLocks noChangeAspect="1"/>
          </p:cNvPicPr>
          <p:nvPr>
            <p:ph idx="1"/>
          </p:nvPr>
        </p:nvPicPr>
        <p:blipFill>
          <a:blip r:embed="rId1"/>
          <a:stretch>
            <a:fillRect/>
          </a:stretch>
        </p:blipFill>
        <p:spPr>
          <a:xfrm>
            <a:off x="635" y="0"/>
            <a:ext cx="12192000" cy="6857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800">
                <a:latin typeface="Times New Roman" panose="02020603050405020304" charset="0"/>
                <a:cs typeface="Times New Roman" panose="02020603050405020304" charset="0"/>
              </a:rPr>
              <a:t>Key Insights: </a:t>
            </a:r>
            <a:r>
              <a:rPr lang="en-US" sz="2800" b="1">
                <a:latin typeface="Times New Roman" panose="02020603050405020304" charset="0"/>
                <a:cs typeface="Times New Roman" panose="02020603050405020304" charset="0"/>
              </a:rPr>
              <a:t>Customers Distribution and Eligibility</a:t>
            </a:r>
            <a:endParaRPr lang="en-US" sz="2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1159510"/>
            <a:ext cx="12192635" cy="5815330"/>
          </a:xfrm>
        </p:spPr>
        <p:txBody>
          <a:bodyPr/>
          <a:p>
            <a:pPr algn="just">
              <a:buFont typeface="Wingdings" panose="05000000000000000000" charset="0"/>
              <a:buChar char="Ø"/>
            </a:pPr>
            <a:r>
              <a:rPr lang="en-US" sz="3600">
                <a:latin typeface="Times New Roman" panose="02020603050405020304" charset="0"/>
                <a:cs typeface="Times New Roman" panose="02020603050405020304" charset="0"/>
              </a:rPr>
              <a:t>Out of 150 customers, only 61 met the eligibility criteria.</a:t>
            </a:r>
            <a:endParaRPr lang="en-US" sz="3600">
              <a:latin typeface="Times New Roman" panose="02020603050405020304" charset="0"/>
              <a:cs typeface="Times New Roman" panose="02020603050405020304" charset="0"/>
            </a:endParaRPr>
          </a:p>
          <a:p>
            <a:pPr algn="just">
              <a:buFont typeface="Wingdings" panose="05000000000000000000" charset="0"/>
              <a:buChar char="Ø"/>
            </a:pPr>
            <a:r>
              <a:rPr lang="en-US" sz="3600">
                <a:latin typeface="Times New Roman" panose="02020603050405020304" charset="0"/>
                <a:cs typeface="Times New Roman" panose="02020603050405020304" charset="0"/>
              </a:rPr>
              <a:t>Out of the 61 eligible customers, only 41 are qualified for loan resulting in a 67.21% loan approval rate.</a:t>
            </a:r>
            <a:endParaRPr lang="en-US" sz="3600">
              <a:latin typeface="Times New Roman" panose="02020603050405020304" charset="0"/>
              <a:cs typeface="Times New Roman" panose="02020603050405020304" charset="0"/>
            </a:endParaRPr>
          </a:p>
          <a:p>
            <a:pPr algn="just">
              <a:buFont typeface="Wingdings" panose="05000000000000000000" charset="0"/>
              <a:buChar char="Ø"/>
            </a:pPr>
            <a:r>
              <a:rPr lang="en-US" sz="3600">
                <a:latin typeface="Times New Roman" panose="02020603050405020304" charset="0"/>
                <a:cs typeface="Times New Roman" panose="02020603050405020304" charset="0"/>
              </a:rPr>
              <a:t>Eligible customers had an average Debt-To-Income ratio of </a:t>
            </a:r>
            <a:r>
              <a:rPr lang="en-US" sz="3600">
                <a:solidFill>
                  <a:schemeClr val="tx1"/>
                </a:solidFill>
                <a:latin typeface="Times New Roman" panose="02020603050405020304" charset="0"/>
                <a:cs typeface="Times New Roman" panose="02020603050405020304" charset="0"/>
              </a:rPr>
              <a:t>0.11</a:t>
            </a:r>
            <a:r>
              <a:rPr lang="en-US" sz="3600">
                <a:latin typeface="Times New Roman" panose="02020603050405020304" charset="0"/>
                <a:cs typeface="Times New Roman" panose="02020603050405020304" charset="0"/>
              </a:rPr>
              <a:t>, compared to</a:t>
            </a:r>
            <a:r>
              <a:rPr lang="en-US" sz="3600">
                <a:solidFill>
                  <a:schemeClr val="tx1"/>
                </a:solidFill>
                <a:latin typeface="Times New Roman" panose="02020603050405020304" charset="0"/>
                <a:cs typeface="Times New Roman" panose="02020603050405020304" charset="0"/>
              </a:rPr>
              <a:t> 0.62</a:t>
            </a:r>
            <a:r>
              <a:rPr lang="en-US" sz="3600">
                <a:latin typeface="Times New Roman" panose="02020603050405020304" charset="0"/>
                <a:cs typeface="Times New Roman" panose="02020603050405020304" charset="0"/>
              </a:rPr>
              <a:t> for ineligible customers.</a:t>
            </a:r>
            <a:endParaRPr lang="en-US" sz="3600">
              <a:latin typeface="Times New Roman" panose="02020603050405020304" charset="0"/>
              <a:cs typeface="Times New Roman" panose="02020603050405020304" charset="0"/>
            </a:endParaRPr>
          </a:p>
          <a:p>
            <a:pPr algn="just">
              <a:buFont typeface="Wingdings" panose="05000000000000000000" charset="0"/>
              <a:buChar char="Ø"/>
            </a:pPr>
            <a:r>
              <a:rPr lang="en-US" sz="3600">
                <a:latin typeface="Times New Roman" panose="02020603050405020304" charset="0"/>
                <a:cs typeface="Times New Roman" panose="02020603050405020304" charset="0"/>
              </a:rPr>
              <a:t>Eligible cusstomers had an average income of </a:t>
            </a:r>
            <a:r>
              <a:rPr lang="en-US" sz="3600">
                <a:solidFill>
                  <a:schemeClr val="tx1"/>
                </a:solidFill>
                <a:latin typeface="Times New Roman" panose="02020603050405020304" charset="0"/>
                <a:cs typeface="Times New Roman" panose="02020603050405020304" charset="0"/>
              </a:rPr>
              <a:t>₦2.95M</a:t>
            </a:r>
            <a:r>
              <a:rPr lang="en-US" sz="3600">
                <a:latin typeface="Times New Roman" panose="02020603050405020304" charset="0"/>
                <a:cs typeface="Times New Roman" panose="02020603050405020304" charset="0"/>
              </a:rPr>
              <a:t>, far higher than unqualified customers’ avaerage income of </a:t>
            </a:r>
            <a:r>
              <a:rPr lang="en-US" sz="3600">
                <a:latin typeface="Times New Roman" panose="02020603050405020304" charset="0"/>
                <a:cs typeface="Times New Roman" panose="02020603050405020304" charset="0"/>
                <a:sym typeface="+mn-ea"/>
              </a:rPr>
              <a:t>₦</a:t>
            </a:r>
            <a:r>
              <a:rPr lang="en-US" sz="3600">
                <a:solidFill>
                  <a:schemeClr val="tx1"/>
                </a:solidFill>
                <a:latin typeface="Times New Roman" panose="02020603050405020304" charset="0"/>
                <a:cs typeface="Times New Roman" panose="02020603050405020304" charset="0"/>
              </a:rPr>
              <a:t>0.41M</a:t>
            </a:r>
            <a:r>
              <a:rPr lang="en-US" sz="3600">
                <a:latin typeface="Times New Roman" panose="02020603050405020304" charset="0"/>
                <a:cs typeface="Times New Roman" panose="02020603050405020304" charset="0"/>
              </a:rPr>
              <a:t>.</a:t>
            </a:r>
            <a:endParaRPr lang="en-US" sz="3600">
              <a:latin typeface="Times New Roman" panose="02020603050405020304" charset="0"/>
              <a:cs typeface="Times New Roman" panose="02020603050405020304" charset="0"/>
            </a:endParaRPr>
          </a:p>
          <a:p>
            <a:pPr marL="0" indent="0" algn="just">
              <a:buFont typeface="Wingdings" panose="05000000000000000000" charset="0"/>
              <a:buNone/>
            </a:pPr>
            <a:r>
              <a:rPr lang="en-US">
                <a:latin typeface="Times New Roman" panose="02020603050405020304" charset="0"/>
                <a:cs typeface="Times New Roman" panose="02020603050405020304" charset="0"/>
              </a:rPr>
              <a:t>This emphaszied the importance of Debt-To-Income (DTI) in assessing loan eligiblity, and the role of income in credit risk assessment.</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heme/theme1.xml><?xml version="1.0" encoding="utf-8"?>
<a:theme xmlns:a="http://schemas.openxmlformats.org/drawingml/2006/main" name="1_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6736</Words>
  <Application>WPS Presentation</Application>
  <PresentationFormat>Widescreen</PresentationFormat>
  <Paragraphs>131</Paragraphs>
  <Slides>18</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18</vt:i4>
      </vt:variant>
    </vt:vector>
  </HeadingPairs>
  <TitlesOfParts>
    <vt:vector size="45" baseType="lpstr">
      <vt:lpstr>Arial</vt:lpstr>
      <vt:lpstr>SimSun</vt:lpstr>
      <vt:lpstr>Wingdings</vt:lpstr>
      <vt:lpstr>Times New Roman</vt:lpstr>
      <vt:lpstr>Wingdings</vt:lpstr>
      <vt:lpstr>Microsoft YaHei</vt:lpstr>
      <vt:lpstr>Arial Unicode MS</vt:lpstr>
      <vt:lpstr>Calibri</vt:lpstr>
      <vt:lpstr>curve font</vt:lpstr>
      <vt:lpstr>DokChampa</vt:lpstr>
      <vt:lpstr>FangSong</vt:lpstr>
      <vt:lpstr>Impact</vt:lpstr>
      <vt:lpstr>MS Reference Serif</vt:lpstr>
      <vt:lpstr>SPEdessa</vt:lpstr>
      <vt:lpstr>Symbol</vt:lpstr>
      <vt:lpstr>Times New Roman Special G1</vt:lpstr>
      <vt:lpstr>Reprise</vt:lpstr>
      <vt:lpstr>PCSB Hebrew Outline</vt:lpstr>
      <vt:lpstr>Opus Special Extra</vt:lpstr>
      <vt:lpstr>Opus Note Names</vt:lpstr>
      <vt:lpstr>Doctor</vt:lpstr>
      <vt:lpstr>Arial Special G2</vt:lpstr>
      <vt:lpstr>Vrinda</vt:lpstr>
      <vt:lpstr>Verdana</vt:lpstr>
      <vt:lpstr>Unicorn Magic</vt:lpstr>
      <vt:lpstr>Traditional Arabic</vt:lpstr>
      <vt:lpstr>1_Art_mountaineering</vt:lpstr>
      <vt:lpstr>Data-Driven Insights for Responsible Lending and Customer Retention in Fintech</vt:lpstr>
      <vt:lpstr>PowerPoint 演示文稿</vt:lpstr>
      <vt:lpstr>Problem Statement</vt:lpstr>
      <vt:lpstr>Objectives</vt:lpstr>
      <vt:lpstr>Dataset Overview</vt:lpstr>
      <vt:lpstr>Data Modeling </vt:lpstr>
      <vt:lpstr>Featuring Engineering</vt:lpstr>
      <vt:lpstr>PowerPoint 演示文稿</vt:lpstr>
      <vt:lpstr>Key Insights: Customers Distribution and Eligibility</vt:lpstr>
      <vt:lpstr>Loan Class Distribution Among Qualified Customers</vt:lpstr>
      <vt:lpstr>Average DTI of Loan Class</vt:lpstr>
      <vt:lpstr>Qualified Customers Marital Status Profile</vt:lpstr>
      <vt:lpstr>Qualified Customers Academic Profile</vt:lpstr>
      <vt:lpstr>DTI for Loan Class Across Socioeconomic Status</vt:lpstr>
      <vt:lpstr>Loan Class for Different Age Group</vt:lpstr>
      <vt:lpstr>Recommendations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Data-Driven Insights for Responsible Lending and Customer Retention in Fintech</dc:title>
  <dc:creator>OLAYINKA</dc:creator>
  <cp:lastModifiedBy>ACER</cp:lastModifiedBy>
  <cp:revision>58</cp:revision>
  <dcterms:created xsi:type="dcterms:W3CDTF">2024-12-29T12:14:00Z</dcterms:created>
  <dcterms:modified xsi:type="dcterms:W3CDTF">2024-12-30T22:07:19Z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7B5A8CF6279F4FD79AFF75F90AB0EAB7_11</vt:lpwstr>
  </property>
  <property fmtid="{D5CDD505-2E9C-101B-9397-08002B2CF9AE}" pid="3" name="KSOProductBuildVer">
    <vt:lpwstr>1033-12.2.0.19805</vt:lpwstr>
  </property>
</Properties>
</file>