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3ab2b354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3ab2b354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3ab2b35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3ab2b35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3ab2b35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3ab2b35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3ab2b35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3ab2b35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3d5de9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3d5de9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3d5de95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3d5de95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3ab2b35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3ab2b35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3ab2b35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3ab2b35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3ab2b35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3ab2b35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3ab2b354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3ab2b35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3ab2b35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3ab2b35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3ab2b35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3ab2b35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CYBERBULLYING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Comprehensive analysis on </a:t>
            </a:r>
            <a:r>
              <a:rPr lang="en"/>
              <a:t>cyberbullying</a:t>
            </a:r>
            <a:r>
              <a:rPr lang="en"/>
              <a:t> among university students in a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216400" y="202675"/>
            <a:ext cx="1940100" cy="5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a:t>
            </a:r>
            <a:endParaRPr/>
          </a:p>
        </p:txBody>
      </p:sp>
      <p:sp>
        <p:nvSpPr>
          <p:cNvPr id="195" name="Google Shape;195;p22"/>
          <p:cNvSpPr txBox="1"/>
          <p:nvPr>
            <p:ph idx="1" type="body"/>
          </p:nvPr>
        </p:nvSpPr>
        <p:spPr>
          <a:xfrm>
            <a:off x="685200" y="4267775"/>
            <a:ext cx="7505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Ethnicity has nothing to do with </a:t>
            </a:r>
            <a:r>
              <a:rPr lang="en"/>
              <a:t>cyberbullying</a:t>
            </a:r>
            <a:r>
              <a:rPr lang="en"/>
              <a:t> according to the above chart. Because even Yoruba which is the most populated rarely engaged in cyber bullying according to the data</a:t>
            </a:r>
            <a:endParaRPr/>
          </a:p>
        </p:txBody>
      </p:sp>
      <p:pic>
        <p:nvPicPr>
          <p:cNvPr id="196" name="Google Shape;196;p22"/>
          <p:cNvPicPr preferRelativeResize="0"/>
          <p:nvPr/>
        </p:nvPicPr>
        <p:blipFill>
          <a:blip r:embed="rId3">
            <a:alphaModFix/>
          </a:blip>
          <a:stretch>
            <a:fillRect/>
          </a:stretch>
        </p:blipFill>
        <p:spPr>
          <a:xfrm>
            <a:off x="152400" y="940200"/>
            <a:ext cx="8647799" cy="332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229800" y="216050"/>
            <a:ext cx="2154300" cy="5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a:t>
            </a:r>
            <a:endParaRPr/>
          </a:p>
        </p:txBody>
      </p:sp>
      <p:sp>
        <p:nvSpPr>
          <p:cNvPr id="202" name="Google Shape;202;p23"/>
          <p:cNvSpPr txBox="1"/>
          <p:nvPr>
            <p:ph idx="1" type="body"/>
          </p:nvPr>
        </p:nvSpPr>
        <p:spPr>
          <a:xfrm>
            <a:off x="819150" y="4388350"/>
            <a:ext cx="7505700" cy="99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Here Religion affects Cyberbullying because Islam had a higher percentage of engaging in </a:t>
            </a:r>
            <a:r>
              <a:rPr lang="en"/>
              <a:t>Cyberbullying</a:t>
            </a:r>
            <a:r>
              <a:rPr lang="en"/>
              <a:t> compared to </a:t>
            </a:r>
            <a:r>
              <a:rPr lang="en"/>
              <a:t>Christianity</a:t>
            </a:r>
            <a:r>
              <a:rPr lang="en"/>
              <a:t> and Traditional</a:t>
            </a:r>
            <a:endParaRPr/>
          </a:p>
          <a:p>
            <a:pPr indent="0" lvl="0" marL="0" rtl="0" algn="l">
              <a:spcBef>
                <a:spcPts val="120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229800" y="720725"/>
            <a:ext cx="4123425" cy="3702051"/>
          </a:xfrm>
          <a:prstGeom prst="rect">
            <a:avLst/>
          </a:prstGeom>
          <a:noFill/>
          <a:ln>
            <a:noFill/>
          </a:ln>
        </p:spPr>
      </p:pic>
      <p:pic>
        <p:nvPicPr>
          <p:cNvPr id="204" name="Google Shape;204;p23"/>
          <p:cNvPicPr preferRelativeResize="0"/>
          <p:nvPr/>
        </p:nvPicPr>
        <p:blipFill>
          <a:blip r:embed="rId4">
            <a:alphaModFix/>
          </a:blip>
          <a:stretch>
            <a:fillRect/>
          </a:stretch>
        </p:blipFill>
        <p:spPr>
          <a:xfrm>
            <a:off x="4353225" y="447075"/>
            <a:ext cx="4485976" cy="383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216400" y="229450"/>
            <a:ext cx="18732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a:t>
            </a:r>
            <a:endParaRPr/>
          </a:p>
        </p:txBody>
      </p:sp>
      <p:sp>
        <p:nvSpPr>
          <p:cNvPr id="210" name="Google Shape;210;p24"/>
          <p:cNvSpPr txBox="1"/>
          <p:nvPr>
            <p:ph idx="1" type="body"/>
          </p:nvPr>
        </p:nvSpPr>
        <p:spPr>
          <a:xfrm>
            <a:off x="819150" y="4374950"/>
            <a:ext cx="7505700" cy="6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Age range was from 16 - 39 and most of the age group that was categorized was 16-26 and alot of them didnt engage in cyberbullying. So age is not a factor relating to cyber bullying</a:t>
            </a:r>
            <a:endParaRPr/>
          </a:p>
        </p:txBody>
      </p:sp>
      <p:pic>
        <p:nvPicPr>
          <p:cNvPr id="211" name="Google Shape;211;p24"/>
          <p:cNvPicPr preferRelativeResize="0"/>
          <p:nvPr/>
        </p:nvPicPr>
        <p:blipFill>
          <a:blip r:embed="rId3">
            <a:alphaModFix/>
          </a:blip>
          <a:stretch>
            <a:fillRect/>
          </a:stretch>
        </p:blipFill>
        <p:spPr>
          <a:xfrm>
            <a:off x="589350" y="803650"/>
            <a:ext cx="7795624" cy="3571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7" name="Google Shape;21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Other</a:t>
            </a:r>
            <a:r>
              <a:rPr lang="en"/>
              <a:t> factors </a:t>
            </a:r>
            <a:r>
              <a:rPr lang="en"/>
              <a:t>did not</a:t>
            </a:r>
            <a:r>
              <a:rPr lang="en"/>
              <a:t> affect Cyberbullying except </a:t>
            </a:r>
            <a:r>
              <a:rPr b="1" lang="en"/>
              <a:t>Gender, Level and Religion</a:t>
            </a:r>
            <a:r>
              <a:rPr lang="en"/>
              <a:t>. So i suggest </a:t>
            </a:r>
            <a:r>
              <a:rPr lang="en"/>
              <a:t>a lot</a:t>
            </a:r>
            <a:r>
              <a:rPr lang="en"/>
              <a:t> of awareness should be created and Male Gender should be educated more on why they </a:t>
            </a:r>
            <a:r>
              <a:rPr lang="en"/>
              <a:t>should not</a:t>
            </a:r>
            <a:r>
              <a:rPr lang="en"/>
              <a:t> engage in </a:t>
            </a:r>
            <a:r>
              <a:rPr lang="en"/>
              <a:t>cyberbullying</a:t>
            </a:r>
            <a:r>
              <a:rPr lang="en"/>
              <a:t>, </a:t>
            </a:r>
            <a:r>
              <a:rPr b="1" lang="en"/>
              <a:t>200 and 300 level students</a:t>
            </a:r>
            <a:r>
              <a:rPr lang="en"/>
              <a:t> should be educated on the bad side of cyberbullying and Awareness should be passed out in Religious meetings talking about why </a:t>
            </a:r>
            <a:r>
              <a:rPr lang="en"/>
              <a:t>it's</a:t>
            </a:r>
            <a:r>
              <a:rPr lang="en"/>
              <a:t> </a:t>
            </a:r>
            <a:r>
              <a:rPr lang="en"/>
              <a:t>not</a:t>
            </a:r>
            <a:r>
              <a:rPr lang="en"/>
              <a:t> good to engage in </a:t>
            </a:r>
            <a:r>
              <a:rPr lang="en"/>
              <a:t>Cyberbullying</a:t>
            </a:r>
            <a:r>
              <a:rPr lang="en"/>
              <a:t> and also Counselling and Follow up should be done to those that have experienced Cyberbullying. An example is setting up a Non-Governmental Organization that talks about Cyber</a:t>
            </a:r>
            <a:r>
              <a:rPr lang="en"/>
              <a:t>bullying</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457500" y="1990725"/>
            <a:ext cx="6882600" cy="242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rPr>
              <a:t>Cyberbullying is defined as the use of electronic communication to bully someone, usually by sending intimidating or threatening messages. Cyberbullying is a persistent form of harassment that can happen anywhere and at any time, unlike traditional bullying, which is limited to specific places and times. The purpose of this study is to investigate how undergraduates' use of social media, amount of time spent online, and engagement in cyberbullying are related to one another. It also entails the study of cyber bullying in relation to gender. According to the data gotten  there were 201 people all together , 113 male ,83 female and 5 nil i.e they </a:t>
            </a:r>
            <a:r>
              <a:rPr lang="en" sz="1200">
                <a:solidFill>
                  <a:srgbClr val="000000"/>
                </a:solidFill>
              </a:rPr>
              <a:t>didn't</a:t>
            </a:r>
            <a:r>
              <a:rPr lang="en" sz="1200">
                <a:solidFill>
                  <a:srgbClr val="000000"/>
                </a:solidFill>
              </a:rPr>
              <a:t> input their gender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Count</a:t>
            </a:r>
            <a:endParaRPr/>
          </a:p>
        </p:txBody>
      </p:sp>
      <p:sp>
        <p:nvSpPr>
          <p:cNvPr id="141" name="Google Shape;141;p15"/>
          <p:cNvSpPr txBox="1"/>
          <p:nvPr>
            <p:ph idx="1" type="body"/>
          </p:nvPr>
        </p:nvSpPr>
        <p:spPr>
          <a:xfrm>
            <a:off x="7005350" y="1990650"/>
            <a:ext cx="1803300" cy="581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Gender Count of University Students from the data gotten</a:t>
            </a:r>
            <a:endParaRPr/>
          </a:p>
        </p:txBody>
      </p:sp>
      <p:pic>
        <p:nvPicPr>
          <p:cNvPr id="142" name="Google Shape;142;p15"/>
          <p:cNvPicPr preferRelativeResize="0"/>
          <p:nvPr/>
        </p:nvPicPr>
        <p:blipFill>
          <a:blip r:embed="rId3">
            <a:alphaModFix/>
          </a:blip>
          <a:stretch>
            <a:fillRect/>
          </a:stretch>
        </p:blipFill>
        <p:spPr>
          <a:xfrm>
            <a:off x="375050" y="1419825"/>
            <a:ext cx="6429375" cy="346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564650" y="242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Asked</a:t>
            </a:r>
            <a:endParaRPr/>
          </a:p>
        </p:txBody>
      </p:sp>
      <p:sp>
        <p:nvSpPr>
          <p:cNvPr id="148" name="Google Shape;148;p16"/>
          <p:cNvSpPr txBox="1"/>
          <p:nvPr>
            <p:ph idx="1" type="body"/>
          </p:nvPr>
        </p:nvSpPr>
        <p:spPr>
          <a:xfrm>
            <a:off x="819150" y="857250"/>
            <a:ext cx="9144000" cy="4460400"/>
          </a:xfrm>
          <a:prstGeom prst="rect">
            <a:avLst/>
          </a:prstGeom>
        </p:spPr>
        <p:txBody>
          <a:bodyPr anchorCtr="0" anchor="t" bIns="91425" lIns="91425" spcFirstLastPara="1" rIns="91425" wrap="square" tIns="91425">
            <a:normAutofit fontScale="55000" lnSpcReduction="20000"/>
          </a:bodyPr>
          <a:lstStyle/>
          <a:p>
            <a:pPr indent="-333375" lvl="0" marL="457200" rtl="0" algn="l">
              <a:spcBef>
                <a:spcPts val="0"/>
              </a:spcBef>
              <a:spcAft>
                <a:spcPts val="0"/>
              </a:spcAft>
              <a:buSzPct val="100000"/>
              <a:buAutoNum type="arabicPeriod"/>
            </a:pPr>
            <a:r>
              <a:rPr lang="en" sz="3000"/>
              <a:t>Is cyber bullying Gender based in the university?</a:t>
            </a:r>
            <a:endParaRPr sz="3000"/>
          </a:p>
          <a:p>
            <a:pPr indent="-333375" lvl="0" marL="457200" rtl="0" algn="l">
              <a:spcBef>
                <a:spcPts val="0"/>
              </a:spcBef>
              <a:spcAft>
                <a:spcPts val="0"/>
              </a:spcAft>
              <a:buSzPct val="100000"/>
              <a:buChar char="●"/>
            </a:pPr>
            <a:r>
              <a:rPr lang="en" sz="3000"/>
              <a:t>Which gender was bullied most?</a:t>
            </a:r>
            <a:endParaRPr sz="3000"/>
          </a:p>
          <a:p>
            <a:pPr indent="-333375" lvl="0" marL="457200" rtl="0" algn="l">
              <a:spcBef>
                <a:spcPts val="0"/>
              </a:spcBef>
              <a:spcAft>
                <a:spcPts val="0"/>
              </a:spcAft>
              <a:buSzPct val="100000"/>
              <a:buChar char="●"/>
            </a:pPr>
            <a:r>
              <a:rPr lang="en" sz="3000"/>
              <a:t>Which gender was least bullied?</a:t>
            </a:r>
            <a:endParaRPr sz="3000"/>
          </a:p>
          <a:p>
            <a:pPr indent="0" lvl="0" marL="0" rtl="0" algn="l">
              <a:spcBef>
                <a:spcPts val="1200"/>
              </a:spcBef>
              <a:spcAft>
                <a:spcPts val="0"/>
              </a:spcAft>
              <a:buNone/>
            </a:pPr>
            <a:r>
              <a:rPr lang="en" sz="3000"/>
              <a:t>   2. </a:t>
            </a:r>
            <a:r>
              <a:rPr lang="en" sz="3000"/>
              <a:t>Is cyberbullying Level based in the university?</a:t>
            </a:r>
            <a:endParaRPr sz="3000"/>
          </a:p>
          <a:p>
            <a:pPr indent="-333375" lvl="0" marL="457200" rtl="0" algn="l">
              <a:spcBef>
                <a:spcPts val="1200"/>
              </a:spcBef>
              <a:spcAft>
                <a:spcPts val="0"/>
              </a:spcAft>
              <a:buSzPct val="100000"/>
              <a:buChar char="●"/>
            </a:pPr>
            <a:r>
              <a:rPr lang="en" sz="3000"/>
              <a:t>Which Level was bullied most?</a:t>
            </a:r>
            <a:endParaRPr sz="3000"/>
          </a:p>
          <a:p>
            <a:pPr indent="-333375" lvl="0" marL="457200" rtl="0" algn="l">
              <a:spcBef>
                <a:spcPts val="0"/>
              </a:spcBef>
              <a:spcAft>
                <a:spcPts val="0"/>
              </a:spcAft>
              <a:buSzPct val="100000"/>
              <a:buChar char="●"/>
            </a:pPr>
            <a:r>
              <a:rPr lang="en" sz="3000"/>
              <a:t>Which Level was least bullied?</a:t>
            </a:r>
            <a:endParaRPr sz="3000"/>
          </a:p>
          <a:p>
            <a:pPr indent="0" lvl="0" marL="0" rtl="0" algn="l">
              <a:spcBef>
                <a:spcPts val="1200"/>
              </a:spcBef>
              <a:spcAft>
                <a:spcPts val="0"/>
              </a:spcAft>
              <a:buNone/>
            </a:pPr>
            <a:r>
              <a:rPr lang="en" sz="3000"/>
              <a:t>   3. Is Cyber bullying Marital Based ?</a:t>
            </a:r>
            <a:endParaRPr sz="3000"/>
          </a:p>
          <a:p>
            <a:pPr indent="0" lvl="0" marL="0" rtl="0" algn="l">
              <a:spcBef>
                <a:spcPts val="1200"/>
              </a:spcBef>
              <a:spcAft>
                <a:spcPts val="0"/>
              </a:spcAft>
              <a:buNone/>
            </a:pPr>
            <a:r>
              <a:rPr lang="en" sz="3000"/>
              <a:t>   4. Is Cyberbullying Ethnicity Based?</a:t>
            </a:r>
            <a:endParaRPr sz="3000"/>
          </a:p>
          <a:p>
            <a:pPr indent="0" lvl="0" marL="0" rtl="0" algn="l">
              <a:spcBef>
                <a:spcPts val="1200"/>
              </a:spcBef>
              <a:spcAft>
                <a:spcPts val="0"/>
              </a:spcAft>
              <a:buNone/>
            </a:pPr>
            <a:r>
              <a:rPr lang="en" sz="3000"/>
              <a:t>   5. Is Cyberbullying Religion Based?</a:t>
            </a:r>
            <a:endParaRPr sz="3000"/>
          </a:p>
          <a:p>
            <a:pPr indent="0" lvl="0" marL="0" rtl="0" algn="l">
              <a:spcBef>
                <a:spcPts val="1200"/>
              </a:spcBef>
              <a:spcAft>
                <a:spcPts val="0"/>
              </a:spcAft>
              <a:buNone/>
            </a:pPr>
            <a:r>
              <a:rPr lang="en" sz="3000"/>
              <a:t>  6. Which age was affected more by </a:t>
            </a:r>
            <a:r>
              <a:rPr lang="en" sz="3000"/>
              <a:t>cyberbullying</a:t>
            </a:r>
            <a:r>
              <a:rPr lang="en" sz="3000"/>
              <a:t>?</a:t>
            </a:r>
            <a:endParaRPr sz="3000"/>
          </a:p>
          <a:p>
            <a:pPr indent="0" lvl="0" marL="0" rtl="0" algn="l">
              <a:spcBef>
                <a:spcPts val="1200"/>
              </a:spcBef>
              <a:spcAft>
                <a:spcPts val="0"/>
              </a:spcAft>
              <a:buNone/>
            </a:pPr>
            <a:r>
              <a:t/>
            </a:r>
            <a:endParaRPr sz="3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56575" y="283025"/>
            <a:ext cx="7505700" cy="61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data based on questions asked</a:t>
            </a:r>
            <a:endParaRPr/>
          </a:p>
          <a:p>
            <a:pPr indent="0" lvl="0" marL="0" rtl="0" algn="l">
              <a:spcBef>
                <a:spcPts val="0"/>
              </a:spcBef>
              <a:spcAft>
                <a:spcPts val="0"/>
              </a:spcAft>
              <a:buNone/>
            </a:pPr>
            <a:r>
              <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160725" y="897425"/>
            <a:ext cx="8880576" cy="424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16400" y="189275"/>
            <a:ext cx="7505700" cy="53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a:t>
            </a:r>
            <a:endParaRPr/>
          </a:p>
        </p:txBody>
      </p:sp>
      <p:sp>
        <p:nvSpPr>
          <p:cNvPr id="161" name="Google Shape;161;p18"/>
          <p:cNvSpPr txBox="1"/>
          <p:nvPr>
            <p:ph idx="1" type="body"/>
          </p:nvPr>
        </p:nvSpPr>
        <p:spPr>
          <a:xfrm>
            <a:off x="966500" y="4441925"/>
            <a:ext cx="6949800" cy="474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t>From the data Provided , Gender that was bullied or bullied </a:t>
            </a:r>
            <a:r>
              <a:rPr lang="en"/>
              <a:t>someone</a:t>
            </a:r>
            <a:r>
              <a:rPr lang="en"/>
              <a:t> most was the male Gender wit the following chart displayed. The male gender data was compared to the female  gender data and also answered the </a:t>
            </a:r>
            <a:r>
              <a:rPr b="1" lang="en"/>
              <a:t>question 3</a:t>
            </a:r>
            <a:r>
              <a:rPr lang="en"/>
              <a:t>  that marital </a:t>
            </a:r>
            <a:r>
              <a:rPr lang="en"/>
              <a:t>status</a:t>
            </a:r>
            <a:r>
              <a:rPr lang="en"/>
              <a:t> </a:t>
            </a:r>
            <a:r>
              <a:rPr lang="en"/>
              <a:t>does not</a:t>
            </a:r>
            <a:r>
              <a:rPr lang="en"/>
              <a:t> affect because most of them are single.</a:t>
            </a:r>
            <a:endParaRPr/>
          </a:p>
        </p:txBody>
      </p:sp>
      <p:pic>
        <p:nvPicPr>
          <p:cNvPr id="162" name="Google Shape;162;p18"/>
          <p:cNvPicPr preferRelativeResize="0"/>
          <p:nvPr/>
        </p:nvPicPr>
        <p:blipFill>
          <a:blip r:embed="rId3">
            <a:alphaModFix/>
          </a:blip>
          <a:stretch>
            <a:fillRect/>
          </a:stretch>
        </p:blipFill>
        <p:spPr>
          <a:xfrm>
            <a:off x="627450" y="723275"/>
            <a:ext cx="7889101" cy="360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216400" y="214325"/>
            <a:ext cx="75057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1b</a:t>
            </a:r>
            <a:endParaRPr/>
          </a:p>
        </p:txBody>
      </p:sp>
      <p:sp>
        <p:nvSpPr>
          <p:cNvPr id="168" name="Google Shape;168;p19"/>
          <p:cNvSpPr txBox="1"/>
          <p:nvPr>
            <p:ph idx="1" type="body"/>
          </p:nvPr>
        </p:nvSpPr>
        <p:spPr>
          <a:xfrm>
            <a:off x="953075" y="4313025"/>
            <a:ext cx="7887300" cy="11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From the data Provided , Gender that was bullied or bullied someone most was the male Gender wit the following chart displayed. The male gender data was compared to the female  gender datand also answered the </a:t>
            </a:r>
            <a:r>
              <a:rPr b="1" lang="en" sz="1000"/>
              <a:t>question 3</a:t>
            </a:r>
            <a:r>
              <a:rPr lang="en" sz="1000"/>
              <a:t>  that marital status does not affect because most of them are single.</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pic>
        <p:nvPicPr>
          <p:cNvPr id="169" name="Google Shape;169;p19"/>
          <p:cNvPicPr preferRelativeResize="0"/>
          <p:nvPr/>
        </p:nvPicPr>
        <p:blipFill>
          <a:blip r:embed="rId3">
            <a:alphaModFix/>
          </a:blip>
          <a:stretch>
            <a:fillRect/>
          </a:stretch>
        </p:blipFill>
        <p:spPr>
          <a:xfrm>
            <a:off x="656325" y="776875"/>
            <a:ext cx="7634900" cy="364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243175" y="216075"/>
            <a:ext cx="22080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a:t>
            </a:r>
            <a:endParaRPr/>
          </a:p>
        </p:txBody>
      </p:sp>
      <p:sp>
        <p:nvSpPr>
          <p:cNvPr id="175" name="Google Shape;175;p20"/>
          <p:cNvSpPr txBox="1"/>
          <p:nvPr>
            <p:ph idx="1" type="body"/>
          </p:nvPr>
        </p:nvSpPr>
        <p:spPr>
          <a:xfrm>
            <a:off x="819150" y="4353225"/>
            <a:ext cx="8172600" cy="99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This data </a:t>
            </a:r>
            <a:r>
              <a:rPr lang="en"/>
              <a:t>compares</a:t>
            </a:r>
            <a:r>
              <a:rPr lang="en"/>
              <a:t> the level and it was gotten that mostly</a:t>
            </a:r>
            <a:r>
              <a:rPr b="1" lang="en"/>
              <a:t> the 200 and 300 level students</a:t>
            </a:r>
            <a:r>
              <a:rPr lang="en"/>
              <a:t> were often bullied or bullied someone. This exact data shows the other levelslike 100,400,500 level and how they </a:t>
            </a:r>
            <a:r>
              <a:rPr lang="en"/>
              <a:t>engaged</a:t>
            </a:r>
            <a:r>
              <a:rPr lang="en"/>
              <a:t> in cyberbullying</a:t>
            </a:r>
            <a:endParaRPr/>
          </a:p>
          <a:p>
            <a:pPr indent="0" lvl="0" marL="0" rtl="0" algn="l">
              <a:spcBef>
                <a:spcPts val="1200"/>
              </a:spcBef>
              <a:spcAft>
                <a:spcPts val="1200"/>
              </a:spcAft>
              <a:buNone/>
            </a:pPr>
            <a:r>
              <a:t/>
            </a:r>
            <a:endParaRPr/>
          </a:p>
        </p:txBody>
      </p:sp>
      <p:pic>
        <p:nvPicPr>
          <p:cNvPr id="176" name="Google Shape;176;p20"/>
          <p:cNvPicPr preferRelativeResize="0"/>
          <p:nvPr/>
        </p:nvPicPr>
        <p:blipFill>
          <a:blip r:embed="rId3">
            <a:alphaModFix/>
          </a:blip>
          <a:stretch>
            <a:fillRect/>
          </a:stretch>
        </p:blipFill>
        <p:spPr>
          <a:xfrm>
            <a:off x="674825" y="833975"/>
            <a:ext cx="3584625" cy="3369400"/>
          </a:xfrm>
          <a:prstGeom prst="rect">
            <a:avLst/>
          </a:prstGeom>
          <a:noFill/>
          <a:ln>
            <a:noFill/>
          </a:ln>
        </p:spPr>
      </p:pic>
      <p:pic>
        <p:nvPicPr>
          <p:cNvPr id="177" name="Google Shape;177;p20"/>
          <p:cNvPicPr preferRelativeResize="0"/>
          <p:nvPr/>
        </p:nvPicPr>
        <p:blipFill>
          <a:blip r:embed="rId4">
            <a:alphaModFix/>
          </a:blip>
          <a:stretch>
            <a:fillRect/>
          </a:stretch>
        </p:blipFill>
        <p:spPr>
          <a:xfrm>
            <a:off x="4411850" y="833975"/>
            <a:ext cx="4579749" cy="3369400"/>
          </a:xfrm>
          <a:prstGeom prst="rect">
            <a:avLst/>
          </a:prstGeom>
          <a:noFill/>
          <a:ln>
            <a:noFill/>
          </a:ln>
        </p:spPr>
      </p:pic>
      <p:sp>
        <p:nvSpPr>
          <p:cNvPr id="178" name="Google Shape;178;p20"/>
          <p:cNvSpPr txBox="1"/>
          <p:nvPr/>
        </p:nvSpPr>
        <p:spPr>
          <a:xfrm>
            <a:off x="2036000" y="2344475"/>
            <a:ext cx="26520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100 Level</a:t>
            </a:r>
            <a:endParaRPr b="1" sz="1300">
              <a:solidFill>
                <a:schemeClr val="dk2"/>
              </a:solidFill>
              <a:latin typeface="Calibri"/>
              <a:ea typeface="Calibri"/>
              <a:cs typeface="Calibri"/>
              <a:sym typeface="Calibri"/>
            </a:endParaRPr>
          </a:p>
        </p:txBody>
      </p:sp>
      <p:sp>
        <p:nvSpPr>
          <p:cNvPr id="179" name="Google Shape;179;p20"/>
          <p:cNvSpPr txBox="1"/>
          <p:nvPr/>
        </p:nvSpPr>
        <p:spPr>
          <a:xfrm>
            <a:off x="6148100" y="2317250"/>
            <a:ext cx="7098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400&amp;</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500 </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Level</a:t>
            </a:r>
            <a:endParaRPr b="1"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16400" y="216075"/>
            <a:ext cx="2114100" cy="61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2b</a:t>
            </a:r>
            <a:endParaRPr/>
          </a:p>
        </p:txBody>
      </p:sp>
      <p:sp>
        <p:nvSpPr>
          <p:cNvPr id="185" name="Google Shape;185;p21"/>
          <p:cNvSpPr txBox="1"/>
          <p:nvPr>
            <p:ph idx="1" type="body"/>
          </p:nvPr>
        </p:nvSpPr>
        <p:spPr>
          <a:xfrm>
            <a:off x="819150" y="4361550"/>
            <a:ext cx="75057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data compares the level and it was gotten that mostly</a:t>
            </a:r>
            <a:r>
              <a:rPr b="1" lang="en"/>
              <a:t> the 200 and 300 level students</a:t>
            </a:r>
            <a:r>
              <a:rPr lang="en"/>
              <a:t> were often bullied or bullied someone.</a:t>
            </a:r>
            <a:endParaRPr/>
          </a:p>
        </p:txBody>
      </p:sp>
      <p:pic>
        <p:nvPicPr>
          <p:cNvPr id="186" name="Google Shape;186;p21"/>
          <p:cNvPicPr preferRelativeResize="0"/>
          <p:nvPr/>
        </p:nvPicPr>
        <p:blipFill>
          <a:blip r:embed="rId3">
            <a:alphaModFix/>
          </a:blip>
          <a:stretch>
            <a:fillRect/>
          </a:stretch>
        </p:blipFill>
        <p:spPr>
          <a:xfrm>
            <a:off x="216400" y="736700"/>
            <a:ext cx="4230575" cy="3555000"/>
          </a:xfrm>
          <a:prstGeom prst="rect">
            <a:avLst/>
          </a:prstGeom>
          <a:noFill/>
          <a:ln>
            <a:noFill/>
          </a:ln>
        </p:spPr>
      </p:pic>
      <p:pic>
        <p:nvPicPr>
          <p:cNvPr id="187" name="Google Shape;187;p21"/>
          <p:cNvPicPr preferRelativeResize="0"/>
          <p:nvPr/>
        </p:nvPicPr>
        <p:blipFill>
          <a:blip r:embed="rId4">
            <a:alphaModFix/>
          </a:blip>
          <a:stretch>
            <a:fillRect/>
          </a:stretch>
        </p:blipFill>
        <p:spPr>
          <a:xfrm>
            <a:off x="4666375" y="736700"/>
            <a:ext cx="4097525" cy="3624850"/>
          </a:xfrm>
          <a:prstGeom prst="rect">
            <a:avLst/>
          </a:prstGeom>
          <a:noFill/>
          <a:ln>
            <a:noFill/>
          </a:ln>
        </p:spPr>
      </p:pic>
      <p:sp>
        <p:nvSpPr>
          <p:cNvPr id="188" name="Google Shape;188;p21"/>
          <p:cNvSpPr txBox="1"/>
          <p:nvPr/>
        </p:nvSpPr>
        <p:spPr>
          <a:xfrm>
            <a:off x="6241850" y="2102950"/>
            <a:ext cx="6564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300</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Level</a:t>
            </a:r>
            <a:endParaRPr b="1" sz="1300">
              <a:solidFill>
                <a:schemeClr val="dk2"/>
              </a:solidFill>
              <a:latin typeface="Calibri"/>
              <a:ea typeface="Calibri"/>
              <a:cs typeface="Calibri"/>
              <a:sym typeface="Calibri"/>
            </a:endParaRPr>
          </a:p>
        </p:txBody>
      </p:sp>
      <p:sp>
        <p:nvSpPr>
          <p:cNvPr id="189" name="Google Shape;189;p21"/>
          <p:cNvSpPr txBox="1"/>
          <p:nvPr/>
        </p:nvSpPr>
        <p:spPr>
          <a:xfrm>
            <a:off x="1902025" y="2035975"/>
            <a:ext cx="5358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200</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Level</a:t>
            </a:r>
            <a:endParaRPr b="1"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