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8" r:id="rId3"/>
    <p:sldId id="259" r:id="rId4"/>
    <p:sldId id="264" r:id="rId5"/>
    <p:sldId id="267" r:id="rId6"/>
    <p:sldId id="258" r:id="rId7"/>
    <p:sldId id="266" r:id="rId8"/>
    <p:sldId id="260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25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81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14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65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9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0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16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08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1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870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41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1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55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9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1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81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38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054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github.com/Olaybence/Web-Scienc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researchgate.net/publication/260014323_A_new_user_similarity_model_to_improve_the_accuracy_of_collaborative_filte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435710"/>
            <a:ext cx="12192001" cy="797877"/>
          </a:xfrm>
        </p:spPr>
        <p:txBody>
          <a:bodyPr>
            <a:normAutofit fontScale="90000"/>
          </a:bodyPr>
          <a:lstStyle/>
          <a:p>
            <a:pPr algn="ctr"/>
            <a:r>
              <a:rPr lang="hu-HU" sz="5400" dirty="0" smtClean="0"/>
              <a:t>Web </a:t>
            </a:r>
            <a:r>
              <a:rPr lang="hu-HU" sz="5300" dirty="0" smtClean="0"/>
              <a:t>Science</a:t>
            </a:r>
            <a:r>
              <a:rPr lang="hu-HU" sz="5400" dirty="0" smtClean="0"/>
              <a:t> - </a:t>
            </a:r>
            <a:r>
              <a:rPr lang="hu-HU" sz="5400" dirty="0" err="1" smtClean="0"/>
              <a:t>Presentation</a:t>
            </a:r>
            <a:endParaRPr lang="hu-HU" sz="5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2236916"/>
            <a:ext cx="12192000" cy="479511"/>
          </a:xfrm>
        </p:spPr>
        <p:txBody>
          <a:bodyPr>
            <a:normAutofit/>
          </a:bodyPr>
          <a:lstStyle/>
          <a:p>
            <a:pPr algn="ctr"/>
            <a:r>
              <a:rPr lang="hu-HU" sz="2800" dirty="0" err="1"/>
              <a:t>b</a:t>
            </a:r>
            <a:r>
              <a:rPr lang="hu-HU" sz="2800" dirty="0" err="1" smtClean="0"/>
              <a:t>y</a:t>
            </a:r>
            <a:r>
              <a:rPr lang="hu-HU" sz="2800" dirty="0" smtClean="0"/>
              <a:t> Bence Olay</a:t>
            </a:r>
            <a:endParaRPr lang="hu-HU" sz="28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367548" y="5344939"/>
            <a:ext cx="44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hlinkClick r:id="rId2"/>
              </a:rPr>
              <a:t>https://github.com/Olaybence/Web-Science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682" y="4970503"/>
            <a:ext cx="997529" cy="371884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374108" y="3533802"/>
            <a:ext cx="47686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Data-</a:t>
            </a:r>
            <a:r>
              <a:rPr lang="hu-HU" sz="2800" dirty="0" err="1"/>
              <a:t>sets</a:t>
            </a:r>
            <a:r>
              <a:rPr lang="hu-HU" sz="2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Stanford </a:t>
            </a:r>
            <a:r>
              <a:rPr lang="hu-HU" sz="2800" dirty="0" err="1" smtClean="0"/>
              <a:t>data-set</a:t>
            </a:r>
            <a:r>
              <a:rPr lang="hu-HU" sz="2800" dirty="0" smtClean="0"/>
              <a:t> (SST)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Crowdsourcing</a:t>
            </a:r>
            <a:r>
              <a:rPr lang="hu-HU" sz="2800" dirty="0" smtClean="0"/>
              <a:t> </a:t>
            </a:r>
            <a:r>
              <a:rPr lang="hu-HU" sz="2800" dirty="0" err="1" smtClean="0"/>
              <a:t>data</a:t>
            </a:r>
            <a:r>
              <a:rPr lang="hu-HU" sz="2800" dirty="0" smtClean="0"/>
              <a:t> (</a:t>
            </a:r>
            <a:r>
              <a:rPr lang="hu-HU" sz="2800" dirty="0" err="1" smtClean="0"/>
              <a:t>on</a:t>
            </a:r>
            <a:r>
              <a:rPr lang="hu-HU" sz="2800" dirty="0" smtClean="0"/>
              <a:t> SST)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Amazon </a:t>
            </a:r>
            <a:r>
              <a:rPr lang="hu-HU" sz="2800" dirty="0" err="1" smtClean="0"/>
              <a:t>reviews</a:t>
            </a:r>
            <a:endParaRPr lang="hu-HU" sz="2800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6882937" y="4973055"/>
            <a:ext cx="238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Further</a:t>
            </a:r>
            <a:r>
              <a:rPr lang="hu-HU" dirty="0" smtClean="0"/>
              <a:t> </a:t>
            </a:r>
            <a:r>
              <a:rPr lang="hu-HU" dirty="0" err="1" smtClean="0"/>
              <a:t>progress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82" y="4355049"/>
            <a:ext cx="1431267" cy="518834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69" y="4353237"/>
            <a:ext cx="1270148" cy="51333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64" y="3402344"/>
            <a:ext cx="768905" cy="768905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958" y="3413571"/>
            <a:ext cx="659170" cy="763682"/>
          </a:xfrm>
          <a:prstGeom prst="rect">
            <a:avLst/>
          </a:prstGeom>
        </p:spPr>
      </p:pic>
      <p:sp>
        <p:nvSpPr>
          <p:cNvPr id="17" name="Alcím 2"/>
          <p:cNvSpPr txBox="1">
            <a:spLocks/>
          </p:cNvSpPr>
          <p:nvPr/>
        </p:nvSpPr>
        <p:spPr>
          <a:xfrm>
            <a:off x="0" y="2774719"/>
            <a:ext cx="12192000" cy="392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smtClean="0"/>
              <a:t>2021</a:t>
            </a:r>
            <a:endParaRPr lang="hu-HU" sz="20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5480856" y="3533802"/>
            <a:ext cx="156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 smtClean="0"/>
              <a:t>Programming</a:t>
            </a:r>
            <a:endParaRPr lang="hu-HU" sz="1400" dirty="0" smtClean="0"/>
          </a:p>
          <a:p>
            <a:r>
              <a:rPr lang="hu-HU" sz="1400" dirty="0" err="1" smtClean="0"/>
              <a:t>language</a:t>
            </a:r>
            <a:endParaRPr lang="hu-HU" sz="1400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5480856" y="4348950"/>
            <a:ext cx="150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 smtClean="0"/>
              <a:t>Machine</a:t>
            </a:r>
            <a:r>
              <a:rPr lang="hu-HU" sz="1400" dirty="0" smtClean="0"/>
              <a:t> </a:t>
            </a:r>
            <a:r>
              <a:rPr lang="hu-HU" sz="1400" dirty="0" err="1" smtClean="0"/>
              <a:t>Learning</a:t>
            </a:r>
            <a:endParaRPr lang="hu-HU" sz="1400" dirty="0"/>
          </a:p>
          <a:p>
            <a:r>
              <a:rPr lang="hu-HU" sz="1400" dirty="0" err="1" smtClean="0"/>
              <a:t>package</a:t>
            </a:r>
            <a:endParaRPr lang="hu-HU" sz="1400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8562098" y="3632907"/>
            <a:ext cx="145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Framework</a:t>
            </a:r>
            <a:endParaRPr lang="hu-HU" sz="1100" dirty="0">
              <a:effectLst/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8562098" y="4352537"/>
            <a:ext cx="145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Data </a:t>
            </a:r>
            <a:r>
              <a:rPr lang="hu-HU" sz="1400" dirty="0" err="1" smtClean="0"/>
              <a:t>manager</a:t>
            </a:r>
            <a:endParaRPr lang="hu-HU" sz="1400" dirty="0" smtClean="0"/>
          </a:p>
          <a:p>
            <a:r>
              <a:rPr lang="hu-HU" sz="1400" dirty="0" err="1" smtClean="0">
                <a:effectLst/>
              </a:rPr>
              <a:t>package</a:t>
            </a:r>
            <a:endParaRPr lang="hu-HU" sz="1100" dirty="0">
              <a:effectLst/>
            </a:endParaRPr>
          </a:p>
        </p:txBody>
      </p:sp>
      <p:pic>
        <p:nvPicPr>
          <p:cNvPr id="23" name="Kép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3" y="314163"/>
            <a:ext cx="961279" cy="945563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687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9151"/>
          </a:xfrm>
        </p:spPr>
        <p:txBody>
          <a:bodyPr>
            <a:noAutofit/>
          </a:bodyPr>
          <a:lstStyle/>
          <a:p>
            <a:pPr algn="ctr"/>
            <a:r>
              <a:rPr lang="hu-HU" sz="4000" dirty="0" smtClean="0"/>
              <a:t>Stanford </a:t>
            </a:r>
            <a:r>
              <a:rPr lang="hu-HU" sz="4000" dirty="0" err="1" smtClean="0"/>
              <a:t>data-set</a:t>
            </a:r>
            <a:r>
              <a:rPr lang="hu-HU" sz="4000" dirty="0" smtClean="0"/>
              <a:t> (SST)</a:t>
            </a:r>
            <a:endParaRPr lang="hu-HU" sz="4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847" y="599151"/>
            <a:ext cx="4452305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3487" y="288926"/>
            <a:ext cx="5013037" cy="811742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 smtClean="0"/>
              <a:t>Stanford </a:t>
            </a:r>
            <a:r>
              <a:rPr lang="hu-HU" sz="4800" dirty="0" err="1" smtClean="0"/>
              <a:t>data-set</a:t>
            </a:r>
            <a:r>
              <a:rPr lang="hu-HU" sz="4800" dirty="0"/>
              <a:t/>
            </a:r>
            <a:br>
              <a:rPr lang="hu-HU" sz="4800" dirty="0"/>
            </a:br>
            <a:r>
              <a:rPr lang="hu-HU" sz="1800" dirty="0" err="1" smtClean="0"/>
              <a:t>Rotten</a:t>
            </a:r>
            <a:r>
              <a:rPr lang="hu-HU" sz="1800" dirty="0" smtClean="0"/>
              <a:t> </a:t>
            </a:r>
            <a:r>
              <a:rPr lang="hu-HU" sz="1800" dirty="0" err="1" smtClean="0"/>
              <a:t>Tomatoes</a:t>
            </a:r>
            <a:r>
              <a:rPr lang="hu-HU" sz="1800" dirty="0" smtClean="0"/>
              <a:t> </a:t>
            </a:r>
            <a:r>
              <a:rPr lang="hu-HU" sz="1800" dirty="0" err="1" smtClean="0"/>
              <a:t>review</a:t>
            </a:r>
            <a:r>
              <a:rPr lang="hu-HU" sz="1800" dirty="0" smtClean="0"/>
              <a:t> </a:t>
            </a:r>
            <a:r>
              <a:rPr lang="hu-HU" sz="1800" dirty="0" err="1" smtClean="0"/>
              <a:t>snippets</a:t>
            </a:r>
            <a:r>
              <a:rPr lang="hu-HU" sz="1800" dirty="0" smtClean="0"/>
              <a:t> </a:t>
            </a:r>
            <a:r>
              <a:rPr lang="hu-HU" sz="1800" dirty="0" err="1" smtClean="0"/>
              <a:t>data-set</a:t>
            </a: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hu-HU" sz="1800" dirty="0" err="1" smtClean="0"/>
              <a:t>with</a:t>
            </a:r>
            <a:r>
              <a:rPr lang="hu-HU" sz="1800" dirty="0" smtClean="0"/>
              <a:t> </a:t>
            </a:r>
            <a:r>
              <a:rPr lang="hu-HU" sz="1800" dirty="0" err="1"/>
              <a:t>sentimental</a:t>
            </a:r>
            <a:r>
              <a:rPr lang="hu-HU" sz="1800" dirty="0"/>
              <a:t> </a:t>
            </a:r>
            <a:r>
              <a:rPr lang="hu-HU" sz="1800" dirty="0" err="1" smtClean="0"/>
              <a:t>labeling</a:t>
            </a:r>
            <a:endParaRPr lang="hu-HU" sz="4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4614" y="1152303"/>
            <a:ext cx="704077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Main </a:t>
            </a:r>
            <a:r>
              <a:rPr lang="hu-HU" sz="2400" dirty="0" err="1" smtClean="0"/>
              <a:t>focus</a:t>
            </a:r>
            <a:r>
              <a:rPr lang="hu-HU" sz="2400" dirty="0" smtClean="0"/>
              <a:t> </a:t>
            </a:r>
            <a:r>
              <a:rPr lang="hu-HU" sz="2400" dirty="0" err="1" smtClean="0"/>
              <a:t>on</a:t>
            </a:r>
            <a:r>
              <a:rPr lang="hu-HU" sz="2400" dirty="0" smtClean="0"/>
              <a:t> </a:t>
            </a:r>
            <a:r>
              <a:rPr lang="hu-HU" sz="2400" dirty="0" err="1" smtClean="0"/>
              <a:t>regarding</a:t>
            </a:r>
            <a:r>
              <a:rPr lang="hu-HU" sz="2400" dirty="0" smtClean="0"/>
              <a:t> </a:t>
            </a:r>
            <a:r>
              <a:rPr lang="hu-HU" sz="2400" dirty="0" err="1" smtClean="0"/>
              <a:t>optimization</a:t>
            </a:r>
            <a:r>
              <a:rPr lang="hu-HU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Preprocessing</a:t>
            </a:r>
            <a:r>
              <a:rPr lang="hu-HU" sz="2000" dirty="0" smtClean="0"/>
              <a:t> </a:t>
            </a:r>
            <a:r>
              <a:rPr lang="hu-HU" sz="2000" dirty="0" smtClean="0">
                <a:sym typeface="Wingdings" panose="05000000000000000000" pitchFamily="2" charset="2"/>
              </a:rPr>
              <a:t></a:t>
            </a:r>
            <a:r>
              <a:rPr lang="hu-HU" sz="2000" dirty="0" smtClean="0"/>
              <a:t> </a:t>
            </a:r>
            <a:r>
              <a:rPr lang="hu-HU" sz="2000" dirty="0" err="1" smtClean="0"/>
              <a:t>Better</a:t>
            </a:r>
            <a:r>
              <a:rPr lang="hu-HU" sz="2000" dirty="0" smtClean="0"/>
              <a:t> </a:t>
            </a:r>
            <a:r>
              <a:rPr lang="hu-HU" sz="2000" dirty="0" err="1" smtClean="0"/>
              <a:t>vocabulary</a:t>
            </a:r>
            <a:endParaRPr lang="hu-H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What</a:t>
            </a:r>
            <a:r>
              <a:rPr lang="hu-HU" sz="2000" dirty="0" smtClean="0"/>
              <a:t> </a:t>
            </a:r>
            <a:r>
              <a:rPr lang="hu-HU" sz="2000" dirty="0" err="1" smtClean="0"/>
              <a:t>to</a:t>
            </a:r>
            <a:r>
              <a:rPr lang="hu-HU" sz="2000" dirty="0" smtClean="0"/>
              <a:t> </a:t>
            </a:r>
            <a:r>
              <a:rPr lang="hu-HU" sz="2000" dirty="0" err="1" smtClean="0"/>
              <a:t>remove</a:t>
            </a:r>
            <a:r>
              <a:rPr lang="hu-HU" sz="2000" dirty="0" smtClean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Conjunction</a:t>
            </a:r>
            <a:r>
              <a:rPr lang="hu-HU" sz="2000" dirty="0" smtClean="0"/>
              <a:t> </a:t>
            </a:r>
            <a:r>
              <a:rPr lang="hu-HU" sz="2000" dirty="0" err="1" smtClean="0"/>
              <a:t>words</a:t>
            </a:r>
            <a:r>
              <a:rPr lang="hu-HU" sz="2000" dirty="0" smtClean="0"/>
              <a:t>, </a:t>
            </a:r>
            <a:r>
              <a:rPr lang="hu-HU" sz="2000" dirty="0" err="1" smtClean="0"/>
              <a:t>stopwords</a:t>
            </a:r>
            <a:r>
              <a:rPr lang="hu-HU" sz="2000" dirty="0" smtClean="0"/>
              <a:t>, etc.</a:t>
            </a:r>
            <a:endParaRPr lang="hu-H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How</a:t>
            </a:r>
            <a:r>
              <a:rPr lang="hu-HU" sz="2000" dirty="0" smtClean="0"/>
              <a:t> </a:t>
            </a:r>
            <a:r>
              <a:rPr lang="hu-HU" sz="2000" dirty="0" err="1" smtClean="0"/>
              <a:t>to</a:t>
            </a:r>
            <a:r>
              <a:rPr lang="hu-HU" sz="2000" dirty="0" smtClean="0"/>
              <a:t> </a:t>
            </a:r>
            <a:r>
              <a:rPr lang="hu-HU" sz="2000" dirty="0" err="1" smtClean="0"/>
              <a:t>remove</a:t>
            </a:r>
            <a:r>
              <a:rPr lang="hu-HU" sz="2000" dirty="0" smtClean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Substrings</a:t>
            </a:r>
            <a:endParaRPr lang="hu-HU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Together</a:t>
            </a:r>
            <a:r>
              <a:rPr lang="hu-HU" sz="2000" dirty="0" smtClean="0"/>
              <a:t> </a:t>
            </a:r>
            <a:r>
              <a:rPr lang="hu-HU" sz="2000" dirty="0" err="1"/>
              <a:t>different</a:t>
            </a:r>
            <a:r>
              <a:rPr lang="hu-HU" sz="2000" dirty="0"/>
              <a:t> </a:t>
            </a:r>
            <a:r>
              <a:rPr lang="hu-HU" sz="2000" dirty="0" err="1" smtClean="0"/>
              <a:t>meaning</a:t>
            </a:r>
            <a:r>
              <a:rPr lang="hu-HU" sz="2000" dirty="0" smtClean="0"/>
              <a:t> (</a:t>
            </a:r>
            <a:r>
              <a:rPr lang="hu-HU" sz="2000" dirty="0" err="1" smtClean="0"/>
              <a:t>negative</a:t>
            </a:r>
            <a:r>
              <a:rPr lang="hu-HU" sz="2000" dirty="0" smtClean="0"/>
              <a:t> </a:t>
            </a:r>
            <a:r>
              <a:rPr lang="hu-HU" sz="2000" dirty="0" err="1" smtClean="0"/>
              <a:t>words</a:t>
            </a:r>
            <a:r>
              <a:rPr lang="hu-HU" sz="20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Focus</a:t>
            </a:r>
            <a:r>
              <a:rPr lang="hu-HU" sz="2000" dirty="0" smtClean="0"/>
              <a:t>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 smtClean="0"/>
              <a:t>removing</a:t>
            </a:r>
            <a:r>
              <a:rPr lang="hu-HU" sz="2000" dirty="0" smtClean="0"/>
              <a:t> </a:t>
            </a:r>
            <a:r>
              <a:rPr lang="hu-HU" sz="2000" dirty="0" err="1" smtClean="0"/>
              <a:t>meaningless</a:t>
            </a:r>
            <a:r>
              <a:rPr lang="hu-HU" sz="2000" dirty="0" smtClean="0"/>
              <a:t> </a:t>
            </a:r>
            <a:r>
              <a:rPr lang="hu-HU" sz="2000" dirty="0" err="1"/>
              <a:t>frequent</a:t>
            </a:r>
            <a:r>
              <a:rPr lang="hu-HU" sz="2000" dirty="0"/>
              <a:t> </a:t>
            </a:r>
            <a:r>
              <a:rPr lang="hu-HU" sz="2000" dirty="0" err="1" smtClean="0"/>
              <a:t>words</a:t>
            </a:r>
            <a:endParaRPr lang="hu-HU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hu-H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Off-the-shelf</a:t>
            </a:r>
            <a:r>
              <a:rPr lang="hu-HU" sz="2000" dirty="0" smtClean="0"/>
              <a:t> </a:t>
            </a:r>
            <a:r>
              <a:rPr lang="hu-HU" sz="2000" dirty="0" err="1" smtClean="0"/>
              <a:t>dictionaries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 smtClean="0"/>
              <a:t>	</a:t>
            </a:r>
            <a:r>
              <a:rPr lang="hu-HU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nltk.corpus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stopwords</a:t>
            </a:r>
            <a:endParaRPr lang="hu-H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Off-the-shelf</a:t>
            </a:r>
            <a:r>
              <a:rPr lang="hu-HU" sz="2000" dirty="0" smtClean="0"/>
              <a:t> </a:t>
            </a:r>
            <a:r>
              <a:rPr lang="hu-HU" sz="2000" dirty="0" err="1" smtClean="0"/>
              <a:t>models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 smtClean="0"/>
              <a:t>	</a:t>
            </a:r>
            <a:r>
              <a:rPr lang="hu-HU" sz="2000" dirty="0" err="1" smtClean="0"/>
              <a:t>Gensim</a:t>
            </a:r>
            <a:r>
              <a:rPr lang="hu-HU" sz="2000" dirty="0" smtClean="0"/>
              <a:t> , Word2Vec</a:t>
            </a:r>
            <a:endParaRPr lang="hu-HU" sz="2000" dirty="0"/>
          </a:p>
          <a:p>
            <a:pPr lvl="2"/>
            <a:r>
              <a:rPr lang="hu-HU" sz="2000" dirty="0" err="1" smtClean="0"/>
              <a:t>Depending</a:t>
            </a:r>
            <a:r>
              <a:rPr lang="hu-HU" sz="2000" dirty="0" smtClean="0"/>
              <a:t> </a:t>
            </a:r>
            <a:r>
              <a:rPr lang="hu-HU" sz="2000" dirty="0" err="1" smtClean="0"/>
              <a:t>on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subject</a:t>
            </a:r>
            <a:r>
              <a:rPr lang="hu-HU" sz="2000" dirty="0" smtClean="0"/>
              <a:t> (</a:t>
            </a:r>
            <a:r>
              <a:rPr lang="hu-HU" sz="2000" dirty="0" err="1" smtClean="0"/>
              <a:t>can</a:t>
            </a:r>
            <a:r>
              <a:rPr lang="hu-HU" sz="2000" dirty="0" smtClean="0"/>
              <a:t> be </a:t>
            </a:r>
            <a:r>
              <a:rPr lang="hu-HU" sz="2000" dirty="0" err="1" smtClean="0"/>
              <a:t>found</a:t>
            </a:r>
            <a:r>
              <a:rPr lang="hu-HU" sz="2000" dirty="0" smtClean="0"/>
              <a:t> </a:t>
            </a:r>
            <a:r>
              <a:rPr lang="hu-HU" sz="2000" dirty="0" err="1" smtClean="0"/>
              <a:t>better</a:t>
            </a:r>
            <a:r>
              <a:rPr lang="hu-HU" sz="2000" dirty="0" smtClean="0"/>
              <a:t>)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33" y="288926"/>
            <a:ext cx="1126455" cy="3352542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18" y="288924"/>
            <a:ext cx="1471195" cy="335254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355" y="288924"/>
            <a:ext cx="1129372" cy="3352543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309" y="5615063"/>
            <a:ext cx="4706007" cy="952633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87" y="5615063"/>
            <a:ext cx="5220429" cy="1171739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588" y="3760879"/>
            <a:ext cx="2509910" cy="1667543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58" y="288924"/>
            <a:ext cx="1192215" cy="335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312344" y="496049"/>
            <a:ext cx="79920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/>
              <a:t>Higher</a:t>
            </a:r>
            <a:r>
              <a:rPr lang="hu-HU" sz="2000" dirty="0"/>
              <a:t> </a:t>
            </a:r>
            <a:r>
              <a:rPr lang="hu-HU" sz="2000" dirty="0" err="1"/>
              <a:t>dimensional</a:t>
            </a:r>
            <a:r>
              <a:rPr lang="hu-HU" sz="2000" dirty="0"/>
              <a:t> </a:t>
            </a:r>
            <a:r>
              <a:rPr lang="hu-HU" sz="2000" dirty="0" err="1" smtClean="0"/>
              <a:t>representation</a:t>
            </a:r>
            <a:r>
              <a:rPr lang="hu-HU" sz="2000" dirty="0" smtClean="0"/>
              <a:t> (</a:t>
            </a:r>
            <a:r>
              <a:rPr lang="hu-HU" sz="2000" dirty="0" err="1" smtClean="0"/>
              <a:t>tf-idf</a:t>
            </a:r>
            <a:r>
              <a:rPr lang="hu-HU" sz="2000" dirty="0" smtClean="0"/>
              <a:t> </a:t>
            </a:r>
            <a:r>
              <a:rPr lang="hu-HU" sz="2000" dirty="0" err="1" smtClean="0"/>
              <a:t>mtx</a:t>
            </a:r>
            <a:r>
              <a:rPr lang="hu-HU" sz="2000" dirty="0" smtClean="0"/>
              <a:t>)</a:t>
            </a:r>
            <a:endParaRPr lang="hu-H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More </a:t>
            </a:r>
            <a:r>
              <a:rPr lang="hu-HU" sz="2000" dirty="0" err="1" smtClean="0">
                <a:solidFill>
                  <a:schemeClr val="accent3"/>
                </a:solidFill>
                <a:sym typeface="Wingdings" panose="05000000000000000000" pitchFamily="2" charset="2"/>
              </a:rPr>
              <a:t>precise</a:t>
            </a:r>
            <a:endParaRPr lang="hu-HU" sz="2000" dirty="0" smtClean="0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rgbClr val="FF5050"/>
                </a:solidFill>
              </a:rPr>
              <a:t>More </a:t>
            </a:r>
            <a:r>
              <a:rPr lang="hu-HU" sz="2000" dirty="0" err="1" smtClean="0">
                <a:solidFill>
                  <a:srgbClr val="FF5050"/>
                </a:solidFill>
              </a:rPr>
              <a:t>memory</a:t>
            </a:r>
            <a:r>
              <a:rPr lang="hu-HU" sz="2000" dirty="0" smtClean="0">
                <a:solidFill>
                  <a:srgbClr val="FF5050"/>
                </a:solidFill>
              </a:rPr>
              <a:t> </a:t>
            </a:r>
            <a:r>
              <a:rPr lang="hu-HU" sz="2000" dirty="0" err="1" smtClean="0">
                <a:solidFill>
                  <a:srgbClr val="FF5050"/>
                </a:solidFill>
              </a:rPr>
              <a:t>usage</a:t>
            </a:r>
            <a:endParaRPr lang="hu-HU" sz="2000" dirty="0" smtClean="0">
              <a:solidFill>
                <a:srgbClr val="FF5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>
                <a:solidFill>
                  <a:srgbClr val="FF5050"/>
                </a:solidFill>
              </a:rPr>
              <a:t>Slows</a:t>
            </a:r>
            <a:r>
              <a:rPr lang="hu-HU" sz="2000" dirty="0">
                <a:solidFill>
                  <a:srgbClr val="FF5050"/>
                </a:solidFill>
              </a:rPr>
              <a:t> down </a:t>
            </a:r>
            <a:r>
              <a:rPr lang="hu-HU" sz="2000" dirty="0" err="1" smtClean="0">
                <a:solidFill>
                  <a:srgbClr val="FF5050"/>
                </a:solidFill>
              </a:rPr>
              <a:t>training</a:t>
            </a:r>
            <a:endParaRPr lang="hu-HU" sz="2000" dirty="0" smtClean="0">
              <a:solidFill>
                <a:srgbClr val="FF5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Using</a:t>
            </a:r>
            <a:r>
              <a:rPr lang="hu-HU" sz="2000" dirty="0" smtClean="0"/>
              <a:t> </a:t>
            </a:r>
            <a:r>
              <a:rPr lang="hu-HU" sz="2000" dirty="0" err="1" smtClean="0"/>
              <a:t>higher</a:t>
            </a:r>
            <a:r>
              <a:rPr lang="hu-HU" sz="2000" dirty="0" smtClean="0"/>
              <a:t> n-</a:t>
            </a:r>
            <a:r>
              <a:rPr lang="hu-HU" sz="2000" dirty="0" err="1" smtClean="0"/>
              <a:t>grams</a:t>
            </a:r>
            <a:endParaRPr lang="hu-H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>
                <a:solidFill>
                  <a:schemeClr val="accent3"/>
                </a:solidFill>
              </a:rPr>
              <a:t>Prepositions</a:t>
            </a:r>
            <a:r>
              <a:rPr lang="hu-HU" sz="2000" dirty="0" smtClean="0">
                <a:solidFill>
                  <a:schemeClr val="accent3"/>
                </a:solidFill>
              </a:rPr>
              <a:t> </a:t>
            </a:r>
            <a:r>
              <a:rPr lang="hu-HU" sz="2000" dirty="0" err="1" smtClean="0">
                <a:solidFill>
                  <a:schemeClr val="accent3"/>
                </a:solidFill>
              </a:rPr>
              <a:t>captured</a:t>
            </a:r>
            <a:endParaRPr lang="hu-HU" sz="2000" dirty="0" smtClean="0">
              <a:solidFill>
                <a:schemeClr val="accent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>
                <a:solidFill>
                  <a:schemeClr val="accent3"/>
                </a:solidFill>
              </a:rPr>
              <a:t>Phrases</a:t>
            </a:r>
            <a:r>
              <a:rPr lang="hu-HU" sz="2000" dirty="0" smtClean="0">
                <a:solidFill>
                  <a:schemeClr val="accent3"/>
                </a:solidFill>
              </a:rPr>
              <a:t> </a:t>
            </a:r>
            <a:r>
              <a:rPr lang="hu-HU" sz="2000" dirty="0" err="1" smtClean="0">
                <a:solidFill>
                  <a:schemeClr val="accent3"/>
                </a:solidFill>
              </a:rPr>
              <a:t>with</a:t>
            </a:r>
            <a:r>
              <a:rPr lang="hu-HU" sz="2000" dirty="0" smtClean="0">
                <a:solidFill>
                  <a:schemeClr val="accent3"/>
                </a:solidFill>
              </a:rPr>
              <a:t> </a:t>
            </a:r>
            <a:r>
              <a:rPr lang="hu-HU" sz="2000" dirty="0" err="1" smtClean="0">
                <a:solidFill>
                  <a:schemeClr val="accent3"/>
                </a:solidFill>
              </a:rPr>
              <a:t>different</a:t>
            </a:r>
            <a:r>
              <a:rPr lang="hu-HU" sz="2000" dirty="0" smtClean="0">
                <a:solidFill>
                  <a:schemeClr val="accent3"/>
                </a:solidFill>
              </a:rPr>
              <a:t> </a:t>
            </a:r>
            <a:r>
              <a:rPr lang="hu-HU" sz="2000" dirty="0" err="1" smtClean="0">
                <a:solidFill>
                  <a:schemeClr val="accent3"/>
                </a:solidFill>
              </a:rPr>
              <a:t>meaning</a:t>
            </a:r>
            <a:endParaRPr lang="hu-HU" sz="2000" dirty="0" smtClean="0">
              <a:solidFill>
                <a:schemeClr val="accent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>
                <a:solidFill>
                  <a:srgbClr val="FF5050"/>
                </a:solidFill>
              </a:rPr>
              <a:t>Slows</a:t>
            </a:r>
            <a:r>
              <a:rPr lang="hu-HU" sz="2000" dirty="0" smtClean="0">
                <a:solidFill>
                  <a:srgbClr val="FF5050"/>
                </a:solidFill>
              </a:rPr>
              <a:t> down </a:t>
            </a:r>
            <a:r>
              <a:rPr lang="hu-HU" sz="2000" dirty="0" err="1" smtClean="0">
                <a:solidFill>
                  <a:srgbClr val="FF5050"/>
                </a:solidFill>
              </a:rPr>
              <a:t>training</a:t>
            </a:r>
            <a:endParaRPr lang="hu-HU" sz="2000" dirty="0" smtClean="0">
              <a:solidFill>
                <a:srgbClr val="FF5050"/>
              </a:solidFill>
            </a:endParaRPr>
          </a:p>
          <a:p>
            <a:r>
              <a:rPr lang="hu-HU" sz="2000" dirty="0" smtClean="0">
                <a:sym typeface="Wingdings" panose="05000000000000000000" pitchFamily="2" charset="2"/>
              </a:rPr>
              <a:t> </a:t>
            </a:r>
            <a:r>
              <a:rPr lang="hu-HU" sz="2000" dirty="0" err="1" smtClean="0"/>
              <a:t>Train</a:t>
            </a:r>
            <a:r>
              <a:rPr lang="hu-HU" sz="2000" dirty="0" smtClean="0"/>
              <a:t> ML </a:t>
            </a:r>
            <a:r>
              <a:rPr lang="hu-HU" sz="2000" dirty="0" err="1" smtClean="0"/>
              <a:t>for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parameters</a:t>
            </a: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 smtClean="0">
              <a:solidFill>
                <a:srgbClr val="FF5050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4" y="4064924"/>
            <a:ext cx="4874770" cy="256394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l="766"/>
          <a:stretch/>
        </p:blipFill>
        <p:spPr>
          <a:xfrm>
            <a:off x="8082643" y="2766068"/>
            <a:ext cx="3769206" cy="386280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92" y="3503133"/>
            <a:ext cx="2671372" cy="3125740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>
          <a:xfrm>
            <a:off x="5299192" y="3133801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N-</a:t>
            </a:r>
            <a:r>
              <a:rPr lang="hu-HU" dirty="0" err="1" smtClean="0"/>
              <a:t>gram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082643" y="2212070"/>
            <a:ext cx="20278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Testing </a:t>
            </a:r>
            <a:r>
              <a:rPr lang="hu-HU" dirty="0" err="1" smtClean="0"/>
              <a:t>parameters</a:t>
            </a:r>
            <a:endParaRPr lang="hu-HU" dirty="0" smtClean="0"/>
          </a:p>
          <a:p>
            <a:r>
              <a:rPr lang="hu-HU" sz="1200" dirty="0" err="1" smtClean="0"/>
              <a:t>Predictor</a:t>
            </a:r>
            <a:r>
              <a:rPr lang="hu-HU" sz="1200" dirty="0" smtClean="0"/>
              <a:t>, </a:t>
            </a:r>
            <a:r>
              <a:rPr lang="hu-HU" sz="1200" dirty="0" err="1" smtClean="0"/>
              <a:t>repres</a:t>
            </a:r>
            <a:r>
              <a:rPr lang="hu-HU" sz="1200" dirty="0" smtClean="0"/>
              <a:t>. </a:t>
            </a:r>
            <a:r>
              <a:rPr lang="hu-HU" sz="1200" dirty="0" err="1" smtClean="0"/>
              <a:t>dimension</a:t>
            </a:r>
            <a:endParaRPr lang="hu-HU" sz="1200" dirty="0"/>
          </a:p>
        </p:txBody>
      </p:sp>
      <p:sp>
        <p:nvSpPr>
          <p:cNvPr id="11" name="Téglalap 10"/>
          <p:cNvSpPr/>
          <p:nvPr/>
        </p:nvSpPr>
        <p:spPr>
          <a:xfrm>
            <a:off x="312344" y="3695592"/>
            <a:ext cx="310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runtime</a:t>
            </a:r>
            <a:r>
              <a:rPr lang="hu-HU" dirty="0" smtClean="0"/>
              <a:t> – „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Dim</a:t>
            </a:r>
            <a:r>
              <a:rPr lang="hu-HU" dirty="0" smtClean="0"/>
              <a:t>.”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2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36" y="599151"/>
            <a:ext cx="10369127" cy="5940000"/>
          </a:xfrm>
          <a:prstGeom prst="rect">
            <a:avLst/>
          </a:prstGeom>
        </p:spPr>
      </p:pic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9151"/>
          </a:xfrm>
        </p:spPr>
        <p:txBody>
          <a:bodyPr>
            <a:noAutofit/>
          </a:bodyPr>
          <a:lstStyle/>
          <a:p>
            <a:pPr algn="ctr"/>
            <a:r>
              <a:rPr lang="hu-HU" sz="4000" dirty="0" err="1" smtClean="0"/>
              <a:t>Crowdsourcing</a:t>
            </a:r>
            <a:r>
              <a:rPr lang="hu-HU" sz="4000" dirty="0" smtClean="0"/>
              <a:t> </a:t>
            </a:r>
            <a:r>
              <a:rPr lang="hu-HU" sz="4000" dirty="0" err="1" smtClean="0"/>
              <a:t>data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539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423487" y="288926"/>
            <a:ext cx="4944533" cy="811742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 err="1" smtClean="0"/>
              <a:t>Crowdsourcing</a:t>
            </a:r>
            <a:r>
              <a:rPr lang="hu-HU" sz="4800" dirty="0" smtClean="0"/>
              <a:t/>
            </a:r>
            <a:br>
              <a:rPr lang="hu-HU" sz="4800" dirty="0" smtClean="0"/>
            </a:br>
            <a:r>
              <a:rPr lang="hu-HU" sz="1600" dirty="0" err="1" smtClean="0"/>
              <a:t>collaborative</a:t>
            </a:r>
            <a:r>
              <a:rPr lang="hu-HU" sz="1600" dirty="0" smtClean="0"/>
              <a:t> </a:t>
            </a:r>
            <a:r>
              <a:rPr lang="hu-HU" sz="1600" dirty="0" err="1" smtClean="0"/>
              <a:t>labeling</a:t>
            </a:r>
            <a:r>
              <a:rPr lang="hu-HU" sz="1600" dirty="0" smtClean="0"/>
              <a:t> </a:t>
            </a:r>
            <a:r>
              <a:rPr lang="hu-HU" sz="1600" dirty="0" err="1" smtClean="0"/>
              <a:t>the</a:t>
            </a:r>
            <a:r>
              <a:rPr lang="hu-HU" sz="1600" dirty="0" smtClean="0"/>
              <a:t> </a:t>
            </a:r>
            <a:r>
              <a:rPr lang="hu-HU" sz="1600" dirty="0" err="1" smtClean="0"/>
              <a:t>reviews</a:t>
            </a:r>
            <a:r>
              <a:rPr lang="hu-HU" sz="1600" dirty="0" smtClean="0"/>
              <a:t> </a:t>
            </a:r>
            <a:r>
              <a:rPr lang="hu-HU" sz="1600" dirty="0" smtClean="0"/>
              <a:t>part of </a:t>
            </a:r>
            <a:r>
              <a:rPr lang="hu-HU" sz="1600" dirty="0" smtClean="0"/>
              <a:t>SST</a:t>
            </a:r>
            <a:endParaRPr lang="hu-HU" sz="4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" b="47697"/>
          <a:stretch/>
        </p:blipFill>
        <p:spPr>
          <a:xfrm>
            <a:off x="8171410" y="2129512"/>
            <a:ext cx="3347257" cy="192755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171409" y="1781214"/>
            <a:ext cx="334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/>
              <a:t>Trained</a:t>
            </a:r>
            <a:r>
              <a:rPr lang="hu-HU" sz="1400" dirty="0" smtClean="0"/>
              <a:t> </a:t>
            </a:r>
            <a:r>
              <a:rPr lang="hu-HU" sz="1400" dirty="0" err="1" smtClean="0"/>
              <a:t>Classifier</a:t>
            </a:r>
            <a:endParaRPr lang="hu-HU" sz="14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423487" y="1546167"/>
            <a:ext cx="51256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My</a:t>
            </a:r>
            <a:r>
              <a:rPr lang="hu-HU" sz="2000" dirty="0"/>
              <a:t> </a:t>
            </a:r>
            <a:r>
              <a:rPr lang="hu-HU" sz="2000" dirty="0" err="1" smtClean="0"/>
              <a:t>own</a:t>
            </a:r>
            <a:r>
              <a:rPr lang="hu-HU" sz="2000" dirty="0" smtClean="0"/>
              <a:t> </a:t>
            </a:r>
            <a:r>
              <a:rPr lang="hu-HU" sz="2000" dirty="0" err="1" smtClean="0"/>
              <a:t>solution</a:t>
            </a:r>
            <a:r>
              <a:rPr lang="hu-HU" sz="2000" dirty="0" smtClean="0"/>
              <a:t>: (</a:t>
            </a:r>
            <a:r>
              <a:rPr lang="hu-HU" sz="2000" dirty="0" err="1" smtClean="0"/>
              <a:t>Decide</a:t>
            </a:r>
            <a:r>
              <a:rPr lang="hu-HU" sz="2000" dirty="0" smtClean="0"/>
              <a:t> </a:t>
            </a:r>
            <a:r>
              <a:rPr lang="hu-HU" sz="2000" dirty="0" err="1" smtClean="0"/>
              <a:t>together</a:t>
            </a:r>
            <a:r>
              <a:rPr lang="hu-HU" sz="2000" dirty="0" smtClean="0"/>
              <a:t>)</a:t>
            </a: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/>
              <a:t>Scale-rate</a:t>
            </a:r>
            <a:r>
              <a:rPr lang="hu-HU" sz="2000" dirty="0"/>
              <a:t> </a:t>
            </a:r>
            <a:r>
              <a:rPr lang="hu-HU" sz="2000" dirty="0" err="1" smtClean="0"/>
              <a:t>reduction</a:t>
            </a:r>
            <a:endParaRPr lang="hu-H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Rating</a:t>
            </a:r>
            <a:r>
              <a:rPr lang="hu-HU" dirty="0"/>
              <a:t> </a:t>
            </a:r>
            <a:r>
              <a:rPr lang="hu-HU" dirty="0" err="1"/>
              <a:t>trust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minimum </a:t>
            </a:r>
            <a:r>
              <a:rPr lang="hu-HU" dirty="0" err="1"/>
              <a:t>trust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Recalculating</a:t>
            </a:r>
            <a:r>
              <a:rPr lang="hu-HU" dirty="0" smtClean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trusts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 err="1" smtClean="0"/>
              <a:t>Train</a:t>
            </a:r>
            <a:r>
              <a:rPr lang="hu-HU" dirty="0" smtClean="0"/>
              <a:t> </a:t>
            </a:r>
            <a:r>
              <a:rPr lang="hu-HU" dirty="0" err="1" smtClean="0"/>
              <a:t>classifier</a:t>
            </a:r>
            <a:endParaRPr lang="hu-HU" dirty="0"/>
          </a:p>
          <a:p>
            <a:endParaRPr lang="hu-HU" sz="2000" dirty="0"/>
          </a:p>
          <a:p>
            <a:r>
              <a:rPr lang="hu-HU" sz="2000" dirty="0" smtClean="0"/>
              <a:t>The </a:t>
            </a:r>
            <a:r>
              <a:rPr lang="hu-HU" sz="2000" dirty="0" err="1" smtClean="0"/>
              <a:t>other</a:t>
            </a:r>
            <a:r>
              <a:rPr lang="hu-HU" sz="2000" dirty="0" smtClean="0"/>
              <a:t> </a:t>
            </a:r>
            <a:r>
              <a:rPr lang="hu-HU" sz="2000" dirty="0" err="1" smtClean="0"/>
              <a:t>usecase</a:t>
            </a:r>
            <a:r>
              <a:rPr lang="hu-HU" sz="2000" dirty="0" smtClean="0"/>
              <a:t>: (</a:t>
            </a:r>
            <a:r>
              <a:rPr lang="hu-HU" sz="2000" dirty="0" err="1" smtClean="0"/>
              <a:t>Predict</a:t>
            </a:r>
            <a:r>
              <a:rPr lang="hu-HU" sz="2000" dirty="0" smtClean="0"/>
              <a:t> </a:t>
            </a:r>
            <a:r>
              <a:rPr lang="hu-HU" sz="2000" dirty="0" err="1" smtClean="0"/>
              <a:t>unknown</a:t>
            </a:r>
            <a:r>
              <a:rPr lang="hu-HU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Transform</a:t>
            </a:r>
            <a:r>
              <a:rPr lang="hu-HU" sz="2000" dirty="0" smtClean="0"/>
              <a:t> </a:t>
            </a:r>
            <a:r>
              <a:rPr lang="hu-HU" sz="2000" dirty="0" err="1" smtClean="0"/>
              <a:t>data</a:t>
            </a:r>
            <a:endParaRPr lang="hu-H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Label</a:t>
            </a:r>
            <a:r>
              <a:rPr lang="hu-HU" sz="2000" dirty="0" smtClean="0"/>
              <a:t> </a:t>
            </a:r>
            <a:r>
              <a:rPr lang="hu-HU" sz="2000" dirty="0" err="1" smtClean="0"/>
              <a:t>all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same</a:t>
            </a:r>
            <a:r>
              <a:rPr lang="hu-HU" sz="2000" dirty="0" smtClean="0"/>
              <a:t> </a:t>
            </a:r>
            <a:r>
              <a:rPr lang="hu-HU" sz="2000" dirty="0" err="1" smtClean="0"/>
              <a:t>or</a:t>
            </a:r>
            <a:r>
              <a:rPr lang="hu-HU" sz="2000" dirty="0" smtClean="0"/>
              <a:t> </a:t>
            </a:r>
            <a:r>
              <a:rPr lang="hu-HU" sz="2000" dirty="0" err="1" smtClean="0"/>
              <a:t>one-by-one</a:t>
            </a:r>
            <a:r>
              <a:rPr lang="hu-HU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Preprocess</a:t>
            </a:r>
            <a:endParaRPr lang="hu-H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Were</a:t>
            </a:r>
            <a:r>
              <a:rPr lang="hu-HU" sz="2000" dirty="0" smtClean="0"/>
              <a:t> </a:t>
            </a:r>
            <a:r>
              <a:rPr lang="hu-HU" sz="2000" dirty="0" err="1" smtClean="0"/>
              <a:t>they</a:t>
            </a:r>
            <a:r>
              <a:rPr lang="hu-HU" sz="2000" dirty="0" smtClean="0"/>
              <a:t> </a:t>
            </a:r>
            <a:r>
              <a:rPr lang="hu-HU" sz="2000" dirty="0" err="1" smtClean="0"/>
              <a:t>smart</a:t>
            </a:r>
            <a:r>
              <a:rPr lang="hu-HU" sz="2000" dirty="0" smtClean="0"/>
              <a:t> </a:t>
            </a:r>
            <a:r>
              <a:rPr lang="hu-HU" sz="2000" dirty="0" err="1" smtClean="0"/>
              <a:t>enough</a:t>
            </a:r>
            <a:r>
              <a:rPr lang="hu-HU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Vocabulary</a:t>
            </a:r>
            <a:r>
              <a:rPr lang="hu-HU" sz="2000" dirty="0" smtClean="0"/>
              <a:t> and </a:t>
            </a:r>
            <a:r>
              <a:rPr lang="hu-HU" sz="2000" dirty="0" err="1" smtClean="0"/>
              <a:t>optimalization</a:t>
            </a:r>
            <a:endParaRPr lang="hu-H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 smtClean="0"/>
              <a:t>Predictor</a:t>
            </a:r>
            <a:endParaRPr lang="hu-HU" sz="2000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26" y="2613642"/>
            <a:ext cx="2248214" cy="609685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5549125" y="2088991"/>
            <a:ext cx="2248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/>
              <a:t>Own</a:t>
            </a:r>
            <a:r>
              <a:rPr lang="hu-HU" sz="1400" dirty="0" smtClean="0"/>
              <a:t> </a:t>
            </a:r>
            <a:r>
              <a:rPr lang="hu-HU" sz="1400" dirty="0" err="1" smtClean="0"/>
              <a:t>approach</a:t>
            </a:r>
            <a:endParaRPr lang="hu-HU" sz="1400" dirty="0"/>
          </a:p>
          <a:p>
            <a:pPr algn="ctr"/>
            <a:r>
              <a:rPr lang="hu-HU" sz="1400" dirty="0" err="1" smtClean="0"/>
              <a:t>with</a:t>
            </a:r>
            <a:r>
              <a:rPr lang="hu-HU" sz="1400" dirty="0" smtClean="0"/>
              <a:t> </a:t>
            </a:r>
            <a:r>
              <a:rPr lang="hu-HU" sz="1400" dirty="0" err="1" smtClean="0"/>
              <a:t>trust-rate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261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9151"/>
          </a:xfrm>
        </p:spPr>
        <p:txBody>
          <a:bodyPr>
            <a:noAutofit/>
          </a:bodyPr>
          <a:lstStyle/>
          <a:p>
            <a:pPr algn="ctr"/>
            <a:r>
              <a:rPr lang="hu-HU" sz="4000" dirty="0" smtClean="0"/>
              <a:t>Amazon </a:t>
            </a:r>
            <a:r>
              <a:rPr lang="hu-HU" sz="4000" dirty="0" err="1" smtClean="0"/>
              <a:t>Reviews</a:t>
            </a:r>
            <a:endParaRPr lang="hu-HU" sz="4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6" y="599151"/>
            <a:ext cx="11039502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0" y="278882"/>
            <a:ext cx="12192000" cy="811742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 smtClean="0"/>
              <a:t>Amazon </a:t>
            </a:r>
            <a:r>
              <a:rPr lang="hu-HU" sz="4800" dirty="0" err="1" smtClean="0"/>
              <a:t>reviews</a:t>
            </a:r>
            <a:r>
              <a:rPr lang="hu-HU" sz="4800" dirty="0" smtClean="0"/>
              <a:t/>
            </a:r>
            <a:br>
              <a:rPr lang="hu-HU" sz="4800" dirty="0" smtClean="0"/>
            </a:br>
            <a:r>
              <a:rPr lang="hu-HU" sz="1600" dirty="0" err="1" smtClean="0"/>
              <a:t>product</a:t>
            </a:r>
            <a:r>
              <a:rPr lang="hu-HU" sz="1600" dirty="0" smtClean="0"/>
              <a:t> </a:t>
            </a:r>
            <a:r>
              <a:rPr lang="hu-HU" sz="1600" dirty="0" err="1" smtClean="0"/>
              <a:t>reviews</a:t>
            </a:r>
            <a:endParaRPr lang="hu-HU" sz="4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5793" y="1647577"/>
            <a:ext cx="615141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Data </a:t>
            </a:r>
            <a:r>
              <a:rPr lang="hu-HU" sz="1600" dirty="0" err="1" smtClean="0"/>
              <a:t>details</a:t>
            </a:r>
            <a:r>
              <a:rPr lang="hu-HU" sz="1600" dirty="0"/>
              <a:t>:</a:t>
            </a:r>
            <a:endParaRPr lang="hu-H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 smtClean="0"/>
              <a:t>Users</a:t>
            </a:r>
            <a:r>
              <a:rPr lang="hu-HU" sz="1600" dirty="0" smtClean="0"/>
              <a:t> </a:t>
            </a:r>
            <a:r>
              <a:rPr lang="hu-HU" sz="1600" dirty="0" err="1" smtClean="0"/>
              <a:t>avg</a:t>
            </a:r>
            <a:r>
              <a:rPr lang="hu-HU" sz="1600" dirty="0" smtClean="0"/>
              <a:t>. </a:t>
            </a:r>
            <a:r>
              <a:rPr lang="hu-HU" sz="1600" dirty="0" err="1" smtClean="0"/>
              <a:t>number</a:t>
            </a:r>
            <a:r>
              <a:rPr lang="hu-HU" sz="1600" dirty="0" smtClean="0"/>
              <a:t> of </a:t>
            </a:r>
            <a:r>
              <a:rPr lang="hu-HU" sz="1600" dirty="0" err="1" smtClean="0"/>
              <a:t>ratings</a:t>
            </a:r>
            <a:r>
              <a:rPr lang="hu-HU" sz="1600" dirty="0" smtClean="0"/>
              <a:t>: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smtClean="0"/>
              <a:t>Products </a:t>
            </a:r>
            <a:r>
              <a:rPr lang="hu-HU" sz="1600" dirty="0" err="1" smtClean="0"/>
              <a:t>avg</a:t>
            </a:r>
            <a:r>
              <a:rPr lang="hu-HU" sz="1600" dirty="0" smtClean="0"/>
              <a:t>. </a:t>
            </a:r>
            <a:r>
              <a:rPr lang="hu-HU" sz="1600" dirty="0" err="1" smtClean="0"/>
              <a:t>number</a:t>
            </a:r>
            <a:r>
              <a:rPr lang="hu-HU" sz="1600" dirty="0" smtClean="0"/>
              <a:t> of </a:t>
            </a:r>
            <a:r>
              <a:rPr lang="hu-HU" sz="1600" dirty="0" err="1" smtClean="0"/>
              <a:t>ratings</a:t>
            </a:r>
            <a:r>
              <a:rPr lang="hu-HU" sz="1600" dirty="0" smtClean="0"/>
              <a:t>: 16</a:t>
            </a:r>
          </a:p>
          <a:p>
            <a:endParaRPr lang="hu-HU" sz="1600" dirty="0" smtClean="0"/>
          </a:p>
          <a:p>
            <a:r>
              <a:rPr lang="hu-HU" sz="1600" dirty="0" err="1" smtClean="0"/>
              <a:t>Recommendation</a:t>
            </a:r>
            <a:r>
              <a:rPr lang="hu-HU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 smtClean="0"/>
              <a:t>Similarity</a:t>
            </a:r>
            <a:r>
              <a:rPr lang="hu-HU" sz="1600" dirty="0" smtClean="0"/>
              <a:t> </a:t>
            </a:r>
            <a:r>
              <a:rPr lang="hu-HU" sz="1600" dirty="0" err="1" smtClean="0"/>
              <a:t>score</a:t>
            </a:r>
            <a:endParaRPr lang="hu-H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 smtClean="0"/>
              <a:t>Product</a:t>
            </a:r>
            <a:r>
              <a:rPr lang="hu-HU" sz="1600" dirty="0" smtClean="0"/>
              <a:t> </a:t>
            </a:r>
            <a:r>
              <a:rPr lang="hu-HU" sz="1600" dirty="0" err="1" smtClean="0"/>
              <a:t>based</a:t>
            </a:r>
            <a:r>
              <a:rPr lang="hu-HU" sz="1600" dirty="0" smtClean="0"/>
              <a:t> </a:t>
            </a:r>
            <a:r>
              <a:rPr lang="hu-HU" sz="1600" dirty="0" smtClean="0">
                <a:sym typeface="Wingdings" panose="05000000000000000000" pitchFamily="2" charset="2"/>
              </a:rPr>
              <a:t> </a:t>
            </a:r>
            <a:r>
              <a:rPr lang="hu-HU" sz="1600" dirty="0" err="1" smtClean="0">
                <a:sym typeface="Wingdings" panose="05000000000000000000" pitchFamily="2" charset="2"/>
              </a:rPr>
              <a:t>only</a:t>
            </a:r>
            <a:r>
              <a:rPr lang="hu-HU" sz="1600" dirty="0" smtClean="0">
                <a:sym typeface="Wingdings" panose="05000000000000000000" pitchFamily="2" charset="2"/>
              </a:rPr>
              <a:t> </a:t>
            </a:r>
            <a:r>
              <a:rPr lang="hu-HU" sz="1600" dirty="0" err="1" smtClean="0">
                <a:sym typeface="Wingdings" panose="05000000000000000000" pitchFamily="2" charset="2"/>
              </a:rPr>
              <a:t>who</a:t>
            </a:r>
            <a:r>
              <a:rPr lang="hu-HU" sz="1600" dirty="0" smtClean="0">
                <a:sym typeface="Wingdings" panose="05000000000000000000" pitchFamily="2" charset="2"/>
              </a:rPr>
              <a:t> </a:t>
            </a:r>
            <a:r>
              <a:rPr lang="hu-HU" sz="1600" dirty="0" err="1" smtClean="0">
                <a:sym typeface="Wingdings" panose="05000000000000000000" pitchFamily="2" charset="2"/>
              </a:rPr>
              <a:t>reviewed</a:t>
            </a:r>
            <a:endParaRPr lang="hu-HU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smtClean="0"/>
              <a:t>K-</a:t>
            </a:r>
            <a:r>
              <a:rPr lang="hu-HU" sz="1600" dirty="0" err="1" smtClean="0"/>
              <a:t>nearest</a:t>
            </a:r>
            <a:r>
              <a:rPr lang="hu-HU" sz="1600" dirty="0"/>
              <a:t> </a:t>
            </a:r>
            <a:r>
              <a:rPr lang="hu-HU" sz="1600" dirty="0" err="1"/>
              <a:t>neighbor</a:t>
            </a:r>
            <a:endParaRPr lang="hu-HU" sz="1600" dirty="0" smtClean="0"/>
          </a:p>
          <a:p>
            <a:endParaRPr lang="hu-HU" sz="1600" dirty="0" smtClean="0"/>
          </a:p>
          <a:p>
            <a:r>
              <a:rPr lang="hu-HU" sz="1600" dirty="0" err="1" smtClean="0"/>
              <a:t>Improvements</a:t>
            </a:r>
            <a:r>
              <a:rPr lang="hu-HU" sz="1600" dirty="0" smtClean="0"/>
              <a:t> in </a:t>
            </a:r>
            <a:r>
              <a:rPr lang="hu-HU" sz="1600" dirty="0" err="1" smtClean="0"/>
              <a:t>recommendation</a:t>
            </a:r>
            <a:r>
              <a:rPr lang="hu-HU" sz="1600" dirty="0" smtClean="0"/>
              <a:t>:</a:t>
            </a:r>
          </a:p>
          <a:p>
            <a:endParaRPr lang="hu-HU" sz="1600" dirty="0" smtClean="0"/>
          </a:p>
          <a:p>
            <a:pPr algn="ctr"/>
            <a:r>
              <a:rPr lang="hu-HU" sz="1600" dirty="0" smtClean="0"/>
              <a:t>S</a:t>
            </a:r>
            <a:r>
              <a:rPr lang="en-US" sz="1600" dirty="0" err="1"/>
              <a:t>corings</a:t>
            </a:r>
            <a:r>
              <a:rPr lang="hu-HU" sz="1600" dirty="0"/>
              <a:t> </a:t>
            </a:r>
            <a:r>
              <a:rPr lang="hu-HU" sz="1600" dirty="0" err="1"/>
              <a:t>with</a:t>
            </a:r>
            <a:r>
              <a:rPr lang="hu-HU" sz="1600" dirty="0"/>
              <a:t> 3 </a:t>
            </a:r>
            <a:r>
              <a:rPr lang="hu-HU" sz="1600" dirty="0" err="1"/>
              <a:t>factors</a:t>
            </a:r>
            <a:r>
              <a:rPr lang="hu-HU" sz="1600" dirty="0" smtClean="0"/>
              <a:t>: </a:t>
            </a:r>
            <a:r>
              <a:rPr lang="hu-HU" sz="1600" dirty="0" err="1" smtClean="0">
                <a:hlinkClick r:id="rId2"/>
              </a:rPr>
              <a:t>paper</a:t>
            </a:r>
            <a:endParaRPr lang="hu-H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Proximity</a:t>
            </a:r>
            <a:r>
              <a:rPr lang="hu-HU" sz="1600" dirty="0"/>
              <a:t> – </a:t>
            </a:r>
            <a:r>
              <a:rPr lang="hu-HU" sz="1600" dirty="0" err="1"/>
              <a:t>distance</a:t>
            </a:r>
            <a:r>
              <a:rPr lang="hu-HU" sz="1600" dirty="0"/>
              <a:t> </a:t>
            </a:r>
            <a:r>
              <a:rPr lang="hu-HU" sz="1600" dirty="0" err="1"/>
              <a:t>between</a:t>
            </a:r>
            <a:r>
              <a:rPr lang="hu-HU" sz="1600" dirty="0"/>
              <a:t> </a:t>
            </a:r>
            <a:r>
              <a:rPr lang="hu-HU" sz="1600" dirty="0" err="1"/>
              <a:t>two</a:t>
            </a:r>
            <a:r>
              <a:rPr lang="hu-HU" sz="1600" dirty="0"/>
              <a:t> </a:t>
            </a:r>
            <a:r>
              <a:rPr lang="hu-HU" sz="1600" dirty="0" err="1"/>
              <a:t>ratings</a:t>
            </a:r>
            <a:endParaRPr lang="hu-H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</a:t>
            </a:r>
            <a:r>
              <a:rPr lang="hu-HU" sz="1600" dirty="0"/>
              <a:t>u</a:t>
            </a:r>
            <a:r>
              <a:rPr lang="en-US" sz="1600" dirty="0" err="1"/>
              <a:t>larity</a:t>
            </a:r>
            <a:r>
              <a:rPr lang="hu-HU" sz="1600" dirty="0"/>
              <a:t> – </a:t>
            </a:r>
            <a:r>
              <a:rPr lang="en-US" sz="1600" dirty="0"/>
              <a:t>how two ratings are different with other ratings</a:t>
            </a:r>
            <a:endParaRPr lang="hu-H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Significance</a:t>
            </a:r>
            <a:r>
              <a:rPr lang="hu-HU" sz="1600" dirty="0"/>
              <a:t> – </a:t>
            </a:r>
            <a:r>
              <a:rPr lang="hu-HU" sz="1600" dirty="0" err="1"/>
              <a:t>two</a:t>
            </a:r>
            <a:r>
              <a:rPr lang="hu-HU" sz="1600" dirty="0"/>
              <a:t> </a:t>
            </a:r>
            <a:r>
              <a:rPr lang="hu-HU" sz="1600" dirty="0" err="1"/>
              <a:t>ratings</a:t>
            </a:r>
            <a:r>
              <a:rPr lang="hu-HU" sz="1600" dirty="0"/>
              <a:t> </a:t>
            </a:r>
            <a:r>
              <a:rPr lang="hu-HU" sz="1600" dirty="0" err="1"/>
              <a:t>are</a:t>
            </a:r>
            <a:r>
              <a:rPr lang="hu-HU" sz="1600" dirty="0"/>
              <a:t> </a:t>
            </a:r>
            <a:r>
              <a:rPr lang="en-US" sz="1600" dirty="0"/>
              <a:t>more</a:t>
            </a:r>
            <a:r>
              <a:rPr lang="hu-HU" sz="1600" dirty="0"/>
              <a:t> </a:t>
            </a:r>
            <a:r>
              <a:rPr lang="en-US" sz="1600" dirty="0"/>
              <a:t>distant from the median rating</a:t>
            </a:r>
          </a:p>
          <a:p>
            <a:pPr lvl="1"/>
            <a:endParaRPr lang="hu-HU" sz="16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129" y="3010994"/>
            <a:ext cx="4686931" cy="664753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5886129" y="2641662"/>
            <a:ext cx="468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Recommendation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similarity</a:t>
            </a:r>
            <a:r>
              <a:rPr lang="hu-HU" dirty="0" smtClean="0"/>
              <a:t> </a:t>
            </a:r>
            <a:r>
              <a:rPr lang="hu-HU" dirty="0" err="1" smtClean="0"/>
              <a:t>score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49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" y="30750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/>
              <a:t>Thank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your</a:t>
            </a:r>
            <a:r>
              <a:rPr lang="hu-HU" sz="4000" dirty="0" smtClean="0"/>
              <a:t> </a:t>
            </a:r>
            <a:r>
              <a:rPr lang="hu-HU" sz="4000" dirty="0" err="1" smtClean="0"/>
              <a:t>attention</a:t>
            </a:r>
            <a:r>
              <a:rPr lang="hu-HU" sz="4000" dirty="0" smtClean="0"/>
              <a:t>!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5603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lység">
  <a:themeElements>
    <a:clrScheme name="Mélység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Mélység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élysé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275</Words>
  <Application>Microsoft Office PowerPoint</Application>
  <PresentationFormat>Szélesvásznú</PresentationFormat>
  <Paragraphs>81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Consolas</vt:lpstr>
      <vt:lpstr>Corbel</vt:lpstr>
      <vt:lpstr>Wingdings</vt:lpstr>
      <vt:lpstr>Mélység</vt:lpstr>
      <vt:lpstr>Web Science - Presentation</vt:lpstr>
      <vt:lpstr>Stanford data-set (SST)</vt:lpstr>
      <vt:lpstr>Stanford data-set Rotten Tomatoes review snippets data-set with sentimental labeling</vt:lpstr>
      <vt:lpstr>PowerPoint-bemutató</vt:lpstr>
      <vt:lpstr>Crowdsourcing data</vt:lpstr>
      <vt:lpstr>Crowdsourcing collaborative labeling the reviews part of SST</vt:lpstr>
      <vt:lpstr>Amazon Reviews</vt:lpstr>
      <vt:lpstr>Amazon reviews product reviews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Science</dc:title>
  <dc:creator>Bence</dc:creator>
  <cp:lastModifiedBy>Bence</cp:lastModifiedBy>
  <cp:revision>52</cp:revision>
  <dcterms:created xsi:type="dcterms:W3CDTF">2021-04-13T14:19:38Z</dcterms:created>
  <dcterms:modified xsi:type="dcterms:W3CDTF">2021-04-14T23:52:43Z</dcterms:modified>
</cp:coreProperties>
</file>