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8" r:id="rId3"/>
    <p:sldId id="259" r:id="rId4"/>
    <p:sldId id="264" r:id="rId5"/>
    <p:sldId id="267" r:id="rId6"/>
    <p:sldId id="258" r:id="rId7"/>
    <p:sldId id="266" r:id="rId8"/>
    <p:sldId id="260" r:id="rId9"/>
    <p:sldId id="265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225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481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014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265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99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000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9166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708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519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870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441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31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455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894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912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381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338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83CE540-5687-412F-83D3-2D1A385E2057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9054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github.com/Olaybence/Web-Scienc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researchgate.net/publication/260014323_A_new_user_similarity_model_to_improve_the_accuracy_of_collaborative_filte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1435710"/>
            <a:ext cx="12192001" cy="797877"/>
          </a:xfrm>
        </p:spPr>
        <p:txBody>
          <a:bodyPr>
            <a:normAutofit fontScale="90000"/>
          </a:bodyPr>
          <a:lstStyle/>
          <a:p>
            <a:pPr algn="ctr"/>
            <a:r>
              <a:rPr lang="hu-HU" sz="5400" dirty="0" smtClean="0"/>
              <a:t>Web </a:t>
            </a:r>
            <a:r>
              <a:rPr lang="hu-HU" sz="5300" dirty="0" smtClean="0"/>
              <a:t>Science</a:t>
            </a:r>
            <a:r>
              <a:rPr lang="hu-HU" sz="5400" dirty="0" smtClean="0"/>
              <a:t> - </a:t>
            </a:r>
            <a:r>
              <a:rPr lang="hu-HU" sz="5400" dirty="0" err="1" smtClean="0"/>
              <a:t>Presentation</a:t>
            </a:r>
            <a:endParaRPr lang="hu-HU" sz="54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2236916"/>
            <a:ext cx="12192000" cy="479511"/>
          </a:xfrm>
        </p:spPr>
        <p:txBody>
          <a:bodyPr>
            <a:normAutofit/>
          </a:bodyPr>
          <a:lstStyle/>
          <a:p>
            <a:pPr algn="ctr"/>
            <a:r>
              <a:rPr lang="hu-HU" sz="2800" dirty="0" err="1"/>
              <a:t>b</a:t>
            </a:r>
            <a:r>
              <a:rPr lang="hu-HU" sz="2800" dirty="0" err="1" smtClean="0"/>
              <a:t>y</a:t>
            </a:r>
            <a:r>
              <a:rPr lang="hu-HU" sz="2800" dirty="0" smtClean="0"/>
              <a:t> Bence Olay</a:t>
            </a:r>
            <a:endParaRPr lang="hu-HU" sz="2800" dirty="0"/>
          </a:p>
        </p:txBody>
      </p:sp>
      <p:sp>
        <p:nvSpPr>
          <p:cNvPr id="9" name="Szövegdoboz 8"/>
          <p:cNvSpPr txBox="1"/>
          <p:nvPr/>
        </p:nvSpPr>
        <p:spPr>
          <a:xfrm>
            <a:off x="6367548" y="5344939"/>
            <a:ext cx="443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chemeClr val="bg1"/>
                </a:solidFill>
                <a:hlinkClick r:id="rId2"/>
              </a:rPr>
              <a:t>https://github.com/Olaybence/Web-Science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19" name="Kép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682" y="4970503"/>
            <a:ext cx="997529" cy="371884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374108" y="3533802"/>
            <a:ext cx="47686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Data-</a:t>
            </a:r>
            <a:r>
              <a:rPr lang="hu-HU" sz="2800" dirty="0" err="1"/>
              <a:t>sets</a:t>
            </a:r>
            <a:r>
              <a:rPr lang="hu-HU" sz="28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Stanford </a:t>
            </a:r>
            <a:r>
              <a:rPr lang="hu-HU" sz="2800" dirty="0" err="1" smtClean="0"/>
              <a:t>data-set</a:t>
            </a:r>
            <a:r>
              <a:rPr lang="hu-HU" sz="2800" dirty="0" smtClean="0"/>
              <a:t> (SST)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Crowdsourcing</a:t>
            </a:r>
            <a:r>
              <a:rPr lang="hu-HU" sz="2800" dirty="0" smtClean="0"/>
              <a:t> </a:t>
            </a:r>
            <a:r>
              <a:rPr lang="hu-HU" sz="2800" dirty="0" err="1" smtClean="0"/>
              <a:t>data</a:t>
            </a:r>
            <a:r>
              <a:rPr lang="hu-HU" sz="2800" dirty="0" smtClean="0"/>
              <a:t> (</a:t>
            </a:r>
            <a:r>
              <a:rPr lang="hu-HU" sz="2800" dirty="0" err="1" smtClean="0"/>
              <a:t>on</a:t>
            </a:r>
            <a:r>
              <a:rPr lang="hu-HU" sz="2800" dirty="0" smtClean="0"/>
              <a:t> SST)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Amazon </a:t>
            </a:r>
            <a:r>
              <a:rPr lang="hu-HU" sz="2800" dirty="0" err="1" smtClean="0"/>
              <a:t>reviews</a:t>
            </a:r>
            <a:endParaRPr lang="hu-HU" sz="2800" dirty="0" smtClean="0"/>
          </a:p>
        </p:txBody>
      </p:sp>
      <p:sp>
        <p:nvSpPr>
          <p:cNvPr id="4" name="Szövegdoboz 3"/>
          <p:cNvSpPr txBox="1"/>
          <p:nvPr/>
        </p:nvSpPr>
        <p:spPr>
          <a:xfrm>
            <a:off x="6882937" y="4973055"/>
            <a:ext cx="238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Further</a:t>
            </a:r>
            <a:r>
              <a:rPr lang="hu-HU" dirty="0" smtClean="0"/>
              <a:t> </a:t>
            </a:r>
            <a:r>
              <a:rPr lang="hu-HU" dirty="0" err="1" smtClean="0"/>
              <a:t>progress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82" y="4355049"/>
            <a:ext cx="1431267" cy="518834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469" y="4353237"/>
            <a:ext cx="1270148" cy="513332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164" y="3402344"/>
            <a:ext cx="768905" cy="768905"/>
          </a:xfrm>
          <a:prstGeom prst="rect">
            <a:avLst/>
          </a:prstGeom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958" y="3413571"/>
            <a:ext cx="659170" cy="763682"/>
          </a:xfrm>
          <a:prstGeom prst="rect">
            <a:avLst/>
          </a:prstGeom>
        </p:spPr>
      </p:pic>
      <p:sp>
        <p:nvSpPr>
          <p:cNvPr id="17" name="Alcím 2"/>
          <p:cNvSpPr txBox="1">
            <a:spLocks/>
          </p:cNvSpPr>
          <p:nvPr/>
        </p:nvSpPr>
        <p:spPr>
          <a:xfrm>
            <a:off x="0" y="2774719"/>
            <a:ext cx="12192000" cy="3927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dirty="0" smtClean="0"/>
              <a:t>2021</a:t>
            </a:r>
            <a:endParaRPr lang="hu-HU" sz="2000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5480856" y="3533802"/>
            <a:ext cx="1563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 smtClean="0"/>
              <a:t>Programming</a:t>
            </a:r>
            <a:endParaRPr lang="hu-HU" sz="1400" dirty="0" smtClean="0"/>
          </a:p>
          <a:p>
            <a:r>
              <a:rPr lang="hu-HU" sz="1400" dirty="0" err="1" smtClean="0"/>
              <a:t>language</a:t>
            </a:r>
            <a:endParaRPr lang="hu-HU" sz="1400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5480856" y="4348950"/>
            <a:ext cx="150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 smtClean="0"/>
              <a:t>Machine</a:t>
            </a:r>
            <a:r>
              <a:rPr lang="hu-HU" sz="1400" dirty="0" smtClean="0"/>
              <a:t> </a:t>
            </a:r>
            <a:r>
              <a:rPr lang="hu-HU" sz="1400" dirty="0" err="1" smtClean="0"/>
              <a:t>Learning</a:t>
            </a:r>
            <a:endParaRPr lang="hu-HU" sz="1400" dirty="0"/>
          </a:p>
          <a:p>
            <a:r>
              <a:rPr lang="hu-HU" sz="1400" dirty="0" err="1" smtClean="0"/>
              <a:t>package</a:t>
            </a:r>
            <a:endParaRPr lang="hu-HU" sz="1400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8562098" y="3632907"/>
            <a:ext cx="1454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/>
              <a:t>Framework</a:t>
            </a:r>
            <a:endParaRPr lang="hu-HU" sz="1100" dirty="0">
              <a:effectLst/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8562098" y="4352537"/>
            <a:ext cx="1454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/>
              <a:t>Data </a:t>
            </a:r>
            <a:r>
              <a:rPr lang="hu-HU" sz="1400" dirty="0" err="1" smtClean="0"/>
              <a:t>manager</a:t>
            </a:r>
            <a:endParaRPr lang="hu-HU" sz="1400" dirty="0" smtClean="0"/>
          </a:p>
          <a:p>
            <a:r>
              <a:rPr lang="hu-HU" sz="1400" dirty="0" err="1" smtClean="0">
                <a:effectLst/>
              </a:rPr>
              <a:t>package</a:t>
            </a:r>
            <a:endParaRPr lang="hu-HU" sz="1100" dirty="0">
              <a:effectLst/>
            </a:endParaRPr>
          </a:p>
        </p:txBody>
      </p:sp>
      <p:pic>
        <p:nvPicPr>
          <p:cNvPr id="23" name="Kép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43" y="314163"/>
            <a:ext cx="961279" cy="945563"/>
          </a:xfrm>
          <a:prstGeom prst="ellipse">
            <a:avLst/>
          </a:prstGeom>
          <a:ln w="3175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6878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9151"/>
          </a:xfrm>
        </p:spPr>
        <p:txBody>
          <a:bodyPr>
            <a:noAutofit/>
          </a:bodyPr>
          <a:lstStyle/>
          <a:p>
            <a:pPr algn="ctr"/>
            <a:r>
              <a:rPr lang="hu-HU" sz="4000" dirty="0" smtClean="0"/>
              <a:t>Stanford </a:t>
            </a:r>
            <a:r>
              <a:rPr lang="hu-HU" sz="4000" dirty="0" err="1" smtClean="0"/>
              <a:t>data-set</a:t>
            </a:r>
            <a:r>
              <a:rPr lang="hu-HU" sz="4000" dirty="0" smtClean="0"/>
              <a:t> (SST)</a:t>
            </a:r>
            <a:endParaRPr lang="hu-HU" sz="40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847" y="599151"/>
            <a:ext cx="4452305" cy="59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23487" y="288926"/>
            <a:ext cx="5013037" cy="811742"/>
          </a:xfrm>
        </p:spPr>
        <p:txBody>
          <a:bodyPr>
            <a:normAutofit fontScale="90000"/>
          </a:bodyPr>
          <a:lstStyle/>
          <a:p>
            <a:pPr algn="ctr"/>
            <a:r>
              <a:rPr lang="hu-HU" sz="4800" dirty="0" smtClean="0"/>
              <a:t>Stanford </a:t>
            </a:r>
            <a:r>
              <a:rPr lang="hu-HU" sz="4800" dirty="0" err="1" smtClean="0"/>
              <a:t>data-set</a:t>
            </a:r>
            <a:r>
              <a:rPr lang="hu-HU" sz="4800" dirty="0" smtClean="0"/>
              <a:t/>
            </a:r>
            <a:br>
              <a:rPr lang="hu-HU" sz="4800" dirty="0" smtClean="0"/>
            </a:br>
            <a:r>
              <a:rPr lang="hu-HU" sz="1800" dirty="0" err="1" smtClean="0"/>
              <a:t>Rotten</a:t>
            </a:r>
            <a:r>
              <a:rPr lang="hu-HU" sz="1800" dirty="0" smtClean="0"/>
              <a:t> </a:t>
            </a:r>
            <a:r>
              <a:rPr lang="hu-HU" sz="1800" dirty="0" err="1" smtClean="0"/>
              <a:t>Tomatoes</a:t>
            </a:r>
            <a:r>
              <a:rPr lang="hu-HU" sz="1800" dirty="0" smtClean="0"/>
              <a:t> </a:t>
            </a:r>
            <a:r>
              <a:rPr lang="hu-HU" sz="1800" dirty="0" err="1" smtClean="0"/>
              <a:t>review</a:t>
            </a:r>
            <a:r>
              <a:rPr lang="hu-HU" sz="1800" dirty="0" smtClean="0"/>
              <a:t> </a:t>
            </a:r>
            <a:r>
              <a:rPr lang="hu-HU" sz="1800" dirty="0" err="1" smtClean="0"/>
              <a:t>snippets</a:t>
            </a:r>
            <a:r>
              <a:rPr lang="hu-HU" sz="1800" dirty="0" smtClean="0"/>
              <a:t> </a:t>
            </a:r>
            <a:r>
              <a:rPr lang="hu-HU" sz="1800" dirty="0" err="1" smtClean="0"/>
              <a:t>data-set</a:t>
            </a:r>
            <a:r>
              <a:rPr lang="hu-HU" sz="1800" dirty="0" smtClean="0"/>
              <a:t/>
            </a:r>
            <a:br>
              <a:rPr lang="hu-HU" sz="1800" dirty="0" smtClean="0"/>
            </a:br>
            <a:r>
              <a:rPr lang="hu-HU" sz="1800" dirty="0" err="1" smtClean="0"/>
              <a:t>with</a:t>
            </a:r>
            <a:r>
              <a:rPr lang="hu-HU" sz="1800" dirty="0" smtClean="0"/>
              <a:t> </a:t>
            </a:r>
            <a:r>
              <a:rPr lang="hu-HU" sz="1800" dirty="0" err="1" smtClean="0"/>
              <a:t>sentimental</a:t>
            </a:r>
            <a:r>
              <a:rPr lang="hu-HU" sz="1800" dirty="0" smtClean="0"/>
              <a:t> </a:t>
            </a:r>
            <a:r>
              <a:rPr lang="hu-HU" sz="1800" dirty="0" err="1" smtClean="0"/>
              <a:t>labeling</a:t>
            </a:r>
            <a:endParaRPr lang="hu-HU" sz="48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0" y="1152303"/>
            <a:ext cx="70407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Main </a:t>
            </a:r>
            <a:r>
              <a:rPr lang="hu-HU" sz="2400" dirty="0" err="1" smtClean="0"/>
              <a:t>focus</a:t>
            </a:r>
            <a:r>
              <a:rPr lang="hu-HU" sz="2400" dirty="0" smtClean="0"/>
              <a:t> </a:t>
            </a:r>
            <a:r>
              <a:rPr lang="hu-HU" sz="2400" dirty="0" err="1" smtClean="0"/>
              <a:t>on</a:t>
            </a:r>
            <a:r>
              <a:rPr lang="hu-HU" sz="2400" dirty="0" smtClean="0"/>
              <a:t> </a:t>
            </a:r>
            <a:r>
              <a:rPr lang="hu-HU" sz="2400" dirty="0" err="1" smtClean="0"/>
              <a:t>regarding</a:t>
            </a:r>
            <a:r>
              <a:rPr lang="hu-HU" sz="2400" dirty="0" smtClean="0"/>
              <a:t> </a:t>
            </a:r>
            <a:r>
              <a:rPr lang="hu-HU" sz="2400" dirty="0" err="1" smtClean="0"/>
              <a:t>optimization</a:t>
            </a:r>
            <a:r>
              <a:rPr lang="hu-HU" sz="2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err="1" smtClean="0"/>
              <a:t>Preprocessing</a:t>
            </a:r>
            <a:r>
              <a:rPr lang="hu-HU" sz="2000" dirty="0" smtClean="0"/>
              <a:t> </a:t>
            </a:r>
            <a:r>
              <a:rPr lang="hu-HU" sz="2000" dirty="0" smtClean="0">
                <a:sym typeface="Wingdings" panose="05000000000000000000" pitchFamily="2" charset="2"/>
              </a:rPr>
              <a:t></a:t>
            </a:r>
            <a:r>
              <a:rPr lang="hu-HU" sz="2000" dirty="0" smtClean="0"/>
              <a:t> </a:t>
            </a:r>
            <a:r>
              <a:rPr lang="hu-HU" sz="2000" dirty="0" err="1" smtClean="0"/>
              <a:t>Better</a:t>
            </a:r>
            <a:r>
              <a:rPr lang="hu-HU" sz="2000" dirty="0" smtClean="0"/>
              <a:t> </a:t>
            </a:r>
            <a:r>
              <a:rPr lang="hu-HU" sz="2000" dirty="0" err="1" smtClean="0"/>
              <a:t>vocabulary</a:t>
            </a:r>
            <a:endParaRPr lang="hu-HU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err="1" smtClean="0"/>
              <a:t>What</a:t>
            </a:r>
            <a:r>
              <a:rPr lang="hu-HU" sz="2000" dirty="0" smtClean="0"/>
              <a:t> </a:t>
            </a:r>
            <a:r>
              <a:rPr lang="hu-HU" sz="2000" dirty="0" err="1" smtClean="0"/>
              <a:t>to</a:t>
            </a:r>
            <a:r>
              <a:rPr lang="hu-HU" sz="2000" dirty="0" smtClean="0"/>
              <a:t> </a:t>
            </a:r>
            <a:r>
              <a:rPr lang="hu-HU" sz="2000" dirty="0" err="1" smtClean="0"/>
              <a:t>remove</a:t>
            </a:r>
            <a:r>
              <a:rPr lang="hu-HU" sz="2000" dirty="0" smtClean="0"/>
              <a:t>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2000" dirty="0" err="1" smtClean="0"/>
              <a:t>Conjunction</a:t>
            </a:r>
            <a:r>
              <a:rPr lang="hu-HU" sz="2000" dirty="0" smtClean="0"/>
              <a:t> </a:t>
            </a:r>
            <a:r>
              <a:rPr lang="hu-HU" sz="2000" dirty="0" err="1" smtClean="0"/>
              <a:t>words</a:t>
            </a:r>
            <a:r>
              <a:rPr lang="hu-HU" sz="2000" dirty="0" smtClean="0"/>
              <a:t>, </a:t>
            </a:r>
            <a:r>
              <a:rPr lang="hu-HU" sz="2000" dirty="0" err="1" smtClean="0"/>
              <a:t>stopwords</a:t>
            </a:r>
            <a:r>
              <a:rPr lang="hu-HU" sz="2000" dirty="0" smtClean="0"/>
              <a:t>, etc</a:t>
            </a:r>
            <a:r>
              <a:rPr lang="hu-HU" sz="2000" dirty="0" smtClean="0"/>
              <a:t>.</a:t>
            </a:r>
            <a:endParaRPr lang="hu-HU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err="1" smtClean="0"/>
              <a:t>How</a:t>
            </a:r>
            <a:r>
              <a:rPr lang="hu-HU" sz="2000" dirty="0" smtClean="0"/>
              <a:t> </a:t>
            </a:r>
            <a:r>
              <a:rPr lang="hu-HU" sz="2000" dirty="0" err="1" smtClean="0"/>
              <a:t>to</a:t>
            </a:r>
            <a:r>
              <a:rPr lang="hu-HU" sz="2000" dirty="0" smtClean="0"/>
              <a:t> </a:t>
            </a:r>
            <a:r>
              <a:rPr lang="hu-HU" sz="2000" dirty="0" err="1" smtClean="0"/>
              <a:t>remove</a:t>
            </a:r>
            <a:r>
              <a:rPr lang="hu-HU" sz="2000" dirty="0" smtClean="0"/>
              <a:t>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2000" dirty="0" err="1" smtClean="0"/>
              <a:t>Substrings</a:t>
            </a:r>
            <a:endParaRPr lang="hu-HU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2000" dirty="0" err="1" smtClean="0"/>
              <a:t>Together</a:t>
            </a:r>
            <a:r>
              <a:rPr lang="hu-HU" sz="2000" dirty="0" smtClean="0"/>
              <a:t> </a:t>
            </a:r>
            <a:r>
              <a:rPr lang="hu-HU" sz="2000" dirty="0" err="1"/>
              <a:t>different</a:t>
            </a:r>
            <a:r>
              <a:rPr lang="hu-HU" sz="2000" dirty="0"/>
              <a:t> </a:t>
            </a:r>
            <a:r>
              <a:rPr lang="hu-HU" sz="2000" dirty="0" err="1" smtClean="0"/>
              <a:t>meaning</a:t>
            </a:r>
            <a:r>
              <a:rPr lang="hu-HU" sz="2000" dirty="0" smtClean="0"/>
              <a:t> (</a:t>
            </a:r>
            <a:r>
              <a:rPr lang="hu-HU" sz="2000" dirty="0" err="1" smtClean="0"/>
              <a:t>negative</a:t>
            </a:r>
            <a:r>
              <a:rPr lang="hu-HU" sz="2000" dirty="0" smtClean="0"/>
              <a:t> </a:t>
            </a:r>
            <a:r>
              <a:rPr lang="hu-HU" sz="2000" dirty="0" err="1" smtClean="0"/>
              <a:t>words</a:t>
            </a:r>
            <a:r>
              <a:rPr lang="hu-HU" sz="2000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2000" dirty="0" err="1" smtClean="0"/>
              <a:t>Focus</a:t>
            </a:r>
            <a:r>
              <a:rPr lang="hu-HU" sz="2000" dirty="0" smtClean="0"/>
              <a:t> </a:t>
            </a:r>
            <a:r>
              <a:rPr lang="hu-HU" sz="2000" dirty="0" err="1"/>
              <a:t>on</a:t>
            </a:r>
            <a:r>
              <a:rPr lang="hu-HU" sz="2000" dirty="0"/>
              <a:t> </a:t>
            </a:r>
            <a:r>
              <a:rPr lang="hu-HU" sz="2000" dirty="0" err="1" smtClean="0"/>
              <a:t>removing</a:t>
            </a:r>
            <a:r>
              <a:rPr lang="hu-HU" sz="2000" dirty="0" smtClean="0"/>
              <a:t> </a:t>
            </a:r>
            <a:r>
              <a:rPr lang="hu-HU" sz="2000" dirty="0" err="1" smtClean="0"/>
              <a:t>meaningless</a:t>
            </a:r>
            <a:r>
              <a:rPr lang="hu-HU" sz="2000" dirty="0" smtClean="0"/>
              <a:t> </a:t>
            </a:r>
            <a:r>
              <a:rPr lang="hu-HU" sz="2000" dirty="0" err="1"/>
              <a:t>frequent</a:t>
            </a:r>
            <a:r>
              <a:rPr lang="hu-HU" sz="2000" dirty="0"/>
              <a:t> </a:t>
            </a:r>
            <a:r>
              <a:rPr lang="hu-HU" sz="2000" dirty="0" err="1" smtClean="0"/>
              <a:t>words</a:t>
            </a:r>
            <a:endParaRPr lang="hu-HU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err="1" smtClean="0"/>
              <a:t>Off-the-shelf</a:t>
            </a:r>
            <a:r>
              <a:rPr lang="hu-HU" sz="2000" dirty="0" smtClean="0"/>
              <a:t> </a:t>
            </a:r>
            <a:r>
              <a:rPr lang="hu-HU" sz="2000" dirty="0" err="1" smtClean="0"/>
              <a:t>dictionaries</a:t>
            </a:r>
            <a:r>
              <a:rPr lang="hu-HU" sz="2000" dirty="0"/>
              <a:t/>
            </a:r>
            <a:br>
              <a:rPr lang="hu-HU" sz="2000" dirty="0"/>
            </a:br>
            <a:r>
              <a:rPr lang="hu-HU" sz="2000" dirty="0" smtClean="0"/>
              <a:t>	</a:t>
            </a:r>
            <a:r>
              <a:rPr lang="hu-HU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nltk.corpus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stopwords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err="1" smtClean="0"/>
              <a:t>Create</a:t>
            </a:r>
            <a:r>
              <a:rPr lang="hu-HU" sz="2000" dirty="0" smtClean="0"/>
              <a:t> </a:t>
            </a:r>
            <a:r>
              <a:rPr lang="hu-HU" sz="2000" dirty="0" err="1" smtClean="0"/>
              <a:t>custom</a:t>
            </a:r>
            <a:r>
              <a:rPr lang="hu-HU" sz="2000" dirty="0" smtClean="0"/>
              <a:t> </a:t>
            </a:r>
            <a:r>
              <a:rPr lang="hu-HU" sz="2000" dirty="0" err="1" smtClean="0"/>
              <a:t>from</a:t>
            </a:r>
            <a:r>
              <a:rPr lang="hu-HU" sz="2000" dirty="0" smtClean="0"/>
              <a:t> </a:t>
            </a:r>
            <a:r>
              <a:rPr lang="hu-HU" sz="2000" dirty="0" err="1" smtClean="0"/>
              <a:t>the</a:t>
            </a:r>
            <a:r>
              <a:rPr lang="hu-HU" sz="2000" dirty="0" smtClean="0"/>
              <a:t> most </a:t>
            </a:r>
            <a:r>
              <a:rPr lang="hu-HU" sz="2000" dirty="0" err="1" smtClean="0"/>
              <a:t>frequents</a:t>
            </a:r>
            <a:endParaRPr lang="hu-HU" sz="2000" dirty="0" smtClean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33" y="288926"/>
            <a:ext cx="1126455" cy="3352542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118" y="288924"/>
            <a:ext cx="1471195" cy="3352543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355" y="288924"/>
            <a:ext cx="1129372" cy="3352543"/>
          </a:xfrm>
          <a:prstGeom prst="rect">
            <a:avLst/>
          </a:prstGeom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094" y="4118326"/>
            <a:ext cx="3636365" cy="2415941"/>
          </a:xfrm>
          <a:prstGeom prst="rect">
            <a:avLst/>
          </a:prstGeom>
        </p:spPr>
      </p:pic>
      <p:pic>
        <p:nvPicPr>
          <p:cNvPr id="23" name="Kép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558" y="288924"/>
            <a:ext cx="1192215" cy="335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0" y="113997"/>
            <a:ext cx="649224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err="1" smtClean="0"/>
              <a:t>Parameters</a:t>
            </a:r>
            <a:r>
              <a:rPr lang="hu-HU" sz="2000" dirty="0" smtClean="0"/>
              <a:t> &amp; </a:t>
            </a:r>
            <a:r>
              <a:rPr lang="hu-HU" sz="2000" dirty="0" err="1" smtClean="0"/>
              <a:t>Runtime</a:t>
            </a:r>
            <a:endParaRPr lang="hu-HU" sz="2000" dirty="0" smtClean="0">
              <a:solidFill>
                <a:srgbClr val="FF5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err="1" smtClean="0"/>
              <a:t>Using</a:t>
            </a:r>
            <a:r>
              <a:rPr lang="hu-HU" sz="2000" dirty="0" smtClean="0"/>
              <a:t> </a:t>
            </a:r>
            <a:r>
              <a:rPr lang="hu-HU" sz="2000" dirty="0" err="1" smtClean="0"/>
              <a:t>higher</a:t>
            </a:r>
            <a:r>
              <a:rPr lang="hu-HU" sz="2000" dirty="0" smtClean="0"/>
              <a:t> n-</a:t>
            </a:r>
            <a:r>
              <a:rPr lang="hu-HU" sz="2000" dirty="0" err="1" smtClean="0"/>
              <a:t>grams</a:t>
            </a:r>
            <a:endParaRPr lang="hu-HU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err="1" smtClean="0">
                <a:solidFill>
                  <a:schemeClr val="accent3"/>
                </a:solidFill>
              </a:rPr>
              <a:t>Prepositions</a:t>
            </a:r>
            <a:r>
              <a:rPr lang="hu-HU" sz="2000" dirty="0" smtClean="0">
                <a:solidFill>
                  <a:schemeClr val="accent3"/>
                </a:solidFill>
              </a:rPr>
              <a:t> </a:t>
            </a:r>
            <a:r>
              <a:rPr lang="hu-HU" sz="2000" dirty="0" err="1" smtClean="0">
                <a:solidFill>
                  <a:schemeClr val="accent3"/>
                </a:solidFill>
              </a:rPr>
              <a:t>captured</a:t>
            </a:r>
            <a:endParaRPr lang="hu-HU" sz="2000" dirty="0" smtClean="0">
              <a:solidFill>
                <a:schemeClr val="accent3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err="1" smtClean="0">
                <a:solidFill>
                  <a:schemeClr val="accent3"/>
                </a:solidFill>
              </a:rPr>
              <a:t>Phrases</a:t>
            </a:r>
            <a:r>
              <a:rPr lang="hu-HU" sz="2000" dirty="0" smtClean="0">
                <a:solidFill>
                  <a:schemeClr val="accent3"/>
                </a:solidFill>
              </a:rPr>
              <a:t> </a:t>
            </a:r>
            <a:r>
              <a:rPr lang="hu-HU" sz="2000" dirty="0" err="1" smtClean="0">
                <a:solidFill>
                  <a:schemeClr val="accent3"/>
                </a:solidFill>
              </a:rPr>
              <a:t>with</a:t>
            </a:r>
            <a:r>
              <a:rPr lang="hu-HU" sz="2000" dirty="0" smtClean="0">
                <a:solidFill>
                  <a:schemeClr val="accent3"/>
                </a:solidFill>
              </a:rPr>
              <a:t> </a:t>
            </a:r>
            <a:r>
              <a:rPr lang="hu-HU" sz="2000" dirty="0" err="1" smtClean="0">
                <a:solidFill>
                  <a:schemeClr val="accent3"/>
                </a:solidFill>
              </a:rPr>
              <a:t>different</a:t>
            </a:r>
            <a:r>
              <a:rPr lang="hu-HU" sz="2000" dirty="0" smtClean="0">
                <a:solidFill>
                  <a:schemeClr val="accent3"/>
                </a:solidFill>
              </a:rPr>
              <a:t> </a:t>
            </a:r>
            <a:r>
              <a:rPr lang="hu-HU" sz="2000" dirty="0" err="1" smtClean="0">
                <a:solidFill>
                  <a:schemeClr val="accent3"/>
                </a:solidFill>
              </a:rPr>
              <a:t>meaning</a:t>
            </a:r>
            <a:endParaRPr lang="hu-HU" sz="2000" dirty="0" smtClean="0">
              <a:solidFill>
                <a:schemeClr val="accent3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err="1" smtClean="0">
                <a:solidFill>
                  <a:srgbClr val="FF5050"/>
                </a:solidFill>
              </a:rPr>
              <a:t>Slows</a:t>
            </a:r>
            <a:r>
              <a:rPr lang="hu-HU" sz="2000" dirty="0" smtClean="0">
                <a:solidFill>
                  <a:srgbClr val="FF5050"/>
                </a:solidFill>
              </a:rPr>
              <a:t> down </a:t>
            </a:r>
            <a:r>
              <a:rPr lang="hu-HU" sz="2000" dirty="0" err="1" smtClean="0">
                <a:solidFill>
                  <a:srgbClr val="FF5050"/>
                </a:solidFill>
              </a:rPr>
              <a:t>training</a:t>
            </a:r>
            <a:endParaRPr lang="hu-HU" sz="2000" dirty="0" smtClean="0">
              <a:solidFill>
                <a:srgbClr val="FF5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err="1"/>
              <a:t>Higher</a:t>
            </a:r>
            <a:r>
              <a:rPr lang="hu-HU" sz="2000" dirty="0"/>
              <a:t> </a:t>
            </a:r>
            <a:r>
              <a:rPr lang="hu-HU" sz="2000" dirty="0" err="1"/>
              <a:t>dimensional</a:t>
            </a:r>
            <a:r>
              <a:rPr lang="hu-HU" sz="2000" dirty="0"/>
              <a:t> </a:t>
            </a:r>
            <a:r>
              <a:rPr lang="hu-HU" sz="2000" dirty="0" err="1"/>
              <a:t>representation</a:t>
            </a:r>
            <a:r>
              <a:rPr lang="hu-HU" sz="2000" dirty="0"/>
              <a:t> (</a:t>
            </a:r>
            <a:r>
              <a:rPr lang="hu-HU" sz="2000" dirty="0" err="1"/>
              <a:t>tf-idf</a:t>
            </a:r>
            <a:r>
              <a:rPr lang="hu-HU" sz="2000" dirty="0"/>
              <a:t> </a:t>
            </a:r>
            <a:r>
              <a:rPr lang="hu-HU" sz="2000" dirty="0" err="1"/>
              <a:t>mtx</a:t>
            </a:r>
            <a:r>
              <a:rPr lang="hu-HU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accent3"/>
                </a:solidFill>
                <a:sym typeface="Wingdings" panose="05000000000000000000" pitchFamily="2" charset="2"/>
              </a:rPr>
              <a:t>More </a:t>
            </a:r>
            <a:r>
              <a:rPr lang="hu-HU" sz="2000" dirty="0" err="1">
                <a:solidFill>
                  <a:schemeClr val="accent3"/>
                </a:solidFill>
                <a:sym typeface="Wingdings" panose="05000000000000000000" pitchFamily="2" charset="2"/>
              </a:rPr>
              <a:t>precise</a:t>
            </a:r>
            <a:endParaRPr lang="hu-HU" sz="2000" dirty="0">
              <a:solidFill>
                <a:schemeClr val="accent3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FF5050"/>
                </a:solidFill>
              </a:rPr>
              <a:t>More </a:t>
            </a:r>
            <a:r>
              <a:rPr lang="hu-HU" sz="2000" dirty="0" err="1">
                <a:solidFill>
                  <a:srgbClr val="FF5050"/>
                </a:solidFill>
              </a:rPr>
              <a:t>memory</a:t>
            </a:r>
            <a:r>
              <a:rPr lang="hu-HU" sz="2000" dirty="0">
                <a:solidFill>
                  <a:srgbClr val="FF5050"/>
                </a:solidFill>
              </a:rPr>
              <a:t> </a:t>
            </a:r>
            <a:r>
              <a:rPr lang="hu-HU" sz="2000" dirty="0" err="1">
                <a:solidFill>
                  <a:srgbClr val="FF5050"/>
                </a:solidFill>
              </a:rPr>
              <a:t>usage</a:t>
            </a:r>
            <a:endParaRPr lang="hu-HU" sz="2000" dirty="0">
              <a:solidFill>
                <a:srgbClr val="FF5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err="1">
                <a:solidFill>
                  <a:srgbClr val="FF5050"/>
                </a:solidFill>
              </a:rPr>
              <a:t>Slows</a:t>
            </a:r>
            <a:r>
              <a:rPr lang="hu-HU" sz="2000" dirty="0">
                <a:solidFill>
                  <a:srgbClr val="FF5050"/>
                </a:solidFill>
              </a:rPr>
              <a:t> down </a:t>
            </a:r>
            <a:r>
              <a:rPr lang="hu-HU" sz="2000" dirty="0" err="1">
                <a:solidFill>
                  <a:srgbClr val="FF5050"/>
                </a:solidFill>
              </a:rPr>
              <a:t>training</a:t>
            </a:r>
            <a:endParaRPr lang="hu-HU" sz="2000" dirty="0" smtClean="0">
              <a:solidFill>
                <a:srgbClr val="FF505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hu-HU" sz="2000" dirty="0" err="1" smtClean="0"/>
              <a:t>Analyze</a:t>
            </a:r>
            <a:r>
              <a:rPr lang="hu-HU" sz="2000" dirty="0" smtClean="0"/>
              <a:t> </a:t>
            </a:r>
            <a:r>
              <a:rPr lang="hu-HU" sz="2000" dirty="0" err="1" smtClean="0"/>
              <a:t>parameters</a:t>
            </a:r>
            <a:r>
              <a:rPr lang="hu-HU" sz="2000" dirty="0" smtClean="0"/>
              <a:t> and performance</a:t>
            </a:r>
          </a:p>
          <a:p>
            <a:r>
              <a:rPr lang="hu-HU" sz="2000" dirty="0" err="1" smtClean="0"/>
              <a:t>Off-the-shelf</a:t>
            </a:r>
            <a:r>
              <a:rPr lang="hu-HU" sz="2000" dirty="0" smtClean="0"/>
              <a:t> </a:t>
            </a:r>
            <a:r>
              <a:rPr lang="hu-HU" sz="2000" dirty="0" err="1"/>
              <a:t>models</a:t>
            </a:r>
            <a:r>
              <a:rPr lang="hu-HU" sz="2000" dirty="0"/>
              <a:t/>
            </a:r>
            <a:br>
              <a:rPr lang="hu-HU" sz="2000" dirty="0"/>
            </a:br>
            <a:r>
              <a:rPr lang="hu-HU" sz="2000" dirty="0" smtClean="0"/>
              <a:t>       </a:t>
            </a:r>
            <a:r>
              <a:rPr lang="hu-HU" sz="2000" dirty="0" err="1" smtClean="0"/>
              <a:t>Gensim</a:t>
            </a:r>
            <a:r>
              <a:rPr lang="hu-HU" sz="2000" dirty="0" smtClean="0"/>
              <a:t> </a:t>
            </a:r>
            <a:r>
              <a:rPr lang="hu-HU" sz="2000" dirty="0"/>
              <a:t>, Word2Vec</a:t>
            </a:r>
            <a:br>
              <a:rPr lang="hu-HU" sz="2000" dirty="0"/>
            </a:br>
            <a:r>
              <a:rPr lang="hu-HU" sz="2000" dirty="0" smtClean="0"/>
              <a:t>      </a:t>
            </a:r>
            <a:r>
              <a:rPr lang="hu-HU" sz="2000" dirty="0" err="1" smtClean="0"/>
              <a:t>Depending</a:t>
            </a:r>
            <a:r>
              <a:rPr lang="hu-HU" sz="2000" dirty="0" smtClean="0"/>
              <a:t> </a:t>
            </a:r>
            <a:r>
              <a:rPr lang="hu-HU" sz="2000" dirty="0" err="1"/>
              <a:t>on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 smtClean="0"/>
              <a:t>subject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dirty="0"/>
              <a:t> </a:t>
            </a:r>
            <a:r>
              <a:rPr lang="hu-HU" sz="2000" dirty="0" smtClean="0"/>
              <a:t>    (</a:t>
            </a:r>
            <a:r>
              <a:rPr lang="hu-HU" sz="2000" dirty="0" err="1" smtClean="0"/>
              <a:t>How</a:t>
            </a:r>
            <a:r>
              <a:rPr lang="hu-HU" sz="2000" dirty="0" smtClean="0"/>
              <a:t> </a:t>
            </a:r>
            <a:r>
              <a:rPr lang="hu-HU" sz="2000" dirty="0" err="1" smtClean="0"/>
              <a:t>specific</a:t>
            </a:r>
            <a:r>
              <a:rPr lang="hu-HU" sz="2000" dirty="0" smtClean="0"/>
              <a:t>)</a:t>
            </a:r>
            <a:endParaRPr lang="hu-HU" sz="2000" dirty="0"/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hu-HU" sz="2000" dirty="0"/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hu-H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 smtClean="0">
              <a:solidFill>
                <a:srgbClr val="FF5050"/>
              </a:solidFill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890" y="4197928"/>
            <a:ext cx="4874770" cy="2563949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288" y="614260"/>
            <a:ext cx="2671372" cy="3125740"/>
          </a:xfrm>
          <a:prstGeom prst="rect">
            <a:avLst/>
          </a:prstGeom>
        </p:spPr>
      </p:pic>
      <p:sp>
        <p:nvSpPr>
          <p:cNvPr id="9" name="Téglalap 8"/>
          <p:cNvSpPr/>
          <p:nvPr/>
        </p:nvSpPr>
        <p:spPr>
          <a:xfrm>
            <a:off x="5414288" y="244928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smtClean="0"/>
              <a:t>N-</a:t>
            </a:r>
            <a:r>
              <a:rPr lang="hu-HU" dirty="0" err="1" smtClean="0"/>
              <a:t>gram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8240585" y="60262"/>
            <a:ext cx="202786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smtClean="0"/>
              <a:t>Testing </a:t>
            </a:r>
            <a:r>
              <a:rPr lang="hu-HU" dirty="0" err="1" smtClean="0"/>
              <a:t>parameters</a:t>
            </a:r>
            <a:endParaRPr lang="hu-HU" dirty="0" smtClean="0"/>
          </a:p>
          <a:p>
            <a:r>
              <a:rPr lang="hu-HU" sz="1200" dirty="0" err="1" smtClean="0"/>
              <a:t>Predictor</a:t>
            </a:r>
            <a:r>
              <a:rPr lang="hu-HU" sz="1200" dirty="0" smtClean="0"/>
              <a:t>, </a:t>
            </a:r>
            <a:r>
              <a:rPr lang="hu-HU" sz="1200" dirty="0" err="1" smtClean="0"/>
              <a:t>repres</a:t>
            </a:r>
            <a:r>
              <a:rPr lang="hu-HU" sz="1200" dirty="0" smtClean="0"/>
              <a:t>. </a:t>
            </a:r>
            <a:r>
              <a:rPr lang="hu-HU" sz="1200" dirty="0" err="1" smtClean="0"/>
              <a:t>dimension</a:t>
            </a:r>
            <a:endParaRPr lang="hu-HU" sz="1200" dirty="0"/>
          </a:p>
        </p:txBody>
      </p:sp>
      <p:sp>
        <p:nvSpPr>
          <p:cNvPr id="11" name="Téglalap 10"/>
          <p:cNvSpPr/>
          <p:nvPr/>
        </p:nvSpPr>
        <p:spPr>
          <a:xfrm>
            <a:off x="4978527" y="3828596"/>
            <a:ext cx="3107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err="1" smtClean="0"/>
              <a:t>Training</a:t>
            </a:r>
            <a:r>
              <a:rPr lang="hu-HU" dirty="0" smtClean="0"/>
              <a:t> </a:t>
            </a:r>
            <a:r>
              <a:rPr lang="hu-HU" dirty="0" err="1" smtClean="0"/>
              <a:t>runtime</a:t>
            </a:r>
            <a:r>
              <a:rPr lang="hu-HU" dirty="0" smtClean="0"/>
              <a:t> – „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Dim</a:t>
            </a:r>
            <a:r>
              <a:rPr lang="hu-HU" dirty="0" smtClean="0"/>
              <a:t>.”</a:t>
            </a:r>
            <a:endParaRPr lang="hu-HU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585" y="614260"/>
            <a:ext cx="3781193" cy="453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36" y="599151"/>
            <a:ext cx="10369127" cy="5940000"/>
          </a:xfrm>
          <a:prstGeom prst="rect">
            <a:avLst/>
          </a:prstGeom>
        </p:spPr>
      </p:pic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9151"/>
          </a:xfrm>
        </p:spPr>
        <p:txBody>
          <a:bodyPr>
            <a:noAutofit/>
          </a:bodyPr>
          <a:lstStyle/>
          <a:p>
            <a:pPr algn="ctr"/>
            <a:r>
              <a:rPr lang="hu-HU" sz="4000" dirty="0" err="1" smtClean="0"/>
              <a:t>Crowdsourcing</a:t>
            </a:r>
            <a:r>
              <a:rPr lang="hu-HU" sz="4000" dirty="0" smtClean="0"/>
              <a:t> </a:t>
            </a:r>
            <a:r>
              <a:rPr lang="hu-HU" sz="4000" dirty="0" err="1" smtClean="0"/>
              <a:t>data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1539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423487" y="288926"/>
            <a:ext cx="4944533" cy="811742"/>
          </a:xfrm>
        </p:spPr>
        <p:txBody>
          <a:bodyPr>
            <a:normAutofit fontScale="90000"/>
          </a:bodyPr>
          <a:lstStyle/>
          <a:p>
            <a:pPr algn="ctr"/>
            <a:r>
              <a:rPr lang="hu-HU" sz="4800" dirty="0" err="1" smtClean="0"/>
              <a:t>Crowdsourcing</a:t>
            </a:r>
            <a:r>
              <a:rPr lang="hu-HU" sz="4800" dirty="0" smtClean="0"/>
              <a:t/>
            </a:r>
            <a:br>
              <a:rPr lang="hu-HU" sz="4800" dirty="0" smtClean="0"/>
            </a:br>
            <a:r>
              <a:rPr lang="hu-HU" sz="1600" dirty="0" err="1" smtClean="0"/>
              <a:t>collaborative</a:t>
            </a:r>
            <a:r>
              <a:rPr lang="hu-HU" sz="1600" dirty="0" smtClean="0"/>
              <a:t> </a:t>
            </a:r>
            <a:r>
              <a:rPr lang="hu-HU" sz="1600" dirty="0" err="1" smtClean="0"/>
              <a:t>labeling</a:t>
            </a:r>
            <a:r>
              <a:rPr lang="hu-HU" sz="1600" dirty="0" smtClean="0"/>
              <a:t> </a:t>
            </a:r>
            <a:r>
              <a:rPr lang="hu-HU" sz="1600" dirty="0" err="1" smtClean="0"/>
              <a:t>the</a:t>
            </a:r>
            <a:r>
              <a:rPr lang="hu-HU" sz="1600" dirty="0" smtClean="0"/>
              <a:t> </a:t>
            </a:r>
            <a:r>
              <a:rPr lang="hu-HU" sz="1600" dirty="0" err="1" smtClean="0"/>
              <a:t>reviews</a:t>
            </a:r>
            <a:r>
              <a:rPr lang="hu-HU" sz="1600" dirty="0" smtClean="0"/>
              <a:t> part of SST</a:t>
            </a:r>
            <a:endParaRPr lang="hu-HU" sz="4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4" b="47697"/>
          <a:stretch/>
        </p:blipFill>
        <p:spPr>
          <a:xfrm>
            <a:off x="8171410" y="2129512"/>
            <a:ext cx="3347257" cy="1927555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8171409" y="1781214"/>
            <a:ext cx="3347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err="1" smtClean="0"/>
              <a:t>Trained</a:t>
            </a:r>
            <a:r>
              <a:rPr lang="hu-HU" sz="1400" dirty="0" smtClean="0"/>
              <a:t> </a:t>
            </a:r>
            <a:r>
              <a:rPr lang="hu-HU" sz="1400" dirty="0" err="1" smtClean="0"/>
              <a:t>Classifier</a:t>
            </a:r>
            <a:endParaRPr lang="hu-HU" sz="14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423487" y="1546167"/>
            <a:ext cx="512563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err="1"/>
              <a:t>My</a:t>
            </a:r>
            <a:r>
              <a:rPr lang="hu-HU" sz="2000" dirty="0"/>
              <a:t> </a:t>
            </a:r>
            <a:r>
              <a:rPr lang="hu-HU" sz="2000" dirty="0" err="1" smtClean="0"/>
              <a:t>own</a:t>
            </a:r>
            <a:r>
              <a:rPr lang="hu-HU" sz="2000" dirty="0" smtClean="0"/>
              <a:t> </a:t>
            </a:r>
            <a:r>
              <a:rPr lang="hu-HU" sz="2000" dirty="0" err="1" smtClean="0"/>
              <a:t>solution</a:t>
            </a:r>
            <a:r>
              <a:rPr lang="hu-HU" sz="2000" dirty="0" smtClean="0"/>
              <a:t>: (</a:t>
            </a:r>
            <a:r>
              <a:rPr lang="hu-HU" sz="2000" dirty="0" err="1" smtClean="0"/>
              <a:t>Decide</a:t>
            </a:r>
            <a:r>
              <a:rPr lang="hu-HU" sz="2000" dirty="0" smtClean="0"/>
              <a:t> </a:t>
            </a:r>
            <a:r>
              <a:rPr lang="hu-HU" sz="2000" dirty="0" err="1" smtClean="0"/>
              <a:t>together</a:t>
            </a:r>
            <a:r>
              <a:rPr lang="hu-HU" sz="2000" dirty="0" smtClean="0"/>
              <a:t>)</a:t>
            </a:r>
            <a:endParaRPr lang="hu-H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Rating</a:t>
            </a:r>
            <a:r>
              <a:rPr lang="hu-HU" dirty="0" smtClean="0"/>
              <a:t> </a:t>
            </a:r>
            <a:r>
              <a:rPr lang="hu-HU" dirty="0" err="1"/>
              <a:t>trust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minimum </a:t>
            </a:r>
            <a:r>
              <a:rPr lang="hu-HU" dirty="0" err="1"/>
              <a:t>trust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Recalculating</a:t>
            </a:r>
            <a:r>
              <a:rPr lang="hu-HU" dirty="0" smtClean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 smtClean="0"/>
              <a:t>trusts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Scale-rate</a:t>
            </a:r>
            <a:r>
              <a:rPr lang="hu-HU" dirty="0"/>
              <a:t> </a:t>
            </a:r>
            <a:r>
              <a:rPr lang="hu-HU" dirty="0" err="1" smtClean="0"/>
              <a:t>reduction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r>
              <a:rPr lang="hu-HU" dirty="0" err="1" smtClean="0"/>
              <a:t>Train</a:t>
            </a:r>
            <a:r>
              <a:rPr lang="hu-HU" dirty="0" smtClean="0"/>
              <a:t> </a:t>
            </a:r>
            <a:r>
              <a:rPr lang="hu-HU" dirty="0" err="1" smtClean="0"/>
              <a:t>classifier</a:t>
            </a:r>
            <a:endParaRPr lang="hu-HU" dirty="0"/>
          </a:p>
          <a:p>
            <a:endParaRPr lang="hu-HU" sz="2000" dirty="0"/>
          </a:p>
          <a:p>
            <a:r>
              <a:rPr lang="hu-HU" sz="2000" dirty="0" smtClean="0"/>
              <a:t>The </a:t>
            </a:r>
            <a:r>
              <a:rPr lang="hu-HU" sz="2000" dirty="0" err="1" smtClean="0"/>
              <a:t>other</a:t>
            </a:r>
            <a:r>
              <a:rPr lang="hu-HU" sz="2000" dirty="0" smtClean="0"/>
              <a:t> </a:t>
            </a:r>
            <a:r>
              <a:rPr lang="hu-HU" sz="2000" dirty="0" err="1" smtClean="0"/>
              <a:t>usecase</a:t>
            </a:r>
            <a:r>
              <a:rPr lang="hu-HU" sz="2000" dirty="0" smtClean="0"/>
              <a:t>: (</a:t>
            </a:r>
            <a:r>
              <a:rPr lang="hu-HU" sz="2000" dirty="0" err="1" smtClean="0"/>
              <a:t>Predict</a:t>
            </a:r>
            <a:r>
              <a:rPr lang="hu-HU" sz="2000" dirty="0" smtClean="0"/>
              <a:t> </a:t>
            </a:r>
            <a:r>
              <a:rPr lang="hu-HU" sz="2000" dirty="0" err="1" smtClean="0"/>
              <a:t>unknown</a:t>
            </a:r>
            <a:r>
              <a:rPr lang="hu-HU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err="1" smtClean="0"/>
              <a:t>Transform</a:t>
            </a:r>
            <a:r>
              <a:rPr lang="hu-HU" sz="2000" dirty="0" smtClean="0"/>
              <a:t> </a:t>
            </a:r>
            <a:r>
              <a:rPr lang="hu-HU" sz="2000" dirty="0" err="1" smtClean="0"/>
              <a:t>data</a:t>
            </a:r>
            <a:endParaRPr lang="hu-HU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err="1" smtClean="0"/>
              <a:t>Label</a:t>
            </a:r>
            <a:r>
              <a:rPr lang="hu-HU" sz="2000" dirty="0" smtClean="0"/>
              <a:t> </a:t>
            </a:r>
            <a:r>
              <a:rPr lang="hu-HU" sz="2000" dirty="0" err="1" smtClean="0"/>
              <a:t>all</a:t>
            </a:r>
            <a:r>
              <a:rPr lang="hu-HU" sz="2000" dirty="0" smtClean="0"/>
              <a:t> </a:t>
            </a:r>
            <a:r>
              <a:rPr lang="hu-HU" sz="2000" dirty="0" err="1" smtClean="0"/>
              <a:t>the</a:t>
            </a:r>
            <a:r>
              <a:rPr lang="hu-HU" sz="2000" dirty="0" smtClean="0"/>
              <a:t> </a:t>
            </a:r>
            <a:r>
              <a:rPr lang="hu-HU" sz="2000" dirty="0" err="1" smtClean="0"/>
              <a:t>same</a:t>
            </a:r>
            <a:r>
              <a:rPr lang="hu-HU" sz="2000" dirty="0" smtClean="0"/>
              <a:t> </a:t>
            </a:r>
            <a:r>
              <a:rPr lang="hu-HU" sz="2000" dirty="0" err="1" smtClean="0"/>
              <a:t>or</a:t>
            </a:r>
            <a:r>
              <a:rPr lang="hu-HU" sz="2000" dirty="0" smtClean="0"/>
              <a:t> </a:t>
            </a:r>
            <a:r>
              <a:rPr lang="hu-HU" sz="2000" dirty="0" err="1" smtClean="0"/>
              <a:t>one-by-one</a:t>
            </a:r>
            <a:r>
              <a:rPr lang="hu-HU" sz="20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err="1" smtClean="0"/>
              <a:t>Preprocess</a:t>
            </a:r>
            <a:endParaRPr lang="hu-HU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err="1" smtClean="0"/>
              <a:t>Were</a:t>
            </a:r>
            <a:r>
              <a:rPr lang="hu-HU" sz="2000" dirty="0" smtClean="0"/>
              <a:t> </a:t>
            </a:r>
            <a:r>
              <a:rPr lang="hu-HU" sz="2000" dirty="0" err="1" smtClean="0"/>
              <a:t>they</a:t>
            </a:r>
            <a:r>
              <a:rPr lang="hu-HU" sz="2000" dirty="0" smtClean="0"/>
              <a:t> </a:t>
            </a:r>
            <a:r>
              <a:rPr lang="hu-HU" sz="2000" dirty="0" err="1" smtClean="0"/>
              <a:t>smart</a:t>
            </a:r>
            <a:r>
              <a:rPr lang="hu-HU" sz="2000" dirty="0" smtClean="0"/>
              <a:t> </a:t>
            </a:r>
            <a:r>
              <a:rPr lang="hu-HU" sz="2000" dirty="0" err="1" smtClean="0"/>
              <a:t>enough</a:t>
            </a:r>
            <a:r>
              <a:rPr lang="hu-HU" sz="2000" dirty="0" smtClean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err="1" smtClean="0"/>
              <a:t>Vocabulary</a:t>
            </a:r>
            <a:endParaRPr lang="hu-HU" sz="2000" dirty="0" smtClean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126" y="2613642"/>
            <a:ext cx="2248214" cy="609685"/>
          </a:xfrm>
          <a:prstGeom prst="rect">
            <a:avLst/>
          </a:prstGeom>
        </p:spPr>
      </p:pic>
      <p:sp>
        <p:nvSpPr>
          <p:cNvPr id="12" name="Szövegdoboz 11"/>
          <p:cNvSpPr txBox="1"/>
          <p:nvPr/>
        </p:nvSpPr>
        <p:spPr>
          <a:xfrm>
            <a:off x="5549125" y="2088991"/>
            <a:ext cx="2248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err="1" smtClean="0"/>
              <a:t>Own</a:t>
            </a:r>
            <a:r>
              <a:rPr lang="hu-HU" sz="1400" dirty="0" smtClean="0"/>
              <a:t> </a:t>
            </a:r>
            <a:r>
              <a:rPr lang="hu-HU" sz="1400" dirty="0" err="1" smtClean="0"/>
              <a:t>approach</a:t>
            </a:r>
            <a:endParaRPr lang="hu-HU" sz="1400" dirty="0"/>
          </a:p>
          <a:p>
            <a:pPr algn="ctr"/>
            <a:r>
              <a:rPr lang="hu-HU" sz="1400" dirty="0" err="1" smtClean="0"/>
              <a:t>with</a:t>
            </a:r>
            <a:r>
              <a:rPr lang="hu-HU" sz="1400" dirty="0" smtClean="0"/>
              <a:t> </a:t>
            </a:r>
            <a:r>
              <a:rPr lang="hu-HU" sz="1400" dirty="0" err="1" smtClean="0"/>
              <a:t>trust-rate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1261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9151"/>
          </a:xfrm>
        </p:spPr>
        <p:txBody>
          <a:bodyPr>
            <a:noAutofit/>
          </a:bodyPr>
          <a:lstStyle/>
          <a:p>
            <a:pPr algn="ctr"/>
            <a:r>
              <a:rPr lang="hu-HU" sz="4000" dirty="0" smtClean="0"/>
              <a:t>Amazon </a:t>
            </a:r>
            <a:r>
              <a:rPr lang="hu-HU" sz="4000" dirty="0" err="1" smtClean="0"/>
              <a:t>Reviews</a:t>
            </a:r>
            <a:endParaRPr lang="hu-HU" sz="4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36" y="599151"/>
            <a:ext cx="11039502" cy="59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0" y="278882"/>
            <a:ext cx="12192000" cy="811742"/>
          </a:xfrm>
        </p:spPr>
        <p:txBody>
          <a:bodyPr>
            <a:normAutofit fontScale="90000"/>
          </a:bodyPr>
          <a:lstStyle/>
          <a:p>
            <a:pPr algn="ctr"/>
            <a:r>
              <a:rPr lang="hu-HU" sz="4800" dirty="0" smtClean="0"/>
              <a:t>Amazon </a:t>
            </a:r>
            <a:r>
              <a:rPr lang="hu-HU" sz="4800" dirty="0" err="1" smtClean="0"/>
              <a:t>reviews</a:t>
            </a:r>
            <a:r>
              <a:rPr lang="hu-HU" sz="4800" dirty="0" smtClean="0"/>
              <a:t/>
            </a:r>
            <a:br>
              <a:rPr lang="hu-HU" sz="4800" dirty="0" smtClean="0"/>
            </a:br>
            <a:r>
              <a:rPr lang="hu-HU" sz="1600" dirty="0" err="1" smtClean="0"/>
              <a:t>product</a:t>
            </a:r>
            <a:r>
              <a:rPr lang="hu-HU" sz="1600" dirty="0" smtClean="0"/>
              <a:t> </a:t>
            </a:r>
            <a:r>
              <a:rPr lang="hu-HU" sz="1600" dirty="0" err="1" smtClean="0"/>
              <a:t>reviews</a:t>
            </a:r>
            <a:endParaRPr lang="hu-HU" sz="4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579415" y="1023505"/>
            <a:ext cx="78555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Data </a:t>
            </a:r>
            <a:r>
              <a:rPr lang="hu-HU" dirty="0" err="1" smtClean="0"/>
              <a:t>details</a:t>
            </a:r>
            <a:r>
              <a:rPr lang="hu-HU" dirty="0"/>
              <a:t>: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Users</a:t>
            </a:r>
            <a:r>
              <a:rPr lang="hu-HU" dirty="0" smtClean="0"/>
              <a:t> </a:t>
            </a:r>
            <a:r>
              <a:rPr lang="hu-HU" dirty="0" err="1" smtClean="0"/>
              <a:t>avg</a:t>
            </a:r>
            <a:r>
              <a:rPr lang="hu-HU" dirty="0" smtClean="0"/>
              <a:t>. </a:t>
            </a:r>
            <a:r>
              <a:rPr lang="hu-HU" dirty="0" err="1" smtClean="0"/>
              <a:t>number</a:t>
            </a:r>
            <a:r>
              <a:rPr lang="hu-HU" dirty="0" smtClean="0"/>
              <a:t> of </a:t>
            </a:r>
            <a:r>
              <a:rPr lang="hu-HU" dirty="0" err="1" smtClean="0"/>
              <a:t>ratings</a:t>
            </a:r>
            <a:r>
              <a:rPr lang="hu-HU" dirty="0" smtClean="0"/>
              <a:t>: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Products </a:t>
            </a:r>
            <a:r>
              <a:rPr lang="hu-HU" dirty="0" err="1" smtClean="0"/>
              <a:t>avg</a:t>
            </a:r>
            <a:r>
              <a:rPr lang="hu-HU" dirty="0" smtClean="0"/>
              <a:t>. </a:t>
            </a:r>
            <a:r>
              <a:rPr lang="hu-HU" dirty="0" err="1" smtClean="0"/>
              <a:t>number</a:t>
            </a:r>
            <a:r>
              <a:rPr lang="hu-HU" dirty="0" smtClean="0"/>
              <a:t> of </a:t>
            </a:r>
            <a:r>
              <a:rPr lang="hu-HU" dirty="0" err="1" smtClean="0"/>
              <a:t>ratings</a:t>
            </a:r>
            <a:r>
              <a:rPr lang="hu-HU" dirty="0" smtClean="0"/>
              <a:t>: 16</a:t>
            </a:r>
          </a:p>
          <a:p>
            <a:endParaRPr lang="hu-HU" dirty="0" smtClean="0"/>
          </a:p>
          <a:p>
            <a:r>
              <a:rPr lang="hu-HU" dirty="0" err="1" smtClean="0"/>
              <a:t>Recommendation</a:t>
            </a:r>
            <a:r>
              <a:rPr lang="hu-HU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Similarity</a:t>
            </a:r>
            <a:r>
              <a:rPr lang="hu-HU" dirty="0" smtClean="0"/>
              <a:t> </a:t>
            </a:r>
            <a:r>
              <a:rPr lang="hu-HU" dirty="0" err="1" smtClean="0"/>
              <a:t>score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dirty="0" err="1" smtClean="0"/>
              <a:t>given</a:t>
            </a:r>
            <a:r>
              <a:rPr lang="hu-HU" dirty="0" smtClean="0"/>
              <a:t> </a:t>
            </a:r>
            <a:r>
              <a:rPr lang="hu-HU" dirty="0" err="1" smtClean="0"/>
              <a:t>product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only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who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reviewed</a:t>
            </a:r>
            <a:endParaRPr lang="hu-HU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>
                <a:sym typeface="Wingdings" panose="05000000000000000000" pitchFamily="2" charset="2"/>
              </a:rPr>
              <a:t>Similar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products</a:t>
            </a:r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K-</a:t>
            </a:r>
            <a:r>
              <a:rPr lang="hu-HU" dirty="0" err="1" smtClean="0"/>
              <a:t>nearest</a:t>
            </a:r>
            <a:r>
              <a:rPr lang="hu-HU" dirty="0"/>
              <a:t> </a:t>
            </a:r>
            <a:r>
              <a:rPr lang="hu-HU" dirty="0" err="1"/>
              <a:t>neighbor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err="1" smtClean="0"/>
              <a:t>Improvements</a:t>
            </a:r>
            <a:r>
              <a:rPr lang="hu-HU" dirty="0" smtClean="0"/>
              <a:t> in </a:t>
            </a:r>
            <a:r>
              <a:rPr lang="hu-HU" dirty="0" err="1" smtClean="0"/>
              <a:t>recommendation</a:t>
            </a:r>
            <a:r>
              <a:rPr lang="hu-HU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Group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products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Combine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Context-</a:t>
            </a:r>
            <a:r>
              <a:rPr lang="hu-HU" dirty="0" err="1" smtClean="0"/>
              <a:t>based</a:t>
            </a:r>
            <a:r>
              <a:rPr lang="hu-HU" dirty="0" smtClean="0"/>
              <a:t> </a:t>
            </a:r>
            <a:r>
              <a:rPr lang="hu-HU" dirty="0" err="1" smtClean="0"/>
              <a:t>Recommendation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at</a:t>
            </a:r>
            <a:r>
              <a:rPr lang="hu-HU" dirty="0" smtClean="0"/>
              <a:t> SST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Summary</a:t>
            </a:r>
            <a:r>
              <a:rPr lang="hu-HU" dirty="0" smtClean="0"/>
              <a:t>, </a:t>
            </a:r>
            <a:r>
              <a:rPr lang="hu-HU" dirty="0" err="1" smtClean="0"/>
              <a:t>Review</a:t>
            </a:r>
            <a:r>
              <a:rPr lang="hu-HU" dirty="0" smtClean="0"/>
              <a:t> text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S</a:t>
            </a:r>
            <a:r>
              <a:rPr lang="en-US" dirty="0" err="1"/>
              <a:t>corings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3 </a:t>
            </a:r>
            <a:r>
              <a:rPr lang="hu-HU" dirty="0" err="1"/>
              <a:t>factors</a:t>
            </a:r>
            <a:r>
              <a:rPr lang="hu-HU" dirty="0" smtClean="0"/>
              <a:t>: </a:t>
            </a:r>
            <a:r>
              <a:rPr lang="hu-HU" dirty="0" err="1" smtClean="0">
                <a:hlinkClick r:id="rId2"/>
              </a:rPr>
              <a:t>paper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Proximity</a:t>
            </a:r>
            <a:r>
              <a:rPr lang="hu-HU" dirty="0"/>
              <a:t> – </a:t>
            </a:r>
            <a:r>
              <a:rPr lang="hu-HU" u="sng" dirty="0" err="1"/>
              <a:t>distance</a:t>
            </a:r>
            <a:r>
              <a:rPr lang="hu-HU" u="sng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ratings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</a:t>
            </a:r>
            <a:r>
              <a:rPr lang="hu-HU" dirty="0"/>
              <a:t>u</a:t>
            </a:r>
            <a:r>
              <a:rPr lang="en-US" dirty="0" err="1"/>
              <a:t>larity</a:t>
            </a:r>
            <a:r>
              <a:rPr lang="hu-HU" dirty="0"/>
              <a:t> – </a:t>
            </a:r>
            <a:r>
              <a:rPr lang="en-US" dirty="0"/>
              <a:t>how </a:t>
            </a:r>
            <a:r>
              <a:rPr lang="hu-HU" dirty="0" err="1" smtClean="0"/>
              <a:t>much</a:t>
            </a:r>
            <a:r>
              <a:rPr lang="hu-HU" dirty="0" smtClean="0"/>
              <a:t> </a:t>
            </a:r>
            <a:r>
              <a:rPr lang="en-US" dirty="0"/>
              <a:t>different </a:t>
            </a:r>
            <a:r>
              <a:rPr lang="hu-HU" dirty="0" err="1" smtClean="0"/>
              <a:t>they</a:t>
            </a:r>
            <a:r>
              <a:rPr lang="en-US" dirty="0" smtClean="0"/>
              <a:t> are</a:t>
            </a:r>
            <a:r>
              <a:rPr lang="hu-HU" dirty="0" smtClean="0"/>
              <a:t>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u="sng" dirty="0" err="1" smtClean="0"/>
              <a:t>given</a:t>
            </a:r>
            <a:r>
              <a:rPr lang="hu-HU" u="sng" dirty="0" smtClean="0"/>
              <a:t> </a:t>
            </a:r>
            <a:r>
              <a:rPr lang="hu-HU" u="sng" dirty="0" err="1" smtClean="0"/>
              <a:t>item</a:t>
            </a:r>
            <a:endParaRPr lang="hu-HU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Significance</a:t>
            </a:r>
            <a:r>
              <a:rPr lang="hu-HU" dirty="0"/>
              <a:t> –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ratings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en-US" dirty="0"/>
              <a:t>more</a:t>
            </a:r>
            <a:r>
              <a:rPr lang="hu-HU" dirty="0"/>
              <a:t> </a:t>
            </a:r>
            <a:r>
              <a:rPr lang="en-US" dirty="0"/>
              <a:t>distant </a:t>
            </a:r>
            <a:r>
              <a:rPr lang="en-US" u="sng" dirty="0" smtClean="0"/>
              <a:t>from the median</a:t>
            </a:r>
            <a:r>
              <a:rPr lang="hu-HU" u="sng" dirty="0" smtClean="0"/>
              <a:t> </a:t>
            </a:r>
            <a:r>
              <a:rPr lang="en-US" u="sng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outliners</a:t>
            </a:r>
            <a:r>
              <a:rPr lang="hu-HU" dirty="0" smtClean="0"/>
              <a:t>)</a:t>
            </a:r>
            <a:endParaRPr lang="hu-HU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47" y="2661859"/>
            <a:ext cx="4686931" cy="664753"/>
          </a:xfrm>
          <a:prstGeom prst="rect">
            <a:avLst/>
          </a:prstGeom>
        </p:spPr>
      </p:pic>
      <p:sp>
        <p:nvSpPr>
          <p:cNvPr id="11" name="Szövegdoboz 10"/>
          <p:cNvSpPr txBox="1"/>
          <p:nvPr/>
        </p:nvSpPr>
        <p:spPr>
          <a:xfrm>
            <a:off x="6093947" y="2292527"/>
            <a:ext cx="468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Recommendation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similarity</a:t>
            </a:r>
            <a:r>
              <a:rPr lang="hu-HU" dirty="0" smtClean="0"/>
              <a:t> </a:t>
            </a:r>
            <a:r>
              <a:rPr lang="hu-HU" dirty="0" err="1" smtClean="0"/>
              <a:t>score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491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" y="30750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 err="1" smtClean="0"/>
              <a:t>Thank</a:t>
            </a:r>
            <a:r>
              <a:rPr lang="hu-HU" sz="4000" dirty="0" smtClean="0"/>
              <a:t> </a:t>
            </a:r>
            <a:r>
              <a:rPr lang="hu-HU" sz="4000" dirty="0" err="1" smtClean="0"/>
              <a:t>you</a:t>
            </a:r>
            <a:r>
              <a:rPr lang="hu-HU" sz="4000" dirty="0" smtClean="0"/>
              <a:t> </a:t>
            </a:r>
            <a:r>
              <a:rPr lang="hu-HU" sz="4000" dirty="0" err="1" smtClean="0"/>
              <a:t>for</a:t>
            </a:r>
            <a:r>
              <a:rPr lang="hu-HU" sz="4000" dirty="0" smtClean="0"/>
              <a:t> </a:t>
            </a:r>
            <a:r>
              <a:rPr lang="hu-HU" sz="4000" dirty="0" err="1" smtClean="0"/>
              <a:t>your</a:t>
            </a:r>
            <a:r>
              <a:rPr lang="hu-HU" sz="4000" dirty="0" smtClean="0"/>
              <a:t> </a:t>
            </a:r>
            <a:r>
              <a:rPr lang="hu-HU" sz="4000" dirty="0" err="1" smtClean="0"/>
              <a:t>attention</a:t>
            </a:r>
            <a:r>
              <a:rPr lang="hu-HU" sz="4000" dirty="0" smtClean="0"/>
              <a:t>!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56033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élység">
  <a:themeElements>
    <a:clrScheme name="Mélység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Mélység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élysé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1611</TotalTime>
  <Words>295</Words>
  <Application>Microsoft Office PowerPoint</Application>
  <PresentationFormat>Szélesvásznú</PresentationFormat>
  <Paragraphs>84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Consolas</vt:lpstr>
      <vt:lpstr>Corbel</vt:lpstr>
      <vt:lpstr>Wingdings</vt:lpstr>
      <vt:lpstr>Mélység</vt:lpstr>
      <vt:lpstr>Web Science - Presentation</vt:lpstr>
      <vt:lpstr>Stanford data-set (SST)</vt:lpstr>
      <vt:lpstr>Stanford data-set Rotten Tomatoes review snippets data-set with sentimental labeling</vt:lpstr>
      <vt:lpstr>PowerPoint-bemutató</vt:lpstr>
      <vt:lpstr>Crowdsourcing data</vt:lpstr>
      <vt:lpstr>Crowdsourcing collaborative labeling the reviews part of SST</vt:lpstr>
      <vt:lpstr>Amazon Reviews</vt:lpstr>
      <vt:lpstr>Amazon reviews product reviews</vt:lpstr>
      <vt:lpstr>PowerPoint-bemutató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Science</dc:title>
  <dc:creator>Bence</dc:creator>
  <cp:lastModifiedBy>Bence</cp:lastModifiedBy>
  <cp:revision>62</cp:revision>
  <dcterms:created xsi:type="dcterms:W3CDTF">2021-04-13T14:19:38Z</dcterms:created>
  <dcterms:modified xsi:type="dcterms:W3CDTF">2021-04-15T10:12:27Z</dcterms:modified>
</cp:coreProperties>
</file>