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2"/>
  </p:notesMasterIdLst>
  <p:sldIdLst>
    <p:sldId id="256" r:id="rId3"/>
    <p:sldId id="257" r:id="rId4"/>
    <p:sldId id="258" r:id="rId5"/>
    <p:sldId id="259" r:id="rId6"/>
    <p:sldId id="260" r:id="rId7"/>
    <p:sldId id="261" r:id="rId8"/>
    <p:sldId id="263" r:id="rId9"/>
    <p:sldId id="264"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102" autoAdjust="0"/>
    <p:restoredTop sz="86410" autoAdjust="0"/>
  </p:normalViewPr>
  <p:slideViewPr>
    <p:cSldViewPr snapToGrid="0" snapToObjects="1">
      <p:cViewPr varScale="1">
        <p:scale>
          <a:sx n="71" d="100"/>
          <a:sy n="71" d="100"/>
        </p:scale>
        <p:origin x="168"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88E21-FE4F-4093-B699-516485E5193C}" type="datetimeFigureOut">
              <a:rPr lang="en-GB" smtClean="0"/>
              <a:t>28/09/2025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688BF-F977-4878-8E21-4064D751DE75}" type="slidenum">
              <a:rPr lang="en-GB" smtClean="0"/>
              <a:t>‹#›</a:t>
            </a:fld>
            <a:endParaRPr lang="en-GB"/>
          </a:p>
        </p:txBody>
      </p:sp>
    </p:spTree>
    <p:extLst>
      <p:ext uri="{BB962C8B-B14F-4D97-AF65-F5344CB8AC3E}">
        <p14:creationId xmlns:p14="http://schemas.microsoft.com/office/powerpoint/2010/main" val="199325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INTRODUCTION</a:t>
            </a:r>
          </a:p>
          <a:p>
            <a:endParaRPr lang="en-GB" dirty="0"/>
          </a:p>
          <a:p>
            <a:endParaRPr lang="en-GB" dirty="0"/>
          </a:p>
          <a:p>
            <a:r>
              <a:rPr lang="en-GB" dirty="0"/>
              <a:t>The goal of this dashboard is to track ride performance, customer behaviour, and operational efficiency in real time. It provides a clear view of ride demand, payment preferences, booking outcomes, and vehicle usage, helping stakeholders identify growth opportunities, reduce cancellations, and improve customer satisfaction. By turning raw data into actionable insights, this dashboard supports smarter decision-making and drives business performance.</a:t>
            </a:r>
          </a:p>
        </p:txBody>
      </p:sp>
      <p:sp>
        <p:nvSpPr>
          <p:cNvPr id="4" name="Slide Number Placeholder 3"/>
          <p:cNvSpPr>
            <a:spLocks noGrp="1"/>
          </p:cNvSpPr>
          <p:nvPr>
            <p:ph type="sldNum" sz="quarter" idx="5"/>
          </p:nvPr>
        </p:nvSpPr>
        <p:spPr/>
        <p:txBody>
          <a:bodyPr/>
          <a:lstStyle/>
          <a:p>
            <a:fld id="{5F9688BF-F977-4878-8E21-4064D751DE75}" type="slidenum">
              <a:rPr lang="en-GB" smtClean="0"/>
              <a:t>1</a:t>
            </a:fld>
            <a:endParaRPr lang="en-GB"/>
          </a:p>
        </p:txBody>
      </p:sp>
    </p:spTree>
    <p:extLst>
      <p:ext uri="{BB962C8B-B14F-4D97-AF65-F5344CB8AC3E}">
        <p14:creationId xmlns:p14="http://schemas.microsoft.com/office/powerpoint/2010/main" val="4187104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lang="en-GB" dirty="0"/>
              <a:t>UPI is far the most popular payment method, followed by Cash, Uber wallets and cards lagging.</a:t>
            </a:r>
          </a:p>
          <a:p>
            <a:r>
              <a:rPr lang="en-GB" dirty="0"/>
              <a:t>Daily rides hover around 80-85k, but there is noticeable dip towards the end of the month.</a:t>
            </a:r>
          </a:p>
          <a:p>
            <a:r>
              <a:rPr lang="en-GB" dirty="0"/>
              <a:t>Customer ID CID26744107 has the highest booking value.</a:t>
            </a:r>
          </a:p>
          <a:p>
            <a:endParaRPr lang="en-GB" dirty="0"/>
          </a:p>
          <a:p>
            <a:r>
              <a:rPr lang="en-GB" dirty="0"/>
              <a:t>Recommendation</a:t>
            </a:r>
          </a:p>
          <a:p>
            <a:r>
              <a:rPr lang="en-GB" dirty="0"/>
              <a:t>Maintain current payment options  </a:t>
            </a:r>
          </a:p>
          <a:p>
            <a:r>
              <a:rPr lang="en-GB" dirty="0"/>
              <a:t>- Consider loyalty perks by method  </a:t>
            </a:r>
          </a:p>
          <a:p>
            <a:r>
              <a:rPr lang="en-GB" dirty="0"/>
              <a:t>- Log payment method per ride for refund traceability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lang="en-GB" b="1"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lang="en-GB" b="1"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17679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94434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26112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27ED9C8-F09A-4D9E-BEC0-4725162E21FF}"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89129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27ED9C8-F09A-4D9E-BEC0-4725162E21FF}" type="datetimeFigureOut">
              <a:rPr lang="en-US" smtClean="0"/>
              <a:t>9/28/2025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81362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27ED9C8-F09A-4D9E-BEC0-4725162E21FF}" type="datetimeFigureOut">
              <a:rPr lang="en-US" smtClean="0"/>
              <a:t>9/28/2025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2721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827061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00398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694410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2896807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38208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4188539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80223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9460936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1919819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0114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9/28/2025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9/28/2025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9/28/2025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9/28/2025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7ED9C8-F09A-4D9E-BEC0-4725162E21FF}" type="datetimeFigureOut">
              <a:rPr lang="en-US" smtClean="0"/>
              <a:t>9/28/2025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930754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app.powerbi.com/groups/me/reports/77e81e55-8daf-4484-97c6-9cea1d2ceaf8?pbi_source=PowerPoin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77e81e55-8daf-4484-97c6-9cea1d2ceaf8/?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77e81e55-8daf-4484-97c6-9cea1d2ceaf8/?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19.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77e81e55-8daf-4484-97c6-9cea1d2ceaf8/?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77e81e55-8daf-4484-97c6-9cea1d2ceaf8/?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77e81e55-8daf-4484-97c6-9cea1d2ceaf8/?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0" y="2982913"/>
            <a:ext cx="6313488"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Real-Time Ride &amp; Cancellation Monitoring</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4"/>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9/28/2025 11:56:03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9/28/2025 11:50:01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ayment method ,tableEx ,shape ,slicer ,shape ,shape ,shape ,shape ,textbox ,textbox ,image ,textbox ,textbox ,textbox ,textbox ,image ,image ,image ,image ,lineChart ,actionButton ,pageNavigator ,textbox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REVENUE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textbox ,textbox ,image ,textbox ,textbox ,image ,textbox ,textbox ,image ,image ,image ,shape ,shape ,clusteredColumnChart , Booking Status ,shape ,shape ,Booking Value ,slicer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OVERALL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textbox ,textbox ,textbox ,image ,image ,image ,image ,image ,shape ,image ,textbox ,textbox ,card ,card ,card ,card ,card ,card ,image ,image ,image ,textbox ,image ,image ,textbox ,textbox ,textbox ,textbox ,textbox ,textbox ,card ,card ,card ,card ,card ,card ,textbox ,card ,card ,card ,card ,card ,card ,textbox ,card ,card ,card ,card ,card ,card ,shape ,shape ,shape ,shape ,shape ,shape ,shape ,shape ,shape ,shape ,shape ,slicer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VEHICLE TYPE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textbox ,textbox ,textbox ,textbox ,textbox ,image ,image ,image ,image ,image ,shape ,Ride Cancelled by Customers ,Rides Cancelled by Drivers ,shape ,shape ,Total cancellations ,Total Bookings ,Successful Bookings ,Cancellation Rate ,shape ,slicer ,shape ,shape ,shape ,shape ,actionButton.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CANCELLATION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card ,shape ,textbox ,image ,image ,shape ,image ,image ,image ,image ,image ,card ,card ,card ,card ,card ,card ,textbox ,textbox ,textbox ,textbox ,textbox ,textbox ,shape ,shape ,shape ,shape ,shape ,shape ,shape ,shape ,shape ,shape ,shape ,card ,shape ,card ,card ,card ,card ,card ,card ,shape ,shape ,shape ,textbox ,textbox ,textbox ,textbox ,textbox ,textbox ,textbox ,textbox ,textbox ,image ,image ,image ,image ,image ,image ,image ,image ,image ,image ,image ,image ,textbox ,textbox ,textbox ,textbox ,textbox ,textbox ,actionButton ,slicer ,sha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RATING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6AD6-4A43-100C-48E7-0A4632599B56}"/>
              </a:ext>
            </a:extLst>
          </p:cNvPr>
          <p:cNvSpPr>
            <a:spLocks noGrp="1"/>
          </p:cNvSpPr>
          <p:nvPr>
            <p:ph type="title"/>
          </p:nvPr>
        </p:nvSpPr>
        <p:spPr/>
        <p:txBody>
          <a:bodyPr/>
          <a:lstStyle/>
          <a:p>
            <a:r>
              <a:rPr lang="en-GB" dirty="0"/>
              <a:t>RECOMMENDATIONS</a:t>
            </a:r>
          </a:p>
        </p:txBody>
      </p:sp>
      <p:sp>
        <p:nvSpPr>
          <p:cNvPr id="3" name="Content Placeholder 2">
            <a:extLst>
              <a:ext uri="{FF2B5EF4-FFF2-40B4-BE49-F238E27FC236}">
                <a16:creationId xmlns:a16="http://schemas.microsoft.com/office/drawing/2014/main" id="{F963F895-207B-A3F6-2C29-8CCF15799F9F}"/>
              </a:ext>
            </a:extLst>
          </p:cNvPr>
          <p:cNvSpPr>
            <a:spLocks noGrp="1"/>
          </p:cNvSpPr>
          <p:nvPr>
            <p:ph idx="1"/>
          </p:nvPr>
        </p:nvSpPr>
        <p:spPr/>
        <p:txBody>
          <a:bodyPr>
            <a:normAutofit fontScale="77500" lnSpcReduction="20000"/>
          </a:bodyPr>
          <a:lstStyle/>
          <a:p>
            <a:pPr marL="0" indent="0">
              <a:buNone/>
            </a:pPr>
            <a:r>
              <a:rPr lang="en-GB" dirty="0"/>
              <a:t>UPI is far the most popular payment method, followed by Cash, Uber wallets and cards lagging.</a:t>
            </a:r>
          </a:p>
          <a:p>
            <a:r>
              <a:rPr lang="en-GB" dirty="0"/>
              <a:t>Daily rides hover around 80-85k, but there is noticeable dip towards the end of the month.</a:t>
            </a:r>
          </a:p>
          <a:p>
            <a:r>
              <a:rPr lang="en-GB" dirty="0"/>
              <a:t>Customer ID CID26744107 has the highest booking value.</a:t>
            </a:r>
          </a:p>
          <a:p>
            <a:endParaRPr lang="en-GB" dirty="0"/>
          </a:p>
          <a:p>
            <a:r>
              <a:rPr lang="en-GB" dirty="0"/>
              <a:t>Recommendation</a:t>
            </a:r>
          </a:p>
          <a:p>
            <a:r>
              <a:rPr lang="en-GB" dirty="0"/>
              <a:t>Maintain current payment options  </a:t>
            </a:r>
          </a:p>
          <a:p>
            <a:r>
              <a:rPr lang="en-GB" dirty="0"/>
              <a:t>- Consider loyalty perks by method  </a:t>
            </a:r>
          </a:p>
          <a:p>
            <a:r>
              <a:rPr lang="en-GB" dirty="0"/>
              <a:t>- Log payment method per ride for refund traceability</a:t>
            </a:r>
          </a:p>
          <a:p>
            <a:pPr marL="0" indent="0">
              <a:buNone/>
            </a:pPr>
            <a:endParaRPr lang="en-GB" b="1" dirty="0"/>
          </a:p>
          <a:p>
            <a:pPr marL="0" indent="0">
              <a:buNone/>
            </a:pPr>
            <a:r>
              <a:rPr lang="en-GB" b="1" dirty="0"/>
              <a:t>Booking Value: £52M  Strong overall performance  </a:t>
            </a:r>
          </a:p>
          <a:p>
            <a:r>
              <a:rPr lang="en-GB" b="1" dirty="0"/>
              <a:t>- Booking Status:</a:t>
            </a:r>
          </a:p>
          <a:p>
            <a:r>
              <a:rPr lang="en-GB" b="1" dirty="0"/>
              <a:t>  - 67.1% completed  </a:t>
            </a:r>
          </a:p>
          <a:p>
            <a:r>
              <a:rPr lang="en-GB" b="1" dirty="0"/>
              <a:t>  - 17% cancelled by drivers  </a:t>
            </a:r>
          </a:p>
          <a:p>
            <a:r>
              <a:rPr lang="en-GB" b="1" dirty="0"/>
              <a:t>  - 11.14% cancelled by customers  </a:t>
            </a:r>
          </a:p>
          <a:p>
            <a:pPr marL="171450" indent="-171450">
              <a:buFontTx/>
              <a:buChar char="-"/>
            </a:pPr>
            <a:r>
              <a:rPr lang="en-GB" b="1" dirty="0"/>
              <a:t>Monthly Bookings: Consistent across all months stable demand</a:t>
            </a:r>
          </a:p>
          <a:p>
            <a:pPr marL="171450" indent="-171450">
              <a:buFontTx/>
              <a:buChar char="-"/>
            </a:pPr>
            <a:endParaRPr lang="en-GB" b="1" dirty="0"/>
          </a:p>
          <a:p>
            <a:pPr marL="171450" indent="-171450">
              <a:buFontTx/>
              <a:buChar char="-"/>
            </a:pPr>
            <a:endParaRPr lang="en-GB" b="1" dirty="0"/>
          </a:p>
          <a:p>
            <a:endParaRPr lang="en-GB" dirty="0"/>
          </a:p>
        </p:txBody>
      </p:sp>
      <p:sp>
        <p:nvSpPr>
          <p:cNvPr id="4" name="Text Placeholder 3">
            <a:extLst>
              <a:ext uri="{FF2B5EF4-FFF2-40B4-BE49-F238E27FC236}">
                <a16:creationId xmlns:a16="http://schemas.microsoft.com/office/drawing/2014/main" id="{C5C6CEE6-1669-DDBD-06AF-535AB9B10D0D}"/>
              </a:ext>
            </a:extLst>
          </p:cNvPr>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123558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3A4A-A1D1-41A8-F8B5-332868BA3EB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E4B305B-B28B-473C-4ADD-807F9EABED33}"/>
              </a:ext>
            </a:extLst>
          </p:cNvPr>
          <p:cNvSpPr>
            <a:spLocks noGrp="1"/>
          </p:cNvSpPr>
          <p:nvPr>
            <p:ph idx="1"/>
          </p:nvPr>
        </p:nvSpPr>
        <p:spPr/>
        <p:txBody>
          <a:bodyPr>
            <a:normAutofit fontScale="47500" lnSpcReduction="20000"/>
          </a:bodyPr>
          <a:lstStyle/>
          <a:p>
            <a:pPr marL="171450" indent="-171450">
              <a:buFontTx/>
              <a:buChar char="-"/>
            </a:pPr>
            <a:r>
              <a:rPr lang="en-GB" b="1" dirty="0"/>
              <a:t>Recommendation</a:t>
            </a:r>
          </a:p>
          <a:p>
            <a:pPr marL="171450" indent="-171450">
              <a:buFontTx/>
              <a:buChar char="-"/>
            </a:pPr>
            <a:r>
              <a:rPr lang="en-GB" b="1" dirty="0"/>
              <a:t> Maintain current fleet and supplier mix due to stable monthly bookings  </a:t>
            </a:r>
          </a:p>
          <a:p>
            <a:pPr marL="171450" indent="-171450">
              <a:buFontTx/>
              <a:buChar char="-"/>
            </a:pPr>
            <a:r>
              <a:rPr lang="en-GB" b="1" dirty="0"/>
              <a:t> Investigate driver side cancellations (17%) and log causes into scenario cards  </a:t>
            </a:r>
          </a:p>
          <a:p>
            <a:pPr marL="171450" indent="-171450">
              <a:buFontTx/>
              <a:buChar char="-"/>
            </a:pPr>
            <a:r>
              <a:rPr lang="en-GB" b="1" dirty="0"/>
              <a:t> Monitor booking completion rate (67.1%) to ensure supplier reliability  </a:t>
            </a:r>
          </a:p>
          <a:p>
            <a:pPr marL="171450" indent="-171450">
              <a:buFontTx/>
              <a:buChar char="-"/>
            </a:pPr>
            <a:r>
              <a:rPr lang="en-GB" b="1" dirty="0"/>
              <a:t> Use governance notes to track trends and guide supplier accountability  </a:t>
            </a:r>
          </a:p>
          <a:p>
            <a:pPr marL="171450" indent="-171450">
              <a:buFontTx/>
              <a:buChar char="-"/>
            </a:pPr>
            <a:r>
              <a:rPr lang="en-GB" b="1" dirty="0"/>
              <a:t> Document refund triggers and dispatch delays for audit clarity</a:t>
            </a:r>
          </a:p>
          <a:p>
            <a:pPr marL="0" indent="0">
              <a:buNone/>
            </a:pPr>
            <a:endParaRPr lang="en-GB" dirty="0"/>
          </a:p>
          <a:p>
            <a:pPr marL="0" indent="0">
              <a:buNone/>
            </a:pPr>
            <a:r>
              <a:rPr lang="en-GB" dirty="0"/>
              <a:t>Vehicle Type Performance</a:t>
            </a:r>
          </a:p>
          <a:p>
            <a:r>
              <a:rPr lang="en-GB" dirty="0"/>
              <a:t>- Prioritize Go Sedan and Go Moto for expansion  </a:t>
            </a:r>
          </a:p>
          <a:p>
            <a:r>
              <a:rPr lang="en-GB" dirty="0"/>
              <a:t>- Reassess Go SUV’s pricing or route strategy  </a:t>
            </a:r>
          </a:p>
          <a:p>
            <a:r>
              <a:rPr lang="en-GB" dirty="0"/>
              <a:t>- Monitor cancellation ratings for high-performing vehicles</a:t>
            </a:r>
          </a:p>
          <a:p>
            <a:pPr marL="0" indent="0">
              <a:buNone/>
            </a:pPr>
            <a:endParaRPr lang="en-GB" b="1" dirty="0"/>
          </a:p>
          <a:p>
            <a:pPr marL="0" indent="0">
              <a:buNone/>
            </a:pPr>
            <a:r>
              <a:rPr lang="en-GB" b="1" dirty="0"/>
              <a:t>Booking &amp; Cancellation</a:t>
            </a:r>
          </a:p>
          <a:p>
            <a:r>
              <a:rPr lang="en-GB" b="1" dirty="0"/>
              <a:t>- Investigate high cancellation rate (25%)  </a:t>
            </a:r>
          </a:p>
          <a:p>
            <a:r>
              <a:rPr lang="en-GB" b="1" dirty="0"/>
              <a:t>- Log cancellation reasons into scenario cards  </a:t>
            </a:r>
          </a:p>
          <a:p>
            <a:r>
              <a:rPr lang="en-GB" b="1" dirty="0"/>
              <a:t>- Optimize dispatch and reallocate fleet during peak hours</a:t>
            </a:r>
            <a:endParaRPr lang="en-GB" dirty="0"/>
          </a:p>
          <a:p>
            <a:endParaRPr lang="en-GB" dirty="0"/>
          </a:p>
          <a:p>
            <a:pPr marL="0" indent="0">
              <a:buNone/>
            </a:pPr>
            <a:r>
              <a:rPr lang="en-GB" dirty="0"/>
              <a:t>Ratings &amp; Revenue</a:t>
            </a:r>
          </a:p>
          <a:p>
            <a:r>
              <a:rPr lang="en-GB" dirty="0"/>
              <a:t>- Leverage high ratings to identify loyalty segments  </a:t>
            </a:r>
          </a:p>
          <a:p>
            <a:r>
              <a:rPr lang="en-GB" dirty="0"/>
              <a:t>- Explore upsell opportunities for low-revenue, high-rating rides  </a:t>
            </a:r>
          </a:p>
          <a:p>
            <a:r>
              <a:rPr lang="en-GB"/>
              <a:t>- Track supplier quality through rating-linked scenario cards</a:t>
            </a:r>
          </a:p>
          <a:p>
            <a:endParaRPr lang="en-GB"/>
          </a:p>
        </p:txBody>
      </p:sp>
      <p:sp>
        <p:nvSpPr>
          <p:cNvPr id="4" name="Text Placeholder 3">
            <a:extLst>
              <a:ext uri="{FF2B5EF4-FFF2-40B4-BE49-F238E27FC236}">
                <a16:creationId xmlns:a16="http://schemas.microsoft.com/office/drawing/2014/main" id="{348C22C3-27CD-C43F-46AD-B71649BE3633}"/>
              </a:ext>
            </a:extLst>
          </p:cNvPr>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349219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92C0-1B08-56F0-8AA4-C02BC944B86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F0CB4B9-3A46-52CF-8E6B-482B06241151}"/>
              </a:ext>
            </a:extLst>
          </p:cNvPr>
          <p:cNvSpPr>
            <a:spLocks noGrp="1"/>
          </p:cNvSpPr>
          <p:nvPr>
            <p:ph idx="1"/>
          </p:nvPr>
        </p:nvSpPr>
        <p:spPr/>
        <p:txBody>
          <a:bodyPr>
            <a:normAutofit/>
          </a:bodyPr>
          <a:lstStyle/>
          <a:p>
            <a:pPr algn="ctr"/>
            <a:r>
              <a:rPr lang="en-GB" sz="4000" dirty="0"/>
              <a:t>THANK YOU</a:t>
            </a:r>
          </a:p>
        </p:txBody>
      </p:sp>
      <p:sp>
        <p:nvSpPr>
          <p:cNvPr id="4" name="Text Placeholder 3">
            <a:extLst>
              <a:ext uri="{FF2B5EF4-FFF2-40B4-BE49-F238E27FC236}">
                <a16:creationId xmlns:a16="http://schemas.microsoft.com/office/drawing/2014/main" id="{B12F9129-CBED-4A36-D33D-8C9F0D263BE1}"/>
              </a:ext>
            </a:extLst>
          </p:cNvPr>
          <p:cNvSpPr>
            <a:spLocks noGrp="1"/>
          </p:cNvSpPr>
          <p:nvPr>
            <p:ph type="body" sz="half" idx="2"/>
          </p:nvPr>
        </p:nvSpPr>
        <p:spPr/>
        <p:txBody>
          <a:bodyPr/>
          <a:lstStyle/>
          <a:p>
            <a:endParaRPr lang="en-GB"/>
          </a:p>
        </p:txBody>
      </p:sp>
    </p:spTree>
    <p:extLst>
      <p:ext uri="{BB962C8B-B14F-4D97-AF65-F5344CB8AC3E}">
        <p14:creationId xmlns:p14="http://schemas.microsoft.com/office/powerpoint/2010/main" val="331418431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171</TotalTime>
  <Words>421</Words>
  <Application>Microsoft Office PowerPoint</Application>
  <PresentationFormat>Widescreen</PresentationFormat>
  <Paragraphs>63</Paragraphs>
  <Slides>9</Slides>
  <Notes>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vt:i4>
      </vt:variant>
    </vt:vector>
  </HeadingPairs>
  <TitlesOfParts>
    <vt:vector size="20" baseType="lpstr">
      <vt:lpstr>Aptos</vt:lpstr>
      <vt:lpstr>Arial</vt:lpstr>
      <vt:lpstr>Calibri</vt:lpstr>
      <vt:lpstr>Calibri Light</vt:lpstr>
      <vt:lpstr>Segoe UI</vt:lpstr>
      <vt:lpstr>Segoe UI Light</vt:lpstr>
      <vt:lpstr>Segoe UI Semibold</vt:lpstr>
      <vt:lpstr>Trebuchet MS</vt:lpstr>
      <vt:lpstr>Wingdings 3</vt:lpstr>
      <vt:lpstr>Custom Design</vt:lpstr>
      <vt:lpstr>Facet</vt:lpstr>
      <vt:lpstr>Real-Time Ride &amp; Cancellation Monitoring</vt:lpstr>
      <vt:lpstr>REVENUE </vt:lpstr>
      <vt:lpstr>OVERALL</vt:lpstr>
      <vt:lpstr>VEHICLE TYPE</vt:lpstr>
      <vt:lpstr>CANCELLATION</vt:lpstr>
      <vt:lpstr>RATING</vt:lpstr>
      <vt:lpstr>RECOMMENDATIONS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Olayinka Adamu ( 19230188 )</cp:lastModifiedBy>
  <cp:revision>5</cp:revision>
  <dcterms:created xsi:type="dcterms:W3CDTF">2016-09-04T11:54:55Z</dcterms:created>
  <dcterms:modified xsi:type="dcterms:W3CDTF">2025-09-28T14:43:13Z</dcterms:modified>
</cp:coreProperties>
</file>