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71" r:id="rId3"/>
    <p:sldId id="265" r:id="rId4"/>
    <p:sldId id="266" r:id="rId5"/>
    <p:sldId id="279" r:id="rId6"/>
    <p:sldId id="280" r:id="rId7"/>
    <p:sldId id="270" r:id="rId8"/>
    <p:sldId id="275" r:id="rId9"/>
    <p:sldId id="277" r:id="rId10"/>
    <p:sldId id="267" r:id="rId11"/>
    <p:sldId id="278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A78FE-9B4F-4B6E-9659-0D84A2690995}" v="1284" dt="2022-06-02T11:20:21.351"/>
    <p1510:client id="{AA8C3FE4-E866-4A8A-A40D-D68B5ABD2166}" v="77" dt="2022-06-02T17:40:45.144"/>
    <p1510:client id="{AB2E245A-6BE5-413E-818F-2FA2241AD72F}" v="551" dt="2022-06-02T15:45:23.520"/>
    <p1510:client id="{C7987E40-B195-404B-A877-D2830C3D97FB}" v="759" dt="2022-06-02T16:18:37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June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9214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Thursday, June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059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Thursday, June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61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Thursday, June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922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June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0428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Thursday, June 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385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Thursday, June 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22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Thursday, June 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320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Thursday, June 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553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June 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37763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June 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890875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June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608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8">
            <a:extLst>
              <a:ext uri="{FF2B5EF4-FFF2-40B4-BE49-F238E27FC236}">
                <a16:creationId xmlns:a16="http://schemas.microsoft.com/office/drawing/2014/main" id="{7C04FA5E-9397-403D-8733-45505DDB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0A9D5E-188A-90D2-1872-DB5F55AA4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004" y="1480929"/>
            <a:ext cx="5607908" cy="3254321"/>
          </a:xfrm>
        </p:spPr>
        <p:txBody>
          <a:bodyPr>
            <a:normAutofit/>
          </a:bodyPr>
          <a:lstStyle/>
          <a:p>
            <a:r>
              <a:rPr lang="es-ES" sz="4400"/>
              <a:t>Detección de fases del sueño</a:t>
            </a:r>
            <a:br>
              <a:rPr lang="es-ES" sz="4400"/>
            </a:br>
            <a:endParaRPr lang="es-ES" sz="4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57BF2E-2661-3872-D17C-7DDE4F8CD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004" y="4804850"/>
            <a:ext cx="560790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ES"/>
              <a:t>Miguel Hortelano</a:t>
            </a:r>
          </a:p>
          <a:p>
            <a:pPr algn="l">
              <a:spcAft>
                <a:spcPts val="600"/>
              </a:spcAft>
            </a:pPr>
            <a:r>
              <a:rPr lang="es-ES"/>
              <a:t>Francisco Olayo González</a:t>
            </a: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09E1F823-C239-4ACC-923A-5C958E00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0817DDF7-06E9-4C7C-84DF-2240A653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4" name="Picture 3" descr="Arcoíris en el cielo">
            <a:extLst>
              <a:ext uri="{FF2B5EF4-FFF2-40B4-BE49-F238E27FC236}">
                <a16:creationId xmlns:a16="http://schemas.microsoft.com/office/drawing/2014/main" id="{9E13AE38-1849-AE90-ACD3-8A9FB2687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26" r="28650"/>
          <a:stretch/>
        </p:blipFill>
        <p:spPr>
          <a:xfrm>
            <a:off x="1155560" y="1129353"/>
            <a:ext cx="3914583" cy="45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72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536CDB-58AF-835C-0DBA-5E8C4FCB18E1}"/>
              </a:ext>
            </a:extLst>
          </p:cNvPr>
          <p:cNvSpPr txBox="1"/>
          <p:nvPr/>
        </p:nvSpPr>
        <p:spPr>
          <a:xfrm>
            <a:off x="752858" y="4736961"/>
            <a:ext cx="10720685" cy="9367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sz="3400" b="1" cap="all">
              <a:solidFill>
                <a:schemeClr val="tx2"/>
              </a:solidFill>
              <a:latin typeface="Dante"/>
              <a:ea typeface="+mj-ea"/>
              <a:cs typeface="+mj-cs"/>
            </a:endParaRP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cap="all" err="1">
                <a:solidFill>
                  <a:schemeClr val="tx2"/>
                </a:solidFill>
                <a:latin typeface="Dante"/>
                <a:ea typeface="+mj-ea"/>
                <a:cs typeface="+mj-cs"/>
              </a:rPr>
              <a:t>Búsqueda</a:t>
            </a:r>
            <a:r>
              <a:rPr lang="en-US" sz="3400" b="1" cap="all">
                <a:solidFill>
                  <a:schemeClr val="tx2"/>
                </a:solidFill>
                <a:latin typeface="Dante"/>
                <a:ea typeface="+mj-ea"/>
                <a:cs typeface="+mj-cs"/>
              </a:rPr>
              <a:t> de </a:t>
            </a:r>
            <a:r>
              <a:rPr lang="en-US" sz="3400" b="1" cap="all" err="1">
                <a:solidFill>
                  <a:schemeClr val="tx2"/>
                </a:solidFill>
                <a:latin typeface="Dante"/>
                <a:ea typeface="+mj-ea"/>
                <a:cs typeface="+mj-cs"/>
              </a:rPr>
              <a:t>Umbrales</a:t>
            </a:r>
            <a:endParaRPr lang="en-US" sz="3400" b="1" cap="all">
              <a:solidFill>
                <a:schemeClr val="tx2"/>
              </a:solidFill>
              <a:latin typeface="Dante"/>
              <a:ea typeface="+mj-ea"/>
              <a:cs typeface="+mj-cs"/>
            </a:endParaRP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sz="2300" cap="all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57BF2E-2661-3872-D17C-7DDE4F8CD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7" y="5673730"/>
            <a:ext cx="10731565" cy="50935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Fase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REM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2B2562-14F5-47EF-5770-BF82176A8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6" y="674016"/>
            <a:ext cx="5130799" cy="34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47B6A2F-46AE-5490-DBFB-1B68DA28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3" y="678516"/>
            <a:ext cx="5130799" cy="34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Freeform: Shape 74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35" name="Freeform: Shape 76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0A9D5E-188A-90D2-1872-DB5F55AA4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78487" y="3323578"/>
            <a:ext cx="1746376" cy="1194563"/>
          </a:xfrm>
        </p:spPr>
        <p:txBody>
          <a:bodyPr anchor="b">
            <a:normAutofit/>
          </a:bodyPr>
          <a:lstStyle/>
          <a:p>
            <a:endParaRPr lang="es-ES" sz="4800">
              <a:solidFill>
                <a:srgbClr val="FFFFFF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78C522-BEC1-A6D0-B270-55443F9AB569}"/>
              </a:ext>
            </a:extLst>
          </p:cNvPr>
          <p:cNvSpPr txBox="1"/>
          <p:nvPr/>
        </p:nvSpPr>
        <p:spPr>
          <a:xfrm>
            <a:off x="2392107" y="379828"/>
            <a:ext cx="209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Clase N1 predicha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BB1839-E9E9-F38B-32F1-66219A1A757B}"/>
              </a:ext>
            </a:extLst>
          </p:cNvPr>
          <p:cNvSpPr txBox="1"/>
          <p:nvPr/>
        </p:nvSpPr>
        <p:spPr>
          <a:xfrm>
            <a:off x="8187397" y="379828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Clase N2 predicha</a:t>
            </a:r>
          </a:p>
        </p:txBody>
      </p:sp>
    </p:spTree>
    <p:extLst>
      <p:ext uri="{BB962C8B-B14F-4D97-AF65-F5344CB8AC3E}">
        <p14:creationId xmlns:p14="http://schemas.microsoft.com/office/powerpoint/2010/main" val="115241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963956A-786C-CDBF-65AB-383055385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08255"/>
            <a:ext cx="4432941" cy="823912"/>
          </a:xfrm>
        </p:spPr>
        <p:txBody>
          <a:bodyPr/>
          <a:lstStyle/>
          <a:p>
            <a:r>
              <a:rPr lang="es-ES" sz="3400" b="1" err="1">
                <a:latin typeface="Dante"/>
              </a:rPr>
              <a:t>Random</a:t>
            </a:r>
            <a:r>
              <a:rPr lang="es-ES" sz="3400" b="1">
                <a:latin typeface="Dante"/>
              </a:rPr>
              <a:t> Forest Standard</a:t>
            </a:r>
            <a:endParaRPr lang="es-ES" b="1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E828B9E7-7228-E012-AC2D-D19EF10A4E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2F15502-B0EB-E08B-BE5D-D4841B18F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1449" y="408255"/>
            <a:ext cx="5117635" cy="823912"/>
          </a:xfrm>
        </p:spPr>
        <p:txBody>
          <a:bodyPr/>
          <a:lstStyle/>
          <a:p>
            <a:r>
              <a:rPr lang="es-ES" sz="3400" b="1" err="1">
                <a:latin typeface="Dante"/>
              </a:rPr>
              <a:t>Random</a:t>
            </a:r>
            <a:r>
              <a:rPr lang="es-ES" sz="3400" b="1">
                <a:latin typeface="Dante"/>
              </a:rPr>
              <a:t> Forest </a:t>
            </a:r>
            <a:r>
              <a:rPr lang="es-ES" sz="3400" b="1" err="1">
                <a:latin typeface="Dante"/>
              </a:rPr>
              <a:t>Umbralizado</a:t>
            </a:r>
            <a:endParaRPr lang="es-ES" b="1" err="1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5ECBAD6-5D3A-2D4A-2995-707AB3097A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6B4E7BDA-D2BD-F82D-FC8D-A6F45C042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090" y="2472202"/>
            <a:ext cx="5499388" cy="4327749"/>
          </a:xfrm>
          <a:prstGeom prst="rect">
            <a:avLst/>
          </a:prstGeom>
        </p:spPr>
      </p:pic>
      <p:pic>
        <p:nvPicPr>
          <p:cNvPr id="8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0E3AB1B-734A-5393-50F7-9A6FB2699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40" y="2472730"/>
            <a:ext cx="5179128" cy="41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4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44646B-3CF2-66BD-5FC0-532E9627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251" y="299278"/>
            <a:ext cx="6696766" cy="1485900"/>
          </a:xfrm>
        </p:spPr>
        <p:txBody>
          <a:bodyPr anchor="ctr">
            <a:normAutofit/>
          </a:bodyPr>
          <a:lstStyle/>
          <a:p>
            <a:r>
              <a:rPr lang="es-ES" sz="3400" b="1" err="1">
                <a:latin typeface="Dante"/>
              </a:rPr>
              <a:t>Random</a:t>
            </a:r>
            <a:r>
              <a:rPr lang="es-ES" sz="3400" b="1">
                <a:latin typeface="Dante"/>
              </a:rPr>
              <a:t> Forest </a:t>
            </a:r>
            <a:r>
              <a:rPr lang="es-ES" sz="3400" b="1" err="1">
                <a:latin typeface="Dante"/>
              </a:rPr>
              <a:t>Umbralizado</a:t>
            </a:r>
            <a:endParaRPr lang="es-ES" sz="3400" b="1">
              <a:latin typeface="Dante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0EC369A-71D6-3EB0-F4DC-B8EEF4EF07BE}"/>
              </a:ext>
            </a:extLst>
          </p:cNvPr>
          <p:cNvSpPr txBox="1">
            <a:spLocks/>
          </p:cNvSpPr>
          <p:nvPr/>
        </p:nvSpPr>
        <p:spPr>
          <a:xfrm>
            <a:off x="1143299" y="301369"/>
            <a:ext cx="4357394" cy="155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400" b="1" err="1">
                <a:latin typeface="Dante"/>
              </a:rPr>
              <a:t>Random</a:t>
            </a:r>
            <a:r>
              <a:rPr lang="es-ES" sz="3400" b="1">
                <a:latin typeface="Dante"/>
              </a:rPr>
              <a:t> Forest Estándar</a:t>
            </a:r>
          </a:p>
        </p:txBody>
      </p:sp>
      <p:pic>
        <p:nvPicPr>
          <p:cNvPr id="8" name="Imagen 8" descr="Tabla&#10;&#10;Descripción generada automáticamente">
            <a:extLst>
              <a:ext uri="{FF2B5EF4-FFF2-40B4-BE49-F238E27FC236}">
                <a16:creationId xmlns:a16="http://schemas.microsoft.com/office/drawing/2014/main" id="{57924B48-9917-943D-729F-C45A802CC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553" y="2560249"/>
            <a:ext cx="5178881" cy="3164004"/>
          </a:xfrm>
          <a:prstGeom prst="rect">
            <a:avLst/>
          </a:prstGeom>
        </p:spPr>
      </p:pic>
      <p:pic>
        <p:nvPicPr>
          <p:cNvPr id="10" name="Imagen 6" descr="Tabla&#10;&#10;Descripción generada automáticamente">
            <a:extLst>
              <a:ext uri="{FF2B5EF4-FFF2-40B4-BE49-F238E27FC236}">
                <a16:creationId xmlns:a16="http://schemas.microsoft.com/office/drawing/2014/main" id="{5043200E-B04B-784D-9F50-49EE7636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71" y="2557263"/>
            <a:ext cx="5534991" cy="3207300"/>
          </a:xfrm>
          <a:prstGeom prst="rect">
            <a:avLst/>
          </a:prstGeom>
        </p:spPr>
      </p:pic>
      <p:pic>
        <p:nvPicPr>
          <p:cNvPr id="11" name="Imagen 11">
            <a:extLst>
              <a:ext uri="{FF2B5EF4-FFF2-40B4-BE49-F238E27FC236}">
                <a16:creationId xmlns:a16="http://schemas.microsoft.com/office/drawing/2014/main" id="{F8332B9F-04AC-A088-1984-75D0297EC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313" y="6057684"/>
            <a:ext cx="4208584" cy="375841"/>
          </a:xfrm>
          <a:prstGeom prst="rect">
            <a:avLst/>
          </a:prstGeom>
        </p:spPr>
      </p:pic>
      <p:pic>
        <p:nvPicPr>
          <p:cNvPr id="13" name="Imagen 7">
            <a:extLst>
              <a:ext uri="{FF2B5EF4-FFF2-40B4-BE49-F238E27FC236}">
                <a16:creationId xmlns:a16="http://schemas.microsoft.com/office/drawing/2014/main" id="{9B3F3969-3AED-4FBF-3021-CDEEAC87B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174" y="6059675"/>
            <a:ext cx="4374917" cy="3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A9D5E-188A-90D2-1872-DB5F55AA4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772" y="1132969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b="1" err="1">
                <a:latin typeface="Dante"/>
                <a:cs typeface="Calibri"/>
              </a:rPr>
              <a:t>Contenido</a:t>
            </a:r>
            <a:br>
              <a:rPr lang="en-US" sz="2800"/>
            </a:br>
            <a:endParaRPr lang="en-US" sz="2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57BF2E-2661-3872-D17C-7DDE4F8CD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684" y="2440609"/>
            <a:ext cx="4709560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lnSpc>
                <a:spcPct val="94000"/>
              </a:lnSpc>
              <a:spcAft>
                <a:spcPts val="200"/>
              </a:spcAft>
              <a:buFont typeface="Wingdings" panose="020B0503020102020204" pitchFamily="34" charset="0"/>
              <a:buChar char="q"/>
            </a:pPr>
            <a:r>
              <a:rPr lang="en-US" sz="2200">
                <a:latin typeface="Calibri"/>
                <a:cs typeface="Calibri"/>
              </a:rPr>
              <a:t>-</a:t>
            </a:r>
            <a:r>
              <a:rPr lang="en-US" sz="2200" err="1">
                <a:latin typeface="Calibri"/>
                <a:cs typeface="Calibri"/>
              </a:rPr>
              <a:t>Motivación</a:t>
            </a:r>
            <a:r>
              <a:rPr lang="en-US" sz="2200">
                <a:latin typeface="Calibri"/>
                <a:cs typeface="Calibri"/>
              </a:rPr>
              <a:t> y </a:t>
            </a:r>
            <a:r>
              <a:rPr lang="en-US" sz="2200" err="1">
                <a:latin typeface="Calibri"/>
                <a:cs typeface="Calibri"/>
              </a:rPr>
              <a:t>justificación</a:t>
            </a:r>
            <a:r>
              <a:rPr lang="en-US" sz="2200">
                <a:latin typeface="Calibri"/>
                <a:cs typeface="Calibri"/>
              </a:rPr>
              <a:t> del </a:t>
            </a:r>
            <a:r>
              <a:rPr lang="en-US" sz="2200" err="1">
                <a:latin typeface="Calibri"/>
                <a:cs typeface="Calibri"/>
              </a:rPr>
              <a:t>proyecto</a:t>
            </a:r>
            <a:r>
              <a:rPr lang="en-US" sz="2200">
                <a:latin typeface="Calibri"/>
                <a:cs typeface="Calibri"/>
              </a:rPr>
              <a:t> </a:t>
            </a:r>
            <a:endParaRPr lang="es-ES" sz="2200">
              <a:latin typeface="Calibri"/>
              <a:cs typeface="Calibri"/>
            </a:endParaRPr>
          </a:p>
          <a:p>
            <a:pPr marL="383540" indent="-383540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"/>
            </a:pPr>
            <a:endParaRPr lang="en-US" sz="2200">
              <a:latin typeface="Calibri"/>
              <a:cs typeface="Calibri"/>
            </a:endParaRPr>
          </a:p>
          <a:p>
            <a:pPr marL="342900" indent="-342900" algn="l">
              <a:lnSpc>
                <a:spcPct val="94000"/>
              </a:lnSpc>
              <a:spcAft>
                <a:spcPts val="200"/>
              </a:spcAft>
              <a:buFont typeface="Wingdings" panose="020B0503020102020204" pitchFamily="34" charset="0"/>
              <a:buChar char="q"/>
            </a:pPr>
            <a:r>
              <a:rPr lang="en-US" sz="2200">
                <a:latin typeface="Calibri"/>
                <a:cs typeface="Calibri"/>
              </a:rPr>
              <a:t>-</a:t>
            </a:r>
            <a:r>
              <a:rPr lang="en-US" sz="2200" err="1">
                <a:latin typeface="Calibri"/>
                <a:cs typeface="Calibri"/>
              </a:rPr>
              <a:t>Preprocesado</a:t>
            </a:r>
            <a:r>
              <a:rPr lang="en-US" sz="2200">
                <a:latin typeface="Calibri"/>
                <a:cs typeface="Calibri"/>
              </a:rPr>
              <a:t> de </a:t>
            </a:r>
            <a:r>
              <a:rPr lang="en-US" sz="2200" err="1">
                <a:latin typeface="Calibri"/>
                <a:cs typeface="Calibri"/>
              </a:rPr>
              <a:t>los</a:t>
            </a:r>
            <a:r>
              <a:rPr lang="en-US" sz="2200">
                <a:latin typeface="Calibri"/>
                <a:cs typeface="Calibri"/>
              </a:rPr>
              <a:t> </a:t>
            </a:r>
            <a:r>
              <a:rPr lang="en-US" sz="2200" err="1">
                <a:latin typeface="Calibri"/>
                <a:cs typeface="Calibri"/>
              </a:rPr>
              <a:t>datos</a:t>
            </a:r>
            <a:endParaRPr lang="en-US" sz="2200">
              <a:latin typeface="Calibri"/>
              <a:cs typeface="Calibri"/>
            </a:endParaRPr>
          </a:p>
          <a:p>
            <a:pPr marL="342900" indent="-342900" algn="l">
              <a:lnSpc>
                <a:spcPct val="94000"/>
              </a:lnSpc>
              <a:spcAft>
                <a:spcPts val="200"/>
              </a:spcAft>
              <a:buFont typeface="Wingdings" panose="020B0503020102020204" pitchFamily="34" charset="0"/>
              <a:buChar char="q"/>
            </a:pPr>
            <a:endParaRPr lang="en-US" sz="2200">
              <a:latin typeface="Calibri"/>
              <a:cs typeface="Calibri"/>
            </a:endParaRPr>
          </a:p>
          <a:p>
            <a:pPr marL="342900" indent="-342900" algn="l">
              <a:lnSpc>
                <a:spcPct val="94000"/>
              </a:lnSpc>
              <a:spcAft>
                <a:spcPts val="200"/>
              </a:spcAft>
              <a:buFont typeface="Wingdings" panose="020B0503020102020204" pitchFamily="34" charset="0"/>
              <a:buChar char="q"/>
            </a:pPr>
            <a:r>
              <a:rPr lang="en-US" sz="2200">
                <a:latin typeface="Calibri"/>
                <a:cs typeface="Calibri"/>
              </a:rPr>
              <a:t>-Variables </a:t>
            </a:r>
            <a:r>
              <a:rPr lang="en-US" sz="2200" err="1">
                <a:latin typeface="Calibri"/>
                <a:cs typeface="Calibri"/>
              </a:rPr>
              <a:t>utilizadas</a:t>
            </a:r>
          </a:p>
          <a:p>
            <a:pPr marL="383540" indent="-383540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"/>
            </a:pPr>
            <a:endParaRPr lang="en-US" sz="2200">
              <a:latin typeface="Calibri"/>
              <a:cs typeface="Calibri"/>
            </a:endParaRPr>
          </a:p>
          <a:p>
            <a:pPr marL="342900" indent="-342900" algn="l">
              <a:lnSpc>
                <a:spcPct val="94000"/>
              </a:lnSpc>
              <a:spcAft>
                <a:spcPts val="200"/>
              </a:spcAft>
              <a:buFont typeface="Wingdings" panose="020B0503020102020204" pitchFamily="34" charset="0"/>
              <a:buChar char="q"/>
            </a:pPr>
            <a:r>
              <a:rPr lang="en-US" sz="2200">
                <a:latin typeface="Calibri"/>
                <a:cs typeface="Calibri"/>
              </a:rPr>
              <a:t>-</a:t>
            </a:r>
            <a:r>
              <a:rPr lang="en-US" sz="2200" err="1">
                <a:latin typeface="Calibri"/>
                <a:cs typeface="Calibri"/>
              </a:rPr>
              <a:t>Algoritmos</a:t>
            </a:r>
            <a:r>
              <a:rPr lang="en-US" sz="2200">
                <a:latin typeface="Calibri"/>
                <a:cs typeface="Calibri"/>
              </a:rPr>
              <a:t> de </a:t>
            </a:r>
            <a:r>
              <a:rPr lang="en-US" sz="2200" err="1">
                <a:latin typeface="Calibri"/>
                <a:cs typeface="Calibri"/>
              </a:rPr>
              <a:t>clasificación</a:t>
            </a:r>
            <a:endParaRPr lang="en-US" sz="2200">
              <a:latin typeface="Calibri"/>
              <a:cs typeface="Calibri"/>
            </a:endParaRPr>
          </a:p>
          <a:p>
            <a:pPr marL="383540" indent="-383540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"/>
            </a:pPr>
            <a:endParaRPr lang="en-US" sz="2200">
              <a:latin typeface="Calibri"/>
              <a:cs typeface="Calibri"/>
            </a:endParaRPr>
          </a:p>
          <a:p>
            <a:pPr marL="342900" indent="-342900" algn="l">
              <a:lnSpc>
                <a:spcPct val="94000"/>
              </a:lnSpc>
              <a:spcAft>
                <a:spcPts val="200"/>
              </a:spcAft>
              <a:buFont typeface="Wingdings" panose="020B0503020102020204" pitchFamily="34" charset="0"/>
              <a:buChar char="q"/>
            </a:pPr>
            <a:r>
              <a:rPr lang="en-US" sz="2200">
                <a:latin typeface="Calibri"/>
                <a:cs typeface="Calibri"/>
              </a:rPr>
              <a:t>-</a:t>
            </a:r>
            <a:r>
              <a:rPr lang="en-US" sz="2200" err="1">
                <a:latin typeface="Calibri"/>
                <a:cs typeface="Calibri"/>
              </a:rPr>
              <a:t>Resultados</a:t>
            </a:r>
            <a:r>
              <a:rPr lang="en-US" sz="2200">
                <a:latin typeface="Calibri"/>
                <a:cs typeface="Calibri"/>
              </a:rPr>
              <a:t> </a:t>
            </a:r>
            <a:r>
              <a:rPr lang="en-US" sz="2200" err="1">
                <a:latin typeface="Calibri"/>
                <a:cs typeface="Calibri"/>
              </a:rPr>
              <a:t>obtenidos</a:t>
            </a:r>
            <a:endParaRPr lang="en-US" sz="2200">
              <a:latin typeface="Calibri"/>
              <a:cs typeface="Calibri"/>
            </a:endParaRPr>
          </a:p>
          <a:p>
            <a:pPr marL="383540" indent="-383540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"/>
            </a:pPr>
            <a:endParaRPr lang="en-US" sz="1600"/>
          </a:p>
        </p:txBody>
      </p:sp>
      <p:pic>
        <p:nvPicPr>
          <p:cNvPr id="4" name="Imagen 4" descr="Imagen que contiene persona, interior, cuarto de hospital, puesto&#10;&#10;Descripción generada automáticamente">
            <a:extLst>
              <a:ext uri="{FF2B5EF4-FFF2-40B4-BE49-F238E27FC236}">
                <a16:creationId xmlns:a16="http://schemas.microsoft.com/office/drawing/2014/main" id="{70E71556-4FA5-AFBC-828B-4F37B8661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23" r="877"/>
          <a:stretch/>
        </p:blipFill>
        <p:spPr>
          <a:xfrm>
            <a:off x="6288536" y="2188661"/>
            <a:ext cx="4724815" cy="354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7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A9D5E-188A-90D2-1872-DB5F55AA4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400" err="1"/>
              <a:t>Motivación</a:t>
            </a:r>
            <a:r>
              <a:rPr lang="en-US" sz="3400"/>
              <a:t> y </a:t>
            </a:r>
            <a:r>
              <a:rPr lang="en-US" sz="3400" b="1" err="1">
                <a:latin typeface="Dante"/>
              </a:rPr>
              <a:t>justificación</a:t>
            </a:r>
            <a:br>
              <a:rPr lang="en-US" sz="3400"/>
            </a:br>
            <a:endParaRPr lang="en-US" sz="3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57BF2E-2661-3872-D17C-7DDE4F8CD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818" y="2286000"/>
            <a:ext cx="4144084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lnSpc>
                <a:spcPct val="94000"/>
              </a:lnSpc>
              <a:spcAft>
                <a:spcPts val="200"/>
              </a:spcAft>
              <a:buFont typeface="Wingdings" panose="020B0503020102020204" pitchFamily="34" charset="0"/>
              <a:buChar char="q"/>
            </a:pPr>
            <a:r>
              <a:rPr lang="en-US" sz="2200">
                <a:latin typeface="Calibri"/>
                <a:cs typeface="Calibri"/>
              </a:rPr>
              <a:t>-</a:t>
            </a:r>
            <a:r>
              <a:rPr lang="en-US" sz="2200" err="1">
                <a:latin typeface="Calibri"/>
                <a:cs typeface="Calibri"/>
              </a:rPr>
              <a:t>Problemas</a:t>
            </a:r>
            <a:r>
              <a:rPr lang="en-US" sz="2200">
                <a:latin typeface="Calibri"/>
                <a:cs typeface="Calibri"/>
              </a:rPr>
              <a:t> </a:t>
            </a:r>
            <a:r>
              <a:rPr lang="en-US" sz="2200" err="1">
                <a:latin typeface="Calibri"/>
                <a:cs typeface="Calibri"/>
              </a:rPr>
              <a:t>por</a:t>
            </a:r>
            <a:r>
              <a:rPr lang="en-US" sz="2200">
                <a:latin typeface="Calibri"/>
                <a:cs typeface="Calibri"/>
              </a:rPr>
              <a:t> </a:t>
            </a:r>
            <a:r>
              <a:rPr lang="en-US" sz="2200" err="1">
                <a:latin typeface="Calibri"/>
                <a:cs typeface="Calibri"/>
              </a:rPr>
              <a:t>grandes</a:t>
            </a:r>
            <a:r>
              <a:rPr lang="en-US" sz="2200">
                <a:latin typeface="Calibri"/>
                <a:cs typeface="Calibri"/>
              </a:rPr>
              <a:t> </a:t>
            </a:r>
            <a:r>
              <a:rPr lang="en-US" sz="2200" err="1">
                <a:latin typeface="Calibri"/>
                <a:cs typeface="Calibri"/>
              </a:rPr>
              <a:t>costes</a:t>
            </a:r>
            <a:r>
              <a:rPr lang="en-US" sz="2200">
                <a:latin typeface="Calibri"/>
                <a:cs typeface="Calibri"/>
              </a:rPr>
              <a:t> y </a:t>
            </a:r>
            <a:r>
              <a:rPr lang="en-US" sz="2200" err="1">
                <a:latin typeface="Calibri"/>
                <a:cs typeface="Calibri"/>
              </a:rPr>
              <a:t>tiempo</a:t>
            </a:r>
            <a:endParaRPr lang="es-ES" sz="2200">
              <a:latin typeface="Calibri"/>
              <a:cs typeface="Calibri"/>
            </a:endParaRPr>
          </a:p>
          <a:p>
            <a:pPr marL="383540" indent="-383540" algn="l">
              <a:lnSpc>
                <a:spcPct val="94000"/>
              </a:lnSpc>
              <a:spcAft>
                <a:spcPts val="200"/>
              </a:spcAft>
            </a:pPr>
            <a:endParaRPr lang="en-US" sz="2200">
              <a:latin typeface="Calibri"/>
              <a:cs typeface="Calibri"/>
            </a:endParaRPr>
          </a:p>
          <a:p>
            <a:pPr marL="383540" indent="-383540" algn="l">
              <a:lnSpc>
                <a:spcPct val="94000"/>
              </a:lnSpc>
              <a:spcAft>
                <a:spcPts val="200"/>
              </a:spcAft>
              <a:buFont typeface="Wingdings" panose="020B0503020102020204" pitchFamily="34" charset="0"/>
              <a:buChar char="q"/>
            </a:pPr>
            <a:r>
              <a:rPr lang="en-US" sz="2200">
                <a:latin typeface="Calibri"/>
                <a:cs typeface="Calibri"/>
              </a:rPr>
              <a:t>-</a:t>
            </a:r>
            <a:r>
              <a:rPr lang="en-US" sz="2200" err="1">
                <a:latin typeface="Calibri"/>
                <a:cs typeface="Calibri"/>
              </a:rPr>
              <a:t>Características</a:t>
            </a:r>
            <a:r>
              <a:rPr lang="en-US" sz="2200">
                <a:latin typeface="Calibri"/>
                <a:cs typeface="Calibri"/>
              </a:rPr>
              <a:t> </a:t>
            </a:r>
            <a:r>
              <a:rPr lang="en-US" sz="2200" err="1">
                <a:latin typeface="Calibri"/>
                <a:cs typeface="Calibri"/>
              </a:rPr>
              <a:t>comunes</a:t>
            </a:r>
            <a:r>
              <a:rPr lang="en-US" sz="2200">
                <a:latin typeface="Calibri"/>
                <a:cs typeface="Calibri"/>
              </a:rPr>
              <a:t> para </a:t>
            </a:r>
            <a:r>
              <a:rPr lang="en-US" sz="2200" err="1">
                <a:latin typeface="Calibri"/>
                <a:cs typeface="Calibri"/>
              </a:rPr>
              <a:t>algunas</a:t>
            </a:r>
            <a:r>
              <a:rPr lang="en-US" sz="2200">
                <a:latin typeface="Calibri"/>
                <a:cs typeface="Calibri"/>
              </a:rPr>
              <a:t> </a:t>
            </a:r>
            <a:r>
              <a:rPr lang="en-US" sz="2200" err="1">
                <a:latin typeface="Calibri"/>
                <a:cs typeface="Calibri"/>
              </a:rPr>
              <a:t>fases</a:t>
            </a:r>
            <a:r>
              <a:rPr lang="en-US" sz="2200">
                <a:latin typeface="Calibri"/>
                <a:cs typeface="Calibri"/>
              </a:rPr>
              <a:t> del </a:t>
            </a:r>
            <a:r>
              <a:rPr lang="en-US" sz="2200" err="1">
                <a:latin typeface="Calibri"/>
                <a:cs typeface="Calibri"/>
              </a:rPr>
              <a:t>sueño</a:t>
            </a:r>
            <a:endParaRPr lang="en-US" sz="2200">
              <a:latin typeface="Calibri"/>
              <a:cs typeface="Calibri"/>
            </a:endParaRPr>
          </a:p>
          <a:p>
            <a:pPr marL="383540" indent="-383540" algn="l">
              <a:lnSpc>
                <a:spcPct val="94000"/>
              </a:lnSpc>
              <a:spcAft>
                <a:spcPts val="200"/>
              </a:spcAft>
            </a:pPr>
            <a:endParaRPr lang="en-US" sz="2200">
              <a:latin typeface="Calibri"/>
              <a:cs typeface="Calibri"/>
            </a:endParaRPr>
          </a:p>
          <a:p>
            <a:pPr marL="383540" indent="-383540" algn="l">
              <a:lnSpc>
                <a:spcPct val="94000"/>
              </a:lnSpc>
              <a:spcAft>
                <a:spcPts val="200"/>
              </a:spcAft>
              <a:buFont typeface="Wingdings" panose="020B0503020102020204" pitchFamily="34" charset="0"/>
              <a:buChar char="q"/>
            </a:pPr>
            <a:r>
              <a:rPr lang="en-US" sz="2200">
                <a:latin typeface="Calibri"/>
                <a:cs typeface="Calibri"/>
              </a:rPr>
              <a:t>-Gran </a:t>
            </a:r>
            <a:r>
              <a:rPr lang="en-US" sz="2200" err="1">
                <a:latin typeface="Calibri"/>
                <a:cs typeface="Calibri"/>
              </a:rPr>
              <a:t>cantidad</a:t>
            </a:r>
            <a:r>
              <a:rPr lang="en-US" sz="2200">
                <a:latin typeface="Calibri"/>
                <a:cs typeface="Calibri"/>
              </a:rPr>
              <a:t> de </a:t>
            </a:r>
            <a:r>
              <a:rPr lang="en-US" sz="2200" err="1">
                <a:latin typeface="Calibri"/>
                <a:cs typeface="Calibri"/>
              </a:rPr>
              <a:t>sensores</a:t>
            </a:r>
            <a:r>
              <a:rPr lang="en-US" sz="2200">
                <a:latin typeface="Calibri"/>
                <a:cs typeface="Calibri"/>
              </a:rPr>
              <a:t> y </a:t>
            </a:r>
            <a:r>
              <a:rPr lang="en-US" sz="2200" err="1">
                <a:latin typeface="Calibri"/>
                <a:cs typeface="Calibri"/>
              </a:rPr>
              <a:t>canales</a:t>
            </a:r>
            <a:r>
              <a:rPr lang="en-US" sz="2200">
                <a:latin typeface="Calibri"/>
                <a:cs typeface="Calibri"/>
              </a:rPr>
              <a:t> </a:t>
            </a:r>
          </a:p>
          <a:p>
            <a:pPr marL="383540" indent="-383540" algn="l">
              <a:lnSpc>
                <a:spcPct val="94000"/>
              </a:lnSpc>
              <a:spcAft>
                <a:spcPts val="200"/>
              </a:spcAft>
            </a:pPr>
            <a:endParaRPr lang="en-US"/>
          </a:p>
        </p:txBody>
      </p:sp>
      <p:pic>
        <p:nvPicPr>
          <p:cNvPr id="7" name="Imagen 7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2B62D97C-D21F-CCB5-0CDD-70D08A6E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075" y="2446962"/>
            <a:ext cx="5589414" cy="33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0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A9D5E-188A-90D2-1872-DB5F55AA4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2968" y="1219333"/>
            <a:ext cx="3355942" cy="88361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400" b="1" err="1">
                <a:latin typeface="Dante"/>
                <a:cs typeface="Calibri"/>
              </a:rPr>
              <a:t>Preprocesado</a:t>
            </a:r>
            <a:r>
              <a:rPr lang="en-US" sz="3400" b="1">
                <a:latin typeface="Dante"/>
                <a:cs typeface="Calibri"/>
              </a:rPr>
              <a:t> de </a:t>
            </a:r>
            <a:r>
              <a:rPr lang="en-US" sz="3400" b="1" err="1">
                <a:latin typeface="Dante"/>
                <a:cs typeface="Calibri"/>
              </a:rPr>
              <a:t>los</a:t>
            </a:r>
            <a:r>
              <a:rPr lang="en-US" sz="3400" b="1">
                <a:latin typeface="Dante"/>
                <a:cs typeface="Calibri"/>
              </a:rPr>
              <a:t> </a:t>
            </a:r>
            <a:r>
              <a:rPr lang="en-US" sz="3400" b="1" err="1">
                <a:latin typeface="Dante"/>
                <a:cs typeface="Calibri"/>
              </a:rPr>
              <a:t>datos</a:t>
            </a:r>
            <a:endParaRPr lang="en-US" sz="3400" b="1">
              <a:latin typeface="Dante"/>
              <a:cs typeface="Calibri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57BF2E-2661-3872-D17C-7DDE4F8CD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8360" y="2382375"/>
            <a:ext cx="4217331" cy="3837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 algn="l">
              <a:lnSpc>
                <a:spcPct val="102000"/>
              </a:lnSpc>
              <a:spcAft>
                <a:spcPts val="200"/>
              </a:spcAft>
              <a:buFont typeface="Wingdings" panose="020B0503020102020204" pitchFamily="34" charset="0"/>
              <a:buChar char="q"/>
            </a:pPr>
            <a:endParaRPr lang="en-US" sz="2200">
              <a:latin typeface="Calibri"/>
              <a:cs typeface="Calibri"/>
            </a:endParaRPr>
          </a:p>
          <a:p>
            <a:pPr marL="383540" indent="-383540" algn="l">
              <a:lnSpc>
                <a:spcPct val="102000"/>
              </a:lnSpc>
              <a:spcAft>
                <a:spcPts val="200"/>
              </a:spcAft>
              <a:buFont typeface="Wingdings" panose="020B0503020102020204" pitchFamily="34" charset="0"/>
              <a:buChar char="q"/>
            </a:pPr>
            <a:r>
              <a:rPr lang="en-US" sz="2200">
                <a:latin typeface="Calibri"/>
                <a:cs typeface="Calibri"/>
              </a:rPr>
              <a:t>-Épocas de 30 </a:t>
            </a:r>
            <a:r>
              <a:rPr lang="en-US" sz="2200" err="1">
                <a:latin typeface="Calibri"/>
                <a:cs typeface="Calibri"/>
              </a:rPr>
              <a:t>segundos</a:t>
            </a:r>
            <a:endParaRPr lang="es-ES">
              <a:latin typeface="Calibri"/>
              <a:cs typeface="Calibri"/>
            </a:endParaRPr>
          </a:p>
          <a:p>
            <a:pPr marL="383540" indent="-383540" algn="l">
              <a:lnSpc>
                <a:spcPct val="102000"/>
              </a:lnSpc>
              <a:spcAft>
                <a:spcPts val="200"/>
              </a:spcAft>
            </a:pPr>
            <a:endParaRPr lang="en-US" sz="2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3540" indent="-383540" algn="l">
              <a:lnSpc>
                <a:spcPct val="102000"/>
              </a:lnSpc>
              <a:spcAft>
                <a:spcPts val="200"/>
              </a:spcAft>
              <a:buFont typeface="Wingdings" panose="020B0503020102020204" pitchFamily="34" charset="0"/>
              <a:buChar char="q"/>
            </a:pPr>
            <a:r>
              <a:rPr lang="en-US" sz="2200">
                <a:latin typeface="Calibri"/>
                <a:cs typeface="Calibri"/>
              </a:rPr>
              <a:t>-</a:t>
            </a:r>
            <a:r>
              <a:rPr lang="en-US" sz="2200" err="1">
                <a:latin typeface="Calibri"/>
                <a:cs typeface="Calibri"/>
              </a:rPr>
              <a:t>Selección</a:t>
            </a:r>
            <a:r>
              <a:rPr lang="en-US" sz="2200">
                <a:latin typeface="Calibri"/>
                <a:cs typeface="Calibri"/>
              </a:rPr>
              <a:t> de </a:t>
            </a:r>
            <a:r>
              <a:rPr lang="en-US" sz="2200" err="1">
                <a:latin typeface="Calibri"/>
                <a:cs typeface="Calibri"/>
              </a:rPr>
              <a:t>canales</a:t>
            </a:r>
            <a:endParaRPr lang="en-US" sz="2200">
              <a:latin typeface="Calibri"/>
              <a:cs typeface="Calibri"/>
            </a:endParaRPr>
          </a:p>
          <a:p>
            <a:pPr marL="383540" indent="-383540" algn="l">
              <a:lnSpc>
                <a:spcPct val="102000"/>
              </a:lnSpc>
              <a:spcAft>
                <a:spcPts val="200"/>
              </a:spcAft>
            </a:pPr>
            <a:endParaRPr lang="en-US" sz="2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3540" indent="-383540" algn="l">
              <a:lnSpc>
                <a:spcPct val="102000"/>
              </a:lnSpc>
              <a:spcAft>
                <a:spcPts val="200"/>
              </a:spcAft>
              <a:buFont typeface="Wingdings" panose="020B0503020102020204" pitchFamily="34" charset="0"/>
              <a:buChar char="q"/>
            </a:pPr>
            <a:r>
              <a:rPr lang="en-US" sz="2200">
                <a:latin typeface="Calibri"/>
                <a:cs typeface="Calibri"/>
              </a:rPr>
              <a:t>-</a:t>
            </a:r>
            <a:r>
              <a:rPr lang="en-US" sz="2200" err="1">
                <a:latin typeface="Calibri"/>
                <a:cs typeface="Calibri"/>
              </a:rPr>
              <a:t>Eliminamos</a:t>
            </a:r>
            <a:r>
              <a:rPr lang="en-US" sz="2200">
                <a:latin typeface="Calibri"/>
                <a:cs typeface="Calibri"/>
              </a:rPr>
              <a:t> 30 </a:t>
            </a:r>
            <a:r>
              <a:rPr lang="en-US" sz="2200" err="1">
                <a:latin typeface="Calibri"/>
                <a:cs typeface="Calibri"/>
              </a:rPr>
              <a:t>últimas</a:t>
            </a:r>
            <a:r>
              <a:rPr lang="en-US" sz="2200">
                <a:latin typeface="Calibri"/>
                <a:cs typeface="Calibri"/>
              </a:rPr>
              <a:t> </a:t>
            </a:r>
            <a:r>
              <a:rPr lang="en-US" sz="2200" err="1">
                <a:latin typeface="Calibri"/>
                <a:cs typeface="Calibri"/>
              </a:rPr>
              <a:t>épocas</a:t>
            </a:r>
            <a:endParaRPr lang="en-US" sz="2200">
              <a:latin typeface="Calibri"/>
              <a:cs typeface="Calibri"/>
            </a:endParaRPr>
          </a:p>
          <a:p>
            <a:pPr marL="383540" indent="-383540" algn="l">
              <a:lnSpc>
                <a:spcPct val="102000"/>
              </a:lnSpc>
              <a:spcAft>
                <a:spcPts val="200"/>
              </a:spcAft>
            </a:pPr>
            <a:endParaRPr lang="en-US" sz="2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3540" indent="-383540" algn="l">
              <a:lnSpc>
                <a:spcPct val="102000"/>
              </a:lnSpc>
              <a:spcAft>
                <a:spcPts val="200"/>
              </a:spcAft>
            </a:pPr>
            <a:endParaRPr lang="en-US" sz="2000"/>
          </a:p>
        </p:txBody>
      </p:sp>
      <p:pic>
        <p:nvPicPr>
          <p:cNvPr id="6" name="Imagen 6" descr="Escala de tiempo&#10;&#10;Descripción generada automáticamente">
            <a:extLst>
              <a:ext uri="{FF2B5EF4-FFF2-40B4-BE49-F238E27FC236}">
                <a16:creationId xmlns:a16="http://schemas.microsoft.com/office/drawing/2014/main" id="{6A69BE75-2874-7F29-A4AF-F72F16AF4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" t="12308" r="1559" b="20923"/>
          <a:stretch/>
        </p:blipFill>
        <p:spPr>
          <a:xfrm>
            <a:off x="1309873" y="3970759"/>
            <a:ext cx="5482613" cy="2389935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A095FD99-1FEF-B2B9-6D44-3D0FD150E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73" y="1219333"/>
            <a:ext cx="2462240" cy="254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8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F4163-8D74-6417-77E7-9D1578D3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400" b="1">
                <a:latin typeface="Dante"/>
              </a:rPr>
              <a:t>VARIABLES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3EDE79-D9F9-5A28-E428-78A1F3E1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72296"/>
            <a:ext cx="9938825" cy="8229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800">
                <a:latin typeface="Calibri" panose="020F0502020204030204" pitchFamily="34" charset="0"/>
                <a:cs typeface="Calibri" panose="020F0502020204030204" pitchFamily="34" charset="0"/>
              </a:rPr>
              <a:t>La función de </a:t>
            </a:r>
            <a:r>
              <a:rPr lang="es-ES" sz="2800" err="1">
                <a:latin typeface="Calibri" panose="020F0502020204030204" pitchFamily="34" charset="0"/>
                <a:cs typeface="Calibri" panose="020F0502020204030204" pitchFamily="34" charset="0"/>
              </a:rPr>
              <a:t>Yasa.SleepStaging</a:t>
            </a:r>
            <a:r>
              <a:rPr lang="es-ES" sz="2800">
                <a:latin typeface="Calibri" panose="020F0502020204030204" pitchFamily="34" charset="0"/>
                <a:cs typeface="Calibri" panose="020F0502020204030204" pitchFamily="34" charset="0"/>
              </a:rPr>
              <a:t> nos aumenta el </a:t>
            </a:r>
            <a:r>
              <a:rPr lang="es-ES" sz="280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" sz="2800">
                <a:latin typeface="Calibri" panose="020F0502020204030204" pitchFamily="34" charset="0"/>
                <a:cs typeface="Calibri" panose="020F0502020204030204" pitchFamily="34" charset="0"/>
              </a:rPr>
              <a:t> calculando nuevos estadísticos</a:t>
            </a:r>
          </a:p>
          <a:p>
            <a:pPr>
              <a:buFont typeface="Wingdings" panose="05000000000000000000" pitchFamily="2" charset="2"/>
              <a:buChar char="q"/>
            </a:pPr>
            <a:endParaRPr lang="es-E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8AA1FFF-EB63-B9BB-4999-19EF11FEFC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83540" indent="-383540" algn="l">
              <a:buFont typeface="Wingdings" panose="05000000000000000000" pitchFamily="2" charset="2"/>
              <a:buChar char="q"/>
            </a:pP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Standard </a:t>
            </a: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deviation</a:t>
            </a:r>
            <a:endParaRPr lang="es-ES" sz="1800" b="0" i="0">
              <a:solidFill>
                <a:srgbClr val="2C3E50"/>
              </a:solidFill>
              <a:effectLst/>
              <a:latin typeface="Calibri"/>
              <a:cs typeface="Calibri"/>
            </a:endParaRPr>
          </a:p>
          <a:p>
            <a:pPr marL="383540" indent="-383540" algn="l">
              <a:buFont typeface="Wingdings" panose="05000000000000000000" pitchFamily="2" charset="2"/>
              <a:buChar char="q"/>
            </a:pP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Interquartile</a:t>
            </a: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 </a:t>
            </a: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range</a:t>
            </a:r>
            <a:endParaRPr lang="es-ES" sz="1800" b="0" i="0">
              <a:solidFill>
                <a:srgbClr val="2C3E50"/>
              </a:solidFill>
              <a:effectLst/>
              <a:latin typeface="Calibri"/>
              <a:cs typeface="Calibri"/>
            </a:endParaRPr>
          </a:p>
          <a:p>
            <a:pPr marL="383540" indent="-383540" algn="l">
              <a:buFont typeface="Wingdings" panose="05000000000000000000" pitchFamily="2" charset="2"/>
              <a:buChar char="q"/>
            </a:pP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Skewness</a:t>
            </a: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 and </a:t>
            </a: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kurtosis</a:t>
            </a:r>
            <a:endParaRPr lang="es-ES" sz="1800" b="0" i="0">
              <a:solidFill>
                <a:srgbClr val="2C3E50"/>
              </a:solidFill>
              <a:effectLst/>
              <a:latin typeface="Calibri"/>
              <a:cs typeface="Calibri"/>
            </a:endParaRPr>
          </a:p>
          <a:p>
            <a:pPr marL="383540" indent="-383540" algn="l">
              <a:buFont typeface="Wingdings" panose="05000000000000000000" pitchFamily="2" charset="2"/>
              <a:buChar char="q"/>
            </a:pP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Number</a:t>
            </a: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 </a:t>
            </a: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of</a:t>
            </a: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 </a:t>
            </a: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zero</a:t>
            </a: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 </a:t>
            </a: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crossings</a:t>
            </a:r>
            <a:endParaRPr lang="es-ES" sz="1800" b="0" i="0">
              <a:solidFill>
                <a:srgbClr val="2C3E50"/>
              </a:solidFill>
              <a:effectLst/>
              <a:latin typeface="Calibri"/>
              <a:cs typeface="Calibri"/>
            </a:endParaRPr>
          </a:p>
          <a:p>
            <a:pPr marL="383540" indent="-383540" algn="l">
              <a:buFont typeface="Wingdings" panose="05000000000000000000" pitchFamily="2" charset="2"/>
              <a:buChar char="q"/>
            </a:pP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Hjorth</a:t>
            </a: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 </a:t>
            </a: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mobility</a:t>
            </a: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 and </a:t>
            </a: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complexity</a:t>
            </a:r>
            <a:endParaRPr lang="es-ES" sz="1800" b="0" i="0">
              <a:solidFill>
                <a:srgbClr val="2C3E50"/>
              </a:solidFill>
              <a:effectLst/>
              <a:latin typeface="Calibri"/>
              <a:cs typeface="Calibri"/>
            </a:endParaRPr>
          </a:p>
          <a:p>
            <a:pPr marL="383540" indent="-383540" algn="l">
              <a:buFont typeface="Wingdings" panose="05000000000000000000" pitchFamily="2" charset="2"/>
              <a:buChar char="q"/>
            </a:pP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Absolute total </a:t>
            </a: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power</a:t>
            </a: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 in </a:t>
            </a: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the</a:t>
            </a: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 0.4-30 Hz band.</a:t>
            </a:r>
          </a:p>
          <a:p>
            <a:pPr marL="383540" indent="-383540" algn="l">
              <a:buFont typeface="Wingdings" panose="05000000000000000000" pitchFamily="2" charset="2"/>
              <a:buChar char="q"/>
            </a:pP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Relative </a:t>
            </a: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power</a:t>
            </a: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 in </a:t>
            </a: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the</a:t>
            </a: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 </a:t>
            </a: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main</a:t>
            </a: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 </a:t>
            </a: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frequency</a:t>
            </a: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 </a:t>
            </a: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bands</a:t>
            </a: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 (</a:t>
            </a: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for</a:t>
            </a: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 EEG and EOG </a:t>
            </a: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only</a:t>
            </a: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)</a:t>
            </a:r>
          </a:p>
          <a:p>
            <a:pPr marL="383540" indent="-383540" algn="l">
              <a:buFont typeface="Wingdings" panose="05000000000000000000" pitchFamily="2" charset="2"/>
              <a:buChar char="q"/>
            </a:pP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Power</a:t>
            </a: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 ratios (</a:t>
            </a: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e.g</a:t>
            </a: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. delta / beta)</a:t>
            </a:r>
          </a:p>
          <a:p>
            <a:pPr marL="383540" indent="-383540" algn="l">
              <a:buFont typeface="Wingdings" panose="05000000000000000000" pitchFamily="2" charset="2"/>
              <a:buChar char="q"/>
            </a:pP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Permutation</a:t>
            </a: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 </a:t>
            </a: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entropy</a:t>
            </a:r>
            <a:endParaRPr lang="es-ES" sz="1800" b="0" i="0">
              <a:solidFill>
                <a:srgbClr val="2C3E50"/>
              </a:solidFill>
              <a:effectLst/>
              <a:latin typeface="Calibri"/>
              <a:cs typeface="Calibri"/>
            </a:endParaRPr>
          </a:p>
          <a:p>
            <a:pPr marL="383540" indent="-383540" algn="l">
              <a:buFont typeface="Wingdings" panose="05000000000000000000" pitchFamily="2" charset="2"/>
              <a:buChar char="q"/>
            </a:pP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Higuchi and </a:t>
            </a: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Petrosian</a:t>
            </a:r>
            <a:r>
              <a:rPr lang="es-ES" sz="1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 fractal </a:t>
            </a:r>
            <a:r>
              <a:rPr lang="es-ES" sz="1800" b="0" i="0" err="1">
                <a:solidFill>
                  <a:srgbClr val="2C3E50"/>
                </a:solidFill>
                <a:effectLst/>
                <a:latin typeface="Calibri"/>
                <a:cs typeface="Calibri"/>
              </a:rPr>
              <a:t>dimension</a:t>
            </a:r>
            <a:endParaRPr lang="es-ES" sz="1800" b="0" i="0">
              <a:solidFill>
                <a:srgbClr val="2C3E50"/>
              </a:solidFill>
              <a:effectLst/>
              <a:latin typeface="Calibri"/>
              <a:cs typeface="Calibri"/>
            </a:endParaRPr>
          </a:p>
          <a:p>
            <a:pPr marL="383540" indent="-383540"/>
            <a:endParaRPr lang="es-ES"/>
          </a:p>
        </p:txBody>
      </p:sp>
      <p:pic>
        <p:nvPicPr>
          <p:cNvPr id="7" name="Imagen 6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4563D031-D78F-E0B1-CE5F-85C0F6A10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32" y="3209286"/>
            <a:ext cx="5144935" cy="14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2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2C60B-7E52-E6B1-862A-91933887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8509"/>
          </a:xfrm>
        </p:spPr>
        <p:txBody>
          <a:bodyPr>
            <a:normAutofit/>
          </a:bodyPr>
          <a:lstStyle/>
          <a:p>
            <a:r>
              <a:rPr lang="es-ES" sz="3400" b="1">
                <a:latin typeface="Dante"/>
              </a:rPr>
              <a:t>EXTRACCIÓN DE 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A1A9D-2A7A-858E-724A-1F8416BF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774" y="1844261"/>
            <a:ext cx="4223026" cy="4862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endParaRPr lang="es-ES"/>
          </a:p>
          <a:p>
            <a:pPr marL="383540" indent="-383540"/>
            <a:endParaRPr lang="es-ES"/>
          </a:p>
          <a:p>
            <a:pPr marL="383540" indent="-383540"/>
            <a:r>
              <a:rPr lang="es-ES">
                <a:latin typeface="Calibri" panose="020F0502020204030204" pitchFamily="34" charset="0"/>
                <a:cs typeface="Calibri" panose="020F0502020204030204" pitchFamily="34" charset="0"/>
              </a:rPr>
              <a:t>-Comprobamos las distribuciones de los datos mediante test ANOVA</a:t>
            </a:r>
          </a:p>
          <a:p>
            <a:pPr marL="383540" indent="-383540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3540" indent="-383540"/>
            <a:r>
              <a:rPr lang="es-ES">
                <a:latin typeface="Calibri" panose="020F0502020204030204" pitchFamily="34" charset="0"/>
                <a:cs typeface="Calibri" panose="020F0502020204030204" pitchFamily="34" charset="0"/>
              </a:rPr>
              <a:t>-Realizamos un clasificador </a:t>
            </a:r>
            <a:r>
              <a:rPr lang="es-ES" err="1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s-ES">
                <a:latin typeface="Calibri" panose="020F0502020204030204" pitchFamily="34" charset="0"/>
                <a:cs typeface="Calibri" panose="020F0502020204030204" pitchFamily="34" charset="0"/>
              </a:rPr>
              <a:t> para así calcular la importancia de las variables en el modelo.</a:t>
            </a:r>
          </a:p>
        </p:txBody>
      </p:sp>
      <p:pic>
        <p:nvPicPr>
          <p:cNvPr id="5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4E0F1E4A-3B42-BEE0-D282-8FF03548D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487" y="1565305"/>
            <a:ext cx="6751983" cy="444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0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magen que contiene Forma&#10;&#10;Descripción generada automáticamente">
            <a:extLst>
              <a:ext uri="{FF2B5EF4-FFF2-40B4-BE49-F238E27FC236}">
                <a16:creationId xmlns:a16="http://schemas.microsoft.com/office/drawing/2014/main" id="{71E5D0DF-C0CB-5A6E-4254-3F0063EA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99" y="-19420"/>
            <a:ext cx="6012069" cy="3903658"/>
          </a:xfrm>
          <a:prstGeom prst="rect">
            <a:avLst/>
          </a:prstGeom>
        </p:spPr>
      </p:pic>
      <p:pic>
        <p:nvPicPr>
          <p:cNvPr id="5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BB7B17B-EBD3-5865-E498-6DD2AED49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668" y="82899"/>
            <a:ext cx="5040243" cy="3973661"/>
          </a:xfrm>
          <a:prstGeom prst="rect">
            <a:avLst/>
          </a:prstGeom>
        </p:spPr>
      </p:pic>
      <p:pic>
        <p:nvPicPr>
          <p:cNvPr id="6" name="Imagen 6" descr="Tabla&#10;&#10;Descripción generada automáticamente">
            <a:extLst>
              <a:ext uri="{FF2B5EF4-FFF2-40B4-BE49-F238E27FC236}">
                <a16:creationId xmlns:a16="http://schemas.microsoft.com/office/drawing/2014/main" id="{7A3FC9FE-1F3E-EC67-9667-9D867BC69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617" y="4158879"/>
            <a:ext cx="5647294" cy="2529060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74824874-CEA5-666B-B134-636403621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963" y="3897835"/>
            <a:ext cx="3659809" cy="3174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12356E0E-3856-D906-7D5E-E9FADC42A6C3}"/>
              </a:ext>
            </a:extLst>
          </p:cNvPr>
          <p:cNvSpPr txBox="1">
            <a:spLocks/>
          </p:cNvSpPr>
          <p:nvPr/>
        </p:nvSpPr>
        <p:spPr>
          <a:xfrm>
            <a:off x="769129" y="4641200"/>
            <a:ext cx="5360001" cy="155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err="1">
                <a:latin typeface="Dante"/>
              </a:rPr>
              <a:t>Random</a:t>
            </a:r>
            <a:r>
              <a:rPr lang="es-ES" sz="3600" b="1">
                <a:latin typeface="Dante"/>
              </a:rPr>
              <a:t> Forest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08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78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0A9D5E-188A-90D2-1872-DB5F55AA4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858" y="4736961"/>
            <a:ext cx="10720685" cy="936769"/>
          </a:xfrm>
        </p:spPr>
        <p:txBody>
          <a:bodyPr>
            <a:normAutofit/>
          </a:bodyPr>
          <a:lstStyle/>
          <a:p>
            <a:r>
              <a:rPr lang="es-ES" sz="3400" b="1">
                <a:latin typeface="Dante"/>
              </a:rPr>
              <a:t>Búsqueda de Umbrales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57BF2E-2661-3872-D17C-7DDE4F8CD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7" y="5673730"/>
            <a:ext cx="10731565" cy="50935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sz="2000">
                <a:latin typeface="Calibri" panose="020F0502020204030204" pitchFamily="34" charset="0"/>
                <a:cs typeface="Calibri" panose="020F0502020204030204" pitchFamily="34" charset="0"/>
              </a:rPr>
              <a:t>Clase Despierto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18455D5-580A-95AC-09F2-B0D37E762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9713" y="821535"/>
            <a:ext cx="3789389" cy="259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990E159-174E-E280-2A40-D88A7B17A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758" y="821535"/>
            <a:ext cx="3840995" cy="263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244BF02-F52B-463E-1033-BC2834B6E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8511" y="821536"/>
            <a:ext cx="3789391" cy="259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80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38" name="Freeform: Shape 82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1320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0DABA61-506F-8BB0-0A03-3EC778090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44" y="1232752"/>
            <a:ext cx="5019048" cy="344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EE9037E-4B26-2355-4332-708EA950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692" y="2529986"/>
            <a:ext cx="5019048" cy="344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19ACA44-C99E-7AE1-AA28-A81EB19AFEAA}"/>
                  </a:ext>
                </a:extLst>
              </p:cNvPr>
              <p:cNvSpPr txBox="1"/>
              <p:nvPr/>
            </p:nvSpPr>
            <p:spPr>
              <a:xfrm>
                <a:off x="7258071" y="1232752"/>
                <a:ext cx="29740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>
                    <a:latin typeface="Calibri" panose="020F0502020204030204" pitchFamily="34" charset="0"/>
                    <a:cs typeface="Calibri" panose="020F0502020204030204" pitchFamily="34" charset="0"/>
                  </a:rPr>
                  <a:t>Índice2 = 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0−</m:t>
                    </m:r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s-ES" sz="280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19ACA44-C99E-7AE1-AA28-A81EB19AF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71" y="1232752"/>
                <a:ext cx="2974005" cy="523220"/>
              </a:xfrm>
              <a:prstGeom prst="rect">
                <a:avLst/>
              </a:prstGeom>
              <a:blipFill>
                <a:blip r:embed="rId4"/>
                <a:stretch>
                  <a:fillRect l="-4312" t="-10465" b="-325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C4D2544-A5E7-7DF5-B7D3-4BB553CCE1A3}"/>
                  </a:ext>
                </a:extLst>
              </p:cNvPr>
              <p:cNvSpPr txBox="1"/>
              <p:nvPr/>
            </p:nvSpPr>
            <p:spPr>
              <a:xfrm>
                <a:off x="1884126" y="4874017"/>
                <a:ext cx="3454152" cy="75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>
                    <a:latin typeface="Calibri" panose="020F0502020204030204" pitchFamily="34" charset="0"/>
                    <a:cs typeface="Calibri" panose="020F0502020204030204" pitchFamily="34" charset="0"/>
                  </a:rPr>
                  <a:t>Índice1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0−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ES" sz="280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C4D2544-A5E7-7DF5-B7D3-4BB553CCE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26" y="4874017"/>
                <a:ext cx="3454152" cy="751231"/>
              </a:xfrm>
              <a:prstGeom prst="rect">
                <a:avLst/>
              </a:prstGeom>
              <a:blipFill>
                <a:blip r:embed="rId5"/>
                <a:stretch>
                  <a:fillRect l="-3527" b="-48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662814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Application>Microsoft Office PowerPoint</Application>
  <PresentationFormat>Panorámica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Recorte</vt:lpstr>
      <vt:lpstr>Detección de fases del sueño </vt:lpstr>
      <vt:lpstr>Contenido </vt:lpstr>
      <vt:lpstr>Motivación y justificación </vt:lpstr>
      <vt:lpstr>Preprocesado de los datos</vt:lpstr>
      <vt:lpstr>VARIABLES</vt:lpstr>
      <vt:lpstr>EXTRACCIÓN DE CARACTERÍSTICAS</vt:lpstr>
      <vt:lpstr>Presentación de PowerPoint</vt:lpstr>
      <vt:lpstr>Búsqueda de Umbrales</vt:lpstr>
      <vt:lpstr>Presentación de PowerPoint</vt:lpstr>
      <vt:lpstr>Presentación de PowerPoint</vt:lpstr>
      <vt:lpstr>Presentación de PowerPoint</vt:lpstr>
      <vt:lpstr>Random Forest Umbralizado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Hortelano</dc:creator>
  <cp:revision>5</cp:revision>
  <dcterms:created xsi:type="dcterms:W3CDTF">2022-06-02T09:17:52Z</dcterms:created>
  <dcterms:modified xsi:type="dcterms:W3CDTF">2022-06-02T17:40:57Z</dcterms:modified>
</cp:coreProperties>
</file>