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8"/>
  </p:notesMasterIdLst>
  <p:sldIdLst>
    <p:sldId id="256" r:id="rId2"/>
    <p:sldId id="406" r:id="rId3"/>
    <p:sldId id="446" r:id="rId4"/>
    <p:sldId id="469" r:id="rId5"/>
    <p:sldId id="447" r:id="rId6"/>
    <p:sldId id="464" r:id="rId7"/>
    <p:sldId id="450" r:id="rId8"/>
    <p:sldId id="451" r:id="rId9"/>
    <p:sldId id="452" r:id="rId10"/>
    <p:sldId id="453" r:id="rId11"/>
    <p:sldId id="454" r:id="rId12"/>
    <p:sldId id="455" r:id="rId13"/>
    <p:sldId id="448" r:id="rId14"/>
    <p:sldId id="456" r:id="rId15"/>
    <p:sldId id="457" r:id="rId16"/>
    <p:sldId id="458" r:id="rId17"/>
    <p:sldId id="459" r:id="rId18"/>
    <p:sldId id="460" r:id="rId19"/>
    <p:sldId id="461" r:id="rId20"/>
    <p:sldId id="462" r:id="rId21"/>
    <p:sldId id="463" r:id="rId22"/>
    <p:sldId id="468" r:id="rId23"/>
    <p:sldId id="474" r:id="rId24"/>
    <p:sldId id="465" r:id="rId25"/>
    <p:sldId id="467" r:id="rId26"/>
    <p:sldId id="449" r:id="rId27"/>
    <p:sldId id="473" r:id="rId28"/>
    <p:sldId id="475" r:id="rId29"/>
    <p:sldId id="478" r:id="rId30"/>
    <p:sldId id="477" r:id="rId31"/>
    <p:sldId id="470" r:id="rId32"/>
    <p:sldId id="479" r:id="rId33"/>
    <p:sldId id="472" r:id="rId34"/>
    <p:sldId id="480" r:id="rId35"/>
    <p:sldId id="482" r:id="rId36"/>
    <p:sldId id="483" r:id="rId37"/>
    <p:sldId id="481" r:id="rId38"/>
    <p:sldId id="484" r:id="rId39"/>
    <p:sldId id="488" r:id="rId40"/>
    <p:sldId id="489" r:id="rId41"/>
    <p:sldId id="487" r:id="rId42"/>
    <p:sldId id="490" r:id="rId43"/>
    <p:sldId id="491" r:id="rId44"/>
    <p:sldId id="492" r:id="rId45"/>
    <p:sldId id="493" r:id="rId46"/>
    <p:sldId id="494" r:id="rId47"/>
    <p:sldId id="499" r:id="rId48"/>
    <p:sldId id="502" r:id="rId49"/>
    <p:sldId id="498" r:id="rId50"/>
    <p:sldId id="500" r:id="rId51"/>
    <p:sldId id="501" r:id="rId52"/>
    <p:sldId id="516" r:id="rId53"/>
    <p:sldId id="495" r:id="rId54"/>
    <p:sldId id="496" r:id="rId55"/>
    <p:sldId id="497" r:id="rId56"/>
    <p:sldId id="503" r:id="rId57"/>
    <p:sldId id="517" r:id="rId58"/>
    <p:sldId id="505" r:id="rId59"/>
    <p:sldId id="525" r:id="rId60"/>
    <p:sldId id="524" r:id="rId61"/>
    <p:sldId id="520" r:id="rId62"/>
    <p:sldId id="522" r:id="rId63"/>
    <p:sldId id="526" r:id="rId64"/>
    <p:sldId id="504" r:id="rId65"/>
    <p:sldId id="519" r:id="rId66"/>
    <p:sldId id="518" r:id="rId67"/>
    <p:sldId id="506" r:id="rId68"/>
    <p:sldId id="527" r:id="rId69"/>
    <p:sldId id="507" r:id="rId70"/>
    <p:sldId id="528" r:id="rId71"/>
    <p:sldId id="529" r:id="rId72"/>
    <p:sldId id="530" r:id="rId73"/>
    <p:sldId id="509" r:id="rId74"/>
    <p:sldId id="510" r:id="rId75"/>
    <p:sldId id="511" r:id="rId76"/>
    <p:sldId id="512" r:id="rId77"/>
  </p:sldIdLst>
  <p:sldSz cx="9144000" cy="6858000" type="screen4x3"/>
  <p:notesSz cx="6858000" cy="9144000"/>
  <p:defaultTextStyle>
    <a:defPPr>
      <a:defRPr lang="en-GB"/>
    </a:defPPr>
    <a:lvl1pPr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1392">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DF"/>
    <a:srgbClr val="0000FF"/>
    <a:srgbClr val="A50021"/>
    <a:srgbClr val="CFDBFD"/>
    <a:srgbClr val="A3FFCD"/>
    <a:srgbClr val="FFFFCC"/>
    <a:srgbClr val="FFCCCC"/>
    <a:srgbClr val="009999"/>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3976" autoAdjust="0"/>
  </p:normalViewPr>
  <p:slideViewPr>
    <p:cSldViewPr>
      <p:cViewPr varScale="1">
        <p:scale>
          <a:sx n="114" d="100"/>
          <a:sy n="114" d="100"/>
        </p:scale>
        <p:origin x="1524" y="108"/>
      </p:cViewPr>
      <p:guideLst>
        <p:guide orient="horz" pos="13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48"/>
    </p:cViewPr>
  </p:sorterViewPr>
  <p:notesViewPr>
    <p:cSldViewPr>
      <p:cViewPr varScale="1">
        <p:scale>
          <a:sx n="56" d="100"/>
          <a:sy n="56" d="100"/>
        </p:scale>
        <p:origin x="-185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8397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FE3DB1B-A841-4703-AEED-8D2177F37830}" type="slidenum">
              <a:rPr lang="en-US"/>
              <a:pPr>
                <a:defRPr/>
              </a:pPr>
              <a:t>‹#›</a:t>
            </a:fld>
            <a:endParaRPr lang="en-US"/>
          </a:p>
        </p:txBody>
      </p:sp>
    </p:spTree>
    <p:extLst>
      <p:ext uri="{BB962C8B-B14F-4D97-AF65-F5344CB8AC3E}">
        <p14:creationId xmlns:p14="http://schemas.microsoft.com/office/powerpoint/2010/main" val="11087950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7"/>
          <p:cNvGrpSpPr>
            <a:grpSpLocks/>
          </p:cNvGrpSpPr>
          <p:nvPr/>
        </p:nvGrpSpPr>
        <p:grpSpPr bwMode="auto">
          <a:xfrm>
            <a:off x="0" y="0"/>
            <a:ext cx="9144000" cy="6858000"/>
            <a:chOff x="0" y="0"/>
            <a:chExt cx="5760" cy="4320"/>
          </a:xfrm>
        </p:grpSpPr>
        <p:grpSp>
          <p:nvGrpSpPr>
            <p:cNvPr id="5" name="Group 2"/>
            <p:cNvGrpSpPr>
              <a:grpSpLocks/>
            </p:cNvGrpSpPr>
            <p:nvPr/>
          </p:nvGrpSpPr>
          <p:grpSpPr bwMode="auto">
            <a:xfrm>
              <a:off x="0" y="0"/>
              <a:ext cx="5760" cy="4320"/>
              <a:chOff x="0" y="0"/>
              <a:chExt cx="5760" cy="4320"/>
            </a:xfrm>
          </p:grpSpPr>
          <p:sp>
            <p:nvSpPr>
              <p:cNvPr id="15" name="Rectangle 3"/>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defRPr/>
                </a:pPr>
                <a:endParaRPr lang="en-US" smtClean="0"/>
              </a:p>
            </p:txBody>
          </p:sp>
          <p:grpSp>
            <p:nvGrpSpPr>
              <p:cNvPr id="16" name="Group 4"/>
              <p:cNvGrpSpPr>
                <a:grpSpLocks/>
              </p:cNvGrpSpPr>
              <p:nvPr userDrawn="1"/>
            </p:nvGrpSpPr>
            <p:grpSpPr bwMode="auto">
              <a:xfrm>
                <a:off x="0" y="0"/>
                <a:ext cx="5760" cy="4320"/>
                <a:chOff x="0" y="0"/>
                <a:chExt cx="5760" cy="4320"/>
              </a:xfrm>
            </p:grpSpPr>
            <p:sp>
              <p:nvSpPr>
                <p:cNvPr id="18"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27"/>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28"/>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29"/>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30"/>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31"/>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32"/>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33"/>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34"/>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35"/>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36"/>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37"/>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38"/>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39"/>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40"/>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41"/>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Line 42"/>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43"/>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44"/>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45"/>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46"/>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47"/>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48"/>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49"/>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50"/>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51"/>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52"/>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53"/>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54"/>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Line 55"/>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 name="Line 56"/>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 name="Group 76"/>
            <p:cNvGrpSpPr>
              <a:grpSpLocks/>
            </p:cNvGrpSpPr>
            <p:nvPr userDrawn="1"/>
          </p:nvGrpSpPr>
          <p:grpSpPr bwMode="auto">
            <a:xfrm>
              <a:off x="3" y="559"/>
              <a:ext cx="4192" cy="1796"/>
              <a:chOff x="3" y="559"/>
              <a:chExt cx="4192" cy="1796"/>
            </a:xfrm>
          </p:grpSpPr>
          <p:sp>
            <p:nvSpPr>
              <p:cNvPr id="11" name="Line 65"/>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63"/>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64"/>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Arc 66"/>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 name="Group 75"/>
            <p:cNvGrpSpPr>
              <a:grpSpLocks/>
            </p:cNvGrpSpPr>
            <p:nvPr userDrawn="1"/>
          </p:nvGrpSpPr>
          <p:grpSpPr bwMode="auto">
            <a:xfrm>
              <a:off x="1480" y="1952"/>
              <a:ext cx="3808" cy="1812"/>
              <a:chOff x="1480" y="1952"/>
              <a:chExt cx="3808" cy="1812"/>
            </a:xfrm>
          </p:grpSpPr>
          <p:sp>
            <p:nvSpPr>
              <p:cNvPr id="8" name="Line 67"/>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8"/>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rc 69"/>
              <p:cNvSpPr>
                <a:spLocks/>
              </p:cNvSpPr>
              <p:nvPr/>
            </p:nvSpPr>
            <p:spPr bwMode="ltGray">
              <a:xfrm rot="5400000">
                <a:off x="5097" y="334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6201" name="Rectangle 57"/>
          <p:cNvSpPr>
            <a:spLocks noGrp="1" noChangeArrowheads="1"/>
          </p:cNvSpPr>
          <p:nvPr>
            <p:ph type="ctrTitle"/>
          </p:nvPr>
        </p:nvSpPr>
        <p:spPr>
          <a:xfrm>
            <a:off x="990600" y="1752600"/>
            <a:ext cx="7772400" cy="1143000"/>
          </a:xfrm>
        </p:spPr>
        <p:txBody>
          <a:bodyPr/>
          <a:lstStyle>
            <a:lvl1pPr>
              <a:defRPr/>
            </a:lvl1pPr>
          </a:lstStyle>
          <a:p>
            <a:pPr lvl="0"/>
            <a:r>
              <a:rPr lang="en-GB" noProof="0" smtClean="0"/>
              <a:t>Click to edit Master title style</a:t>
            </a:r>
          </a:p>
        </p:txBody>
      </p:sp>
      <p:sp>
        <p:nvSpPr>
          <p:cNvPr id="6202" name="Rectangle 5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pPr lvl="0"/>
            <a:r>
              <a:rPr lang="en-GB" noProof="0" smtClean="0"/>
              <a:t>Click to edit Master subtitle style</a:t>
            </a:r>
          </a:p>
        </p:txBody>
      </p:sp>
      <p:sp>
        <p:nvSpPr>
          <p:cNvPr id="69" name="Rectangle 71"/>
          <p:cNvSpPr>
            <a:spLocks noGrp="1" noChangeArrowheads="1"/>
          </p:cNvSpPr>
          <p:nvPr>
            <p:ph type="dt" sz="quarter" idx="10"/>
          </p:nvPr>
        </p:nvSpPr>
        <p:spPr/>
        <p:txBody>
          <a:bodyPr/>
          <a:lstStyle>
            <a:lvl1pPr>
              <a:defRPr/>
            </a:lvl1pPr>
          </a:lstStyle>
          <a:p>
            <a:pPr>
              <a:defRPr/>
            </a:pPr>
            <a:fld id="{7363C4E4-E576-4BF3-B54B-95DBD5345D9B}" type="datetime1">
              <a:rPr lang="en-GB"/>
              <a:pPr>
                <a:defRPr/>
              </a:pPr>
              <a:t>11/04/2017</a:t>
            </a:fld>
            <a:endParaRPr lang="en-GB"/>
          </a:p>
        </p:txBody>
      </p:sp>
      <p:sp>
        <p:nvSpPr>
          <p:cNvPr id="70" name="Rectangle 72"/>
          <p:cNvSpPr>
            <a:spLocks noGrp="1" noChangeArrowheads="1"/>
          </p:cNvSpPr>
          <p:nvPr>
            <p:ph type="ftr" sz="quarter" idx="11"/>
          </p:nvPr>
        </p:nvSpPr>
        <p:spPr/>
        <p:txBody>
          <a:bodyPr/>
          <a:lstStyle>
            <a:lvl1pPr>
              <a:defRPr/>
            </a:lvl1pPr>
          </a:lstStyle>
          <a:p>
            <a:pPr>
              <a:defRPr/>
            </a:pPr>
            <a:endParaRPr lang="en-GB"/>
          </a:p>
        </p:txBody>
      </p:sp>
      <p:sp>
        <p:nvSpPr>
          <p:cNvPr id="71" name="Rectangle 73"/>
          <p:cNvSpPr>
            <a:spLocks noGrp="1" noChangeArrowheads="1"/>
          </p:cNvSpPr>
          <p:nvPr>
            <p:ph type="sldNum" sz="quarter" idx="12"/>
          </p:nvPr>
        </p:nvSpPr>
        <p:spPr>
          <a:xfrm>
            <a:off x="6553200" y="6248400"/>
            <a:ext cx="2266950" cy="457200"/>
          </a:xfrm>
        </p:spPr>
        <p:txBody>
          <a:bodyPr/>
          <a:lstStyle>
            <a:lvl1pPr>
              <a:defRPr/>
            </a:lvl1pPr>
          </a:lstStyle>
          <a:p>
            <a:pPr>
              <a:defRPr/>
            </a:pPr>
            <a:fld id="{C2136E55-AA4C-4771-BE31-BBC00BBB0510}" type="slidenum">
              <a:rPr lang="en-GB"/>
              <a:pPr>
                <a:defRPr/>
              </a:pPr>
              <a:t>‹#›</a:t>
            </a:fld>
            <a:endParaRPr lang="en-GB"/>
          </a:p>
        </p:txBody>
      </p:sp>
    </p:spTree>
    <p:extLst>
      <p:ext uri="{BB962C8B-B14F-4D97-AF65-F5344CB8AC3E}">
        <p14:creationId xmlns:p14="http://schemas.microsoft.com/office/powerpoint/2010/main" val="316277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60648"/>
            <a:ext cx="7772400" cy="648072"/>
          </a:xfrm>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8"/>
          <p:cNvSpPr>
            <a:spLocks noGrp="1" noChangeArrowheads="1"/>
          </p:cNvSpPr>
          <p:nvPr>
            <p:ph type="dt" sz="half" idx="10"/>
          </p:nvPr>
        </p:nvSpPr>
        <p:spPr/>
        <p:txBody>
          <a:bodyPr/>
          <a:lstStyle>
            <a:lvl1pPr>
              <a:defRPr/>
            </a:lvl1pPr>
          </a:lstStyle>
          <a:p>
            <a:pPr>
              <a:defRPr/>
            </a:pPr>
            <a:fld id="{4E49AA29-1327-4E17-B4A2-E697A02ECC01}" type="datetime1">
              <a:rPr lang="en-GB"/>
              <a:pPr>
                <a:defRPr/>
              </a:pPr>
              <a:t>11/04/2017</a:t>
            </a:fld>
            <a:endParaRPr lang="en-GB"/>
          </a:p>
        </p:txBody>
      </p:sp>
      <p:sp>
        <p:nvSpPr>
          <p:cNvPr id="5" name="Rectangle 69"/>
          <p:cNvSpPr>
            <a:spLocks noGrp="1" noChangeArrowheads="1"/>
          </p:cNvSpPr>
          <p:nvPr>
            <p:ph type="ftr" sz="quarter" idx="11"/>
          </p:nvPr>
        </p:nvSpPr>
        <p:spPr/>
        <p:txBody>
          <a:bodyPr/>
          <a:lstStyle>
            <a:lvl1pPr>
              <a:defRPr/>
            </a:lvl1pPr>
          </a:lstStyle>
          <a:p>
            <a:pPr>
              <a:defRPr/>
            </a:pPr>
            <a:endParaRPr lang="en-GB"/>
          </a:p>
        </p:txBody>
      </p:sp>
      <p:sp>
        <p:nvSpPr>
          <p:cNvPr id="6" name="Rectangle 70"/>
          <p:cNvSpPr>
            <a:spLocks noGrp="1" noChangeArrowheads="1"/>
          </p:cNvSpPr>
          <p:nvPr>
            <p:ph type="sldNum" sz="quarter" idx="12"/>
          </p:nvPr>
        </p:nvSpPr>
        <p:spPr>
          <a:xfrm>
            <a:off x="6553200" y="6248400"/>
            <a:ext cx="2266950" cy="457200"/>
          </a:xfrm>
        </p:spPr>
        <p:txBody>
          <a:bodyPr/>
          <a:lstStyle>
            <a:lvl1pPr>
              <a:defRPr/>
            </a:lvl1pPr>
          </a:lstStyle>
          <a:p>
            <a:pPr>
              <a:defRPr/>
            </a:pPr>
            <a:fld id="{CE9BA484-C95F-49F7-9C1F-0A8AA9148152}" type="slidenum">
              <a:rPr lang="en-GB"/>
              <a:pPr>
                <a:defRPr/>
              </a:pPr>
              <a:t>‹#›</a:t>
            </a:fld>
            <a:endParaRPr lang="en-GB"/>
          </a:p>
        </p:txBody>
      </p:sp>
    </p:spTree>
    <p:extLst>
      <p:ext uri="{BB962C8B-B14F-4D97-AF65-F5344CB8AC3E}">
        <p14:creationId xmlns:p14="http://schemas.microsoft.com/office/powerpoint/2010/main" val="1436265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8"/>
          <p:cNvSpPr>
            <a:spLocks noGrp="1" noChangeArrowheads="1"/>
          </p:cNvSpPr>
          <p:nvPr>
            <p:ph type="dt" sz="half" idx="10"/>
          </p:nvPr>
        </p:nvSpPr>
        <p:spPr/>
        <p:txBody>
          <a:bodyPr/>
          <a:lstStyle>
            <a:lvl1pPr>
              <a:defRPr/>
            </a:lvl1pPr>
          </a:lstStyle>
          <a:p>
            <a:pPr>
              <a:defRPr/>
            </a:pPr>
            <a:fld id="{2AFA14FE-B508-4D29-953B-99E95CBC193C}" type="datetime1">
              <a:rPr lang="en-GB"/>
              <a:pPr>
                <a:defRPr/>
              </a:pPr>
              <a:t>11/04/2017</a:t>
            </a:fld>
            <a:endParaRPr lang="en-GB"/>
          </a:p>
        </p:txBody>
      </p:sp>
      <p:sp>
        <p:nvSpPr>
          <p:cNvPr id="5" name="Rectangle 69"/>
          <p:cNvSpPr>
            <a:spLocks noGrp="1" noChangeArrowheads="1"/>
          </p:cNvSpPr>
          <p:nvPr>
            <p:ph type="ftr" sz="quarter" idx="11"/>
          </p:nvPr>
        </p:nvSpPr>
        <p:spPr/>
        <p:txBody>
          <a:bodyPr/>
          <a:lstStyle>
            <a:lvl1pPr>
              <a:defRPr/>
            </a:lvl1pPr>
          </a:lstStyle>
          <a:p>
            <a:pPr>
              <a:defRPr/>
            </a:pPr>
            <a:endParaRPr lang="en-GB"/>
          </a:p>
        </p:txBody>
      </p:sp>
      <p:sp>
        <p:nvSpPr>
          <p:cNvPr id="6" name="Rectangle 70"/>
          <p:cNvSpPr>
            <a:spLocks noGrp="1" noChangeArrowheads="1"/>
          </p:cNvSpPr>
          <p:nvPr>
            <p:ph type="sldNum" sz="quarter" idx="12"/>
          </p:nvPr>
        </p:nvSpPr>
        <p:spPr>
          <a:xfrm>
            <a:off x="6553200" y="6248400"/>
            <a:ext cx="2266950" cy="457200"/>
          </a:xfrm>
        </p:spPr>
        <p:txBody>
          <a:bodyPr/>
          <a:lstStyle>
            <a:lvl1pPr>
              <a:defRPr/>
            </a:lvl1pPr>
          </a:lstStyle>
          <a:p>
            <a:pPr>
              <a:defRPr/>
            </a:pPr>
            <a:fld id="{3A97FEE8-2E70-4A48-8098-04CDDAD24630}" type="slidenum">
              <a:rPr lang="en-GB"/>
              <a:pPr>
                <a:defRPr/>
              </a:pPr>
              <a:t>‹#›</a:t>
            </a:fld>
            <a:endParaRPr lang="en-GB"/>
          </a:p>
        </p:txBody>
      </p:sp>
    </p:spTree>
    <p:extLst>
      <p:ext uri="{BB962C8B-B14F-4D97-AF65-F5344CB8AC3E}">
        <p14:creationId xmlns:p14="http://schemas.microsoft.com/office/powerpoint/2010/main" val="1500016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60392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838200" y="1052736"/>
            <a:ext cx="7772400" cy="532859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8"/>
          <p:cNvSpPr>
            <a:spLocks noGrp="1" noChangeArrowheads="1"/>
          </p:cNvSpPr>
          <p:nvPr>
            <p:ph type="dt" sz="half" idx="10"/>
          </p:nvPr>
        </p:nvSpPr>
        <p:spPr/>
        <p:txBody>
          <a:bodyPr/>
          <a:lstStyle>
            <a:lvl1pPr>
              <a:defRPr/>
            </a:lvl1pPr>
          </a:lstStyle>
          <a:p>
            <a:pPr>
              <a:defRPr/>
            </a:pPr>
            <a:fld id="{25CDFB54-418E-4E62-8FEE-B2DF329FC3AD}" type="datetime1">
              <a:rPr lang="en-GB"/>
              <a:pPr>
                <a:defRPr/>
              </a:pPr>
              <a:t>11/04/2017</a:t>
            </a:fld>
            <a:endParaRPr lang="en-GB"/>
          </a:p>
        </p:txBody>
      </p:sp>
      <p:sp>
        <p:nvSpPr>
          <p:cNvPr id="5" name="Rectangle 69"/>
          <p:cNvSpPr>
            <a:spLocks noGrp="1" noChangeArrowheads="1"/>
          </p:cNvSpPr>
          <p:nvPr>
            <p:ph type="ftr" sz="quarter" idx="11"/>
          </p:nvPr>
        </p:nvSpPr>
        <p:spPr/>
        <p:txBody>
          <a:bodyPr/>
          <a:lstStyle>
            <a:lvl1pPr>
              <a:defRPr/>
            </a:lvl1pPr>
          </a:lstStyle>
          <a:p>
            <a:pPr>
              <a:defRPr/>
            </a:pPr>
            <a:endParaRPr lang="en-GB"/>
          </a:p>
        </p:txBody>
      </p:sp>
      <p:sp>
        <p:nvSpPr>
          <p:cNvPr id="6" name="Rectangle 70"/>
          <p:cNvSpPr>
            <a:spLocks noGrp="1" noChangeArrowheads="1"/>
          </p:cNvSpPr>
          <p:nvPr>
            <p:ph type="sldNum" sz="quarter" idx="12"/>
          </p:nvPr>
        </p:nvSpPr>
        <p:spPr>
          <a:xfrm>
            <a:off x="6553200" y="6248400"/>
            <a:ext cx="2266950" cy="457200"/>
          </a:xfrm>
        </p:spPr>
        <p:txBody>
          <a:bodyPr/>
          <a:lstStyle>
            <a:lvl1pPr>
              <a:defRPr/>
            </a:lvl1pPr>
          </a:lstStyle>
          <a:p>
            <a:pPr>
              <a:defRPr/>
            </a:pPr>
            <a:fld id="{7D703B15-2678-40CD-BC2E-4D2BE86AE8DF}" type="slidenum">
              <a:rPr lang="en-GB"/>
              <a:pPr>
                <a:defRPr/>
              </a:pPr>
              <a:t>‹#›</a:t>
            </a:fld>
            <a:endParaRPr lang="en-GB"/>
          </a:p>
        </p:txBody>
      </p:sp>
    </p:spTree>
    <p:extLst>
      <p:ext uri="{BB962C8B-B14F-4D97-AF65-F5344CB8AC3E}">
        <p14:creationId xmlns:p14="http://schemas.microsoft.com/office/powerpoint/2010/main" val="3856237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8"/>
          <p:cNvSpPr>
            <a:spLocks noGrp="1" noChangeArrowheads="1"/>
          </p:cNvSpPr>
          <p:nvPr>
            <p:ph type="dt" sz="half" idx="10"/>
          </p:nvPr>
        </p:nvSpPr>
        <p:spPr/>
        <p:txBody>
          <a:bodyPr/>
          <a:lstStyle>
            <a:lvl1pPr>
              <a:defRPr/>
            </a:lvl1pPr>
          </a:lstStyle>
          <a:p>
            <a:pPr>
              <a:defRPr/>
            </a:pPr>
            <a:fld id="{8C89B30B-16A9-4122-A49F-C54DBAF18367}" type="datetime1">
              <a:rPr lang="en-GB"/>
              <a:pPr>
                <a:defRPr/>
              </a:pPr>
              <a:t>11/04/2017</a:t>
            </a:fld>
            <a:endParaRPr lang="en-GB"/>
          </a:p>
        </p:txBody>
      </p:sp>
      <p:sp>
        <p:nvSpPr>
          <p:cNvPr id="5" name="Rectangle 69"/>
          <p:cNvSpPr>
            <a:spLocks noGrp="1" noChangeArrowheads="1"/>
          </p:cNvSpPr>
          <p:nvPr>
            <p:ph type="ftr" sz="quarter" idx="11"/>
          </p:nvPr>
        </p:nvSpPr>
        <p:spPr/>
        <p:txBody>
          <a:bodyPr/>
          <a:lstStyle>
            <a:lvl1pPr>
              <a:defRPr/>
            </a:lvl1pPr>
          </a:lstStyle>
          <a:p>
            <a:pPr>
              <a:defRPr/>
            </a:pPr>
            <a:endParaRPr lang="en-GB"/>
          </a:p>
        </p:txBody>
      </p:sp>
      <p:sp>
        <p:nvSpPr>
          <p:cNvPr id="6" name="Rectangle 70"/>
          <p:cNvSpPr>
            <a:spLocks noGrp="1" noChangeArrowheads="1"/>
          </p:cNvSpPr>
          <p:nvPr>
            <p:ph type="sldNum" sz="quarter" idx="12"/>
          </p:nvPr>
        </p:nvSpPr>
        <p:spPr>
          <a:xfrm>
            <a:off x="6553200" y="6248400"/>
            <a:ext cx="2266950" cy="457200"/>
          </a:xfrm>
        </p:spPr>
        <p:txBody>
          <a:bodyPr/>
          <a:lstStyle>
            <a:lvl1pPr>
              <a:defRPr/>
            </a:lvl1pPr>
          </a:lstStyle>
          <a:p>
            <a:pPr>
              <a:defRPr/>
            </a:pPr>
            <a:fld id="{0221D19B-229C-4A9C-8F98-7F61B1435C7B}" type="slidenum">
              <a:rPr lang="en-GB"/>
              <a:pPr>
                <a:defRPr/>
              </a:pPr>
              <a:t>‹#›</a:t>
            </a:fld>
            <a:endParaRPr lang="en-GB"/>
          </a:p>
        </p:txBody>
      </p:sp>
    </p:spTree>
    <p:extLst>
      <p:ext uri="{BB962C8B-B14F-4D97-AF65-F5344CB8AC3E}">
        <p14:creationId xmlns:p14="http://schemas.microsoft.com/office/powerpoint/2010/main" val="834501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0648"/>
            <a:ext cx="7772400" cy="648072"/>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052736"/>
            <a:ext cx="3810000" cy="49670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800600" y="1052736"/>
            <a:ext cx="3810000" cy="49670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8"/>
          <p:cNvSpPr>
            <a:spLocks noGrp="1" noChangeArrowheads="1"/>
          </p:cNvSpPr>
          <p:nvPr>
            <p:ph type="dt" sz="half" idx="10"/>
          </p:nvPr>
        </p:nvSpPr>
        <p:spPr/>
        <p:txBody>
          <a:bodyPr/>
          <a:lstStyle>
            <a:lvl1pPr>
              <a:defRPr/>
            </a:lvl1pPr>
          </a:lstStyle>
          <a:p>
            <a:pPr>
              <a:defRPr/>
            </a:pPr>
            <a:fld id="{30240730-C578-45D3-972A-E5A003F14FEC}" type="datetime1">
              <a:rPr lang="en-GB"/>
              <a:pPr>
                <a:defRPr/>
              </a:pPr>
              <a:t>11/04/2017</a:t>
            </a:fld>
            <a:endParaRPr lang="en-GB"/>
          </a:p>
        </p:txBody>
      </p:sp>
      <p:sp>
        <p:nvSpPr>
          <p:cNvPr id="6" name="Rectangle 69"/>
          <p:cNvSpPr>
            <a:spLocks noGrp="1" noChangeArrowheads="1"/>
          </p:cNvSpPr>
          <p:nvPr>
            <p:ph type="ftr" sz="quarter" idx="11"/>
          </p:nvPr>
        </p:nvSpPr>
        <p:spPr/>
        <p:txBody>
          <a:bodyPr/>
          <a:lstStyle>
            <a:lvl1pPr>
              <a:defRPr/>
            </a:lvl1pPr>
          </a:lstStyle>
          <a:p>
            <a:pPr>
              <a:defRPr/>
            </a:pPr>
            <a:endParaRPr lang="en-GB"/>
          </a:p>
        </p:txBody>
      </p:sp>
      <p:sp>
        <p:nvSpPr>
          <p:cNvPr id="7" name="Rectangle 70"/>
          <p:cNvSpPr>
            <a:spLocks noGrp="1" noChangeArrowheads="1"/>
          </p:cNvSpPr>
          <p:nvPr>
            <p:ph type="sldNum" sz="quarter" idx="12"/>
          </p:nvPr>
        </p:nvSpPr>
        <p:spPr>
          <a:xfrm>
            <a:off x="6553200" y="6248400"/>
            <a:ext cx="2266950" cy="457200"/>
          </a:xfrm>
        </p:spPr>
        <p:txBody>
          <a:bodyPr/>
          <a:lstStyle>
            <a:lvl1pPr>
              <a:defRPr/>
            </a:lvl1pPr>
          </a:lstStyle>
          <a:p>
            <a:pPr>
              <a:defRPr/>
            </a:pPr>
            <a:fld id="{125C410C-A759-48AB-AC0B-E7721D1F4D4F}" type="slidenum">
              <a:rPr lang="en-GB"/>
              <a:pPr>
                <a:defRPr/>
              </a:pPr>
              <a:t>‹#›</a:t>
            </a:fld>
            <a:endParaRPr lang="en-GB"/>
          </a:p>
        </p:txBody>
      </p:sp>
    </p:spTree>
    <p:extLst>
      <p:ext uri="{BB962C8B-B14F-4D97-AF65-F5344CB8AC3E}">
        <p14:creationId xmlns:p14="http://schemas.microsoft.com/office/powerpoint/2010/main" val="423561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075240" cy="648072"/>
          </a:xfrm>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11560" y="1061046"/>
            <a:ext cx="388582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11560" y="1700808"/>
            <a:ext cx="3885828" cy="442535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061046"/>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700808"/>
            <a:ext cx="4041775" cy="442535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8"/>
          <p:cNvSpPr>
            <a:spLocks noGrp="1" noChangeArrowheads="1"/>
          </p:cNvSpPr>
          <p:nvPr>
            <p:ph type="dt" sz="half" idx="10"/>
          </p:nvPr>
        </p:nvSpPr>
        <p:spPr/>
        <p:txBody>
          <a:bodyPr/>
          <a:lstStyle>
            <a:lvl1pPr>
              <a:defRPr/>
            </a:lvl1pPr>
          </a:lstStyle>
          <a:p>
            <a:pPr>
              <a:defRPr/>
            </a:pPr>
            <a:fld id="{1F0EF5C2-F79D-4835-A239-8CF4925A9131}" type="datetime1">
              <a:rPr lang="en-GB"/>
              <a:pPr>
                <a:defRPr/>
              </a:pPr>
              <a:t>11/04/2017</a:t>
            </a:fld>
            <a:endParaRPr lang="en-GB"/>
          </a:p>
        </p:txBody>
      </p:sp>
      <p:sp>
        <p:nvSpPr>
          <p:cNvPr id="8" name="Rectangle 69"/>
          <p:cNvSpPr>
            <a:spLocks noGrp="1" noChangeArrowheads="1"/>
          </p:cNvSpPr>
          <p:nvPr>
            <p:ph type="ftr" sz="quarter" idx="11"/>
          </p:nvPr>
        </p:nvSpPr>
        <p:spPr/>
        <p:txBody>
          <a:bodyPr/>
          <a:lstStyle>
            <a:lvl1pPr>
              <a:defRPr/>
            </a:lvl1pPr>
          </a:lstStyle>
          <a:p>
            <a:pPr>
              <a:defRPr/>
            </a:pPr>
            <a:endParaRPr lang="en-GB"/>
          </a:p>
        </p:txBody>
      </p:sp>
      <p:sp>
        <p:nvSpPr>
          <p:cNvPr id="9" name="Rectangle 70"/>
          <p:cNvSpPr>
            <a:spLocks noGrp="1" noChangeArrowheads="1"/>
          </p:cNvSpPr>
          <p:nvPr>
            <p:ph type="sldNum" sz="quarter" idx="12"/>
          </p:nvPr>
        </p:nvSpPr>
        <p:spPr>
          <a:xfrm>
            <a:off x="6553200" y="6248400"/>
            <a:ext cx="2266950" cy="457200"/>
          </a:xfrm>
        </p:spPr>
        <p:txBody>
          <a:bodyPr/>
          <a:lstStyle>
            <a:lvl1pPr>
              <a:defRPr/>
            </a:lvl1pPr>
          </a:lstStyle>
          <a:p>
            <a:pPr>
              <a:defRPr/>
            </a:pPr>
            <a:fld id="{987C6D2C-5C50-4BB5-8377-8A729A3589C6}" type="slidenum">
              <a:rPr lang="en-GB"/>
              <a:pPr>
                <a:defRPr/>
              </a:pPr>
              <a:t>‹#›</a:t>
            </a:fld>
            <a:endParaRPr lang="en-GB"/>
          </a:p>
        </p:txBody>
      </p:sp>
    </p:spTree>
    <p:extLst>
      <p:ext uri="{BB962C8B-B14F-4D97-AF65-F5344CB8AC3E}">
        <p14:creationId xmlns:p14="http://schemas.microsoft.com/office/powerpoint/2010/main" val="2541605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60648"/>
            <a:ext cx="7772400" cy="648072"/>
          </a:xfrm>
        </p:spPr>
        <p:txBody>
          <a:bodyPr/>
          <a:lstStyle/>
          <a:p>
            <a:r>
              <a:rPr lang="en-US" dirty="0" smtClean="0"/>
              <a:t>Click to edit Master title style</a:t>
            </a:r>
            <a:endParaRPr lang="en-US" dirty="0"/>
          </a:p>
        </p:txBody>
      </p:sp>
      <p:sp>
        <p:nvSpPr>
          <p:cNvPr id="3" name="Rectangle 68"/>
          <p:cNvSpPr>
            <a:spLocks noGrp="1" noChangeArrowheads="1"/>
          </p:cNvSpPr>
          <p:nvPr>
            <p:ph type="dt" sz="half" idx="10"/>
          </p:nvPr>
        </p:nvSpPr>
        <p:spPr/>
        <p:txBody>
          <a:bodyPr/>
          <a:lstStyle>
            <a:lvl1pPr>
              <a:defRPr/>
            </a:lvl1pPr>
          </a:lstStyle>
          <a:p>
            <a:pPr>
              <a:defRPr/>
            </a:pPr>
            <a:fld id="{035BA5BA-3AB9-455C-A32C-091FA724F4DA}" type="datetime1">
              <a:rPr lang="en-GB"/>
              <a:pPr>
                <a:defRPr/>
              </a:pPr>
              <a:t>11/04/2017</a:t>
            </a:fld>
            <a:endParaRPr lang="en-GB"/>
          </a:p>
        </p:txBody>
      </p:sp>
      <p:sp>
        <p:nvSpPr>
          <p:cNvPr id="4" name="Rectangle 69"/>
          <p:cNvSpPr>
            <a:spLocks noGrp="1" noChangeArrowheads="1"/>
          </p:cNvSpPr>
          <p:nvPr>
            <p:ph type="ftr" sz="quarter" idx="11"/>
          </p:nvPr>
        </p:nvSpPr>
        <p:spPr/>
        <p:txBody>
          <a:bodyPr/>
          <a:lstStyle>
            <a:lvl1pPr>
              <a:defRPr/>
            </a:lvl1pPr>
          </a:lstStyle>
          <a:p>
            <a:pPr>
              <a:defRPr/>
            </a:pPr>
            <a:endParaRPr lang="en-GB"/>
          </a:p>
        </p:txBody>
      </p:sp>
      <p:sp>
        <p:nvSpPr>
          <p:cNvPr id="5" name="Rectangle 70"/>
          <p:cNvSpPr>
            <a:spLocks noGrp="1" noChangeArrowheads="1"/>
          </p:cNvSpPr>
          <p:nvPr>
            <p:ph type="sldNum" sz="quarter" idx="12"/>
          </p:nvPr>
        </p:nvSpPr>
        <p:spPr>
          <a:xfrm>
            <a:off x="6553200" y="6248400"/>
            <a:ext cx="2266950" cy="457200"/>
          </a:xfrm>
        </p:spPr>
        <p:txBody>
          <a:bodyPr/>
          <a:lstStyle>
            <a:lvl1pPr>
              <a:defRPr/>
            </a:lvl1pPr>
          </a:lstStyle>
          <a:p>
            <a:pPr>
              <a:defRPr/>
            </a:pPr>
            <a:fld id="{FB59A7C7-D0F7-4387-A3DE-09398D12F2AF}" type="slidenum">
              <a:rPr lang="en-GB"/>
              <a:pPr>
                <a:defRPr/>
              </a:pPr>
              <a:t>‹#›</a:t>
            </a:fld>
            <a:endParaRPr lang="en-GB"/>
          </a:p>
        </p:txBody>
      </p:sp>
    </p:spTree>
    <p:extLst>
      <p:ext uri="{BB962C8B-B14F-4D97-AF65-F5344CB8AC3E}">
        <p14:creationId xmlns:p14="http://schemas.microsoft.com/office/powerpoint/2010/main" val="4290002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8"/>
          <p:cNvSpPr>
            <a:spLocks noGrp="1" noChangeArrowheads="1"/>
          </p:cNvSpPr>
          <p:nvPr>
            <p:ph type="dt" sz="half" idx="10"/>
          </p:nvPr>
        </p:nvSpPr>
        <p:spPr/>
        <p:txBody>
          <a:bodyPr/>
          <a:lstStyle>
            <a:lvl1pPr>
              <a:defRPr/>
            </a:lvl1pPr>
          </a:lstStyle>
          <a:p>
            <a:pPr>
              <a:defRPr/>
            </a:pPr>
            <a:fld id="{92229492-947D-4B96-8CB7-1102CD8A173E}" type="datetime1">
              <a:rPr lang="en-GB"/>
              <a:pPr>
                <a:defRPr/>
              </a:pPr>
              <a:t>11/04/2017</a:t>
            </a:fld>
            <a:endParaRPr lang="en-GB" dirty="0"/>
          </a:p>
        </p:txBody>
      </p:sp>
      <p:sp>
        <p:nvSpPr>
          <p:cNvPr id="3" name="Rectangle 69"/>
          <p:cNvSpPr>
            <a:spLocks noGrp="1" noChangeArrowheads="1"/>
          </p:cNvSpPr>
          <p:nvPr>
            <p:ph type="ftr" sz="quarter" idx="11"/>
          </p:nvPr>
        </p:nvSpPr>
        <p:spPr/>
        <p:txBody>
          <a:bodyPr/>
          <a:lstStyle>
            <a:lvl1pPr>
              <a:defRPr/>
            </a:lvl1pPr>
          </a:lstStyle>
          <a:p>
            <a:pPr>
              <a:defRPr/>
            </a:pPr>
            <a:endParaRPr lang="en-GB"/>
          </a:p>
        </p:txBody>
      </p:sp>
      <p:sp>
        <p:nvSpPr>
          <p:cNvPr id="4" name="Rectangle 70"/>
          <p:cNvSpPr>
            <a:spLocks noGrp="1" noChangeArrowheads="1"/>
          </p:cNvSpPr>
          <p:nvPr>
            <p:ph type="sldNum" sz="quarter" idx="12"/>
          </p:nvPr>
        </p:nvSpPr>
        <p:spPr>
          <a:xfrm>
            <a:off x="6553200" y="6248400"/>
            <a:ext cx="2266950" cy="457200"/>
          </a:xfrm>
        </p:spPr>
        <p:txBody>
          <a:bodyPr/>
          <a:lstStyle>
            <a:lvl1pPr>
              <a:defRPr/>
            </a:lvl1pPr>
          </a:lstStyle>
          <a:p>
            <a:pPr>
              <a:defRPr/>
            </a:pPr>
            <a:fld id="{407E93BE-B2B0-4284-8423-9551B5F2784D}" type="slidenum">
              <a:rPr lang="en-GB"/>
              <a:pPr>
                <a:defRPr/>
              </a:pPr>
              <a:t>‹#›</a:t>
            </a:fld>
            <a:endParaRPr lang="en-GB"/>
          </a:p>
        </p:txBody>
      </p:sp>
    </p:spTree>
    <p:extLst>
      <p:ext uri="{BB962C8B-B14F-4D97-AF65-F5344CB8AC3E}">
        <p14:creationId xmlns:p14="http://schemas.microsoft.com/office/powerpoint/2010/main" val="3977007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1560" y="273050"/>
            <a:ext cx="2853953" cy="635670"/>
          </a:xfrm>
        </p:spPr>
        <p:txBody>
          <a:bodyPr/>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611560" y="908720"/>
            <a:ext cx="2853953" cy="521744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8"/>
          <p:cNvSpPr>
            <a:spLocks noGrp="1" noChangeArrowheads="1"/>
          </p:cNvSpPr>
          <p:nvPr>
            <p:ph type="dt" sz="half" idx="10"/>
          </p:nvPr>
        </p:nvSpPr>
        <p:spPr/>
        <p:txBody>
          <a:bodyPr/>
          <a:lstStyle>
            <a:lvl1pPr>
              <a:defRPr/>
            </a:lvl1pPr>
          </a:lstStyle>
          <a:p>
            <a:pPr>
              <a:defRPr/>
            </a:pPr>
            <a:fld id="{97A3380C-C6E5-441F-8102-86A9C673C0B7}" type="datetime1">
              <a:rPr lang="en-GB"/>
              <a:pPr>
                <a:defRPr/>
              </a:pPr>
              <a:t>11/04/2017</a:t>
            </a:fld>
            <a:endParaRPr lang="en-GB"/>
          </a:p>
        </p:txBody>
      </p:sp>
      <p:sp>
        <p:nvSpPr>
          <p:cNvPr id="6" name="Rectangle 69"/>
          <p:cNvSpPr>
            <a:spLocks noGrp="1" noChangeArrowheads="1"/>
          </p:cNvSpPr>
          <p:nvPr>
            <p:ph type="ftr" sz="quarter" idx="11"/>
          </p:nvPr>
        </p:nvSpPr>
        <p:spPr/>
        <p:txBody>
          <a:bodyPr/>
          <a:lstStyle>
            <a:lvl1pPr>
              <a:defRPr/>
            </a:lvl1pPr>
          </a:lstStyle>
          <a:p>
            <a:pPr>
              <a:defRPr/>
            </a:pPr>
            <a:endParaRPr lang="en-GB"/>
          </a:p>
        </p:txBody>
      </p:sp>
      <p:sp>
        <p:nvSpPr>
          <p:cNvPr id="7" name="Rectangle 70"/>
          <p:cNvSpPr>
            <a:spLocks noGrp="1" noChangeArrowheads="1"/>
          </p:cNvSpPr>
          <p:nvPr>
            <p:ph type="sldNum" sz="quarter" idx="12"/>
          </p:nvPr>
        </p:nvSpPr>
        <p:spPr>
          <a:xfrm>
            <a:off x="6553200" y="6248400"/>
            <a:ext cx="2266950" cy="457200"/>
          </a:xfrm>
        </p:spPr>
        <p:txBody>
          <a:bodyPr/>
          <a:lstStyle>
            <a:lvl1pPr>
              <a:defRPr/>
            </a:lvl1pPr>
          </a:lstStyle>
          <a:p>
            <a:pPr>
              <a:defRPr/>
            </a:pPr>
            <a:fld id="{A6021DCE-4C2A-44E5-8CDB-EA3C14194204}" type="slidenum">
              <a:rPr lang="en-GB"/>
              <a:pPr>
                <a:defRPr/>
              </a:pPr>
              <a:t>‹#›</a:t>
            </a:fld>
            <a:endParaRPr lang="en-GB"/>
          </a:p>
        </p:txBody>
      </p:sp>
    </p:spTree>
    <p:extLst>
      <p:ext uri="{BB962C8B-B14F-4D97-AF65-F5344CB8AC3E}">
        <p14:creationId xmlns:p14="http://schemas.microsoft.com/office/powerpoint/2010/main" val="1562894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052736"/>
            <a:ext cx="5486400" cy="36748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8"/>
          <p:cNvSpPr>
            <a:spLocks noGrp="1" noChangeArrowheads="1"/>
          </p:cNvSpPr>
          <p:nvPr>
            <p:ph type="dt" sz="half" idx="10"/>
          </p:nvPr>
        </p:nvSpPr>
        <p:spPr/>
        <p:txBody>
          <a:bodyPr/>
          <a:lstStyle>
            <a:lvl1pPr>
              <a:defRPr/>
            </a:lvl1pPr>
          </a:lstStyle>
          <a:p>
            <a:pPr>
              <a:defRPr/>
            </a:pPr>
            <a:fld id="{D4AC788D-07B8-4E37-A53F-810763751E59}" type="datetime1">
              <a:rPr lang="en-GB"/>
              <a:pPr>
                <a:defRPr/>
              </a:pPr>
              <a:t>11/04/2017</a:t>
            </a:fld>
            <a:endParaRPr lang="en-GB"/>
          </a:p>
        </p:txBody>
      </p:sp>
      <p:sp>
        <p:nvSpPr>
          <p:cNvPr id="6" name="Rectangle 69"/>
          <p:cNvSpPr>
            <a:spLocks noGrp="1" noChangeArrowheads="1"/>
          </p:cNvSpPr>
          <p:nvPr>
            <p:ph type="ftr" sz="quarter" idx="11"/>
          </p:nvPr>
        </p:nvSpPr>
        <p:spPr/>
        <p:txBody>
          <a:bodyPr/>
          <a:lstStyle>
            <a:lvl1pPr>
              <a:defRPr/>
            </a:lvl1pPr>
          </a:lstStyle>
          <a:p>
            <a:pPr>
              <a:defRPr/>
            </a:pPr>
            <a:endParaRPr lang="en-GB"/>
          </a:p>
        </p:txBody>
      </p:sp>
      <p:sp>
        <p:nvSpPr>
          <p:cNvPr id="7" name="Rectangle 70"/>
          <p:cNvSpPr>
            <a:spLocks noGrp="1" noChangeArrowheads="1"/>
          </p:cNvSpPr>
          <p:nvPr>
            <p:ph type="sldNum" sz="quarter" idx="12"/>
          </p:nvPr>
        </p:nvSpPr>
        <p:spPr>
          <a:xfrm>
            <a:off x="6553200" y="6248400"/>
            <a:ext cx="2266950" cy="457200"/>
          </a:xfrm>
        </p:spPr>
        <p:txBody>
          <a:bodyPr/>
          <a:lstStyle>
            <a:lvl1pPr>
              <a:defRPr/>
            </a:lvl1pPr>
          </a:lstStyle>
          <a:p>
            <a:pPr>
              <a:defRPr/>
            </a:pPr>
            <a:fld id="{B1E3FB25-5356-468B-A89B-43E376347453}" type="slidenum">
              <a:rPr lang="en-GB"/>
              <a:pPr>
                <a:defRPr/>
              </a:pPr>
              <a:t>‹#›</a:t>
            </a:fld>
            <a:endParaRPr lang="en-GB"/>
          </a:p>
        </p:txBody>
      </p:sp>
    </p:spTree>
    <p:extLst>
      <p:ext uri="{BB962C8B-B14F-4D97-AF65-F5344CB8AC3E}">
        <p14:creationId xmlns:p14="http://schemas.microsoft.com/office/powerpoint/2010/main" val="299814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3"/>
          <p:cNvGrpSpPr>
            <a:grpSpLocks/>
          </p:cNvGrpSpPr>
          <p:nvPr/>
        </p:nvGrpSpPr>
        <p:grpSpPr bwMode="auto">
          <a:xfrm>
            <a:off x="0" y="0"/>
            <a:ext cx="9144000" cy="6858000"/>
            <a:chOff x="0" y="0"/>
            <a:chExt cx="5760" cy="4320"/>
          </a:xfrm>
        </p:grpSpPr>
        <p:grpSp>
          <p:nvGrpSpPr>
            <p:cNvPr id="1038" name="Group 4"/>
            <p:cNvGrpSpPr>
              <a:grpSpLocks/>
            </p:cNvGrpSpPr>
            <p:nvPr/>
          </p:nvGrpSpPr>
          <p:grpSpPr bwMode="auto">
            <a:xfrm>
              <a:off x="0" y="192"/>
              <a:ext cx="5760" cy="4032"/>
              <a:chOff x="0" y="192"/>
              <a:chExt cx="5760" cy="4032"/>
            </a:xfrm>
          </p:grpSpPr>
          <p:sp>
            <p:nvSpPr>
              <p:cNvPr id="1069"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1"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2"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3"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4"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7"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8"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9"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0"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1"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2"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3"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4"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7"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8"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9"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0"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39" name="Group 27"/>
            <p:cNvGrpSpPr>
              <a:grpSpLocks/>
            </p:cNvGrpSpPr>
            <p:nvPr/>
          </p:nvGrpSpPr>
          <p:grpSpPr bwMode="auto">
            <a:xfrm>
              <a:off x="192" y="0"/>
              <a:ext cx="5376" cy="4320"/>
              <a:chOff x="192" y="0"/>
              <a:chExt cx="5376" cy="4320"/>
            </a:xfrm>
          </p:grpSpPr>
          <p:sp>
            <p:nvSpPr>
              <p:cNvPr id="10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27" name="Rectangle 57" descr="60%"/>
          <p:cNvSpPr>
            <a:spLocks noChangeArrowheads="1"/>
          </p:cNvSpPr>
          <p:nvPr/>
        </p:nvSpPr>
        <p:spPr bwMode="ltGray">
          <a:xfrm>
            <a:off x="3352800" y="0"/>
            <a:ext cx="5791200" cy="152400"/>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defRPr/>
            </a:pPr>
            <a:endParaRPr lang="en-US" smtClean="0"/>
          </a:p>
        </p:txBody>
      </p:sp>
      <p:sp>
        <p:nvSpPr>
          <p:cNvPr id="1028" name="Line 58"/>
          <p:cNvSpPr>
            <a:spLocks noChangeShapeType="1"/>
          </p:cNvSpPr>
          <p:nvPr/>
        </p:nvSpPr>
        <p:spPr bwMode="ltGray">
          <a:xfrm>
            <a:off x="8839200" y="0"/>
            <a:ext cx="0" cy="23622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29" name="Group 59"/>
          <p:cNvGrpSpPr>
            <a:grpSpLocks/>
          </p:cNvGrpSpPr>
          <p:nvPr/>
        </p:nvGrpSpPr>
        <p:grpSpPr bwMode="auto">
          <a:xfrm>
            <a:off x="414338" y="817563"/>
            <a:ext cx="1784350" cy="2324100"/>
            <a:chOff x="96" y="916"/>
            <a:chExt cx="2208" cy="2876"/>
          </a:xfrm>
        </p:grpSpPr>
        <p:sp>
          <p:nvSpPr>
            <p:cNvPr id="1035" name="Line 60"/>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61"/>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Arc 62"/>
            <p:cNvSpPr>
              <a:spLocks/>
            </p:cNvSpPr>
            <p:nvPr/>
          </p:nvSpPr>
          <p:spPr bwMode="ltGray">
            <a:xfrm flipH="1">
              <a:off x="217" y="916"/>
              <a:ext cx="239" cy="239"/>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30" name="Rectangle 63"/>
          <p:cNvSpPr>
            <a:spLocks noGrp="1" noChangeArrowheads="1"/>
          </p:cNvSpPr>
          <p:nvPr>
            <p:ph type="title"/>
          </p:nvPr>
        </p:nvSpPr>
        <p:spPr bwMode="auto">
          <a:xfrm>
            <a:off x="609600" y="3048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GB" altLang="en-US" dirty="0" smtClean="0"/>
              <a:t>Click to edit Master title style</a:t>
            </a:r>
          </a:p>
        </p:txBody>
      </p:sp>
      <p:sp>
        <p:nvSpPr>
          <p:cNvPr id="1031" name="Rectangle 64" descr="Rectangle: Click to edit Master text styles&#10;Second level&#10;Third level&#10;Fourth level&#10;Fifth level"/>
          <p:cNvSpPr>
            <a:spLocks noGrp="1" noChangeArrowheads="1"/>
          </p:cNvSpPr>
          <p:nvPr>
            <p:ph type="body" idx="1"/>
          </p:nvPr>
        </p:nvSpPr>
        <p:spPr bwMode="auto">
          <a:xfrm>
            <a:off x="838200" y="1009650"/>
            <a:ext cx="777240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1092" name="Rectangle 68"/>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fld id="{9698BC73-22D7-43F2-A22B-9D58F35294FA}" type="datetime1">
              <a:rPr lang="en-GB"/>
              <a:pPr>
                <a:defRPr/>
              </a:pPr>
              <a:t>11/04/2017</a:t>
            </a:fld>
            <a:endParaRPr lang="en-GB" dirty="0"/>
          </a:p>
        </p:txBody>
      </p:sp>
      <p:sp>
        <p:nvSpPr>
          <p:cNvPr id="1093" name="Rectangle 69"/>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GB" dirty="0"/>
          </a:p>
        </p:txBody>
      </p:sp>
      <p:sp>
        <p:nvSpPr>
          <p:cNvPr id="1094" name="Rectangle 70"/>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52945293-C4DC-4FA7-BC82-65164D790F52}"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5044" r:id="rId1"/>
    <p:sldLayoutId id="2147485045" r:id="rId2"/>
    <p:sldLayoutId id="2147485046" r:id="rId3"/>
    <p:sldLayoutId id="2147485047" r:id="rId4"/>
    <p:sldLayoutId id="2147485048" r:id="rId5"/>
    <p:sldLayoutId id="2147485049" r:id="rId6"/>
    <p:sldLayoutId id="2147485050" r:id="rId7"/>
    <p:sldLayoutId id="2147485051" r:id="rId8"/>
    <p:sldLayoutId id="2147485052" r:id="rId9"/>
    <p:sldLayoutId id="2147485053" r:id="rId10"/>
    <p:sldLayoutId id="2147485054"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A50021"/>
          </a:solidFill>
          <a:latin typeface="+mj-lt"/>
          <a:ea typeface="+mj-ea"/>
          <a:cs typeface="+mj-cs"/>
        </a:defRPr>
      </a:lvl1pPr>
      <a:lvl2pPr algn="l" rtl="0" eaLnBrk="0" fontAlgn="base" hangingPunct="0">
        <a:spcBef>
          <a:spcPct val="0"/>
        </a:spcBef>
        <a:spcAft>
          <a:spcPct val="0"/>
        </a:spcAft>
        <a:defRPr sz="4400">
          <a:solidFill>
            <a:srgbClr val="A50021"/>
          </a:solidFill>
          <a:latin typeface="Tahoma" pitchFamily="34" charset="0"/>
        </a:defRPr>
      </a:lvl2pPr>
      <a:lvl3pPr algn="l" rtl="0" eaLnBrk="0" fontAlgn="base" hangingPunct="0">
        <a:spcBef>
          <a:spcPct val="0"/>
        </a:spcBef>
        <a:spcAft>
          <a:spcPct val="0"/>
        </a:spcAft>
        <a:defRPr sz="4400">
          <a:solidFill>
            <a:srgbClr val="A50021"/>
          </a:solidFill>
          <a:latin typeface="Tahoma" pitchFamily="34" charset="0"/>
        </a:defRPr>
      </a:lvl3pPr>
      <a:lvl4pPr algn="l" rtl="0" eaLnBrk="0" fontAlgn="base" hangingPunct="0">
        <a:spcBef>
          <a:spcPct val="0"/>
        </a:spcBef>
        <a:spcAft>
          <a:spcPct val="0"/>
        </a:spcAft>
        <a:defRPr sz="4400">
          <a:solidFill>
            <a:srgbClr val="A50021"/>
          </a:solidFill>
          <a:latin typeface="Tahoma" pitchFamily="34" charset="0"/>
        </a:defRPr>
      </a:lvl4pPr>
      <a:lvl5pPr algn="l" rtl="0" eaLnBrk="0" fontAlgn="base" hangingPunct="0">
        <a:spcBef>
          <a:spcPct val="0"/>
        </a:spcBef>
        <a:spcAft>
          <a:spcPct val="0"/>
        </a:spcAft>
        <a:defRPr sz="4400">
          <a:solidFill>
            <a:srgbClr val="A50021"/>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drakon-practic.ru/drakon.pdf" TargetMode="External"/><Relationship Id="rId3" Type="http://schemas.openxmlformats.org/officeDocument/2006/relationships/hyperlink" Target="http://docs.oracle.com/javase/specs/jls/se7/jls7.pdf" TargetMode="External"/><Relationship Id="rId7" Type="http://schemas.openxmlformats.org/officeDocument/2006/relationships/hyperlink" Target="http://zonnon.ethz.ch/archive/znnLanguageReportv04y090606draft.pdf" TargetMode="External"/><Relationship Id="rId2" Type="http://schemas.openxmlformats.org/officeDocument/2006/relationships/hyperlink" Target="file:///C:\Program%20Files%20(x86)\Microsoft%20Visual%20Studio%2012.0\%20VC#\Specifications\1033\CSharp Language Specification.docx" TargetMode="External"/><Relationship Id="rId1" Type="http://schemas.openxmlformats.org/officeDocument/2006/relationships/slideLayout" Target="../slideLayouts/slideLayout2.xml"/><Relationship Id="rId6" Type="http://schemas.openxmlformats.org/officeDocument/2006/relationships/hyperlink" Target="http://www.inf.ethz.ch/personal/wirth/Oberon/Oberon07.Report.pdf" TargetMode="External"/><Relationship Id="rId5" Type="http://schemas.openxmlformats.org/officeDocument/2006/relationships/hyperlink" Target="http://rsdn.ru/?summary/3165.xml" TargetMode="External"/><Relationship Id="rId10" Type="http://schemas.openxmlformats.org/officeDocument/2006/relationships/image" Target="../media/image1.png"/><Relationship Id="rId4" Type="http://schemas.openxmlformats.org/officeDocument/2006/relationships/hyperlink" Target="http://en.wikipedia.org/wiki/Java_syntax" TargetMode="External"/><Relationship Id="rId9" Type="http://schemas.openxmlformats.org/officeDocument/2006/relationships/hyperlink" Target="http://drakon.pbworks.com/w/page/18205516/FrontPage"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msdn.microsoft.com/en-us/library/ee817670.aspx"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3"/>
          <p:cNvSpPr>
            <a:spLocks noGrp="1" noChangeArrowheads="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F5D55F4-A942-45A2-BB37-AB288A2F67F7}" type="slidenum">
              <a:rPr lang="en-GB" altLang="en-US" sz="1400" smtClean="0"/>
              <a:pPr>
                <a:spcBef>
                  <a:spcPct val="0"/>
                </a:spcBef>
                <a:buClrTx/>
                <a:buSzTx/>
                <a:buFontTx/>
                <a:buNone/>
              </a:pPr>
              <a:t>1</a:t>
            </a:fld>
            <a:endParaRPr lang="en-GB" altLang="en-US" sz="1400" smtClean="0"/>
          </a:p>
        </p:txBody>
      </p:sp>
      <p:sp>
        <p:nvSpPr>
          <p:cNvPr id="14339" name="Rectangle 8" descr="Rectangle: Click to edit Master text styles&#10;Second level&#10;Third level&#10;Fourth level&#10;Fifth level"/>
          <p:cNvSpPr>
            <a:spLocks noGrp="1" noChangeArrowheads="1"/>
          </p:cNvSpPr>
          <p:nvPr>
            <p:ph type="subTitle" idx="1"/>
          </p:nvPr>
        </p:nvSpPr>
        <p:spPr>
          <a:xfrm>
            <a:off x="1763713" y="4868863"/>
            <a:ext cx="6400800" cy="554037"/>
          </a:xfrm>
        </p:spPr>
        <p:txBody>
          <a:bodyPr/>
          <a:lstStyle/>
          <a:p>
            <a:pPr algn="ctr" eaLnBrk="1" hangingPunct="1">
              <a:lnSpc>
                <a:spcPct val="80000"/>
              </a:lnSpc>
            </a:pPr>
            <a:r>
              <a:rPr lang="ru-RU" altLang="en-US" sz="2000" smtClean="0"/>
              <a:t>Кирилл Сурков, Дмитрий Сурков, Юрий Четырько</a:t>
            </a:r>
          </a:p>
        </p:txBody>
      </p:sp>
      <p:sp>
        <p:nvSpPr>
          <p:cNvPr id="14340" name="Rectangle 9"/>
          <p:cNvSpPr>
            <a:spLocks noGrp="1" noChangeArrowheads="1"/>
          </p:cNvSpPr>
          <p:nvPr>
            <p:ph type="ctrTitle"/>
          </p:nvPr>
        </p:nvSpPr>
        <p:spPr>
          <a:xfrm>
            <a:off x="990600" y="1484313"/>
            <a:ext cx="7253288" cy="1584325"/>
          </a:xfrm>
        </p:spPr>
        <p:txBody>
          <a:bodyPr anchor="ctr"/>
          <a:lstStyle/>
          <a:p>
            <a:pPr eaLnBrk="1" hangingPunct="1"/>
            <a:r>
              <a:rPr lang="ru-RU" altLang="en-US" sz="3000" b="1" smtClean="0"/>
              <a:t>Объектно-ориентированные технологии программирования и стандарты проектирования</a:t>
            </a:r>
          </a:p>
        </p:txBody>
      </p:sp>
      <p:sp>
        <p:nvSpPr>
          <p:cNvPr id="14341" name="Rectangle 8" descr="Rectangle: Click to edit Master text styles&#10;Second level&#10;Third level&#10;Fourth level&#10;Fifth level"/>
          <p:cNvSpPr txBox="1">
            <a:spLocks noChangeArrowheads="1"/>
          </p:cNvSpPr>
          <p:nvPr/>
        </p:nvSpPr>
        <p:spPr bwMode="auto">
          <a:xfrm>
            <a:off x="2555875" y="5589588"/>
            <a:ext cx="5472509"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80000"/>
              </a:lnSpc>
              <a:buFont typeface="Wingdings" panose="05000000000000000000" pitchFamily="2" charset="2"/>
              <a:buNone/>
            </a:pPr>
            <a:r>
              <a:rPr lang="ru-RU" altLang="en-US" sz="1400" dirty="0"/>
              <a:t>Полное или частичное копирование материалов без письменного разрешения авторов запрещено</a:t>
            </a:r>
            <a:r>
              <a:rPr lang="ru-RU" altLang="en-US" sz="1400" dirty="0" smtClean="0"/>
              <a:t>.</a:t>
            </a:r>
          </a:p>
          <a:p>
            <a:pPr eaLnBrk="1" hangingPunct="1">
              <a:lnSpc>
                <a:spcPct val="80000"/>
              </a:lnSpc>
              <a:buFont typeface="Wingdings" panose="05000000000000000000" pitchFamily="2" charset="2"/>
              <a:buNone/>
            </a:pPr>
            <a:endParaRPr lang="ru-RU" altLang="en-US" sz="1400" dirty="0" smtClean="0"/>
          </a:p>
          <a:p>
            <a:pPr eaLnBrk="1" hangingPunct="1">
              <a:lnSpc>
                <a:spcPct val="80000"/>
              </a:lnSpc>
              <a:buFont typeface="Wingdings" panose="05000000000000000000" pitchFamily="2" charset="2"/>
              <a:buNone/>
            </a:pPr>
            <a:r>
              <a:rPr lang="ru-RU" altLang="en-US" sz="1400" dirty="0" smtClean="0"/>
              <a:t>Использованы материалы Антона Родионова</a:t>
            </a:r>
            <a:endParaRPr lang="ru-RU" altLang="en-US" sz="1400" dirty="0"/>
          </a:p>
        </p:txBody>
      </p:sp>
      <p:sp>
        <p:nvSpPr>
          <p:cNvPr id="14342" name="Rectangle 8" descr="Rectangle: Click to edit Master text styles&#10;Second level&#10;Third level&#10;Fourth level&#10;Fifth level"/>
          <p:cNvSpPr txBox="1">
            <a:spLocks noChangeArrowheads="1"/>
          </p:cNvSpPr>
          <p:nvPr/>
        </p:nvSpPr>
        <p:spPr bwMode="auto">
          <a:xfrm>
            <a:off x="2268538" y="5589588"/>
            <a:ext cx="358775"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lnSpc>
                <a:spcPct val="80000"/>
              </a:lnSpc>
              <a:buFont typeface="Wingdings" panose="05000000000000000000" pitchFamily="2" charset="2"/>
              <a:buNone/>
            </a:pPr>
            <a:r>
              <a:rPr lang="ru-RU" altLang="en-US" sz="1400" dirty="0"/>
              <a:t>©</a:t>
            </a:r>
          </a:p>
        </p:txBody>
      </p:sp>
      <p:sp>
        <p:nvSpPr>
          <p:cNvPr id="7" name="Rectangle 8" descr="Rectangle: Click to edit Master text styles&#10;Second level&#10;Third level&#10;Fourth level&#10;Fifth level"/>
          <p:cNvSpPr txBox="1">
            <a:spLocks noChangeArrowheads="1"/>
          </p:cNvSpPr>
          <p:nvPr/>
        </p:nvSpPr>
        <p:spPr bwMode="auto">
          <a:xfrm>
            <a:off x="2268538" y="6187331"/>
            <a:ext cx="358775"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lgn="r" eaLnBrk="1" hangingPunct="1">
              <a:lnSpc>
                <a:spcPct val="80000"/>
              </a:lnSpc>
              <a:buFont typeface="Wingdings" panose="05000000000000000000" pitchFamily="2" charset="2"/>
              <a:buNone/>
            </a:pPr>
            <a:r>
              <a:rPr lang="ru-RU" altLang="en-US" sz="1400" dirty="0"/>
              <a:t>©</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304800"/>
            <a:ext cx="7772400" cy="603250"/>
          </a:xfrm>
        </p:spPr>
        <p:txBody>
          <a:bodyPr/>
          <a:lstStyle/>
          <a:p>
            <a:pPr eaLnBrk="1" hangingPunct="1"/>
            <a:r>
              <a:rPr lang="ru-RU" altLang="en-US" sz="2800" smtClean="0"/>
              <a:t>Классификация исключений</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7772400" cy="5805487"/>
          </a:xfrm>
          <a:extLst/>
        </p:spPr>
        <p:txBody>
          <a:bodyPr/>
          <a:lstStyle/>
          <a:p>
            <a:pPr marL="431800" indent="-431800" eaLnBrk="1" hangingPunct="1">
              <a:spcBef>
                <a:spcPts val="1400"/>
              </a:spcBef>
              <a:defRPr/>
            </a:pPr>
            <a:r>
              <a:rPr lang="ru-RU" altLang="en-US" sz="1800" dirty="0" smtClean="0"/>
              <a:t>Распознавание класса исключения:</a:t>
            </a:r>
          </a:p>
          <a:p>
            <a:pPr marL="432000" indent="0">
              <a:spcBef>
                <a:spcPts val="1200"/>
              </a:spcBef>
              <a:buFont typeface="Wingdings" panose="05000000000000000000" pitchFamily="2" charset="2"/>
              <a:buNone/>
              <a:defRPr/>
            </a:pPr>
            <a:r>
              <a:rPr lang="en-US" sz="1400" dirty="0" smtClean="0">
                <a:solidFill>
                  <a:srgbClr val="0000FF"/>
                </a:solidFill>
                <a:highlight>
                  <a:srgbClr val="FFFFFF"/>
                </a:highlight>
                <a:latin typeface="Consolas" panose="020B0609020204030204" pitchFamily="49" charset="0"/>
              </a:rPr>
              <a:t>try</a:t>
            </a:r>
            <a:endParaRPr lang="en-US"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smtClean="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 арифметические вычисления</a:t>
            </a:r>
            <a:endParaRPr lang="ru-RU"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smtClean="0">
                <a:solidFill>
                  <a:srgbClr val="0000FF"/>
                </a:solidFill>
                <a:highlight>
                  <a:srgbClr val="FFFFFF"/>
                </a:highlight>
                <a:latin typeface="Consolas" panose="020B0609020204030204" pitchFamily="49" charset="0"/>
              </a:rPr>
              <a:t>catch</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DivideByZeroException</a:t>
            </a:r>
            <a:r>
              <a:rPr lang="en-US" sz="1400" dirty="0" smtClean="0">
                <a:solidFill>
                  <a:srgbClr val="000000"/>
                </a:solidFill>
                <a:highlight>
                  <a:srgbClr val="FFFFFF"/>
                </a:highlight>
                <a:latin typeface="Consolas" panose="020B0609020204030204" pitchFamily="49" charset="0"/>
              </a:rPr>
              <a:t> e)</a:t>
            </a: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smtClean="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 обработка деления на ноль</a:t>
            </a:r>
            <a:endParaRPr lang="ru-RU"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smtClean="0">
                <a:solidFill>
                  <a:srgbClr val="0000FF"/>
                </a:solidFill>
                <a:highlight>
                  <a:srgbClr val="FFFFFF"/>
                </a:highlight>
                <a:latin typeface="Consolas" panose="020B0609020204030204" pitchFamily="49" charset="0"/>
              </a:rPr>
              <a:t>catch</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OverflowException</a:t>
            </a:r>
            <a:r>
              <a:rPr lang="en-US" sz="1400" dirty="0" smtClean="0">
                <a:solidFill>
                  <a:srgbClr val="000000"/>
                </a:solidFill>
                <a:highlight>
                  <a:srgbClr val="FFFFFF"/>
                </a:highlight>
                <a:latin typeface="Consolas" panose="020B0609020204030204" pitchFamily="49" charset="0"/>
              </a:rPr>
              <a:t> e)</a:t>
            </a: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smtClean="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 обработка переполнения</a:t>
            </a:r>
            <a:endParaRPr lang="ru-RU"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smtClean="0">
                <a:solidFill>
                  <a:srgbClr val="0000FF"/>
                </a:solidFill>
                <a:highlight>
                  <a:srgbClr val="FFFFFF"/>
                </a:highlight>
                <a:latin typeface="Consolas" panose="020B0609020204030204" pitchFamily="49" charset="0"/>
              </a:rPr>
              <a:t>catch</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ArithmeticException</a:t>
            </a:r>
            <a:r>
              <a:rPr lang="en-US" sz="1400" dirty="0" smtClean="0">
                <a:solidFill>
                  <a:srgbClr val="000000"/>
                </a:solidFill>
                <a:highlight>
                  <a:srgbClr val="FFFFFF"/>
                </a:highlight>
                <a:latin typeface="Consolas" panose="020B0609020204030204" pitchFamily="49" charset="0"/>
              </a:rPr>
              <a:t> e)</a:t>
            </a: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smtClean="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 обработка другой арифметической ошибки</a:t>
            </a:r>
            <a:endParaRPr lang="ru-RU"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smtClean="0">
                <a:solidFill>
                  <a:srgbClr val="0000FF"/>
                </a:solidFill>
                <a:highlight>
                  <a:srgbClr val="FFFFFF"/>
                </a:highlight>
                <a:latin typeface="Consolas" panose="020B0609020204030204" pitchFamily="49" charset="0"/>
              </a:rPr>
              <a:t>catch</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2B91AF"/>
                </a:solidFill>
                <a:highlight>
                  <a:srgbClr val="FFFFFF"/>
                </a:highlight>
                <a:latin typeface="Consolas" panose="020B0609020204030204" pitchFamily="49" charset="0"/>
              </a:rPr>
              <a:t>Exception</a:t>
            </a:r>
            <a:r>
              <a:rPr lang="en-US" sz="1400" dirty="0" smtClean="0">
                <a:solidFill>
                  <a:srgbClr val="000000"/>
                </a:solidFill>
                <a:highlight>
                  <a:srgbClr val="FFFFFF"/>
                </a:highlight>
                <a:latin typeface="Consolas" panose="020B0609020204030204" pitchFamily="49" charset="0"/>
              </a:rPr>
              <a:t> e)</a:t>
            </a: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smtClean="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 обработка любого иного исключения</a:t>
            </a:r>
            <a:endParaRPr lang="ru-RU"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endParaRPr lang="en-US" altLang="en-US" sz="2000" dirty="0" smtClean="0"/>
          </a:p>
        </p:txBody>
      </p:sp>
      <p:sp>
        <p:nvSpPr>
          <p:cNvPr id="21508"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341AFE5-24B1-4782-BDCE-0D98BB30CEBA}" type="slidenum">
              <a:rPr lang="en-GB" altLang="en-US" sz="1400" smtClean="0"/>
              <a:pPr>
                <a:spcBef>
                  <a:spcPct val="0"/>
                </a:spcBef>
                <a:buClrTx/>
                <a:buSzTx/>
                <a:buFontTx/>
                <a:buNone/>
              </a:pPr>
              <a:t>10</a:t>
            </a:fld>
            <a:endParaRPr lang="en-GB" altLang="en-US" sz="14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304800"/>
            <a:ext cx="7772400" cy="603250"/>
          </a:xfrm>
        </p:spPr>
        <p:txBody>
          <a:bodyPr/>
          <a:lstStyle/>
          <a:p>
            <a:pPr eaLnBrk="1" hangingPunct="1"/>
            <a:r>
              <a:rPr lang="ru-RU" altLang="en-US" sz="2800" smtClean="0"/>
              <a:t>Защита ресурсов от исключений</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7981950" cy="5805487"/>
          </a:xfrm>
          <a:extLst/>
        </p:spPr>
        <p:txBody>
          <a:bodyPr/>
          <a:lstStyle/>
          <a:p>
            <a:pPr marL="431800" indent="-431800" eaLnBrk="1" hangingPunct="1">
              <a:spcBef>
                <a:spcPts val="1400"/>
              </a:spcBef>
              <a:defRPr/>
            </a:pPr>
            <a:r>
              <a:rPr lang="ru-RU" altLang="en-US" sz="1800" dirty="0" smtClean="0"/>
              <a:t>Защита ресурсов от исключения:</a:t>
            </a:r>
            <a:endParaRPr lang="ru-RU" altLang="en-US" sz="2000" dirty="0" smtClean="0"/>
          </a:p>
          <a:p>
            <a:pPr marL="432000" indent="0">
              <a:spcBef>
                <a:spcPts val="1200"/>
              </a:spcBef>
              <a:buFont typeface="Wingdings" panose="05000000000000000000" pitchFamily="2" charset="2"/>
              <a:buNone/>
              <a:defRPr/>
            </a:pPr>
            <a:r>
              <a:rPr lang="ru-RU" sz="1400" dirty="0" smtClean="0">
                <a:solidFill>
                  <a:srgbClr val="008000"/>
                </a:solidFill>
                <a:highlight>
                  <a:srgbClr val="FFFFFF"/>
                </a:highlight>
                <a:latin typeface="Consolas" panose="020B0609020204030204" pitchFamily="49" charset="0"/>
              </a:rPr>
              <a:t>// запрос ресурса</a:t>
            </a:r>
            <a:endParaRPr lang="ru-RU"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FF"/>
                </a:solidFill>
                <a:highlight>
                  <a:srgbClr val="FFFFFF"/>
                </a:highlight>
                <a:latin typeface="Consolas" panose="020B0609020204030204" pitchFamily="49" charset="0"/>
              </a:rPr>
              <a:t>try</a:t>
            </a:r>
            <a:endParaRPr lang="en-US"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ru-RU" sz="1400" dirty="0" smtClean="0">
                <a:solidFill>
                  <a:srgbClr val="008000"/>
                </a:solidFill>
                <a:highlight>
                  <a:srgbClr val="FFFFFF"/>
                </a:highlight>
                <a:latin typeface="Consolas" panose="020B0609020204030204" pitchFamily="49" charset="0"/>
              </a:rPr>
              <a:t>    // работа с ресурсом </a:t>
            </a:r>
            <a:endParaRPr lang="ru-RU"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smtClean="0">
                <a:solidFill>
                  <a:srgbClr val="0000FF"/>
                </a:solidFill>
                <a:highlight>
                  <a:srgbClr val="FFFFFF"/>
                </a:highlight>
                <a:latin typeface="Consolas" panose="020B0609020204030204" pitchFamily="49" charset="0"/>
              </a:rPr>
              <a:t>finally</a:t>
            </a:r>
            <a:endParaRPr lang="en-US"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ru-RU" sz="1400" dirty="0" smtClean="0">
                <a:solidFill>
                  <a:srgbClr val="008000"/>
                </a:solidFill>
                <a:highlight>
                  <a:srgbClr val="FFFFFF"/>
                </a:highlight>
                <a:latin typeface="Consolas" panose="020B0609020204030204" pitchFamily="49" charset="0"/>
              </a:rPr>
              <a:t>    // освобождение ресурса</a:t>
            </a:r>
            <a:endParaRPr lang="ru-RU"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smtClean="0"/>
              <a:t>Пример:</a:t>
            </a:r>
            <a:endParaRPr lang="ru-RU" altLang="en-US" sz="1800" dirty="0"/>
          </a:p>
          <a:p>
            <a:pPr marL="432000" indent="0">
              <a:spcBef>
                <a:spcPts val="1200"/>
              </a:spcBef>
              <a:buFont typeface="Wingdings" panose="05000000000000000000" pitchFamily="2" charset="2"/>
              <a:buNone/>
              <a:defRPr/>
            </a:pPr>
            <a:r>
              <a:rPr lang="en-US" sz="1400" dirty="0" err="1" smtClean="0">
                <a:solidFill>
                  <a:srgbClr val="0000FF"/>
                </a:solidFill>
                <a:highlight>
                  <a:srgbClr val="FFFFFF"/>
                </a:highlight>
                <a:latin typeface="Consolas" panose="020B0609020204030204" pitchFamily="49" charset="0"/>
              </a:rPr>
              <a:t>var</a:t>
            </a:r>
            <a:r>
              <a:rPr lang="en-US" sz="1400" dirty="0" smtClean="0">
                <a:solidFill>
                  <a:srgbClr val="000000"/>
                </a:solidFill>
                <a:highlight>
                  <a:srgbClr val="FFFFFF"/>
                </a:highlight>
                <a:latin typeface="Consolas" panose="020B0609020204030204" pitchFamily="49" charset="0"/>
              </a:rPr>
              <a:t> stream = </a:t>
            </a:r>
            <a:r>
              <a:rPr lang="en-US" sz="1400" dirty="0" smtClean="0">
                <a:solidFill>
                  <a:srgbClr val="0000FF"/>
                </a:solidFill>
                <a:highlight>
                  <a:srgbClr val="FFFFFF"/>
                </a:highlight>
                <a:latin typeface="Consolas" panose="020B0609020204030204" pitchFamily="49" charset="0"/>
              </a:rPr>
              <a:t>new</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FileStream</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A31515"/>
                </a:solidFill>
                <a:highlight>
                  <a:srgbClr val="FFFFFF"/>
                </a:highlight>
                <a:latin typeface="Consolas" panose="020B0609020204030204" pitchFamily="49" charset="0"/>
              </a:rPr>
              <a:t>"MyFile.dat"</a:t>
            </a:r>
            <a:r>
              <a:rPr lang="en-US" sz="1400" dirty="0" smtClean="0">
                <a:solidFill>
                  <a:srgbClr val="000000"/>
                </a:solidFill>
                <a:highlight>
                  <a:srgbClr val="FFFFFF"/>
                </a:highlight>
                <a:latin typeface="Consolas" panose="020B0609020204030204" pitchFamily="49" charset="0"/>
              </a:rPr>
              <a:t>,</a:t>
            </a:r>
            <a:r>
              <a:rPr lang="ru-RU" sz="1400" dirty="0" smtClean="0">
                <a:solidFill>
                  <a:srgbClr val="2B91AF"/>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FileMode</a:t>
            </a:r>
            <a:r>
              <a:rPr lang="en-US" sz="1400" dirty="0" err="1" smtClean="0">
                <a:solidFill>
                  <a:srgbClr val="000000"/>
                </a:solidFill>
                <a:highlight>
                  <a:srgbClr val="FFFFFF"/>
                </a:highlight>
                <a:latin typeface="Consolas" panose="020B0609020204030204" pitchFamily="49" charset="0"/>
              </a:rPr>
              <a:t>.Open</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FileAccess</a:t>
            </a:r>
            <a:r>
              <a:rPr lang="en-US" sz="1400" dirty="0" err="1" smtClean="0">
                <a:solidFill>
                  <a:srgbClr val="000000"/>
                </a:solidFill>
                <a:highlight>
                  <a:srgbClr val="FFFFFF"/>
                </a:highlight>
                <a:latin typeface="Consolas" panose="020B0609020204030204" pitchFamily="49" charset="0"/>
              </a:rPr>
              <a:t>.Read</a:t>
            </a: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FF"/>
                </a:solidFill>
                <a:highlight>
                  <a:srgbClr val="FFFFFF"/>
                </a:highlight>
                <a:latin typeface="Consolas" panose="020B0609020204030204" pitchFamily="49" charset="0"/>
              </a:rPr>
              <a:t>try</a:t>
            </a:r>
            <a:endParaRPr lang="en-US"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ru-RU" sz="1400" dirty="0" smtClean="0">
                <a:solidFill>
                  <a:srgbClr val="008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stream.Read</a:t>
            </a:r>
            <a:r>
              <a:rPr lang="en-US" sz="1400" dirty="0" smtClean="0">
                <a:solidFill>
                  <a:srgbClr val="000000"/>
                </a:solidFill>
                <a:highlight>
                  <a:srgbClr val="FFFFFF"/>
                </a:highlight>
                <a:latin typeface="Consolas" panose="020B0609020204030204" pitchFamily="49" charset="0"/>
              </a:rPr>
              <a:t>(buffer, 0, </a:t>
            </a:r>
            <a:r>
              <a:rPr lang="en-US" sz="1400" dirty="0" err="1" smtClean="0">
                <a:solidFill>
                  <a:srgbClr val="000000"/>
                </a:solidFill>
                <a:highlight>
                  <a:srgbClr val="FFFFFF"/>
                </a:highlight>
                <a:latin typeface="Consolas" panose="020B0609020204030204" pitchFamily="49" charset="0"/>
              </a:rPr>
              <a:t>buffer.Length</a:t>
            </a: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smtClean="0">
                <a:solidFill>
                  <a:srgbClr val="0000FF"/>
                </a:solidFill>
                <a:highlight>
                  <a:srgbClr val="FFFFFF"/>
                </a:highlight>
                <a:latin typeface="Consolas" panose="020B0609020204030204" pitchFamily="49" charset="0"/>
              </a:rPr>
              <a:t>finally</a:t>
            </a:r>
            <a:endParaRPr lang="en-US"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p>
          <a:p>
            <a:pPr marL="432000" indent="0">
              <a:buNone/>
              <a:defRPr/>
            </a:pPr>
            <a:r>
              <a:rPr lang="ru-RU" sz="1400" dirty="0" smtClean="0">
                <a:solidFill>
                  <a:srgbClr val="008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stream.Dispose</a:t>
            </a:r>
            <a:r>
              <a:rPr lang="en-US" sz="1400" dirty="0" smtClean="0">
                <a:solidFill>
                  <a:srgbClr val="000000"/>
                </a:solidFill>
                <a:highlight>
                  <a:srgbClr val="FFFFFF"/>
                </a:highlight>
                <a:latin typeface="Consolas" panose="020B0609020204030204" pitchFamily="49" charset="0"/>
              </a:rPr>
              <a:t>();</a:t>
            </a:r>
            <a:r>
              <a:rPr lang="ru-RU" sz="1400" dirty="0" smtClean="0">
                <a:solidFill>
                  <a:srgbClr val="000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эквивалентно </a:t>
            </a:r>
            <a:r>
              <a:rPr lang="en-US" sz="1400" dirty="0" err="1" smtClean="0">
                <a:solidFill>
                  <a:srgbClr val="008000"/>
                </a:solidFill>
                <a:highlight>
                  <a:srgbClr val="FFFFFF"/>
                </a:highlight>
                <a:latin typeface="Consolas" panose="020B0609020204030204" pitchFamily="49" charset="0"/>
              </a:rPr>
              <a:t>stream.Close</a:t>
            </a:r>
            <a:r>
              <a:rPr lang="en-US" sz="1400" dirty="0" smtClean="0">
                <a:solidFill>
                  <a:srgbClr val="008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8000"/>
              </a:solidFill>
              <a:highlight>
                <a:srgbClr val="FFFFFF"/>
              </a:highlight>
              <a:latin typeface="Consolas" panose="020B0609020204030204" pitchFamily="49" charset="0"/>
            </a:endParaRPr>
          </a:p>
        </p:txBody>
      </p:sp>
      <p:sp>
        <p:nvSpPr>
          <p:cNvPr id="2253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790E5A5-888F-411A-8F23-40C3ED738A4A}" type="slidenum">
              <a:rPr lang="en-GB" altLang="en-US" sz="1400" smtClean="0"/>
              <a:pPr>
                <a:spcBef>
                  <a:spcPct val="0"/>
                </a:spcBef>
                <a:buClrTx/>
                <a:buSzTx/>
                <a:buFontTx/>
                <a:buNone/>
              </a:pPr>
              <a:t>11</a:t>
            </a:fld>
            <a:endParaRPr lang="en-GB" altLang="en-US" sz="14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304800"/>
            <a:ext cx="7772400" cy="603250"/>
          </a:xfrm>
        </p:spPr>
        <p:txBody>
          <a:bodyPr/>
          <a:lstStyle/>
          <a:p>
            <a:pPr eaLnBrk="1" hangingPunct="1"/>
            <a:r>
              <a:rPr lang="ru-RU" altLang="en-US" sz="2800" smtClean="0"/>
              <a:t>Защита ресурсов от исключений</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7981950" cy="5805487"/>
          </a:xfrm>
          <a:extLst/>
        </p:spPr>
        <p:txBody>
          <a:bodyPr/>
          <a:lstStyle/>
          <a:p>
            <a:pPr marL="431800" indent="-431800" eaLnBrk="1" hangingPunct="1">
              <a:spcBef>
                <a:spcPts val="1400"/>
              </a:spcBef>
              <a:defRPr/>
            </a:pPr>
            <a:r>
              <a:rPr lang="ru-RU" altLang="en-US" sz="1800" dirty="0" smtClean="0"/>
              <a:t>С помощью оператора </a:t>
            </a:r>
            <a:r>
              <a:rPr lang="en-US" altLang="en-US" sz="1800" dirty="0" smtClean="0"/>
              <a:t>using:</a:t>
            </a:r>
            <a:endParaRPr lang="ru-RU" altLang="en-US" sz="1800" dirty="0" smtClean="0"/>
          </a:p>
          <a:p>
            <a:pPr marL="432000" indent="0">
              <a:spcBef>
                <a:spcPts val="1200"/>
              </a:spcBef>
              <a:buFont typeface="Wingdings" panose="05000000000000000000" pitchFamily="2" charset="2"/>
              <a:buNone/>
              <a:defRPr/>
            </a:pPr>
            <a:r>
              <a:rPr lang="en-US" sz="1400" dirty="0" smtClean="0">
                <a:solidFill>
                  <a:srgbClr val="0000FF"/>
                </a:solidFill>
                <a:highlight>
                  <a:srgbClr val="FFFFFF"/>
                </a:highlight>
                <a:latin typeface="Consolas" panose="020B0609020204030204" pitchFamily="49" charset="0"/>
              </a:rPr>
              <a:t>using</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FF"/>
                </a:solidFill>
                <a:highlight>
                  <a:srgbClr val="FFFFFF"/>
                </a:highlight>
                <a:latin typeface="Consolas" panose="020B0609020204030204" pitchFamily="49" charset="0"/>
              </a:rPr>
              <a:t>var</a:t>
            </a:r>
            <a:r>
              <a:rPr lang="en-US" sz="1400" dirty="0" smtClean="0">
                <a:solidFill>
                  <a:srgbClr val="000000"/>
                </a:solidFill>
                <a:highlight>
                  <a:srgbClr val="FFFFFF"/>
                </a:highlight>
                <a:latin typeface="Consolas" panose="020B0609020204030204" pitchFamily="49" charset="0"/>
              </a:rPr>
              <a:t> stream = </a:t>
            </a:r>
            <a:r>
              <a:rPr lang="en-US" sz="1400" dirty="0" smtClean="0">
                <a:solidFill>
                  <a:srgbClr val="0000FF"/>
                </a:solidFill>
                <a:highlight>
                  <a:srgbClr val="FFFFFF"/>
                </a:highlight>
                <a:latin typeface="Consolas" panose="020B0609020204030204" pitchFamily="49" charset="0"/>
              </a:rPr>
              <a:t>new</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FileStream</a:t>
            </a: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ru-RU" sz="1400" dirty="0" smtClean="0">
                <a:solidFill>
                  <a:srgbClr val="008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stream.Read</a:t>
            </a:r>
            <a:r>
              <a:rPr lang="en-US" sz="1400" dirty="0" smtClean="0">
                <a:solidFill>
                  <a:srgbClr val="000000"/>
                </a:solidFill>
                <a:highlight>
                  <a:srgbClr val="FFFFFF"/>
                </a:highlight>
                <a:latin typeface="Consolas" panose="020B0609020204030204" pitchFamily="49" charset="0"/>
              </a:rPr>
              <a:t>(buffer, 0, </a:t>
            </a:r>
            <a:r>
              <a:rPr lang="en-US" sz="1400" dirty="0" err="1" smtClean="0">
                <a:solidFill>
                  <a:srgbClr val="000000"/>
                </a:solidFill>
                <a:highlight>
                  <a:srgbClr val="FFFFFF"/>
                </a:highlight>
                <a:latin typeface="Consolas" panose="020B0609020204030204" pitchFamily="49" charset="0"/>
              </a:rPr>
              <a:t>buffer.Length</a:t>
            </a: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p>
          <a:p>
            <a:pPr marL="431800" indent="-431800" eaLnBrk="1" hangingPunct="1">
              <a:spcBef>
                <a:spcPts val="1400"/>
              </a:spcBef>
              <a:defRPr/>
            </a:pPr>
            <a:r>
              <a:rPr lang="ru-RU" altLang="en-US" sz="1800" dirty="0" smtClean="0"/>
              <a:t>Комплексный вариант оператора </a:t>
            </a:r>
            <a:r>
              <a:rPr lang="en-US" altLang="en-US" sz="1800" dirty="0" smtClean="0"/>
              <a:t>try:</a:t>
            </a:r>
            <a:endParaRPr lang="en-US" altLang="en-US" sz="2000" dirty="0" smtClean="0"/>
          </a:p>
          <a:p>
            <a:pPr marL="432000" indent="0">
              <a:spcBef>
                <a:spcPts val="1200"/>
              </a:spcBef>
              <a:buFont typeface="Wingdings" panose="05000000000000000000" pitchFamily="2" charset="2"/>
              <a:buNone/>
              <a:defRPr/>
            </a:pPr>
            <a:r>
              <a:rPr lang="ru-RU" sz="1400" dirty="0" smtClean="0">
                <a:solidFill>
                  <a:srgbClr val="008000"/>
                </a:solidFill>
                <a:highlight>
                  <a:srgbClr val="FFFFFF"/>
                </a:highlight>
                <a:latin typeface="Consolas" panose="020B0609020204030204" pitchFamily="49" charset="0"/>
              </a:rPr>
              <a:t>// запрос ресурса</a:t>
            </a:r>
            <a:endParaRPr lang="ru-RU"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FF"/>
                </a:solidFill>
                <a:highlight>
                  <a:srgbClr val="FFFFFF"/>
                </a:highlight>
                <a:latin typeface="Consolas" panose="020B0609020204030204" pitchFamily="49" charset="0"/>
              </a:rPr>
              <a:t>try</a:t>
            </a:r>
            <a:endParaRPr lang="en-US"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ru-RU" sz="1400" dirty="0" smtClean="0">
                <a:solidFill>
                  <a:srgbClr val="008000"/>
                </a:solidFill>
                <a:highlight>
                  <a:srgbClr val="FFFFFF"/>
                </a:highlight>
                <a:latin typeface="Consolas" panose="020B0609020204030204" pitchFamily="49" charset="0"/>
              </a:rPr>
              <a:t>    // работа с ресурсом </a:t>
            </a:r>
            <a:endParaRPr lang="ru-RU"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00FF"/>
                </a:solidFill>
                <a:highlight>
                  <a:srgbClr val="FFFFFF"/>
                </a:highlight>
                <a:latin typeface="Consolas" panose="020B0609020204030204" pitchFamily="49" charset="0"/>
              </a:rPr>
              <a:t>catch</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Exception</a:t>
            </a:r>
            <a:r>
              <a:rPr lang="en-US" sz="1400" dirty="0">
                <a:solidFill>
                  <a:srgbClr val="000000"/>
                </a:solidFill>
                <a:highlight>
                  <a:srgbClr val="FFFFFF"/>
                </a:highlight>
                <a:latin typeface="Consolas" panose="020B0609020204030204" pitchFamily="49" charset="0"/>
              </a:rPr>
              <a:t> e)</a:t>
            </a: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8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обработка </a:t>
            </a:r>
            <a:r>
              <a:rPr lang="ru-RU" sz="1400" dirty="0" smtClean="0">
                <a:solidFill>
                  <a:srgbClr val="008000"/>
                </a:solidFill>
                <a:highlight>
                  <a:srgbClr val="FFFFFF"/>
                </a:highlight>
                <a:latin typeface="Consolas" panose="020B0609020204030204" pitchFamily="49" charset="0"/>
              </a:rPr>
              <a:t>исключения</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smtClean="0">
                <a:solidFill>
                  <a:srgbClr val="0000FF"/>
                </a:solidFill>
                <a:highlight>
                  <a:srgbClr val="FFFFFF"/>
                </a:highlight>
                <a:latin typeface="Consolas" panose="020B0609020204030204" pitchFamily="49" charset="0"/>
              </a:rPr>
              <a:t>finally</a:t>
            </a:r>
            <a:endParaRPr lang="en-US"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ru-RU" sz="1400" dirty="0" smtClean="0">
                <a:solidFill>
                  <a:srgbClr val="008000"/>
                </a:solidFill>
                <a:highlight>
                  <a:srgbClr val="FFFFFF"/>
                </a:highlight>
                <a:latin typeface="Consolas" panose="020B0609020204030204" pitchFamily="49" charset="0"/>
              </a:rPr>
              <a:t>    // освобождение ресурса</a:t>
            </a:r>
            <a:endParaRPr lang="ru-RU"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p>
        </p:txBody>
      </p:sp>
      <p:sp>
        <p:nvSpPr>
          <p:cNvPr id="2355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10D5B00-1661-420C-932C-E0A482ED862F}" type="slidenum">
              <a:rPr lang="en-GB" altLang="en-US" sz="1400" smtClean="0"/>
              <a:pPr>
                <a:spcBef>
                  <a:spcPct val="0"/>
                </a:spcBef>
                <a:buClrTx/>
                <a:buSzTx/>
                <a:buFontTx/>
                <a:buNone/>
              </a:pPr>
              <a:t>12</a:t>
            </a:fld>
            <a:endParaRPr lang="en-GB" altLang="en-US" sz="1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304800"/>
            <a:ext cx="8210550" cy="603250"/>
          </a:xfrm>
        </p:spPr>
        <p:txBody>
          <a:bodyPr/>
          <a:lstStyle/>
          <a:p>
            <a:pPr eaLnBrk="1" hangingPunct="1"/>
            <a:r>
              <a:rPr lang="ru-RU" altLang="en-US" sz="2800" smtClean="0"/>
              <a:t>Базовые понятия </a:t>
            </a:r>
            <a:br>
              <a:rPr lang="ru-RU" altLang="en-US" sz="2800" smtClean="0"/>
            </a:br>
            <a:r>
              <a:rPr lang="ru-RU" altLang="en-US" sz="2800" smtClean="0"/>
              <a:t>объектно-ориентированного программирования</a:t>
            </a:r>
          </a:p>
        </p:txBody>
      </p:sp>
      <p:sp>
        <p:nvSpPr>
          <p:cNvPr id="24579" name="Rectangle 3" descr="Rectangle: Click to edit Master text styles&#10;Second level&#10;Third level&#10;Fourth level&#10;Fifth level"/>
          <p:cNvSpPr>
            <a:spLocks noGrp="1" noChangeArrowheads="1"/>
          </p:cNvSpPr>
          <p:nvPr>
            <p:ph idx="1"/>
          </p:nvPr>
        </p:nvSpPr>
        <p:spPr>
          <a:xfrm>
            <a:off x="838200" y="1052513"/>
            <a:ext cx="7772400" cy="5805487"/>
          </a:xfrm>
        </p:spPr>
        <p:txBody>
          <a:bodyPr/>
          <a:lstStyle/>
          <a:p>
            <a:pPr marL="431800" indent="-431800" eaLnBrk="1" hangingPunct="1">
              <a:spcBef>
                <a:spcPts val="1400"/>
              </a:spcBef>
            </a:pPr>
            <a:r>
              <a:rPr lang="ru-RU" altLang="en-US" sz="1800" dirty="0" smtClean="0"/>
              <a:t>Класс – тип данных для создания объектов</a:t>
            </a:r>
          </a:p>
          <a:p>
            <a:pPr marL="431800" indent="-431800" eaLnBrk="1" hangingPunct="1">
              <a:spcBef>
                <a:spcPts val="1400"/>
              </a:spcBef>
            </a:pPr>
            <a:r>
              <a:rPr lang="ru-RU" altLang="en-US" sz="1800" dirty="0" smtClean="0"/>
              <a:t>Объект – экземпляр класса</a:t>
            </a:r>
          </a:p>
          <a:p>
            <a:pPr marL="431800" indent="-431800" eaLnBrk="1" hangingPunct="1">
              <a:spcBef>
                <a:spcPts val="1400"/>
              </a:spcBef>
            </a:pPr>
            <a:r>
              <a:rPr lang="ru-RU" altLang="en-US" sz="1800" dirty="0" smtClean="0"/>
              <a:t>Метод – процедура над объектом</a:t>
            </a:r>
          </a:p>
          <a:p>
            <a:pPr marL="431800" indent="-431800" eaLnBrk="1" hangingPunct="1">
              <a:spcBef>
                <a:spcPts val="1400"/>
              </a:spcBef>
            </a:pPr>
            <a:r>
              <a:rPr lang="ru-RU" altLang="en-US" sz="1800" dirty="0" smtClean="0"/>
              <a:t>Конструктор и деструктор – особые методы</a:t>
            </a:r>
          </a:p>
          <a:p>
            <a:pPr marL="431800" indent="-431800" eaLnBrk="1" hangingPunct="1">
              <a:spcBef>
                <a:spcPts val="1400"/>
              </a:spcBef>
            </a:pPr>
            <a:r>
              <a:rPr lang="ru-RU" altLang="en-US" sz="1800" dirty="0" smtClean="0"/>
              <a:t>Свойство – виртуальное поле</a:t>
            </a:r>
          </a:p>
          <a:p>
            <a:pPr marL="431800" indent="-431800" eaLnBrk="1" hangingPunct="1">
              <a:spcBef>
                <a:spcPts val="1400"/>
              </a:spcBef>
            </a:pPr>
            <a:r>
              <a:rPr lang="ru-RU" altLang="en-US" sz="1800" dirty="0" smtClean="0"/>
              <a:t>Наследование</a:t>
            </a:r>
            <a:r>
              <a:rPr lang="en-US" altLang="en-US" sz="1800" dirty="0" smtClean="0"/>
              <a:t> </a:t>
            </a:r>
            <a:r>
              <a:rPr lang="ru-RU" altLang="en-US" sz="1800" dirty="0" smtClean="0"/>
              <a:t>– расширение класса</a:t>
            </a:r>
          </a:p>
          <a:p>
            <a:pPr marL="431800" indent="-431800" eaLnBrk="1" hangingPunct="1">
              <a:spcBef>
                <a:spcPts val="1400"/>
              </a:spcBef>
            </a:pPr>
            <a:r>
              <a:rPr lang="ru-RU" altLang="en-US" sz="1800" dirty="0" smtClean="0"/>
              <a:t>Виртуальный метод – переопределяемый метод</a:t>
            </a:r>
          </a:p>
          <a:p>
            <a:pPr marL="431800" indent="-431800" eaLnBrk="1" hangingPunct="1">
              <a:spcBef>
                <a:spcPts val="1400"/>
              </a:spcBef>
            </a:pPr>
            <a:r>
              <a:rPr lang="ru-RU" altLang="en-US" sz="1800" dirty="0" smtClean="0"/>
              <a:t>Делегат – ссылка на метод</a:t>
            </a:r>
          </a:p>
          <a:p>
            <a:pPr marL="431800" indent="-431800" eaLnBrk="1" hangingPunct="1">
              <a:spcBef>
                <a:spcPts val="1400"/>
              </a:spcBef>
            </a:pPr>
            <a:r>
              <a:rPr lang="ru-RU" altLang="en-US" sz="1800" dirty="0" smtClean="0"/>
              <a:t>Событие – список делегатов</a:t>
            </a:r>
          </a:p>
          <a:p>
            <a:pPr marL="431800" indent="-431800" eaLnBrk="1" hangingPunct="1">
              <a:spcBef>
                <a:spcPts val="1400"/>
              </a:spcBef>
            </a:pPr>
            <a:r>
              <a:rPr lang="ru-RU" altLang="en-US" sz="1800" dirty="0" smtClean="0"/>
              <a:t>Интерфейс – описание класса без реализации</a:t>
            </a:r>
          </a:p>
          <a:p>
            <a:pPr marL="431800" indent="-431800" eaLnBrk="1" hangingPunct="1">
              <a:spcBef>
                <a:spcPts val="1400"/>
              </a:spcBef>
            </a:pPr>
            <a:r>
              <a:rPr lang="ru-RU" altLang="en-US" sz="1800" dirty="0" smtClean="0"/>
              <a:t>Шаблон – параметризованный класс</a:t>
            </a:r>
          </a:p>
          <a:p>
            <a:pPr marL="431800" indent="-431800" eaLnBrk="1" hangingPunct="1">
              <a:spcBef>
                <a:spcPts val="1400"/>
              </a:spcBef>
            </a:pPr>
            <a:r>
              <a:rPr lang="ru-RU" altLang="en-US" sz="1800" dirty="0" smtClean="0"/>
              <a:t>Атрибут – метаданные, механизм рефлексии</a:t>
            </a:r>
            <a:endParaRPr lang="en-US" altLang="en-US" sz="1800" dirty="0" smtClean="0"/>
          </a:p>
        </p:txBody>
      </p:sp>
      <p:sp>
        <p:nvSpPr>
          <p:cNvPr id="24580"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C1314BD-7CB5-40C9-A6DD-8E1FB98C6791}" type="slidenum">
              <a:rPr lang="en-GB" altLang="en-US" sz="1400" smtClean="0"/>
              <a:pPr>
                <a:spcBef>
                  <a:spcPct val="0"/>
                </a:spcBef>
                <a:buClrTx/>
                <a:buSzTx/>
                <a:buFontTx/>
                <a:buNone/>
              </a:pPr>
              <a:t>13</a:t>
            </a:fld>
            <a:endParaRPr lang="en-GB" altLang="en-US" sz="14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304800"/>
            <a:ext cx="7772400" cy="603250"/>
          </a:xfrm>
        </p:spPr>
        <p:txBody>
          <a:bodyPr/>
          <a:lstStyle/>
          <a:p>
            <a:pPr eaLnBrk="1" hangingPunct="1"/>
            <a:r>
              <a:rPr lang="ru-RU" altLang="en-US" sz="2800" smtClean="0"/>
              <a:t>Класс и объект</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7981950" cy="5805487"/>
          </a:xfrm>
          <a:extLst/>
        </p:spPr>
        <p:txBody>
          <a:bodyPr/>
          <a:lstStyle/>
          <a:p>
            <a:pPr marL="431800" indent="-431800" eaLnBrk="1" hangingPunct="1">
              <a:spcBef>
                <a:spcPts val="1400"/>
              </a:spcBef>
              <a:defRPr/>
            </a:pPr>
            <a:r>
              <a:rPr lang="ru-RU" altLang="en-US" sz="1800" dirty="0"/>
              <a:t>Класс </a:t>
            </a:r>
            <a:r>
              <a:rPr lang="ru-RU" altLang="en-US" sz="1800" dirty="0" smtClean="0"/>
              <a:t>– </a:t>
            </a:r>
            <a:r>
              <a:rPr lang="ru-RU" altLang="en-US" sz="1800" dirty="0"/>
              <a:t>тип данных для создания объектов</a:t>
            </a:r>
            <a:r>
              <a:rPr lang="en-US" altLang="en-US" sz="1800" dirty="0" smtClean="0"/>
              <a:t>:</a:t>
            </a:r>
            <a:endParaRPr lang="ru-RU" altLang="en-US" sz="2000" dirty="0" smtClean="0"/>
          </a:p>
          <a:p>
            <a:pPr marL="432000" indent="0">
              <a:spcBef>
                <a:spcPts val="1200"/>
              </a:spcBef>
              <a:buFont typeface="Wingdings" panose="05000000000000000000" pitchFamily="2" charset="2"/>
              <a:buNone/>
              <a:defRPr/>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class</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DelimitedReader</a:t>
            </a:r>
            <a:endParaRPr lang="en-US"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void</a:t>
            </a:r>
            <a:r>
              <a:rPr lang="en-US" sz="1400" dirty="0" smtClean="0">
                <a:solidFill>
                  <a:srgbClr val="000000"/>
                </a:solidFill>
                <a:highlight>
                  <a:srgbClr val="FFFFFF"/>
                </a:highlight>
                <a:latin typeface="Consolas" panose="020B0609020204030204" pitchFamily="49" charset="0"/>
              </a:rPr>
              <a:t> Open(</a:t>
            </a:r>
            <a:r>
              <a:rPr lang="en-US" sz="1400" dirty="0" smtClean="0">
                <a:solidFill>
                  <a:srgbClr val="0000FF"/>
                </a:solidFill>
                <a:highlight>
                  <a:srgbClr val="FFFFFF"/>
                </a:highlight>
                <a:latin typeface="Consolas" panose="020B0609020204030204" pitchFamily="49" charset="0"/>
              </a:rPr>
              <a:t>string</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fileName</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char</a:t>
            </a:r>
            <a:r>
              <a:rPr lang="en-US" sz="1400" dirty="0" smtClean="0">
                <a:solidFill>
                  <a:srgbClr val="000000"/>
                </a:solidFill>
                <a:highlight>
                  <a:srgbClr val="FFFFFF"/>
                </a:highlight>
                <a:latin typeface="Consolas" panose="020B0609020204030204" pitchFamily="49" charset="0"/>
              </a:rPr>
              <a:t> delimiter) {</a:t>
            </a: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FF"/>
                </a:solidFill>
                <a:highlight>
                  <a:srgbClr val="FFFFFF"/>
                </a:highlight>
                <a:latin typeface="Consolas" panose="020B0609020204030204" pitchFamily="49" charset="0"/>
              </a:rPr>
              <a:t>bool</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NextLine</a:t>
            </a:r>
            <a:r>
              <a:rPr lang="en-US" sz="1400" dirty="0" smtClean="0">
                <a:solidFill>
                  <a:srgbClr val="000000"/>
                </a:solidFill>
                <a:highlight>
                  <a:srgbClr val="FFFFFF"/>
                </a:highlight>
                <a:latin typeface="Consolas" panose="020B0609020204030204" pitchFamily="49" charset="0"/>
              </a:rPr>
              <a:t>() {</a:t>
            </a: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FF"/>
                </a:solidFill>
                <a:highlight>
                  <a:srgbClr val="FFFFFF"/>
                </a:highlight>
                <a:latin typeface="Consolas" panose="020B0609020204030204" pitchFamily="49" charset="0"/>
              </a:rPr>
              <a:t>bool</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IsEndOfFile</a:t>
            </a:r>
            <a:r>
              <a:rPr lang="en-US" sz="1400" dirty="0" smtClean="0">
                <a:solidFill>
                  <a:srgbClr val="000000"/>
                </a:solidFill>
                <a:highlight>
                  <a:srgbClr val="FFFFFF"/>
                </a:highlight>
                <a:latin typeface="Consolas" panose="020B0609020204030204" pitchFamily="49" charset="0"/>
              </a:rPr>
              <a:t>() {</a:t>
            </a: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p>
          <a:p>
            <a:pPr marL="432000" indent="0">
              <a:buNone/>
              <a:defRPr/>
            </a:pPr>
            <a:endParaRPr lang="ru-RU" sz="1400" dirty="0" smtClean="0">
              <a:solidFill>
                <a:srgbClr val="000000"/>
              </a:solidFill>
              <a:highlight>
                <a:srgbClr val="FFFFFF"/>
              </a:highlight>
              <a:latin typeface="Consolas" panose="020B0609020204030204" pitchFamily="49" charset="0"/>
            </a:endParaRPr>
          </a:p>
          <a:p>
            <a:pPr marL="432000" indent="0">
              <a:buNone/>
              <a:defRPr/>
            </a:pP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Items;</a:t>
            </a:r>
            <a:endParaRPr lang="ru-RU"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endParaRPr lang="ru-RU" sz="1400" dirty="0" smtClean="0">
              <a:solidFill>
                <a:srgbClr val="000000"/>
              </a:solidFill>
              <a:highlight>
                <a:srgbClr val="FFFFFF"/>
              </a:highlight>
              <a:latin typeface="Consolas" panose="020B0609020204030204" pitchFamily="49" charset="0"/>
            </a:endParaRPr>
          </a:p>
          <a:p>
            <a:pPr marL="432000" indent="0">
              <a:buNone/>
              <a:defRPr/>
            </a:pP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FileName</a:t>
            </a:r>
            <a:r>
              <a:rPr lang="en-US" sz="1400" dirty="0">
                <a:solidFill>
                  <a:srgbClr val="000000"/>
                </a:solidFill>
                <a:highlight>
                  <a:srgbClr val="FFFFFF"/>
                </a:highlight>
                <a:latin typeface="Consolas" panose="020B0609020204030204" pitchFamily="49" charset="0"/>
              </a:rPr>
              <a:t>;</a:t>
            </a:r>
          </a:p>
          <a:p>
            <a:pPr marL="432000" indent="0">
              <a:buNone/>
              <a:defRPr/>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 Delimiter</a:t>
            </a: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2000" indent="0">
              <a:buNone/>
              <a:defRPr/>
            </a:pP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smtClean="0"/>
              <a:t>Объект – экземпляр класса</a:t>
            </a:r>
            <a:r>
              <a:rPr lang="en-US" altLang="en-US" sz="1800" dirty="0" smtClean="0"/>
              <a:t>:</a:t>
            </a:r>
            <a:endParaRPr lang="ru-RU" altLang="en-US" sz="2000" dirty="0"/>
          </a:p>
          <a:p>
            <a:pPr marL="432000" indent="0">
              <a:spcBef>
                <a:spcPts val="1200"/>
              </a:spcBef>
              <a:buFont typeface="Wingdings" panose="05000000000000000000" pitchFamily="2" charset="2"/>
              <a:buNone/>
              <a:defRPr/>
            </a:pPr>
            <a:r>
              <a:rPr lang="en-US" sz="1400" dirty="0" err="1" smtClean="0">
                <a:solidFill>
                  <a:srgbClr val="0000FF"/>
                </a:solidFill>
                <a:highlight>
                  <a:srgbClr val="FFFFFF"/>
                </a:highlight>
                <a:latin typeface="Consolas" panose="020B0609020204030204" pitchFamily="49" charset="0"/>
              </a:rPr>
              <a:t>var</a:t>
            </a:r>
            <a:r>
              <a:rPr lang="en-US" sz="1400" dirty="0" smtClean="0">
                <a:solidFill>
                  <a:srgbClr val="000000"/>
                </a:solidFill>
                <a:highlight>
                  <a:srgbClr val="FFFFFF"/>
                </a:highlight>
                <a:latin typeface="Consolas" panose="020B0609020204030204" pitchFamily="49" charset="0"/>
              </a:rPr>
              <a:t> reader = </a:t>
            </a:r>
            <a:r>
              <a:rPr lang="en-US" sz="1400" dirty="0" smtClean="0">
                <a:solidFill>
                  <a:srgbClr val="0000FF"/>
                </a:solidFill>
                <a:highlight>
                  <a:srgbClr val="FFFFFF"/>
                </a:highlight>
                <a:latin typeface="Consolas" panose="020B0609020204030204" pitchFamily="49" charset="0"/>
              </a:rPr>
              <a:t>new</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DelimitedReader</a:t>
            </a: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err="1" smtClean="0">
                <a:solidFill>
                  <a:srgbClr val="000000"/>
                </a:solidFill>
                <a:highlight>
                  <a:srgbClr val="FFFFFF"/>
                </a:highlight>
                <a:latin typeface="Consolas" panose="020B0609020204030204" pitchFamily="49" charset="0"/>
              </a:rPr>
              <a:t>reader.Open</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A31515"/>
                </a:solidFill>
                <a:highlight>
                  <a:srgbClr val="FFFFFF"/>
                </a:highlight>
                <a:latin typeface="Consolas" panose="020B0609020204030204" pitchFamily="49" charset="0"/>
              </a:rPr>
              <a:t>"MyFile.csv"</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A31515"/>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smtClean="0">
                <a:solidFill>
                  <a:srgbClr val="0000FF"/>
                </a:solidFill>
                <a:highlight>
                  <a:srgbClr val="FFFFFF"/>
                </a:highlight>
                <a:latin typeface="Consolas" panose="020B0609020204030204" pitchFamily="49" charset="0"/>
              </a:rPr>
              <a:t>while</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reader.NextLine</a:t>
            </a: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smtClean="0">
                <a:solidFill>
                  <a:srgbClr val="2B91AF"/>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Console</a:t>
            </a:r>
            <a:r>
              <a:rPr lang="en-US" sz="1400" dirty="0" err="1" smtClean="0">
                <a:solidFill>
                  <a:srgbClr val="000000"/>
                </a:solidFill>
                <a:highlight>
                  <a:srgbClr val="FFFFFF"/>
                </a:highlight>
                <a:latin typeface="Consolas" panose="020B0609020204030204" pitchFamily="49" charset="0"/>
              </a:rPr>
              <a:t>.WriteLine</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A31515"/>
                </a:solidFill>
                <a:highlight>
                  <a:srgbClr val="FFFFFF"/>
                </a:highlight>
                <a:latin typeface="Consolas" panose="020B0609020204030204" pitchFamily="49" charset="0"/>
              </a:rPr>
              <a:t>"{0}"</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reader.Items</a:t>
            </a:r>
            <a:r>
              <a:rPr lang="en-US" sz="1400" dirty="0" smtClean="0">
                <a:solidFill>
                  <a:srgbClr val="000000"/>
                </a:solidFill>
                <a:highlight>
                  <a:srgbClr val="FFFFFF"/>
                </a:highlight>
                <a:latin typeface="Consolas" panose="020B0609020204030204" pitchFamily="49" charset="0"/>
              </a:rPr>
              <a:t>[0]); </a:t>
            </a:r>
            <a:r>
              <a:rPr lang="en-US" sz="1400" dirty="0" smtClean="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выводим первый столбец</a:t>
            </a:r>
            <a:endParaRPr lang="ru-RU"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FF"/>
              </a:solidFill>
              <a:highlight>
                <a:srgbClr val="FFFFFF"/>
              </a:highlight>
              <a:latin typeface="Consolas" panose="020B0609020204030204" pitchFamily="49" charset="0"/>
            </a:endParaRPr>
          </a:p>
        </p:txBody>
      </p:sp>
      <p:sp>
        <p:nvSpPr>
          <p:cNvPr id="25604"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CCC22BA-0303-4BD6-B4B7-6E6708A6890D}" type="slidenum">
              <a:rPr lang="en-GB" altLang="en-US" sz="1400" smtClean="0"/>
              <a:pPr>
                <a:spcBef>
                  <a:spcPct val="0"/>
                </a:spcBef>
                <a:buClrTx/>
                <a:buSzTx/>
                <a:buFontTx/>
                <a:buNone/>
              </a:pPr>
              <a:t>14</a:t>
            </a:fld>
            <a:endParaRPr lang="en-GB" altLang="en-US" sz="140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9600" y="304800"/>
            <a:ext cx="7772400" cy="603250"/>
          </a:xfrm>
        </p:spPr>
        <p:txBody>
          <a:bodyPr/>
          <a:lstStyle/>
          <a:p>
            <a:pPr marL="431800" indent="-431800" eaLnBrk="1" hangingPunct="1">
              <a:spcBef>
                <a:spcPts val="1400"/>
              </a:spcBef>
            </a:pPr>
            <a:r>
              <a:rPr lang="ru-RU" altLang="en-US" sz="2800" smtClean="0"/>
              <a:t>Метод</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7981950" cy="5805487"/>
          </a:xfrm>
          <a:extLst/>
        </p:spPr>
        <p:txBody>
          <a:bodyPr/>
          <a:lstStyle/>
          <a:p>
            <a:pPr marL="431800" indent="-431800" eaLnBrk="1" hangingPunct="1">
              <a:spcBef>
                <a:spcPts val="1400"/>
              </a:spcBef>
              <a:defRPr/>
            </a:pPr>
            <a:r>
              <a:rPr lang="ru-RU" altLang="en-US" sz="1800" dirty="0" smtClean="0"/>
              <a:t>Метод</a:t>
            </a:r>
            <a:r>
              <a:rPr lang="en-US" altLang="en-US" sz="1800" dirty="0" smtClean="0"/>
              <a:t>:</a:t>
            </a:r>
            <a:endParaRPr lang="ru-RU" altLang="en-US" sz="2000" dirty="0" smtClean="0"/>
          </a:p>
          <a:p>
            <a:pPr marL="432000" indent="0">
              <a:spcBef>
                <a:spcPts val="1200"/>
              </a:spcBef>
              <a:buFont typeface="Wingdings" panose="05000000000000000000" pitchFamily="2" charset="2"/>
              <a:buNone/>
              <a:defRPr/>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class</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DelimitedReader</a:t>
            </a:r>
            <a:endParaRPr lang="en-US"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ru-RU" sz="1400" dirty="0" smtClean="0">
                <a:solidFill>
                  <a:srgbClr val="0000FF"/>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void</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AssignFields</a:t>
            </a: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FileName</a:t>
            </a:r>
            <a:r>
              <a:rPr lang="en-US" sz="1400" dirty="0" smtClean="0">
                <a:solidFill>
                  <a:srgbClr val="000000"/>
                </a:solidFill>
                <a:highlight>
                  <a:srgbClr val="FFFFFF"/>
                </a:highlight>
                <a:latin typeface="Consolas" panose="020B0609020204030204" pitchFamily="49" charset="0"/>
              </a:rPr>
              <a:t> = </a:t>
            </a:r>
            <a:r>
              <a:rPr lang="en-US" sz="1400" dirty="0" smtClean="0">
                <a:solidFill>
                  <a:srgbClr val="A31515"/>
                </a:solidFill>
                <a:highlight>
                  <a:srgbClr val="FFFFFF"/>
                </a:highlight>
                <a:latin typeface="Consolas" panose="020B0609020204030204" pitchFamily="49" charset="0"/>
              </a:rPr>
              <a:t>"MyFile.csv"</a:t>
            </a: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FF"/>
                </a:solidFill>
                <a:highlight>
                  <a:srgbClr val="FFFFFF"/>
                </a:highlight>
                <a:latin typeface="Consolas" panose="020B0609020204030204" pitchFamily="49" charset="0"/>
              </a:rPr>
              <a:t>this</a:t>
            </a:r>
            <a:r>
              <a:rPr lang="en-US" sz="1400" dirty="0" err="1" smtClean="0">
                <a:solidFill>
                  <a:srgbClr val="000000"/>
                </a:solidFill>
                <a:highlight>
                  <a:srgbClr val="FFFFFF"/>
                </a:highlight>
                <a:latin typeface="Consolas" panose="020B0609020204030204" pitchFamily="49" charset="0"/>
              </a:rPr>
              <a:t>.Delimiter</a:t>
            </a:r>
            <a:r>
              <a:rPr lang="en-US" sz="1400" dirty="0" smtClean="0">
                <a:solidFill>
                  <a:srgbClr val="000000"/>
                </a:solidFill>
                <a:highlight>
                  <a:srgbClr val="FFFFFF"/>
                </a:highlight>
                <a:latin typeface="Consolas" panose="020B0609020204030204" pitchFamily="49" charset="0"/>
              </a:rPr>
              <a:t> = </a:t>
            </a:r>
            <a:r>
              <a:rPr lang="en-US" sz="1400" dirty="0" smtClean="0">
                <a:solidFill>
                  <a:srgbClr val="A31515"/>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    }</a:t>
            </a:r>
          </a:p>
          <a:p>
            <a:pPr marL="432000" indent="0">
              <a:buFont typeface="Wingdings" panose="05000000000000000000" pitchFamily="2" charset="2"/>
              <a:buNone/>
              <a:defRPr/>
            </a:pPr>
            <a:endParaRPr lang="ru-RU" sz="1400" dirty="0" smtClean="0">
              <a:solidFill>
                <a:srgbClr val="000000"/>
              </a:solidFill>
              <a:highlight>
                <a:srgbClr val="FFFFFF"/>
              </a:highlight>
              <a:latin typeface="Consolas" panose="020B0609020204030204" pitchFamily="49" charset="0"/>
            </a:endParaRPr>
          </a:p>
          <a:p>
            <a:pPr marL="432000" indent="0">
              <a:buNone/>
              <a:defRPr/>
            </a:pP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FileName</a:t>
            </a:r>
            <a:r>
              <a:rPr lang="en-US" sz="1400" dirty="0">
                <a:solidFill>
                  <a:srgbClr val="000000"/>
                </a:solidFill>
                <a:highlight>
                  <a:srgbClr val="FFFFFF"/>
                </a:highlight>
                <a:latin typeface="Consolas" panose="020B0609020204030204" pitchFamily="49" charset="0"/>
              </a:rPr>
              <a:t>;</a:t>
            </a:r>
          </a:p>
          <a:p>
            <a:pPr marL="432000" indent="0">
              <a:buNone/>
              <a:defRPr/>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 Delimiter;</a:t>
            </a:r>
            <a:endParaRPr lang="ru-RU"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smtClean="0"/>
              <a:t>Процедура, эквивалентная методу</a:t>
            </a:r>
            <a:r>
              <a:rPr lang="en-US" altLang="en-US" sz="1800" dirty="0" smtClean="0"/>
              <a:t>:</a:t>
            </a:r>
            <a:endParaRPr lang="ru-RU" altLang="en-US" sz="2000" dirty="0"/>
          </a:p>
          <a:p>
            <a:pPr marL="432000" indent="0">
              <a:spcBef>
                <a:spcPts val="1200"/>
              </a:spcBef>
              <a:buFont typeface="Wingdings" panose="05000000000000000000" pitchFamily="2" charset="2"/>
              <a:buNone/>
              <a:defRPr/>
            </a:pPr>
            <a:r>
              <a:rPr lang="en-US" sz="1400" dirty="0" smtClean="0">
                <a:solidFill>
                  <a:srgbClr val="0000FF"/>
                </a:solidFill>
                <a:highlight>
                  <a:srgbClr val="FFFFFF"/>
                </a:highlight>
                <a:latin typeface="Consolas" panose="020B0609020204030204" pitchFamily="49" charset="0"/>
              </a:rPr>
              <a:t>    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void</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AssignFields</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0000FF"/>
                </a:solidFill>
                <a:highlight>
                  <a:srgbClr val="FFFFFF"/>
                </a:highlight>
                <a:latin typeface="Consolas" panose="020B0609020204030204" pitchFamily="49" charset="0"/>
              </a:rPr>
              <a:t>this</a:t>
            </a:r>
            <a:r>
              <a:rPr lang="en-US" sz="1400" dirty="0" smtClean="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 reader</a:t>
            </a: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reader.FileName</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"MyFile.csv"</a:t>
            </a: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reader.Delimiter</a:t>
            </a:r>
            <a:r>
              <a:rPr lang="en-US" sz="1400" dirty="0" smtClean="0">
                <a:solidFill>
                  <a:srgbClr val="000000"/>
                </a:solidFill>
                <a:highlight>
                  <a:srgbClr val="FFFFFF"/>
                </a:highlight>
                <a:latin typeface="Consolas" panose="020B0609020204030204" pitchFamily="49" charset="0"/>
              </a:rPr>
              <a:t> = </a:t>
            </a:r>
            <a:r>
              <a:rPr lang="en-US" sz="1400" dirty="0" smtClean="0">
                <a:solidFill>
                  <a:srgbClr val="A31515"/>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    }</a:t>
            </a:r>
          </a:p>
          <a:p>
            <a:pPr marL="432000" indent="0">
              <a:buFont typeface="Wingdings" panose="05000000000000000000" pitchFamily="2" charset="2"/>
              <a:buNone/>
              <a:defRPr/>
            </a:pPr>
            <a:endParaRPr lang="ru-RU" sz="1400" dirty="0" smtClean="0">
              <a:solidFill>
                <a:srgbClr val="0000FF"/>
              </a:solidFill>
              <a:highlight>
                <a:srgbClr val="FFFFFF"/>
              </a:highlight>
              <a:latin typeface="Consolas" panose="020B0609020204030204" pitchFamily="49" charset="0"/>
            </a:endParaRPr>
          </a:p>
        </p:txBody>
      </p:sp>
      <p:sp>
        <p:nvSpPr>
          <p:cNvPr id="26628"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C65B89B-68FB-49F2-ABF6-1EF38C1CDAE3}" type="slidenum">
              <a:rPr lang="en-GB" altLang="en-US" sz="1400" smtClean="0"/>
              <a:pPr>
                <a:spcBef>
                  <a:spcPct val="0"/>
                </a:spcBef>
                <a:buClrTx/>
                <a:buSzTx/>
                <a:buFontTx/>
                <a:buNone/>
              </a:pPr>
              <a:t>15</a:t>
            </a:fld>
            <a:endParaRPr lang="en-GB" altLang="en-US" sz="14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7772400" cy="603250"/>
          </a:xfrm>
        </p:spPr>
        <p:txBody>
          <a:bodyPr/>
          <a:lstStyle/>
          <a:p>
            <a:pPr marL="431800" indent="-431800" eaLnBrk="1" hangingPunct="1">
              <a:spcBef>
                <a:spcPts val="1400"/>
              </a:spcBef>
            </a:pPr>
            <a:r>
              <a:rPr lang="ru-RU" altLang="en-US" sz="2800" smtClean="0"/>
              <a:t>Конструктор и деструктор</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7981950" cy="5805487"/>
          </a:xfrm>
          <a:extLst/>
        </p:spPr>
        <p:txBody>
          <a:bodyPr/>
          <a:lstStyle/>
          <a:p>
            <a:pPr marL="431800" indent="-431800" eaLnBrk="1" hangingPunct="1">
              <a:spcBef>
                <a:spcPts val="1400"/>
              </a:spcBef>
              <a:defRPr/>
            </a:pPr>
            <a:r>
              <a:rPr lang="ru-RU" altLang="en-US" sz="1800" dirty="0"/>
              <a:t>Конструктор и деструктор – особые </a:t>
            </a:r>
            <a:r>
              <a:rPr lang="ru-RU" altLang="en-US" sz="1800" dirty="0" smtClean="0"/>
              <a:t>методы</a:t>
            </a:r>
            <a:r>
              <a:rPr lang="en-US" altLang="en-US" sz="1800" dirty="0"/>
              <a:t>:</a:t>
            </a:r>
            <a:endParaRPr lang="ru-RU" altLang="en-US" sz="1800" dirty="0"/>
          </a:p>
          <a:p>
            <a:pPr marL="432000" indent="0">
              <a:spcBef>
                <a:spcPts val="1200"/>
              </a:spcBef>
              <a:buFont typeface="Wingdings" panose="05000000000000000000" pitchFamily="2" charset="2"/>
              <a:buNone/>
              <a:defRPr/>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class</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DelimitedReader</a:t>
            </a:r>
            <a:endParaRPr lang="en-US"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ru-RU" sz="1400" dirty="0" smtClean="0">
                <a:solidFill>
                  <a:srgbClr val="0000FF"/>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DelimitedReader</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0000FF"/>
                </a:solidFill>
                <a:highlight>
                  <a:srgbClr val="FFFFFF"/>
                </a:highlight>
                <a:latin typeface="Consolas" panose="020B0609020204030204" pitchFamily="49" charset="0"/>
              </a:rPr>
              <a:t>string</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fileName</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char</a:t>
            </a:r>
            <a:r>
              <a:rPr lang="en-US" sz="1400" dirty="0" smtClean="0">
                <a:solidFill>
                  <a:srgbClr val="000000"/>
                </a:solidFill>
                <a:highlight>
                  <a:srgbClr val="FFFFFF"/>
                </a:highlight>
                <a:latin typeface="Consolas" panose="020B0609020204030204" pitchFamily="49" charset="0"/>
              </a:rPr>
              <a:t> delimiter)</a:t>
            </a:r>
            <a:endParaRPr lang="ru-RU"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ru-RU" sz="1400" dirty="0" smtClean="0">
                <a:solidFill>
                  <a:srgbClr val="0000FF"/>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FileName</a:t>
            </a:r>
            <a:r>
              <a:rPr lang="ru-RU" sz="1400" dirty="0" smtClean="0">
                <a:solidFill>
                  <a:srgbClr val="000000"/>
                </a:solidFill>
                <a:highlight>
                  <a:srgbClr val="FFFFFF"/>
                </a:highlight>
                <a:latin typeface="Consolas" panose="020B0609020204030204" pitchFamily="49" charset="0"/>
              </a:rPr>
              <a:t> = </a:t>
            </a:r>
            <a:r>
              <a:rPr lang="en-US" sz="1400" dirty="0" smtClean="0">
                <a:solidFill>
                  <a:srgbClr val="000000"/>
                </a:solidFill>
                <a:highlight>
                  <a:srgbClr val="FFFFFF"/>
                </a:highlight>
                <a:latin typeface="Consolas" panose="020B0609020204030204" pitchFamily="49" charset="0"/>
              </a:rPr>
              <a:t>filename;</a:t>
            </a:r>
            <a:endParaRPr lang="en-US"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        Delimiter = delimiter;</a:t>
            </a:r>
            <a:endParaRPr lang="ru-RU"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endParaRPr lang="en-US"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DelimitedReader</a:t>
            </a: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ru-RU" sz="1400" dirty="0">
                <a:solidFill>
                  <a:srgbClr val="000000"/>
                </a:solidFill>
                <a:highlight>
                  <a:srgbClr val="FFFFFF"/>
                </a:highlight>
                <a:latin typeface="Consolas" panose="020B0609020204030204" pitchFamily="49" charset="0"/>
              </a:rPr>
              <a:t> </a:t>
            </a: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endParaRPr lang="ru-RU"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ru-RU" sz="1400" dirty="0">
                <a:solidFill>
                  <a:srgbClr val="000000"/>
                </a:solidFill>
                <a:highlight>
                  <a:srgbClr val="FFFFFF"/>
                </a:highlight>
                <a:latin typeface="Consolas" panose="020B0609020204030204" pitchFamily="49" charset="0"/>
              </a:rPr>
              <a:t> </a:t>
            </a:r>
            <a:r>
              <a:rPr lang="ru-RU" sz="1400" dirty="0" smtClean="0">
                <a:solidFill>
                  <a:srgbClr val="000000"/>
                </a:solidFill>
                <a:highlight>
                  <a:srgbClr val="FFFFFF"/>
                </a:highlight>
                <a:latin typeface="Consolas" panose="020B0609020204030204" pitchFamily="49" charset="0"/>
              </a:rPr>
              <a:t>       ...</a:t>
            </a:r>
          </a:p>
          <a:p>
            <a:pPr marL="432000" indent="0">
              <a:buFont typeface="Wingdings" panose="05000000000000000000" pitchFamily="2" charset="2"/>
              <a:buNone/>
              <a:defRPr/>
            </a:pPr>
            <a:r>
              <a:rPr lang="ru-RU" sz="1400" dirty="0">
                <a:solidFill>
                  <a:srgbClr val="000000"/>
                </a:solidFill>
                <a:highlight>
                  <a:srgbClr val="FFFFFF"/>
                </a:highlight>
                <a:latin typeface="Consolas" panose="020B0609020204030204" pitchFamily="49" charset="0"/>
              </a:rPr>
              <a:t> </a:t>
            </a: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2000" indent="0">
              <a:buNone/>
              <a:defRPr/>
            </a:pPr>
            <a:r>
              <a:rPr lang="ru-RU" sz="1400" dirty="0" smtClean="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smtClean="0"/>
              <a:t>Вызов конструктора</a:t>
            </a:r>
            <a:r>
              <a:rPr lang="en-US" altLang="en-US" sz="1800" dirty="0" smtClean="0"/>
              <a:t>:</a:t>
            </a:r>
            <a:endParaRPr lang="ru-RU" altLang="en-US" sz="2000" dirty="0"/>
          </a:p>
          <a:p>
            <a:pPr marL="432000" indent="0">
              <a:spcBef>
                <a:spcPts val="1200"/>
              </a:spcBef>
              <a:buFont typeface="Wingdings" panose="05000000000000000000" pitchFamily="2" charset="2"/>
              <a:buNone/>
              <a:defRPr/>
            </a:pP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reader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DelimitedReader</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A31515"/>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MyFile.csv"</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endParaRPr lang="ru-RU" sz="1400" dirty="0" smtClean="0">
              <a:solidFill>
                <a:srgbClr val="0000FF"/>
              </a:solidFill>
              <a:highlight>
                <a:srgbClr val="FFFFFF"/>
              </a:highlight>
              <a:latin typeface="Consolas" panose="020B0609020204030204" pitchFamily="49" charset="0"/>
            </a:endParaRPr>
          </a:p>
        </p:txBody>
      </p:sp>
      <p:sp>
        <p:nvSpPr>
          <p:cNvPr id="2765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A07ABB-5D86-49CE-93B5-F2B472DAAD2D}" type="slidenum">
              <a:rPr lang="en-GB" altLang="en-US" sz="1400" smtClean="0"/>
              <a:pPr>
                <a:spcBef>
                  <a:spcPct val="0"/>
                </a:spcBef>
                <a:buClrTx/>
                <a:buSzTx/>
                <a:buFontTx/>
                <a:buNone/>
              </a:pPr>
              <a:t>16</a:t>
            </a:fld>
            <a:endParaRPr lang="en-GB" altLang="en-US" sz="14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7772400" cy="603250"/>
          </a:xfrm>
        </p:spPr>
        <p:txBody>
          <a:bodyPr/>
          <a:lstStyle/>
          <a:p>
            <a:pPr marL="431800" indent="-431800" eaLnBrk="1" hangingPunct="1">
              <a:spcBef>
                <a:spcPts val="1400"/>
              </a:spcBef>
            </a:pPr>
            <a:r>
              <a:rPr lang="ru-RU" altLang="en-US" sz="2800" dirty="0" smtClean="0"/>
              <a:t>Свойство</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8126288" cy="5805487"/>
          </a:xfrm>
          <a:extLst/>
        </p:spPr>
        <p:txBody>
          <a:bodyPr/>
          <a:lstStyle/>
          <a:p>
            <a:pPr marL="431800" indent="-431800" eaLnBrk="1" hangingPunct="1">
              <a:spcBef>
                <a:spcPts val="1400"/>
              </a:spcBef>
              <a:defRPr/>
            </a:pPr>
            <a:r>
              <a:rPr lang="ru-RU" altLang="en-US" sz="1800" dirty="0" smtClean="0"/>
              <a:t>Свойство – виртуальное поле</a:t>
            </a:r>
            <a:r>
              <a:rPr lang="en-US" altLang="en-US" sz="1800" dirty="0" smtClean="0"/>
              <a:t>:</a:t>
            </a:r>
            <a:endParaRPr lang="ru-RU" altLang="en-US" sz="1800" dirty="0"/>
          </a:p>
          <a:p>
            <a:pPr marL="432000" indent="0">
              <a:spcBef>
                <a:spcPts val="1200"/>
              </a:spcBef>
              <a:buFont typeface="Wingdings" panose="05000000000000000000" pitchFamily="2" charset="2"/>
              <a:buNone/>
              <a:defRPr/>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class</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DelimitedReader</a:t>
            </a:r>
            <a:endParaRPr lang="en-US"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2000" indent="0">
              <a:buNone/>
            </a:pPr>
            <a:r>
              <a:rPr lang="en-US" sz="1400" dirty="0" smtClean="0">
                <a:solidFill>
                  <a:srgbClr val="0000FF"/>
                </a:solidFill>
                <a:highlight>
                  <a:srgbClr val="FFFFFF"/>
                </a:highlight>
                <a:latin typeface="Consolas" panose="020B0609020204030204" pitchFamily="49" charset="0"/>
              </a:rPr>
              <a:t>    public</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FF"/>
                </a:solidFill>
                <a:highlight>
                  <a:srgbClr val="FFFFFF"/>
                </a:highlight>
                <a:latin typeface="Consolas" panose="020B0609020204030204" pitchFamily="49" charset="0"/>
              </a:rPr>
              <a:t>bool</a:t>
            </a:r>
            <a:r>
              <a:rPr lang="en-US" sz="1400" dirty="0" smtClean="0">
                <a:solidFill>
                  <a:srgbClr val="000000"/>
                </a:solidFill>
                <a:highlight>
                  <a:srgbClr val="FFFFFF"/>
                </a:highlight>
                <a:latin typeface="Consolas" panose="020B0609020204030204" pitchFamily="49" charset="0"/>
              </a:rPr>
              <a:t> Active { </a:t>
            </a:r>
            <a:r>
              <a:rPr lang="en-US" sz="1400" dirty="0" smtClean="0">
                <a:solidFill>
                  <a:srgbClr val="0000FF"/>
                </a:solidFill>
                <a:highlight>
                  <a:srgbClr val="FFFFFF"/>
                </a:highlight>
                <a:latin typeface="Consolas" panose="020B0609020204030204" pitchFamily="49" charset="0"/>
              </a:rPr>
              <a:t>get</a:t>
            </a:r>
            <a:r>
              <a:rPr lang="en-US" sz="1400" dirty="0" smtClean="0">
                <a:solidFill>
                  <a:srgbClr val="000000"/>
                </a:solidFill>
                <a:highlight>
                  <a:srgbClr val="FFFFFF"/>
                </a:highlight>
                <a:latin typeface="Consolas" panose="020B0609020204030204" pitchFamily="49" charset="0"/>
              </a:rPr>
              <a:t> { </a:t>
            </a:r>
            <a:r>
              <a:rPr lang="en-US" sz="1400" dirty="0" smtClean="0">
                <a:solidFill>
                  <a:srgbClr val="0000FF"/>
                </a:solidFill>
                <a:highlight>
                  <a:srgbClr val="FFFFFF"/>
                </a:highlight>
                <a:latin typeface="Consolas" panose="020B0609020204030204" pitchFamily="49" charset="0"/>
              </a:rPr>
              <a:t>return</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fActive</a:t>
            </a:r>
            <a:r>
              <a:rPr lang="en-US" sz="1400" dirty="0" smtClean="0">
                <a:solidFill>
                  <a:srgbClr val="000000"/>
                </a:solidFill>
                <a:highlight>
                  <a:srgbClr val="FFFFFF"/>
                </a:highlight>
                <a:latin typeface="Consolas" panose="020B0609020204030204" pitchFamily="49" charset="0"/>
              </a:rPr>
              <a:t>; } </a:t>
            </a:r>
            <a:r>
              <a:rPr lang="en-US" sz="1400" dirty="0" smtClean="0">
                <a:solidFill>
                  <a:srgbClr val="0000FF"/>
                </a:solidFill>
                <a:highlight>
                  <a:srgbClr val="FFFFFF"/>
                </a:highlight>
                <a:latin typeface="Consolas" panose="020B0609020204030204" pitchFamily="49" charset="0"/>
              </a:rPr>
              <a:t>set</a:t>
            </a:r>
            <a:r>
              <a:rPr lang="en-US" sz="1400" dirty="0" smtClean="0">
                <a:solidFill>
                  <a:srgbClr val="000000"/>
                </a:solidFill>
                <a:highlight>
                  <a:srgbClr val="FFFFFF"/>
                </a:highlight>
                <a:latin typeface="Consolas" panose="020B0609020204030204" pitchFamily="49" charset="0"/>
              </a:rPr>
              <a:t> { </a:t>
            </a:r>
            <a:r>
              <a:rPr lang="en-US" sz="1400" dirty="0" err="1" smtClean="0">
                <a:solidFill>
                  <a:srgbClr val="000000"/>
                </a:solidFill>
                <a:highlight>
                  <a:srgbClr val="FFFFFF"/>
                </a:highlight>
                <a:latin typeface="Consolas" panose="020B0609020204030204" pitchFamily="49" charset="0"/>
              </a:rPr>
              <a:t>SetActive</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0000FF"/>
                </a:solidFill>
                <a:highlight>
                  <a:srgbClr val="FFFFFF"/>
                </a:highlight>
                <a:latin typeface="Consolas" panose="020B0609020204030204" pitchFamily="49" charset="0"/>
              </a:rPr>
              <a:t>value</a:t>
            </a:r>
            <a:r>
              <a:rPr lang="en-US" sz="1400" dirty="0" smtClean="0">
                <a:solidFill>
                  <a:srgbClr val="000000"/>
                </a:solidFill>
                <a:highlight>
                  <a:srgbClr val="FFFFFF"/>
                </a:highlight>
                <a:latin typeface="Consolas" panose="020B0609020204030204" pitchFamily="49" charset="0"/>
              </a:rPr>
              <a:t>); } }</a:t>
            </a:r>
            <a:endParaRPr lang="ru-RU" sz="1400" dirty="0" smtClean="0">
              <a:solidFill>
                <a:srgbClr val="000000"/>
              </a:solidFill>
              <a:highlight>
                <a:srgbClr val="FFFFFF"/>
              </a:highlight>
              <a:latin typeface="Consolas" panose="020B0609020204030204" pitchFamily="49" charset="0"/>
            </a:endParaRPr>
          </a:p>
          <a:p>
            <a:pPr marL="432000" indent="0">
              <a:buNone/>
            </a:pPr>
            <a:endParaRPr lang="ru-RU" sz="1400" dirty="0" smtClean="0">
              <a:solidFill>
                <a:srgbClr val="000000"/>
              </a:solidFill>
              <a:highlight>
                <a:srgbClr val="FFFFFF"/>
              </a:highlight>
              <a:latin typeface="Consolas" panose="020B0609020204030204" pitchFamily="49" charset="0"/>
            </a:endParaRPr>
          </a:p>
          <a:p>
            <a:pPr marL="432000" indent="0">
              <a:buNone/>
              <a:defRPr/>
            </a:pPr>
            <a:r>
              <a:rPr lang="ru-RU" sz="1400" dirty="0" smtClean="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fActive</a:t>
            </a:r>
            <a:r>
              <a:rPr lang="en-US" sz="1400" dirty="0">
                <a:solidFill>
                  <a:srgbClr val="000000"/>
                </a:solidFill>
                <a:highlight>
                  <a:srgbClr val="FFFFFF"/>
                </a:highlight>
                <a:latin typeface="Consolas" panose="020B0609020204030204" pitchFamily="49" charset="0"/>
              </a:rPr>
              <a:t>;</a:t>
            </a:r>
          </a:p>
          <a:p>
            <a:pPr marL="43200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SetActive</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value) {</a:t>
            </a: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endParaRPr lang="ru-RU" sz="1400" dirty="0">
              <a:solidFill>
                <a:srgbClr val="000000"/>
              </a:solidFill>
              <a:highlight>
                <a:srgbClr val="FFFFFF"/>
              </a:highlight>
              <a:latin typeface="Consolas" panose="020B0609020204030204" pitchFamily="49" charset="0"/>
            </a:endParaRPr>
          </a:p>
          <a:p>
            <a:pPr marL="432000" indent="0">
              <a:buNone/>
            </a:pPr>
            <a:r>
              <a:rPr lang="ru-RU" sz="1400" dirty="0" smtClean="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smtClean="0"/>
              <a:t>Работа со свойством внешне не отличается от работы с полем</a:t>
            </a:r>
            <a:r>
              <a:rPr lang="en-US" altLang="en-US" sz="1800" dirty="0" smtClean="0"/>
              <a:t>:</a:t>
            </a:r>
            <a:endParaRPr lang="ru-RU" altLang="en-US" sz="2000" dirty="0"/>
          </a:p>
          <a:p>
            <a:pPr marL="432000" indent="0">
              <a:spcBef>
                <a:spcPts val="1200"/>
              </a:spcBef>
              <a:buNone/>
            </a:pPr>
            <a:r>
              <a:rPr lang="en-US" sz="1400" dirty="0" err="1" smtClean="0">
                <a:solidFill>
                  <a:srgbClr val="000000"/>
                </a:solidFill>
                <a:highlight>
                  <a:srgbClr val="FFFFFF"/>
                </a:highlight>
                <a:latin typeface="Consolas" panose="020B0609020204030204" pitchFamily="49" charset="0"/>
              </a:rPr>
              <a:t>reader.Active</a:t>
            </a:r>
            <a:r>
              <a:rPr lang="en-US" sz="1400" dirty="0" smtClean="0">
                <a:solidFill>
                  <a:srgbClr val="000000"/>
                </a:solidFill>
                <a:highlight>
                  <a:srgbClr val="FFFFFF"/>
                </a:highlight>
                <a:latin typeface="Consolas" panose="020B0609020204030204" pitchFamily="49" charset="0"/>
              </a:rPr>
              <a:t> = </a:t>
            </a:r>
            <a:r>
              <a:rPr lang="en-US" sz="1400" dirty="0" smtClean="0">
                <a:solidFill>
                  <a:srgbClr val="0000FF"/>
                </a:solidFill>
                <a:highlight>
                  <a:srgbClr val="FFFFFF"/>
                </a:highlight>
                <a:latin typeface="Consolas" panose="020B0609020204030204" pitchFamily="49" charset="0"/>
              </a:rPr>
              <a:t>true</a:t>
            </a:r>
            <a:r>
              <a:rPr lang="en-US" sz="1400" dirty="0" smtClean="0">
                <a:solidFill>
                  <a:srgbClr val="000000"/>
                </a:solidFill>
                <a:highlight>
                  <a:srgbClr val="FFFFFF"/>
                </a:highlight>
                <a:latin typeface="Consolas" panose="020B0609020204030204" pitchFamily="49" charset="0"/>
              </a:rPr>
              <a:t>;</a:t>
            </a:r>
          </a:p>
          <a:p>
            <a:pPr marL="432000" indent="0">
              <a:spcBef>
                <a:spcPts val="24"/>
              </a:spcBef>
              <a:buNone/>
            </a:pPr>
            <a:endParaRPr lang="en-US" sz="1400" dirty="0" smtClean="0">
              <a:solidFill>
                <a:srgbClr val="000000"/>
              </a:solidFill>
              <a:highlight>
                <a:srgbClr val="FFFFFF"/>
              </a:highlight>
              <a:latin typeface="Consolas" panose="020B0609020204030204" pitchFamily="49" charset="0"/>
            </a:endParaRPr>
          </a:p>
          <a:p>
            <a:pPr marL="432000" indent="0">
              <a:spcBef>
                <a:spcPts val="24"/>
              </a:spcBef>
              <a:buNone/>
            </a:pPr>
            <a:r>
              <a:rPr lang="ru-RU" sz="1400" dirty="0" smtClean="0">
                <a:solidFill>
                  <a:srgbClr val="000000"/>
                </a:solidFill>
                <a:highlight>
                  <a:srgbClr val="FFFFFF"/>
                </a:highlight>
                <a:latin typeface="Consolas" panose="020B0609020204030204" pitchFamily="49" charset="0"/>
              </a:rPr>
              <a:t>...</a:t>
            </a:r>
            <a:endParaRPr lang="en-US" sz="1400" dirty="0" smtClean="0">
              <a:solidFill>
                <a:srgbClr val="000000"/>
              </a:solidFill>
              <a:highlight>
                <a:srgbClr val="FFFFFF"/>
              </a:highlight>
              <a:latin typeface="Consolas" panose="020B0609020204030204" pitchFamily="49" charset="0"/>
            </a:endParaRPr>
          </a:p>
          <a:p>
            <a:pPr marL="432000" indent="0">
              <a:spcBef>
                <a:spcPts val="24"/>
              </a:spcBef>
              <a:buNone/>
            </a:pPr>
            <a:endParaRPr lang="en-US" sz="1400" dirty="0" smtClean="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FF"/>
                </a:solidFill>
                <a:highlight>
                  <a:srgbClr val="FFFFFF"/>
                </a:highlight>
                <a:latin typeface="Consolas" panose="020B0609020204030204" pitchFamily="49" charset="0"/>
              </a:rPr>
              <a:t>if</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reader.Active</a:t>
            </a:r>
            <a:r>
              <a:rPr lang="en-US" sz="1400" dirty="0" smtClean="0">
                <a:solidFill>
                  <a:srgbClr val="000000"/>
                </a:solidFill>
                <a:highlight>
                  <a:srgbClr val="FFFFFF"/>
                </a:highlight>
                <a:latin typeface="Consolas" panose="020B0609020204030204" pitchFamily="49" charset="0"/>
              </a:rPr>
              <a:t>)</a:t>
            </a:r>
          </a:p>
          <a:p>
            <a:pPr marL="432000" indent="0">
              <a:spcBef>
                <a:spcPts val="24"/>
              </a:spcBef>
              <a:buNone/>
            </a:pPr>
            <a:r>
              <a:rPr lang="en-US" sz="1400" dirty="0" smtClean="0">
                <a:solidFill>
                  <a:srgbClr val="000000"/>
                </a:solidFill>
                <a:highlight>
                  <a:srgbClr val="FFFFFF"/>
                </a:highlight>
                <a:latin typeface="Consolas" panose="020B0609020204030204" pitchFamily="49" charset="0"/>
              </a:rPr>
              <a:t>{</a:t>
            </a:r>
          </a:p>
          <a:p>
            <a:pPr marL="432000" indent="0">
              <a:spcBef>
                <a:spcPts val="24"/>
              </a:spcBef>
              <a:buNone/>
            </a:pPr>
            <a:r>
              <a:rPr lang="en-US" sz="1400" dirty="0" smtClean="0">
                <a:solidFill>
                  <a:srgbClr val="000000"/>
                </a:solidFill>
                <a:highlight>
                  <a:srgbClr val="FFFFFF"/>
                </a:highlight>
                <a:latin typeface="Consolas" panose="020B0609020204030204" pitchFamily="49" charset="0"/>
              </a:rPr>
              <a:t>    </a:t>
            </a:r>
            <a:r>
              <a:rPr lang="ru-RU" sz="1400" dirty="0" smtClean="0">
                <a:solidFill>
                  <a:srgbClr val="000000"/>
                </a:solidFill>
                <a:highlight>
                  <a:srgbClr val="FFFFFF"/>
                </a:highlight>
                <a:latin typeface="Consolas" panose="020B0609020204030204" pitchFamily="49" charset="0"/>
              </a:rPr>
              <a:t>...</a:t>
            </a:r>
            <a:endParaRPr lang="en-US" sz="1400" dirty="0" smtClean="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smtClean="0"/>
              <a:t>Назначение свойств – создание побочных эффектов при обращении, например, открытие файла при установке свойства </a:t>
            </a:r>
            <a:r>
              <a:rPr lang="en-US" altLang="en-US" sz="1800" dirty="0" smtClean="0"/>
              <a:t>Active </a:t>
            </a:r>
            <a:r>
              <a:rPr lang="ru-RU" altLang="en-US" sz="1800" dirty="0" smtClean="0"/>
              <a:t>в </a:t>
            </a:r>
            <a:r>
              <a:rPr lang="en-US" altLang="en-US" sz="1800" dirty="0" smtClean="0"/>
              <a:t>true.</a:t>
            </a:r>
            <a:endParaRPr lang="ru-RU" sz="1400" dirty="0" smtClean="0">
              <a:solidFill>
                <a:srgbClr val="0000FF"/>
              </a:solidFill>
              <a:highlight>
                <a:srgbClr val="FFFFFF"/>
              </a:highlight>
              <a:latin typeface="Consolas" panose="020B0609020204030204" pitchFamily="49" charset="0"/>
            </a:endParaRPr>
          </a:p>
        </p:txBody>
      </p:sp>
      <p:sp>
        <p:nvSpPr>
          <p:cNvPr id="2765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A07ABB-5D86-49CE-93B5-F2B472DAAD2D}" type="slidenum">
              <a:rPr lang="en-GB" altLang="en-US" sz="1400" smtClean="0"/>
              <a:pPr>
                <a:spcBef>
                  <a:spcPct val="0"/>
                </a:spcBef>
                <a:buClrTx/>
                <a:buSzTx/>
                <a:buFontTx/>
                <a:buNone/>
              </a:pPr>
              <a:t>17</a:t>
            </a:fld>
            <a:endParaRPr lang="en-GB" altLang="en-US" sz="1400" smtClean="0"/>
          </a:p>
        </p:txBody>
      </p:sp>
    </p:spTree>
    <p:extLst>
      <p:ext uri="{BB962C8B-B14F-4D97-AF65-F5344CB8AC3E}">
        <p14:creationId xmlns:p14="http://schemas.microsoft.com/office/powerpoint/2010/main" val="3757119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7772400" cy="603250"/>
          </a:xfrm>
        </p:spPr>
        <p:txBody>
          <a:bodyPr/>
          <a:lstStyle/>
          <a:p>
            <a:pPr marL="431800" indent="-431800" eaLnBrk="1" hangingPunct="1">
              <a:spcBef>
                <a:spcPts val="1400"/>
              </a:spcBef>
            </a:pPr>
            <a:r>
              <a:rPr lang="ru-RU" altLang="en-US" sz="2800" dirty="0" smtClean="0"/>
              <a:t>Свойство</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8126288" cy="5805487"/>
          </a:xfrm>
          <a:extLst/>
        </p:spPr>
        <p:txBody>
          <a:bodyPr/>
          <a:lstStyle/>
          <a:p>
            <a:pPr marL="431800" indent="-431800" eaLnBrk="1" hangingPunct="1">
              <a:spcBef>
                <a:spcPts val="1400"/>
              </a:spcBef>
              <a:defRPr/>
            </a:pPr>
            <a:r>
              <a:rPr lang="ru-RU" altLang="en-US" sz="1800" dirty="0" smtClean="0"/>
              <a:t>Свойство с автоматически создаваемым полем для него</a:t>
            </a:r>
            <a:r>
              <a:rPr lang="en-US" altLang="en-US" sz="1800" dirty="0" smtClean="0"/>
              <a:t>:</a:t>
            </a:r>
            <a:endParaRPr lang="ru-RU" altLang="en-US" sz="1800" dirty="0"/>
          </a:p>
          <a:p>
            <a:pPr marL="432000" indent="0">
              <a:spcBef>
                <a:spcPts val="1200"/>
              </a:spcBef>
              <a:buFont typeface="Wingdings" panose="05000000000000000000" pitchFamily="2" charset="2"/>
              <a:buNone/>
              <a:defRPr/>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class</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DelimitedReader</a:t>
            </a:r>
            <a:endParaRPr lang="en-US"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ru-RU" sz="1400" dirty="0" smtClean="0">
                <a:solidFill>
                  <a:srgbClr val="0000FF"/>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char </a:t>
            </a:r>
            <a:r>
              <a:rPr lang="en-US" sz="1400" dirty="0" smtClean="0">
                <a:solidFill>
                  <a:srgbClr val="000000"/>
                </a:solidFill>
                <a:highlight>
                  <a:srgbClr val="FFFFFF"/>
                </a:highlight>
                <a:latin typeface="Consolas" panose="020B0609020204030204" pitchFamily="49" charset="0"/>
              </a:rPr>
              <a:t>Delimiter { </a:t>
            </a:r>
            <a:r>
              <a:rPr lang="en-US" sz="1400" dirty="0" smtClean="0">
                <a:solidFill>
                  <a:srgbClr val="0000FF"/>
                </a:solidFill>
                <a:highlight>
                  <a:srgbClr val="FFFFFF"/>
                </a:highlight>
                <a:latin typeface="Consolas" panose="020B0609020204030204" pitchFamily="49" charset="0"/>
              </a:rPr>
              <a:t>get; set</a:t>
            </a:r>
            <a:r>
              <a:rPr lang="en-US" sz="1400" dirty="0" smtClean="0">
                <a:solidFill>
                  <a:srgbClr val="000000"/>
                </a:solidFill>
                <a:highlight>
                  <a:srgbClr val="FFFFFF"/>
                </a:highlight>
                <a:latin typeface="Consolas" panose="020B0609020204030204" pitchFamily="49" charset="0"/>
              </a:rPr>
              <a:t>; }</a:t>
            </a:r>
            <a:endParaRPr lang="ru-RU" sz="1400" dirty="0" smtClean="0">
              <a:solidFill>
                <a:srgbClr val="000000"/>
              </a:solidFill>
              <a:highlight>
                <a:srgbClr val="FFFFFF"/>
              </a:highlight>
              <a:latin typeface="Consolas" panose="020B0609020204030204" pitchFamily="49" charset="0"/>
            </a:endParaRPr>
          </a:p>
          <a:p>
            <a:pPr marL="432000" indent="0">
              <a:buNone/>
            </a:pPr>
            <a:r>
              <a:rPr lang="ru-RU" sz="1400" dirty="0" smtClean="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smtClean="0"/>
              <a:t>Свойство с разными режимами доступа вне и внутри модуля</a:t>
            </a:r>
            <a:r>
              <a:rPr lang="en-US" altLang="en-US" sz="1800" dirty="0" smtClean="0"/>
              <a:t>:</a:t>
            </a:r>
            <a:endParaRPr lang="ru-RU" altLang="en-US" sz="2000" dirty="0"/>
          </a:p>
          <a:p>
            <a:pPr marL="432000" indent="0">
              <a:spcBef>
                <a:spcPts val="1200"/>
              </a:spcBef>
              <a:buNone/>
              <a:defRPr/>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endParaRPr lang="en-US" sz="1400" dirty="0">
              <a:solidFill>
                <a:srgbClr val="000000"/>
              </a:solidFill>
              <a:highlight>
                <a:srgbClr val="FFFFFF"/>
              </a:highlight>
              <a:latin typeface="Consolas" panose="020B0609020204030204" pitchFamily="49" charset="0"/>
            </a:endParaRPr>
          </a:p>
          <a:p>
            <a:pPr marL="432000" indent="0">
              <a:buNone/>
              <a:defRPr/>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buNone/>
              <a:defRPr/>
            </a:pPr>
            <a:r>
              <a:rPr lang="ru-RU" sz="1400" dirty="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char </a:t>
            </a:r>
            <a:r>
              <a:rPr lang="en-US" sz="1400" dirty="0">
                <a:solidFill>
                  <a:srgbClr val="000000"/>
                </a:solidFill>
                <a:highlight>
                  <a:srgbClr val="FFFFFF"/>
                </a:highlight>
                <a:latin typeface="Consolas" panose="020B0609020204030204" pitchFamily="49" charset="0"/>
              </a:rPr>
              <a:t>Delimiter { </a:t>
            </a:r>
            <a:r>
              <a:rPr lang="en-US" sz="1400" dirty="0">
                <a:solidFill>
                  <a:srgbClr val="0000FF"/>
                </a:solidFill>
                <a:highlight>
                  <a:srgbClr val="FFFFFF"/>
                </a:highlight>
                <a:latin typeface="Consolas" panose="020B0609020204030204" pitchFamily="49" charset="0"/>
              </a:rPr>
              <a:t>get; </a:t>
            </a:r>
            <a:r>
              <a:rPr lang="en-US" sz="1400" dirty="0" smtClean="0">
                <a:solidFill>
                  <a:srgbClr val="0000FF"/>
                </a:solidFill>
                <a:highlight>
                  <a:srgbClr val="FFFFFF"/>
                </a:highlight>
                <a:latin typeface="Consolas" panose="020B0609020204030204" pitchFamily="49" charset="0"/>
              </a:rPr>
              <a:t>private set</a:t>
            </a:r>
            <a:r>
              <a:rPr lang="en-US" sz="1400" dirty="0">
                <a:solidFill>
                  <a:srgbClr val="000000"/>
                </a:solidFill>
                <a:highlight>
                  <a:srgbClr val="FFFFFF"/>
                </a:highlight>
                <a:latin typeface="Consolas" panose="020B0609020204030204" pitchFamily="49" charset="0"/>
              </a:rPr>
              <a:t>; }</a:t>
            </a:r>
            <a:endParaRPr lang="ru-RU" sz="1400" dirty="0">
              <a:solidFill>
                <a:srgbClr val="000000"/>
              </a:solidFill>
              <a:highlight>
                <a:srgbClr val="FFFFFF"/>
              </a:highlight>
              <a:latin typeface="Consolas" panose="020B0609020204030204" pitchFamily="49" charset="0"/>
            </a:endParaRPr>
          </a:p>
          <a:p>
            <a:pPr marL="432000" indent="0">
              <a:buNone/>
            </a:pPr>
            <a:r>
              <a:rPr lang="ru-RU" sz="1400" dirty="0" smtClean="0">
                <a:solidFill>
                  <a:srgbClr val="000000"/>
                </a:solidFill>
                <a:highlight>
                  <a:srgbClr val="FFFFFF"/>
                </a:highlight>
                <a:latin typeface="Consolas" panose="020B0609020204030204" pitchFamily="49" charset="0"/>
              </a:rPr>
              <a:t>    ...</a:t>
            </a:r>
            <a:endParaRPr lang="en-US" sz="1400" dirty="0" smtClean="0">
              <a:solidFill>
                <a:srgbClr val="000000"/>
              </a:solidFill>
              <a:highlight>
                <a:srgbClr val="FFFFFF"/>
              </a:highlight>
              <a:latin typeface="Consolas" panose="020B0609020204030204" pitchFamily="49" charset="0"/>
            </a:endParaRPr>
          </a:p>
          <a:p>
            <a:pPr marL="432000" indent="0">
              <a:buNone/>
              <a:defRPr/>
            </a:pPr>
            <a:r>
              <a:rPr lang="en-US" sz="1400" dirty="0" smtClean="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a:t>Свойство с </a:t>
            </a:r>
            <a:r>
              <a:rPr lang="ru-RU" altLang="en-US" sz="1800" dirty="0" smtClean="0"/>
              <a:t>ограничением режима доступа – только чтение</a:t>
            </a:r>
            <a:r>
              <a:rPr lang="en-US" altLang="en-US" sz="1800" dirty="0" smtClean="0"/>
              <a:t>:</a:t>
            </a:r>
            <a:endParaRPr lang="ru-RU" altLang="en-US" sz="2000" dirty="0"/>
          </a:p>
          <a:p>
            <a:pPr marL="432000" indent="0">
              <a:spcBef>
                <a:spcPts val="1200"/>
              </a:spcBef>
              <a:buNone/>
              <a:defRPr/>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endParaRPr lang="en-US" sz="1400" dirty="0">
              <a:solidFill>
                <a:srgbClr val="000000"/>
              </a:solidFill>
              <a:highlight>
                <a:srgbClr val="FFFFFF"/>
              </a:highlight>
              <a:latin typeface="Consolas" panose="020B0609020204030204" pitchFamily="49" charset="0"/>
            </a:endParaRPr>
          </a:p>
          <a:p>
            <a:pPr marL="432000" indent="0">
              <a:buNone/>
              <a:defRPr/>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buNone/>
              <a:defRPr/>
            </a:pPr>
            <a:r>
              <a:rPr lang="ru-RU" sz="1400" dirty="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char </a:t>
            </a:r>
            <a:r>
              <a:rPr lang="en-US" sz="1400" dirty="0">
                <a:solidFill>
                  <a:srgbClr val="000000"/>
                </a:solidFill>
                <a:highlight>
                  <a:srgbClr val="FFFFFF"/>
                </a:highlight>
                <a:latin typeface="Consolas" panose="020B0609020204030204" pitchFamily="49" charset="0"/>
              </a:rPr>
              <a:t>Delimiter { </a:t>
            </a:r>
            <a:r>
              <a:rPr lang="en-US" sz="1400" dirty="0">
                <a:solidFill>
                  <a:srgbClr val="0000FF"/>
                </a:solidFill>
                <a:highlight>
                  <a:srgbClr val="FFFFFF"/>
                </a:highlight>
                <a:latin typeface="Consolas" panose="020B0609020204030204" pitchFamily="49" charset="0"/>
              </a:rPr>
              <a:t>get</a:t>
            </a:r>
            <a:r>
              <a:rPr lang="en-US" sz="1400" dirty="0" smtClean="0">
                <a:solidFill>
                  <a:srgbClr val="0000FF"/>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buNone/>
            </a:pPr>
            <a:r>
              <a:rPr lang="ru-RU" sz="1400" dirty="0" smtClean="0">
                <a:solidFill>
                  <a:srgbClr val="000000"/>
                </a:solidFill>
                <a:highlight>
                  <a:srgbClr val="FFFFFF"/>
                </a:highlight>
                <a:latin typeface="Consolas" panose="020B0609020204030204" pitchFamily="49" charset="0"/>
              </a:rPr>
              <a:t>    ...</a:t>
            </a:r>
            <a:endParaRPr lang="en-US" sz="1400" dirty="0" smtClean="0">
              <a:solidFill>
                <a:srgbClr val="000000"/>
              </a:solidFill>
              <a:highlight>
                <a:srgbClr val="FFFFFF"/>
              </a:highlight>
              <a:latin typeface="Consolas" panose="020B0609020204030204" pitchFamily="49" charset="0"/>
            </a:endParaRPr>
          </a:p>
          <a:p>
            <a:pPr marL="432000" indent="0">
              <a:buNone/>
              <a:defRPr/>
            </a:pP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FF"/>
              </a:solidFill>
              <a:highlight>
                <a:srgbClr val="FFFFFF"/>
              </a:highlight>
              <a:latin typeface="Consolas" panose="020B0609020204030204" pitchFamily="49" charset="0"/>
            </a:endParaRPr>
          </a:p>
        </p:txBody>
      </p:sp>
      <p:sp>
        <p:nvSpPr>
          <p:cNvPr id="2765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A07ABB-5D86-49CE-93B5-F2B472DAAD2D}" type="slidenum">
              <a:rPr lang="en-GB" altLang="en-US" sz="1400" smtClean="0"/>
              <a:pPr>
                <a:spcBef>
                  <a:spcPct val="0"/>
                </a:spcBef>
                <a:buClrTx/>
                <a:buSzTx/>
                <a:buFontTx/>
                <a:buNone/>
              </a:pPr>
              <a:t>18</a:t>
            </a:fld>
            <a:endParaRPr lang="en-GB" altLang="en-US" sz="1400" smtClean="0"/>
          </a:p>
        </p:txBody>
      </p:sp>
    </p:spTree>
    <p:extLst>
      <p:ext uri="{BB962C8B-B14F-4D97-AF65-F5344CB8AC3E}">
        <p14:creationId xmlns:p14="http://schemas.microsoft.com/office/powerpoint/2010/main" val="136560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7772400" cy="603250"/>
          </a:xfrm>
        </p:spPr>
        <p:txBody>
          <a:bodyPr/>
          <a:lstStyle/>
          <a:p>
            <a:pPr marL="431800" indent="-431800" eaLnBrk="1" hangingPunct="1">
              <a:spcBef>
                <a:spcPts val="1400"/>
              </a:spcBef>
            </a:pPr>
            <a:r>
              <a:rPr lang="ru-RU" altLang="en-US" sz="2800" dirty="0" smtClean="0"/>
              <a:t>Индексатор</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8126288" cy="5805487"/>
          </a:xfrm>
          <a:extLst/>
        </p:spPr>
        <p:txBody>
          <a:bodyPr/>
          <a:lstStyle/>
          <a:p>
            <a:pPr marL="431800" indent="-431800" eaLnBrk="1" hangingPunct="1">
              <a:spcBef>
                <a:spcPts val="1400"/>
              </a:spcBef>
              <a:defRPr/>
            </a:pPr>
            <a:r>
              <a:rPr lang="ru-RU" altLang="en-US" sz="1800" dirty="0" smtClean="0"/>
              <a:t>Индексатор – особое свойство, предоставляющее доступ к объекту как к массиву</a:t>
            </a:r>
            <a:r>
              <a:rPr lang="en-US" altLang="en-US" sz="1800" dirty="0" smtClean="0"/>
              <a:t>:</a:t>
            </a:r>
            <a:endParaRPr lang="ru-RU" altLang="en-US" sz="1800" dirty="0"/>
          </a:p>
          <a:p>
            <a:pPr marL="432000" indent="0">
              <a:spcBef>
                <a:spcPts val="1200"/>
              </a:spcBef>
              <a:buFont typeface="Wingdings" panose="05000000000000000000" pitchFamily="2" charset="2"/>
              <a:buNone/>
              <a:defRPr/>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class</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DelimitedReader</a:t>
            </a:r>
            <a:endParaRPr lang="en-US"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2000" indent="0">
              <a:spcBef>
                <a:spcPts val="24"/>
              </a:spcBef>
              <a:buNone/>
            </a:pPr>
            <a:r>
              <a:rPr lang="ru-RU" sz="1400" dirty="0" smtClean="0">
                <a:solidFill>
                  <a:srgbClr val="0000FF"/>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this</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index]</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fItems</a:t>
            </a:r>
            <a:r>
              <a:rPr lang="en-US" sz="1400" dirty="0">
                <a:solidFill>
                  <a:srgbClr val="000000"/>
                </a:solidFill>
                <a:highlight>
                  <a:srgbClr val="FFFFFF"/>
                </a:highlight>
                <a:latin typeface="Consolas" panose="020B0609020204030204" pitchFamily="49" charset="0"/>
              </a:rPr>
              <a:t>[index]; }</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fItems</a:t>
            </a:r>
            <a:r>
              <a:rPr lang="en-US" sz="1400" dirty="0">
                <a:solidFill>
                  <a:srgbClr val="000000"/>
                </a:solidFill>
                <a:highlight>
                  <a:srgbClr val="FFFFFF"/>
                </a:highlight>
                <a:latin typeface="Consolas" panose="020B0609020204030204" pitchFamily="49" charset="0"/>
              </a:rPr>
              <a:t>[index] = </a:t>
            </a:r>
            <a:r>
              <a:rPr lang="en-US" sz="1400" dirty="0">
                <a:solidFill>
                  <a:srgbClr val="0000FF"/>
                </a:solidFill>
                <a:highlight>
                  <a:srgbClr val="FFFFFF"/>
                </a:highlight>
                <a:latin typeface="Consolas" panose="020B0609020204030204" pitchFamily="49" charset="0"/>
              </a:rPr>
              <a:t>value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OnChange</a:t>
            </a:r>
            <a:r>
              <a:rPr lang="en-US" sz="1400" dirty="0">
                <a:solidFill>
                  <a:srgbClr val="000000"/>
                </a:solidFill>
                <a:highlight>
                  <a:srgbClr val="FFFFFF"/>
                </a:highlight>
                <a:latin typeface="Consolas" panose="020B0609020204030204" pitchFamily="49" charset="0"/>
              </a:rPr>
              <a:t>(); }</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2000" indent="0">
              <a:spcBef>
                <a:spcPts val="24"/>
              </a:spcBef>
              <a:buNone/>
            </a:pPr>
            <a:endParaRPr lang="ru-RU" sz="1400" dirty="0" smtClean="0">
              <a:solidFill>
                <a:srgbClr val="000000"/>
              </a:solidFill>
              <a:highlight>
                <a:srgbClr val="FFFFFF"/>
              </a:highlight>
              <a:latin typeface="Consolas" panose="020B0609020204030204" pitchFamily="49" charset="0"/>
            </a:endParaRPr>
          </a:p>
          <a:p>
            <a:pPr marL="432000" indent="0">
              <a:spcBef>
                <a:spcPts val="24"/>
              </a:spcBef>
              <a:buNone/>
            </a:pPr>
            <a:r>
              <a:rPr lang="ru-RU" sz="1400" dirty="0" smtClean="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fItems</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OnChange</a:t>
            </a:r>
            <a:r>
              <a:rPr lang="en-US" sz="1400" dirty="0">
                <a:solidFill>
                  <a:srgbClr val="000000"/>
                </a:solidFill>
                <a:highlight>
                  <a:srgbClr val="FFFFFF"/>
                </a:highlight>
                <a:latin typeface="Consolas" panose="020B0609020204030204" pitchFamily="49" charset="0"/>
              </a:rPr>
              <a:t>() { </a:t>
            </a:r>
            <a:r>
              <a:rPr lang="ru-RU" sz="1400" dirty="0">
                <a:solidFill>
                  <a:srgbClr val="000000"/>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endParaRPr lang="ru-RU" sz="1400" dirty="0">
              <a:solidFill>
                <a:srgbClr val="000000"/>
              </a:solidFill>
              <a:highlight>
                <a:srgbClr val="FFFFFF"/>
              </a:highlight>
              <a:latin typeface="Consolas" panose="020B0609020204030204" pitchFamily="49" charset="0"/>
            </a:endParaRPr>
          </a:p>
          <a:p>
            <a:pPr marL="432000" indent="0">
              <a:spcBef>
                <a:spcPts val="24"/>
              </a:spcBef>
              <a:buNone/>
            </a:pPr>
            <a:r>
              <a:rPr lang="ru-RU" sz="1400" dirty="0" smtClean="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smtClean="0"/>
              <a:t>Применение индексатора</a:t>
            </a:r>
            <a:r>
              <a:rPr lang="en-US" altLang="en-US" sz="1800" dirty="0" smtClean="0"/>
              <a:t>:</a:t>
            </a:r>
            <a:endParaRPr lang="ru-RU" altLang="en-US" sz="2000" dirty="0"/>
          </a:p>
          <a:p>
            <a:pPr marL="432000" indent="0">
              <a:spcBef>
                <a:spcPts val="1200"/>
              </a:spcBef>
              <a:buNone/>
              <a:defRPr/>
            </a:pP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reader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buNone/>
              <a:defRPr/>
            </a:pPr>
            <a:r>
              <a:rPr lang="ru-RU" sz="1400" dirty="0">
                <a:solidFill>
                  <a:srgbClr val="000000"/>
                </a:solidFill>
                <a:highlight>
                  <a:srgbClr val="FFFFFF"/>
                </a:highlight>
                <a:latin typeface="Consolas" panose="020B0609020204030204" pitchFamily="49" charset="0"/>
              </a:rPr>
              <a:t>...</a:t>
            </a:r>
          </a:p>
          <a:p>
            <a:pPr marL="432000" indent="0">
              <a:buNone/>
              <a:defRPr/>
            </a:pPr>
            <a:r>
              <a:rPr lang="en-US" sz="1400" dirty="0" smtClean="0">
                <a:solidFill>
                  <a:srgbClr val="000000"/>
                </a:solidFill>
                <a:highlight>
                  <a:srgbClr val="FFFFFF"/>
                </a:highlight>
                <a:latin typeface="Consolas" panose="020B0609020204030204" pitchFamily="49" charset="0"/>
              </a:rPr>
              <a:t>reader[0</a:t>
            </a:r>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"Andrey</a:t>
            </a:r>
            <a:r>
              <a:rPr lang="en-US" sz="1400" dirty="0" smtClean="0">
                <a:solidFill>
                  <a:srgbClr val="A31515"/>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 </a:t>
            </a:r>
            <a:r>
              <a:rPr lang="en-US" sz="1400" dirty="0" err="1">
                <a:solidFill>
                  <a:srgbClr val="008000"/>
                </a:solidFill>
                <a:highlight>
                  <a:srgbClr val="FFFFFF"/>
                </a:highlight>
                <a:latin typeface="Consolas" panose="020B0609020204030204" pitchFamily="49" charset="0"/>
              </a:rPr>
              <a:t>reader.Items</a:t>
            </a:r>
            <a:r>
              <a:rPr lang="en-US" sz="1400" dirty="0">
                <a:solidFill>
                  <a:srgbClr val="008000"/>
                </a:solidFill>
                <a:highlight>
                  <a:srgbClr val="FFFFFF"/>
                </a:highlight>
                <a:latin typeface="Consolas" panose="020B0609020204030204" pitchFamily="49" charset="0"/>
              </a:rPr>
              <a:t>[0]</a:t>
            </a:r>
            <a:endParaRPr lang="ru-RU" sz="1400" dirty="0">
              <a:solidFill>
                <a:srgbClr val="000000"/>
              </a:solidFill>
              <a:highlight>
                <a:srgbClr val="FFFFFF"/>
              </a:highlight>
              <a:latin typeface="Consolas" panose="020B0609020204030204" pitchFamily="49" charset="0"/>
            </a:endParaRPr>
          </a:p>
          <a:p>
            <a:pPr marL="432000" indent="0">
              <a:buNone/>
              <a:defRPr/>
            </a:pPr>
            <a:r>
              <a:rPr lang="en-US" sz="1400" dirty="0">
                <a:solidFill>
                  <a:srgbClr val="000000"/>
                </a:solidFill>
                <a:highlight>
                  <a:srgbClr val="FFFFFF"/>
                </a:highlight>
                <a:latin typeface="Consolas" panose="020B0609020204030204" pitchFamily="49" charset="0"/>
              </a:rPr>
              <a:t>reader[1]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Yershov</a:t>
            </a:r>
            <a:r>
              <a:rPr lang="en-US" sz="1400" dirty="0" smtClean="0">
                <a:solidFill>
                  <a:srgbClr val="A31515"/>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t>
            </a:r>
            <a:r>
              <a:rPr lang="en-US" sz="1400" dirty="0" err="1" smtClean="0">
                <a:solidFill>
                  <a:srgbClr val="008000"/>
                </a:solidFill>
                <a:highlight>
                  <a:srgbClr val="FFFFFF"/>
                </a:highlight>
                <a:latin typeface="Consolas" panose="020B0609020204030204" pitchFamily="49" charset="0"/>
              </a:rPr>
              <a:t>reader.Items</a:t>
            </a:r>
            <a:r>
              <a:rPr lang="en-US" sz="1400" dirty="0" smtClean="0">
                <a:solidFill>
                  <a:srgbClr val="008000"/>
                </a:solidFill>
                <a:highlight>
                  <a:srgbClr val="FFFFFF"/>
                </a:highlight>
                <a:latin typeface="Consolas" panose="020B0609020204030204" pitchFamily="49" charset="0"/>
              </a:rPr>
              <a:t>[1]</a:t>
            </a:r>
            <a:endParaRPr lang="ru-RU" sz="1400" dirty="0">
              <a:solidFill>
                <a:srgbClr val="000000"/>
              </a:solidFill>
              <a:highlight>
                <a:srgbClr val="FFFFFF"/>
              </a:highlight>
              <a:latin typeface="Consolas" panose="020B0609020204030204" pitchFamily="49" charset="0"/>
            </a:endParaRPr>
          </a:p>
          <a:p>
            <a:pPr marL="432000" indent="0">
              <a:buNone/>
            </a:pPr>
            <a:r>
              <a:rPr lang="ru-RU" sz="1400" dirty="0" smtClean="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p:txBody>
      </p:sp>
      <p:sp>
        <p:nvSpPr>
          <p:cNvPr id="2765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A07ABB-5D86-49CE-93B5-F2B472DAAD2D}" type="slidenum">
              <a:rPr lang="en-GB" altLang="en-US" sz="1400" smtClean="0"/>
              <a:pPr>
                <a:spcBef>
                  <a:spcPct val="0"/>
                </a:spcBef>
                <a:buClrTx/>
                <a:buSzTx/>
                <a:buFontTx/>
                <a:buNone/>
              </a:pPr>
              <a:t>19</a:t>
            </a:fld>
            <a:endParaRPr lang="en-GB" altLang="en-US" sz="1400" smtClean="0"/>
          </a:p>
        </p:txBody>
      </p:sp>
    </p:spTree>
    <p:extLst>
      <p:ext uri="{BB962C8B-B14F-4D97-AF65-F5344CB8AC3E}">
        <p14:creationId xmlns:p14="http://schemas.microsoft.com/office/powerpoint/2010/main" val="1888975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3B06009-E4D9-4EC3-BB77-61F9889A254A}" type="slidenum">
              <a:rPr lang="en-GB" altLang="en-US" sz="1400" smtClean="0"/>
              <a:pPr>
                <a:spcBef>
                  <a:spcPct val="0"/>
                </a:spcBef>
                <a:buClrTx/>
                <a:buSzTx/>
                <a:buFontTx/>
                <a:buNone/>
              </a:pPr>
              <a:t>2</a:t>
            </a:fld>
            <a:endParaRPr lang="en-GB" altLang="en-US" sz="1400" smtClean="0"/>
          </a:p>
        </p:txBody>
      </p:sp>
      <p:sp>
        <p:nvSpPr>
          <p:cNvPr id="269314" name="Rectangle 2" descr="Rectangle: Click to edit Master text styles&#10;Second level&#10;Third level&#10;Fourth level&#10;Fifth level"/>
          <p:cNvSpPr>
            <a:spLocks noGrp="1" noChangeArrowheads="1"/>
          </p:cNvSpPr>
          <p:nvPr>
            <p:ph type="body" idx="1"/>
          </p:nvPr>
        </p:nvSpPr>
        <p:spPr>
          <a:xfrm>
            <a:off x="900113" y="1916113"/>
            <a:ext cx="7632700" cy="3814762"/>
          </a:xfrm>
        </p:spPr>
        <p:txBody>
          <a:bodyPr/>
          <a:lstStyle/>
          <a:p>
            <a:pPr algn="ctr" eaLnBrk="1" hangingPunct="1">
              <a:buFont typeface="Wingdings" panose="05000000000000000000" pitchFamily="2" charset="2"/>
              <a:buNone/>
              <a:tabLst>
                <a:tab pos="714375" algn="l"/>
                <a:tab pos="3409950" algn="l"/>
              </a:tabLst>
              <a:defRPr/>
            </a:pPr>
            <a:r>
              <a:rPr lang="ru-RU" sz="3000" b="1" dirty="0" smtClean="0">
                <a:solidFill>
                  <a:srgbClr val="A50021"/>
                </a:solidFill>
              </a:rPr>
              <a:t>Контакты:</a:t>
            </a:r>
            <a:endParaRPr lang="en-US" sz="3000" b="1" dirty="0" smtClean="0">
              <a:solidFill>
                <a:srgbClr val="A50021"/>
              </a:solidFill>
            </a:endParaRPr>
          </a:p>
          <a:p>
            <a:pPr algn="ctr" eaLnBrk="1" hangingPunct="1">
              <a:buFont typeface="Wingdings" panose="05000000000000000000" pitchFamily="2" charset="2"/>
              <a:buNone/>
              <a:tabLst>
                <a:tab pos="714375" algn="l"/>
                <a:tab pos="3409950" algn="l"/>
              </a:tabLst>
              <a:defRPr/>
            </a:pPr>
            <a:endParaRPr lang="ru-RU" sz="2400" b="1" dirty="0" smtClean="0">
              <a:solidFill>
                <a:srgbClr val="A50021"/>
              </a:solidFill>
              <a:effectLst>
                <a:outerShdw blurRad="38100" dist="38100" dir="2700000" algn="tl">
                  <a:srgbClr val="C0C0C0"/>
                </a:outerShdw>
              </a:effectLst>
            </a:endParaRPr>
          </a:p>
          <a:p>
            <a:pPr algn="ctr" eaLnBrk="1" hangingPunct="1">
              <a:spcBef>
                <a:spcPts val="2400"/>
              </a:spcBef>
              <a:buFont typeface="Wingdings" panose="05000000000000000000" pitchFamily="2" charset="2"/>
              <a:buNone/>
              <a:tabLst>
                <a:tab pos="714375" algn="l"/>
                <a:tab pos="3409950" algn="l"/>
              </a:tabLst>
              <a:defRPr/>
            </a:pPr>
            <a:r>
              <a:rPr lang="en-US" sz="2800" dirty="0" smtClean="0"/>
              <a:t>kirill.surkov@gmail.com</a:t>
            </a:r>
            <a:endParaRPr lang="ru-RU" sz="2800" dirty="0" smtClean="0"/>
          </a:p>
          <a:p>
            <a:pPr algn="ctr" eaLnBrk="1" hangingPunct="1">
              <a:spcBef>
                <a:spcPts val="2400"/>
              </a:spcBef>
              <a:buFont typeface="Wingdings" panose="05000000000000000000" pitchFamily="2" charset="2"/>
              <a:buNone/>
              <a:tabLst>
                <a:tab pos="714375" algn="l"/>
                <a:tab pos="3409950" algn="l"/>
              </a:tabLst>
              <a:defRPr/>
            </a:pPr>
            <a:r>
              <a:rPr lang="en-US" sz="2800" dirty="0"/>
              <a:t>http://</a:t>
            </a:r>
            <a:r>
              <a:rPr lang="en-US" sz="2800" dirty="0" smtClean="0"/>
              <a:t>vk.com/kirill.surkov</a:t>
            </a:r>
            <a:endParaRPr lang="ru-RU" sz="2800" dirty="0" smtClean="0"/>
          </a:p>
          <a:p>
            <a:pPr algn="ctr" eaLnBrk="1" hangingPunct="1">
              <a:buFont typeface="Wingdings" panose="05000000000000000000" pitchFamily="2" charset="2"/>
              <a:buNone/>
              <a:tabLst>
                <a:tab pos="714375" algn="l"/>
                <a:tab pos="3409950" algn="l"/>
              </a:tabLst>
              <a:defRPr/>
            </a:pPr>
            <a:endParaRPr lang="ru-RU" sz="2800" b="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7772400" cy="603250"/>
          </a:xfrm>
        </p:spPr>
        <p:txBody>
          <a:bodyPr/>
          <a:lstStyle/>
          <a:p>
            <a:pPr marL="431800" indent="-431800" eaLnBrk="1" hangingPunct="1">
              <a:spcBef>
                <a:spcPts val="1400"/>
              </a:spcBef>
            </a:pPr>
            <a:r>
              <a:rPr lang="ru-RU" altLang="en-US" sz="2800" dirty="0" smtClean="0"/>
              <a:t>Наследование</a:t>
            </a:r>
            <a:r>
              <a:rPr lang="en-US" altLang="en-US" sz="2800" dirty="0" smtClean="0"/>
              <a:t> – </a:t>
            </a:r>
            <a:r>
              <a:rPr lang="ru-RU" altLang="en-US" sz="2800" dirty="0" smtClean="0"/>
              <a:t>расширение класса</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8126288" cy="5805487"/>
          </a:xfrm>
          <a:extLst/>
        </p:spPr>
        <p:txBody>
          <a:bodyPr/>
          <a:lstStyle/>
          <a:p>
            <a:pPr marL="431800" indent="-431800" eaLnBrk="1" hangingPunct="1">
              <a:spcBef>
                <a:spcPts val="1400"/>
              </a:spcBef>
              <a:defRPr/>
            </a:pPr>
            <a:r>
              <a:rPr lang="ru-RU" altLang="en-US" sz="1800" dirty="0" smtClean="0"/>
              <a:t>Базовая абстракция объекта для чтения текста в табличном виде</a:t>
            </a:r>
            <a:r>
              <a:rPr lang="en-US" altLang="en-US" sz="1800" dirty="0" smtClean="0"/>
              <a:t>:</a:t>
            </a:r>
            <a:endParaRPr lang="ru-RU" altLang="en-US" sz="1800" dirty="0"/>
          </a:p>
          <a:p>
            <a:pPr marL="432000" indent="0">
              <a:spcBef>
                <a:spcPts val="1200"/>
              </a:spcBef>
              <a:buNone/>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TableReader</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FF"/>
                </a:solidFill>
                <a:highlight>
                  <a:srgbClr val="FFFFFF"/>
                </a:highlight>
                <a:latin typeface="Consolas" panose="020B0609020204030204" pitchFamily="49" charset="0"/>
              </a:rPr>
              <a:t>    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FileName</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Items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fItems</a:t>
            </a:r>
            <a:r>
              <a:rPr lang="en-US" sz="1400" dirty="0">
                <a:solidFill>
                  <a:srgbClr val="000000"/>
                </a:solidFill>
                <a:highlight>
                  <a:srgbClr val="FFFFFF"/>
                </a:highlight>
                <a:latin typeface="Consolas" panose="020B0609020204030204" pitchFamily="49" charset="0"/>
              </a:rPr>
              <a:t>; } }</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ItemCount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fItems.Length</a:t>
            </a:r>
            <a:r>
              <a:rPr lang="en-US" sz="1400" dirty="0">
                <a:solidFill>
                  <a:srgbClr val="000000"/>
                </a:solidFill>
                <a:highlight>
                  <a:srgbClr val="FFFFFF"/>
                </a:highlight>
                <a:latin typeface="Consolas" panose="020B0609020204030204" pitchFamily="49" charset="0"/>
              </a:rPr>
              <a:t>; } }</a:t>
            </a:r>
          </a:p>
          <a:p>
            <a:pPr marL="432000" indent="0">
              <a:spcBef>
                <a:spcPts val="0"/>
              </a:spcBef>
              <a:buNone/>
            </a:pPr>
            <a:endParaRPr lang="en-US" sz="1400" dirty="0" smtClean="0">
              <a:solidFill>
                <a:srgbClr val="0000FF"/>
              </a:solidFill>
              <a:highlight>
                <a:srgbClr val="FFFFFF"/>
              </a:highlight>
              <a:latin typeface="Consolas" panose="020B0609020204030204" pitchFamily="49" charset="0"/>
            </a:endParaRPr>
          </a:p>
          <a:p>
            <a:pPr marL="432000" indent="0">
              <a:spcBef>
                <a:spcPts val="0"/>
              </a:spcBef>
              <a:buNone/>
            </a:pPr>
            <a:r>
              <a:rPr lang="en-US" sz="1400" dirty="0" smtClean="0">
                <a:solidFill>
                  <a:srgbClr val="0000FF"/>
                </a:solidFill>
                <a:highlight>
                  <a:srgbClr val="FFFFFF"/>
                </a:highlight>
                <a:latin typeface="Consolas" panose="020B0609020204030204" pitchFamily="49" charset="0"/>
              </a:rPr>
              <a:t>    public</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TableReader</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fileName</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 </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void</a:t>
            </a:r>
            <a:r>
              <a:rPr lang="en-US" sz="1400" dirty="0" smtClean="0">
                <a:solidFill>
                  <a:srgbClr val="000000"/>
                </a:solidFill>
                <a:highlight>
                  <a:srgbClr val="FFFFFF"/>
                </a:highlight>
                <a:latin typeface="Consolas" panose="020B0609020204030204" pitchFamily="49" charset="0"/>
              </a:rPr>
              <a:t> Close</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 </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 }</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IsEndOfFile</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 }</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StreamReader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fStreamReader</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fItems</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sz="1400" dirty="0" smtClean="0">
              <a:solidFill>
                <a:srgbClr val="0000FF"/>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smtClean="0"/>
              <a:t>Расширение базового класса для чтения таблиц формата </a:t>
            </a:r>
            <a:r>
              <a:rPr lang="en-US" altLang="en-US" sz="1800" dirty="0" smtClean="0"/>
              <a:t>CSV </a:t>
            </a:r>
            <a:r>
              <a:rPr lang="en-US" altLang="en-US" sz="1800" baseline="30000" dirty="0" smtClean="0"/>
              <a:t>*</a:t>
            </a:r>
            <a:r>
              <a:rPr lang="en-US" altLang="en-US" sz="1800" dirty="0" smtClean="0"/>
              <a:t>:</a:t>
            </a:r>
            <a:endParaRPr lang="ru-RU" altLang="en-US" sz="2000" dirty="0"/>
          </a:p>
          <a:p>
            <a:pPr marL="432000" indent="0">
              <a:spcBef>
                <a:spcPts val="1200"/>
              </a:spcBef>
              <a:buNone/>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 : </a:t>
            </a:r>
            <a:r>
              <a:rPr lang="en-US" sz="1400" dirty="0" err="1">
                <a:solidFill>
                  <a:srgbClr val="2B91AF"/>
                </a:solidFill>
                <a:highlight>
                  <a:srgbClr val="FFFFFF"/>
                </a:highlight>
                <a:latin typeface="Consolas" panose="020B0609020204030204" pitchFamily="49" charset="0"/>
              </a:rPr>
              <a:t>TableReader</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 Delimiter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pPr marL="432000" indent="0">
              <a:spcBef>
                <a:spcPts val="24"/>
              </a:spcBef>
              <a:buNone/>
            </a:pPr>
            <a:endParaRPr lang="en-US" sz="1400" dirty="0" smtClean="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fileName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 delimiter) </a:t>
            </a:r>
            <a:r>
              <a:rPr lang="en-US" sz="1400" dirty="0" smtClean="0">
                <a:solidFill>
                  <a:srgbClr val="000000"/>
                </a:solidFill>
                <a:highlight>
                  <a:srgbClr val="FFFFFF"/>
                </a:highlight>
                <a:latin typeface="Consolas" panose="020B0609020204030204" pitchFamily="49" charset="0"/>
              </a:rPr>
              <a:t>{ ... </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 </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smtClean="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p:txBody>
      </p:sp>
      <p:sp>
        <p:nvSpPr>
          <p:cNvPr id="2765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A07ABB-5D86-49CE-93B5-F2B472DAAD2D}" type="slidenum">
              <a:rPr lang="en-GB" altLang="en-US" sz="1400" smtClean="0"/>
              <a:pPr>
                <a:spcBef>
                  <a:spcPct val="0"/>
                </a:spcBef>
                <a:buClrTx/>
                <a:buSzTx/>
                <a:buFontTx/>
                <a:buNone/>
              </a:pPr>
              <a:t>20</a:t>
            </a:fld>
            <a:endParaRPr lang="en-GB" altLang="en-US" sz="1400" smtClean="0"/>
          </a:p>
        </p:txBody>
      </p:sp>
      <p:sp>
        <p:nvSpPr>
          <p:cNvPr id="2" name="TextBox 1"/>
          <p:cNvSpPr txBox="1"/>
          <p:nvPr/>
        </p:nvSpPr>
        <p:spPr>
          <a:xfrm>
            <a:off x="6119664" y="4273351"/>
            <a:ext cx="3024336" cy="307777"/>
          </a:xfrm>
          <a:prstGeom prst="rect">
            <a:avLst/>
          </a:prstGeom>
          <a:noFill/>
        </p:spPr>
        <p:txBody>
          <a:bodyPr wrap="square" rtlCol="0" anchor="ctr">
            <a:spAutoFit/>
          </a:bodyPr>
          <a:lstStyle/>
          <a:p>
            <a:r>
              <a:rPr lang="en-US" sz="1400" baseline="30000" dirty="0" smtClean="0"/>
              <a:t>* </a:t>
            </a:r>
            <a:r>
              <a:rPr lang="en-US" sz="1400" dirty="0" smtClean="0"/>
              <a:t>CSV – Comma-Separated Values</a:t>
            </a:r>
            <a:endParaRPr lang="en-US" sz="1400" dirty="0"/>
          </a:p>
        </p:txBody>
      </p:sp>
    </p:spTree>
    <p:extLst>
      <p:ext uri="{BB962C8B-B14F-4D97-AF65-F5344CB8AC3E}">
        <p14:creationId xmlns:p14="http://schemas.microsoft.com/office/powerpoint/2010/main" val="17683971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7772400" cy="603250"/>
          </a:xfrm>
        </p:spPr>
        <p:txBody>
          <a:bodyPr/>
          <a:lstStyle/>
          <a:p>
            <a:pPr marL="431800" indent="-431800" eaLnBrk="1" hangingPunct="1">
              <a:spcBef>
                <a:spcPts val="1400"/>
              </a:spcBef>
            </a:pPr>
            <a:r>
              <a:rPr lang="ru-RU" altLang="en-US" sz="2800" dirty="0" smtClean="0"/>
              <a:t>Наследование</a:t>
            </a:r>
            <a:r>
              <a:rPr lang="en-US" altLang="en-US" sz="2800" dirty="0"/>
              <a:t> – </a:t>
            </a:r>
            <a:r>
              <a:rPr lang="ru-RU" altLang="en-US" sz="2800" dirty="0"/>
              <a:t>расширение </a:t>
            </a:r>
            <a:r>
              <a:rPr lang="ru-RU" altLang="en-US" sz="2800" dirty="0" smtClean="0"/>
              <a:t>класса</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8126288" cy="5805487"/>
          </a:xfrm>
          <a:extLst/>
        </p:spPr>
        <p:txBody>
          <a:bodyPr/>
          <a:lstStyle/>
          <a:p>
            <a:pPr marL="431800" indent="-431800" eaLnBrk="1" hangingPunct="1">
              <a:spcBef>
                <a:spcPts val="1400"/>
              </a:spcBef>
              <a:defRPr/>
            </a:pPr>
            <a:r>
              <a:rPr lang="ru-RU" altLang="en-US" sz="1800" dirty="0"/>
              <a:t>Расширение базового класса для чтения таблиц формата </a:t>
            </a:r>
            <a:r>
              <a:rPr lang="en-US" altLang="en-US" sz="1800" dirty="0" smtClean="0"/>
              <a:t>TXT:</a:t>
            </a:r>
            <a:endParaRPr lang="ru-RU"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FixedReader</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TableReader</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smtClean="0">
                <a:solidFill>
                  <a:srgbClr val="0000FF"/>
                </a:solidFill>
                <a:highlight>
                  <a:srgbClr val="FFFFFF"/>
                </a:highlight>
                <a:latin typeface="Consolas" panose="020B0609020204030204" pitchFamily="49" charset="0"/>
              </a:rPr>
              <a:t>    public</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ItemWidths</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p>
          <a:p>
            <a:pPr marL="432000" indent="0">
              <a:spcBef>
                <a:spcPts val="24"/>
              </a:spcBef>
              <a:buNone/>
            </a:pPr>
            <a:endParaRPr lang="en-US" sz="1400" dirty="0" smtClean="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FF"/>
                </a:solidFill>
                <a:highlight>
                  <a:srgbClr val="FFFFFF"/>
                </a:highlight>
                <a:latin typeface="Consolas" panose="020B0609020204030204" pitchFamily="49" charset="0"/>
              </a:rPr>
              <a:t>    public</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FixedReader</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0000FF"/>
                </a:solidFill>
                <a:highlight>
                  <a:srgbClr val="FFFFFF"/>
                </a:highlight>
                <a:latin typeface="Consolas" panose="020B0609020204030204" pitchFamily="49" charset="0"/>
              </a:rPr>
              <a:t>string</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fileName</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params</a:t>
            </a:r>
            <a:r>
              <a:rPr lang="en-US" sz="1400" dirty="0">
                <a:solidFill>
                  <a:srgbClr val="000000"/>
                </a:solidFill>
                <a:highlight>
                  <a:srgbClr val="FFFFFF"/>
                </a:highlight>
                <a:latin typeface="Consolas" panose="020B0609020204030204" pitchFamily="49" charset="0"/>
              </a:rPr>
              <a:t> </a:t>
            </a:r>
            <a:r>
              <a:rPr lang="en-US" sz="1400" dirty="0" err="1" smtClean="0">
                <a:solidFill>
                  <a:srgbClr val="0000FF"/>
                </a:solidFill>
                <a:highlight>
                  <a:srgbClr val="FFFFFF"/>
                </a:highlight>
                <a:latin typeface="Consolas" panose="020B0609020204030204" pitchFamily="49" charset="0"/>
              </a:rPr>
              <a:t>int</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itemWidths</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 }</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 { ... }</a:t>
            </a:r>
          </a:p>
          <a:p>
            <a:pPr marL="432000" indent="0">
              <a:spcBef>
                <a:spcPts val="24"/>
              </a:spcBef>
              <a:buNone/>
            </a:pPr>
            <a:r>
              <a:rPr lang="en-US" sz="1400" dirty="0" smtClean="0">
                <a:solidFill>
                  <a:srgbClr val="000000"/>
                </a:solidFill>
                <a:highlight>
                  <a:srgbClr val="FFFFFF"/>
                </a:highlight>
                <a:latin typeface="Consolas" panose="020B0609020204030204" pitchFamily="49" charset="0"/>
              </a:rPr>
              <a:t>}</a:t>
            </a:r>
          </a:p>
          <a:p>
            <a:pPr marL="431800" indent="-431800" eaLnBrk="1" hangingPunct="1">
              <a:spcBef>
                <a:spcPts val="1400"/>
              </a:spcBef>
              <a:defRPr/>
            </a:pPr>
            <a:r>
              <a:rPr lang="ru-RU" altLang="en-US" sz="1800" dirty="0" smtClean="0"/>
              <a:t>Дерево классов</a:t>
            </a:r>
            <a:r>
              <a:rPr lang="en-US" altLang="en-US" sz="1800" dirty="0" smtClean="0"/>
              <a:t>:</a:t>
            </a:r>
            <a:endParaRPr lang="ru-RU" altLang="en-US" sz="2000" dirty="0" smtClean="0"/>
          </a:p>
        </p:txBody>
      </p:sp>
      <p:sp>
        <p:nvSpPr>
          <p:cNvPr id="2765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A07ABB-5D86-49CE-93B5-F2B472DAAD2D}" type="slidenum">
              <a:rPr lang="en-GB" altLang="en-US" sz="1400" smtClean="0"/>
              <a:pPr>
                <a:spcBef>
                  <a:spcPct val="0"/>
                </a:spcBef>
                <a:buClrTx/>
                <a:buSzTx/>
                <a:buFontTx/>
                <a:buNone/>
              </a:pPr>
              <a:t>21</a:t>
            </a:fld>
            <a:endParaRPr lang="en-GB" altLang="en-US" sz="1400" smtClean="0"/>
          </a:p>
        </p:txBody>
      </p:sp>
      <p:sp>
        <p:nvSpPr>
          <p:cNvPr id="3" name="Rectangle 2"/>
          <p:cNvSpPr/>
          <p:nvPr/>
        </p:nvSpPr>
        <p:spPr bwMode="auto">
          <a:xfrm>
            <a:off x="3650364" y="3750332"/>
            <a:ext cx="1843272" cy="409848"/>
          </a:xfrm>
          <a:prstGeom prst="rect">
            <a:avLst/>
          </a:prstGeom>
          <a:solidFill>
            <a:srgbClr val="CFDBFD"/>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rPr>
              <a:t>Object</a:t>
            </a:r>
          </a:p>
        </p:txBody>
      </p:sp>
      <p:sp>
        <p:nvSpPr>
          <p:cNvPr id="7" name="Rectangle 6"/>
          <p:cNvSpPr/>
          <p:nvPr/>
        </p:nvSpPr>
        <p:spPr bwMode="auto">
          <a:xfrm>
            <a:off x="3650364" y="4829907"/>
            <a:ext cx="1843272" cy="409848"/>
          </a:xfrm>
          <a:prstGeom prst="rect">
            <a:avLst/>
          </a:prstGeom>
          <a:solidFill>
            <a:srgbClr val="CFDBFD"/>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1" hangingPunct="1"/>
            <a:r>
              <a:rPr lang="en-US" sz="1600" dirty="0" err="1"/>
              <a:t>TableReader</a:t>
            </a:r>
            <a:endParaRPr lang="en-US" sz="1600" dirty="0"/>
          </a:p>
        </p:txBody>
      </p:sp>
      <p:sp>
        <p:nvSpPr>
          <p:cNvPr id="10" name="Rectangle 9"/>
          <p:cNvSpPr/>
          <p:nvPr/>
        </p:nvSpPr>
        <p:spPr bwMode="auto">
          <a:xfrm>
            <a:off x="4871190" y="5912515"/>
            <a:ext cx="1843272" cy="409848"/>
          </a:xfrm>
          <a:prstGeom prst="rect">
            <a:avLst/>
          </a:prstGeom>
          <a:solidFill>
            <a:srgbClr val="CFDBFD"/>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1" hangingPunct="1"/>
            <a:r>
              <a:rPr lang="en-US" sz="1600" dirty="0" err="1" smtClean="0"/>
              <a:t>FixedReader</a:t>
            </a:r>
            <a:endParaRPr lang="en-US" sz="1600" dirty="0"/>
          </a:p>
        </p:txBody>
      </p:sp>
      <p:sp>
        <p:nvSpPr>
          <p:cNvPr id="11" name="Rectangle 10"/>
          <p:cNvSpPr/>
          <p:nvPr/>
        </p:nvSpPr>
        <p:spPr bwMode="auto">
          <a:xfrm>
            <a:off x="2411760" y="5915549"/>
            <a:ext cx="1843272" cy="409848"/>
          </a:xfrm>
          <a:prstGeom prst="rect">
            <a:avLst/>
          </a:prstGeom>
          <a:solidFill>
            <a:srgbClr val="CFDBFD"/>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1" hangingPunct="1"/>
            <a:r>
              <a:rPr lang="en-US" sz="1600" dirty="0" err="1" smtClean="0"/>
              <a:t>DelimitedReader</a:t>
            </a:r>
            <a:endParaRPr lang="en-US" sz="1600" dirty="0"/>
          </a:p>
        </p:txBody>
      </p:sp>
      <p:cxnSp>
        <p:nvCxnSpPr>
          <p:cNvPr id="5" name="Straight Connector 4"/>
          <p:cNvCxnSpPr>
            <a:stCxn id="3" idx="2"/>
            <a:endCxn id="7" idx="0"/>
          </p:cNvCxnSpPr>
          <p:nvPr/>
        </p:nvCxnSpPr>
        <p:spPr bwMode="auto">
          <a:xfrm>
            <a:off x="4572000" y="4160180"/>
            <a:ext cx="0" cy="66972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a:endCxn id="11" idx="0"/>
          </p:cNvCxnSpPr>
          <p:nvPr/>
        </p:nvCxnSpPr>
        <p:spPr bwMode="auto">
          <a:xfrm flipH="1">
            <a:off x="3333396" y="5238238"/>
            <a:ext cx="921636" cy="67731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a:endCxn id="10" idx="0"/>
          </p:cNvCxnSpPr>
          <p:nvPr/>
        </p:nvCxnSpPr>
        <p:spPr bwMode="auto">
          <a:xfrm>
            <a:off x="4871190" y="5238238"/>
            <a:ext cx="921636" cy="67427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779137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7772400" cy="603250"/>
          </a:xfrm>
        </p:spPr>
        <p:txBody>
          <a:bodyPr/>
          <a:lstStyle/>
          <a:p>
            <a:pPr marL="431800" indent="-431800" eaLnBrk="1" hangingPunct="1">
              <a:spcBef>
                <a:spcPts val="1400"/>
              </a:spcBef>
            </a:pPr>
            <a:r>
              <a:rPr lang="ru-RU" altLang="en-US" sz="2800" dirty="0" smtClean="0"/>
              <a:t>Наследование</a:t>
            </a:r>
            <a:r>
              <a:rPr lang="en-US" altLang="en-US" sz="2800" dirty="0"/>
              <a:t> – </a:t>
            </a:r>
            <a:r>
              <a:rPr lang="ru-RU" altLang="en-US" sz="2800" dirty="0"/>
              <a:t>расширение </a:t>
            </a:r>
            <a:r>
              <a:rPr lang="ru-RU" altLang="en-US" sz="2800" dirty="0" smtClean="0"/>
              <a:t>класса</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8126288" cy="5805487"/>
          </a:xfrm>
          <a:extLst/>
        </p:spPr>
        <p:txBody>
          <a:bodyPr/>
          <a:lstStyle/>
          <a:p>
            <a:pPr marL="431800" indent="-431800" eaLnBrk="1" hangingPunct="1">
              <a:spcBef>
                <a:spcPts val="1400"/>
              </a:spcBef>
              <a:defRPr/>
            </a:pPr>
            <a:r>
              <a:rPr lang="ru-RU" altLang="en-US" sz="1800" dirty="0" smtClean="0"/>
              <a:t>Смысл расширения типа заключается в том, чтобы определить переменную базового типа и присваивать ей объекты любых производных типов. </a:t>
            </a:r>
            <a:endParaRPr lang="ru-RU" altLang="en-US" sz="1800" dirty="0"/>
          </a:p>
          <a:p>
            <a:pPr marL="432000" indent="0">
              <a:spcBef>
                <a:spcPts val="1200"/>
              </a:spcBef>
              <a:buNone/>
            </a:pPr>
            <a:r>
              <a:rPr lang="en-US" sz="1400" dirty="0" err="1" smtClean="0">
                <a:solidFill>
                  <a:srgbClr val="2B91AF"/>
                </a:solidFill>
                <a:highlight>
                  <a:srgbClr val="FFFFFF"/>
                </a:highlight>
                <a:latin typeface="Consolas" panose="020B0609020204030204" pitchFamily="49" charset="0"/>
              </a:rPr>
              <a:t>TableReader</a:t>
            </a:r>
            <a:r>
              <a:rPr lang="en-US" sz="1400" dirty="0" smtClean="0">
                <a:solidFill>
                  <a:srgbClr val="2B91AF"/>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reader;</a:t>
            </a:r>
          </a:p>
          <a:p>
            <a:pPr marL="432000" indent="0">
              <a:spcBef>
                <a:spcPts val="24"/>
              </a:spcBef>
              <a:buNone/>
            </a:pPr>
            <a:r>
              <a:rPr lang="en-US" sz="1400" dirty="0" smtClean="0">
                <a:solidFill>
                  <a:srgbClr val="000000"/>
                </a:solidFill>
                <a:highlight>
                  <a:srgbClr val="FFFFFF"/>
                </a:highlight>
                <a:latin typeface="Consolas" panose="020B0609020204030204" pitchFamily="49" charset="0"/>
              </a:rPr>
              <a:t>reader = </a:t>
            </a:r>
            <a:r>
              <a:rPr lang="en-US" sz="1400" dirty="0" smtClean="0">
                <a:solidFill>
                  <a:srgbClr val="0000FF"/>
                </a:solidFill>
                <a:highlight>
                  <a:srgbClr val="FFFFFF"/>
                </a:highlight>
                <a:latin typeface="Consolas" panose="020B0609020204030204" pitchFamily="49" charset="0"/>
              </a:rPr>
              <a:t>new </a:t>
            </a:r>
            <a:r>
              <a:rPr lang="en-US" sz="1400" dirty="0" err="1" smtClean="0">
                <a:solidFill>
                  <a:srgbClr val="2B91AF"/>
                </a:solidFill>
                <a:highlight>
                  <a:srgbClr val="FFFFFF"/>
                </a:highlight>
                <a:latin typeface="Consolas" panose="020B0609020204030204" pitchFamily="49" charset="0"/>
              </a:rPr>
              <a:t>DelimitedReader</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A31515"/>
                </a:solidFill>
                <a:highlight>
                  <a:srgbClr val="FFFFFF"/>
                </a:highlight>
                <a:latin typeface="Consolas" panose="020B0609020204030204" pitchFamily="49" charset="0"/>
              </a:rPr>
              <a:t>"MyFile.csv"</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A31515"/>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00"/>
                </a:solidFill>
                <a:highlight>
                  <a:srgbClr val="FFFFFF"/>
                </a:highlight>
                <a:latin typeface="Consolas" panose="020B0609020204030204" pitchFamily="49" charset="0"/>
              </a:rPr>
              <a:t>reader = </a:t>
            </a:r>
            <a:r>
              <a:rPr lang="en-US" sz="1400" dirty="0">
                <a:solidFill>
                  <a:srgbClr val="0000FF"/>
                </a:solidFill>
                <a:highlight>
                  <a:srgbClr val="FFFFFF"/>
                </a:highlight>
                <a:latin typeface="Consolas" panose="020B0609020204030204" pitchFamily="49" charset="0"/>
              </a:rPr>
              <a:t>new </a:t>
            </a:r>
            <a:r>
              <a:rPr lang="en-US" sz="1400" dirty="0" err="1" smtClean="0">
                <a:solidFill>
                  <a:srgbClr val="2B91AF"/>
                </a:solidFill>
                <a:highlight>
                  <a:srgbClr val="FFFFFF"/>
                </a:highlight>
                <a:latin typeface="Consolas" panose="020B0609020204030204" pitchFamily="49" charset="0"/>
              </a:rPr>
              <a:t>FixedReader</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"MyFile.csv</a:t>
            </a:r>
            <a:r>
              <a:rPr lang="en-US" sz="1400" dirty="0" smtClean="0">
                <a:solidFill>
                  <a:srgbClr val="A31515"/>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 20, 20, 60);</a:t>
            </a:r>
            <a:endParaRPr lang="en-US" sz="1400" dirty="0">
              <a:solidFill>
                <a:srgbClr val="000000"/>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smtClean="0"/>
              <a:t>Через переменную базового типа можно безопасно обращаться к полям и методам, определенным в базовом типе. Это обеспечивается благодаря бинарной совместимости всех производных типов с базовым типом.</a:t>
            </a:r>
            <a:endParaRPr lang="en-US" altLang="en-US" sz="1800" dirty="0" smtClean="0"/>
          </a:p>
          <a:p>
            <a:pPr marL="432000" indent="0">
              <a:spcBef>
                <a:spcPts val="1200"/>
              </a:spcBef>
              <a:buNone/>
            </a:pPr>
            <a:r>
              <a:rPr lang="en-US" sz="1400" dirty="0" err="1">
                <a:solidFill>
                  <a:srgbClr val="000000"/>
                </a:solidFill>
                <a:highlight>
                  <a:srgbClr val="FFFFFF"/>
                </a:highlight>
                <a:latin typeface="Consolas" panose="020B0609020204030204" pitchFamily="49" charset="0"/>
              </a:rPr>
              <a:t>reader.NextLine</a:t>
            </a:r>
            <a:r>
              <a:rPr lang="en-US" sz="1400" dirty="0" smtClean="0">
                <a:solidFill>
                  <a:srgbClr val="000000"/>
                </a:solidFill>
                <a:highlight>
                  <a:srgbClr val="FFFFFF"/>
                </a:highlight>
                <a:latin typeface="Consolas" panose="020B0609020204030204" pitchFamily="49" charset="0"/>
              </a:rPr>
              <a:t>();</a:t>
            </a:r>
            <a:endParaRPr lang="en-US" sz="1400" dirty="0">
              <a:solidFill>
                <a:srgbClr val="0000FF"/>
              </a:solidFill>
              <a:highlight>
                <a:srgbClr val="FFFFFF"/>
              </a:highlight>
              <a:latin typeface="Consolas" panose="020B0609020204030204" pitchFamily="49" charset="0"/>
            </a:endParaRPr>
          </a:p>
          <a:p>
            <a:pPr marL="432000" indent="0">
              <a:spcBef>
                <a:spcPts val="24"/>
              </a:spcBef>
              <a:buNone/>
            </a:pPr>
            <a:endParaRPr lang="ru-RU" altLang="en-US" sz="1800" dirty="0" smtClean="0"/>
          </a:p>
        </p:txBody>
      </p:sp>
      <p:sp>
        <p:nvSpPr>
          <p:cNvPr id="2765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A07ABB-5D86-49CE-93B5-F2B472DAAD2D}" type="slidenum">
              <a:rPr lang="en-GB" altLang="en-US" sz="1400" smtClean="0"/>
              <a:pPr>
                <a:spcBef>
                  <a:spcPct val="0"/>
                </a:spcBef>
                <a:buClrTx/>
                <a:buSzTx/>
                <a:buFontTx/>
                <a:buNone/>
              </a:pPr>
              <a:t>22</a:t>
            </a:fld>
            <a:endParaRPr lang="en-GB" altLang="en-US" sz="1400" smtClean="0"/>
          </a:p>
        </p:txBody>
      </p:sp>
    </p:spTree>
    <p:extLst>
      <p:ext uri="{BB962C8B-B14F-4D97-AF65-F5344CB8AC3E}">
        <p14:creationId xmlns:p14="http://schemas.microsoft.com/office/powerpoint/2010/main" val="31335272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7772400" cy="603250"/>
          </a:xfrm>
        </p:spPr>
        <p:txBody>
          <a:bodyPr/>
          <a:lstStyle/>
          <a:p>
            <a:pPr marL="431800" indent="-431800" eaLnBrk="1" hangingPunct="1">
              <a:spcBef>
                <a:spcPts val="1400"/>
              </a:spcBef>
            </a:pPr>
            <a:r>
              <a:rPr lang="ru-RU" altLang="en-US" sz="2800" dirty="0" smtClean="0"/>
              <a:t>Наследование</a:t>
            </a:r>
            <a:r>
              <a:rPr lang="en-US" altLang="en-US" sz="2800" dirty="0"/>
              <a:t> – </a:t>
            </a:r>
            <a:r>
              <a:rPr lang="ru-RU" altLang="en-US" sz="2800" dirty="0" smtClean="0"/>
              <a:t>контроль и приведение типа</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8126288" cy="5805487"/>
          </a:xfrm>
          <a:extLst/>
        </p:spPr>
        <p:txBody>
          <a:bodyPr/>
          <a:lstStyle/>
          <a:p>
            <a:pPr marL="431800" indent="-431800" eaLnBrk="1" hangingPunct="1">
              <a:spcBef>
                <a:spcPts val="1400"/>
              </a:spcBef>
              <a:defRPr/>
            </a:pPr>
            <a:r>
              <a:rPr lang="ru-RU" altLang="en-US" sz="1800" dirty="0" smtClean="0"/>
              <a:t>Контроль типа осуществляется с помощью оператора </a:t>
            </a:r>
            <a:r>
              <a:rPr lang="en-US" altLang="en-US" sz="1800" b="1" dirty="0" smtClean="0"/>
              <a:t>is</a:t>
            </a:r>
            <a:r>
              <a:rPr lang="en-US" altLang="en-US" sz="1800" dirty="0"/>
              <a:t>:</a:t>
            </a:r>
            <a:endParaRPr lang="ru-RU" altLang="en-US" sz="1800" dirty="0"/>
          </a:p>
          <a:p>
            <a:pPr marL="432000" indent="0">
              <a:spcBef>
                <a:spcPts val="1200"/>
              </a:spcBef>
              <a:buNone/>
            </a:pPr>
            <a:r>
              <a:rPr lang="en-US" sz="1400" dirty="0" err="1" smtClean="0">
                <a:solidFill>
                  <a:srgbClr val="2B91AF"/>
                </a:solidFill>
                <a:highlight>
                  <a:srgbClr val="FFFFFF"/>
                </a:highlight>
                <a:latin typeface="Consolas" panose="020B0609020204030204" pitchFamily="49" charset="0"/>
              </a:rPr>
              <a:t>TableReader</a:t>
            </a:r>
            <a:r>
              <a:rPr lang="en-US" sz="1400" dirty="0" smtClean="0">
                <a:solidFill>
                  <a:srgbClr val="2B91AF"/>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reader;</a:t>
            </a:r>
          </a:p>
          <a:p>
            <a:pPr marL="432000" indent="0">
              <a:spcBef>
                <a:spcPts val="24"/>
              </a:spcBef>
              <a:buNone/>
            </a:pP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FF"/>
                </a:solidFill>
                <a:highlight>
                  <a:srgbClr val="FFFFFF"/>
                </a:highlight>
                <a:latin typeface="Consolas" panose="020B0609020204030204" pitchFamily="49" charset="0"/>
              </a:rPr>
              <a:t>if </a:t>
            </a:r>
            <a:r>
              <a:rPr lang="en-US" sz="1400" dirty="0" smtClean="0">
                <a:solidFill>
                  <a:srgbClr val="000000"/>
                </a:solidFill>
                <a:highlight>
                  <a:srgbClr val="FFFFFF"/>
                </a:highlight>
                <a:latin typeface="Consolas" panose="020B0609020204030204" pitchFamily="49" charset="0"/>
              </a:rPr>
              <a:t>(reader </a:t>
            </a:r>
            <a:r>
              <a:rPr lang="en-US" sz="1400" dirty="0" smtClean="0">
                <a:solidFill>
                  <a:srgbClr val="0000FF"/>
                </a:solidFill>
                <a:highlight>
                  <a:srgbClr val="FFFFFF"/>
                </a:highlight>
                <a:latin typeface="Consolas" panose="020B0609020204030204" pitchFamily="49" charset="0"/>
              </a:rPr>
              <a:t>is </a:t>
            </a:r>
            <a:r>
              <a:rPr lang="en-US" sz="1400" dirty="0" err="1">
                <a:solidFill>
                  <a:srgbClr val="2B91AF"/>
                </a:solidFill>
                <a:highlight>
                  <a:srgbClr val="FFFFFF"/>
                </a:highlight>
                <a:latin typeface="Consolas" panose="020B0609020204030204" pitchFamily="49" charset="0"/>
              </a:rPr>
              <a:t>DelimitedReader</a:t>
            </a:r>
            <a:r>
              <a:rPr lang="en-US" sz="1400" dirty="0" smtClean="0">
                <a:solidFill>
                  <a:srgbClr val="000000"/>
                </a:solidFill>
                <a:highlight>
                  <a:srgbClr val="FFFFFF"/>
                </a:highlight>
                <a:latin typeface="Consolas" panose="020B0609020204030204" pitchFamily="49" charset="0"/>
              </a:rPr>
              <a:t>)</a:t>
            </a:r>
            <a:r>
              <a:rPr lang="ru-RU" sz="1400" dirty="0" smtClean="0">
                <a:solidFill>
                  <a:srgbClr val="000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 или производного класса (!)</a:t>
            </a:r>
            <a:endParaRPr lang="en-US" sz="1400" dirty="0" smtClean="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00"/>
                </a:solidFill>
                <a:highlight>
                  <a:srgbClr val="FFFFFF"/>
                </a:highlight>
                <a:latin typeface="Consolas" panose="020B0609020204030204" pitchFamily="49" charset="0"/>
              </a:rPr>
              <a:t>{</a:t>
            </a:r>
          </a:p>
          <a:p>
            <a:pPr marL="432000" indent="0">
              <a:spcBef>
                <a:spcPts val="24"/>
              </a:spcBef>
              <a:buNone/>
            </a:pP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00"/>
                </a:solidFill>
                <a:highlight>
                  <a:srgbClr val="FFFFFF"/>
                </a:highlight>
                <a:latin typeface="Consolas" panose="020B0609020204030204" pitchFamily="49" charset="0"/>
              </a:rPr>
              <a:t>}</a:t>
            </a:r>
          </a:p>
          <a:p>
            <a:pPr marL="431800" indent="-431800" eaLnBrk="1" hangingPunct="1">
              <a:spcBef>
                <a:spcPts val="1400"/>
              </a:spcBef>
              <a:defRPr/>
            </a:pPr>
            <a:r>
              <a:rPr lang="ru-RU" altLang="en-US" sz="1800" dirty="0" smtClean="0"/>
              <a:t>Приведение переменной к ожидаемому типу данных:</a:t>
            </a:r>
            <a:endParaRPr lang="en-US" altLang="en-US" sz="1800" dirty="0" smtClean="0"/>
          </a:p>
          <a:p>
            <a:pPr marL="432000" indent="0">
              <a:spcBef>
                <a:spcPts val="1200"/>
              </a:spcBef>
              <a:buNone/>
            </a:pPr>
            <a:r>
              <a:rPr lang="en-US" sz="1400" dirty="0" smtClean="0">
                <a:solidFill>
                  <a:srgbClr val="0000FF"/>
                </a:solidFill>
                <a:highlight>
                  <a:srgbClr val="FFFFFF"/>
                </a:highlight>
                <a:latin typeface="Consolas" panose="020B0609020204030204" pitchFamily="49" charset="0"/>
              </a:rPr>
              <a:t>char </a:t>
            </a:r>
            <a:r>
              <a:rPr lang="en-US" sz="1400" dirty="0" smtClean="0">
                <a:solidFill>
                  <a:srgbClr val="000000"/>
                </a:solidFill>
                <a:highlight>
                  <a:srgbClr val="FFFFFF"/>
                </a:highlight>
                <a:latin typeface="Consolas" panose="020B0609020204030204" pitchFamily="49" charset="0"/>
              </a:rPr>
              <a:t>c = ((</a:t>
            </a:r>
            <a:r>
              <a:rPr lang="en-US" sz="1400" dirty="0" err="1" smtClean="0">
                <a:solidFill>
                  <a:srgbClr val="2B91AF"/>
                </a:solidFill>
                <a:highlight>
                  <a:srgbClr val="FFFFFF"/>
                </a:highlight>
                <a:latin typeface="Consolas" panose="020B0609020204030204" pitchFamily="49" charset="0"/>
              </a:rPr>
              <a:t>DelimitedReader</a:t>
            </a:r>
            <a:r>
              <a:rPr lang="en-US" sz="1400" dirty="0" smtClean="0">
                <a:solidFill>
                  <a:srgbClr val="000000"/>
                </a:solidFill>
                <a:highlight>
                  <a:srgbClr val="FFFFFF"/>
                </a:highlight>
                <a:latin typeface="Consolas" panose="020B0609020204030204" pitchFamily="49" charset="0"/>
              </a:rPr>
              <a:t>)reader).Delimiter;</a:t>
            </a:r>
            <a:endParaRPr lang="ru-RU" sz="1400" dirty="0" smtClean="0">
              <a:solidFill>
                <a:srgbClr val="000000"/>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smtClean="0"/>
              <a:t>Приведение типа с помощью оператора </a:t>
            </a:r>
            <a:r>
              <a:rPr lang="en-US" altLang="en-US" sz="1800" b="1" dirty="0" smtClean="0"/>
              <a:t>as</a:t>
            </a:r>
            <a:r>
              <a:rPr lang="ru-RU" altLang="en-US" sz="1800" dirty="0" smtClean="0"/>
              <a:t>:</a:t>
            </a:r>
            <a:endParaRPr lang="en-US"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char </a:t>
            </a:r>
            <a:r>
              <a:rPr lang="en-US" sz="1400" dirty="0" smtClean="0">
                <a:solidFill>
                  <a:srgbClr val="000000"/>
                </a:solidFill>
                <a:highlight>
                  <a:srgbClr val="FFFFFF"/>
                </a:highlight>
                <a:latin typeface="Consolas" panose="020B0609020204030204" pitchFamily="49" charset="0"/>
              </a:rPr>
              <a:t>c </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reader </a:t>
            </a:r>
            <a:r>
              <a:rPr lang="en-US" sz="1400" dirty="0" smtClean="0">
                <a:solidFill>
                  <a:srgbClr val="0000FF"/>
                </a:solidFill>
                <a:highlight>
                  <a:srgbClr val="FFFFFF"/>
                </a:highlight>
                <a:latin typeface="Consolas" panose="020B0609020204030204" pitchFamily="49" charset="0"/>
              </a:rPr>
              <a:t>as </a:t>
            </a:r>
            <a:r>
              <a:rPr lang="en-US" sz="1400" dirty="0" err="1">
                <a:solidFill>
                  <a:srgbClr val="2B91AF"/>
                </a:solidFill>
                <a:highlight>
                  <a:srgbClr val="FFFFFF"/>
                </a:highlight>
                <a:latin typeface="Consolas" panose="020B0609020204030204" pitchFamily="49" charset="0"/>
              </a:rPr>
              <a:t>DelimitedReader</a:t>
            </a:r>
            <a:r>
              <a:rPr lang="en-US" sz="1400" dirty="0" smtClean="0">
                <a:solidFill>
                  <a:srgbClr val="000000"/>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Delimiter</a:t>
            </a:r>
            <a:r>
              <a:rPr lang="en-US" sz="1400" dirty="0" smtClean="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smtClean="0"/>
              <a:t>Оператор </a:t>
            </a:r>
            <a:r>
              <a:rPr lang="en-US" altLang="en-US" sz="1800" b="1" dirty="0" smtClean="0"/>
              <a:t>as</a:t>
            </a:r>
            <a:r>
              <a:rPr lang="en-US" altLang="en-US" sz="1800" dirty="0" smtClean="0"/>
              <a:t> </a:t>
            </a:r>
            <a:r>
              <a:rPr lang="ru-RU" altLang="en-US" sz="1800" dirty="0" smtClean="0"/>
              <a:t>отличается от традиционного приведения типа тем, что не создает исключение, если тип не соответствует ожидаемому.</a:t>
            </a:r>
          </a:p>
          <a:p>
            <a:pPr marL="432000" indent="0">
              <a:spcBef>
                <a:spcPts val="1200"/>
              </a:spcBef>
              <a:buNone/>
            </a:pPr>
            <a:r>
              <a:rPr lang="en-US" sz="1400" dirty="0" err="1" smtClean="0">
                <a:solidFill>
                  <a:srgbClr val="2B91AF"/>
                </a:solidFill>
                <a:highlight>
                  <a:srgbClr val="FFFFFF"/>
                </a:highlight>
                <a:latin typeface="Consolas" panose="020B0609020204030204" pitchFamily="49" charset="0"/>
              </a:rPr>
              <a:t>DelimitedReader</a:t>
            </a:r>
            <a:r>
              <a:rPr lang="en-US" sz="1400" dirty="0" smtClean="0">
                <a:solidFill>
                  <a:srgbClr val="2B91AF"/>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delimitedReader</a:t>
            </a:r>
            <a:r>
              <a:rPr lang="en-US" sz="1400" dirty="0" smtClean="0">
                <a:solidFill>
                  <a:srgbClr val="000000"/>
                </a:solidFill>
                <a:highlight>
                  <a:srgbClr val="FFFFFF"/>
                </a:highlight>
                <a:latin typeface="Consolas" panose="020B0609020204030204" pitchFamily="49" charset="0"/>
              </a:rPr>
              <a:t> = reader </a:t>
            </a:r>
            <a:r>
              <a:rPr lang="en-US" sz="1400" dirty="0" smtClean="0">
                <a:solidFill>
                  <a:srgbClr val="0000FF"/>
                </a:solidFill>
                <a:highlight>
                  <a:srgbClr val="FFFFFF"/>
                </a:highlight>
                <a:latin typeface="Consolas" panose="020B0609020204030204" pitchFamily="49" charset="0"/>
              </a:rPr>
              <a:t>as </a:t>
            </a:r>
            <a:r>
              <a:rPr lang="en-US" sz="1400" dirty="0" err="1" smtClean="0">
                <a:solidFill>
                  <a:srgbClr val="2B91AF"/>
                </a:solidFill>
                <a:highlight>
                  <a:srgbClr val="FFFFFF"/>
                </a:highlight>
                <a:latin typeface="Consolas" panose="020B0609020204030204" pitchFamily="49" charset="0"/>
              </a:rPr>
              <a:t>DelimitedReader</a:t>
            </a: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FF"/>
                </a:solidFill>
                <a:highlight>
                  <a:srgbClr val="FFFFFF"/>
                </a:highlight>
                <a:latin typeface="Consolas" panose="020B0609020204030204" pitchFamily="49" charset="0"/>
              </a:rPr>
              <a:t>if </a:t>
            </a:r>
            <a:r>
              <a:rPr lang="en-US" sz="1400" dirty="0" smtClean="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null</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00"/>
                </a:solidFill>
                <a:highlight>
                  <a:srgbClr val="FFFFFF"/>
                </a:highlight>
                <a:latin typeface="Consolas" panose="020B0609020204030204" pitchFamily="49" charset="0"/>
              </a:rPr>
              <a:t>{</a:t>
            </a:r>
          </a:p>
          <a:p>
            <a:pPr marL="432000" indent="0">
              <a:spcBef>
                <a:spcPts val="24"/>
              </a:spcBef>
              <a:buNone/>
            </a:pPr>
            <a:r>
              <a:rPr lang="en-US" sz="1400" dirty="0" smtClean="0">
                <a:solidFill>
                  <a:srgbClr val="0000FF"/>
                </a:solidFill>
                <a:highlight>
                  <a:srgbClr val="FFFFFF"/>
                </a:highlight>
                <a:latin typeface="Consolas" panose="020B0609020204030204" pitchFamily="49" charset="0"/>
              </a:rPr>
              <a:t>    char </a:t>
            </a:r>
            <a:r>
              <a:rPr lang="en-US" sz="1400" dirty="0">
                <a:solidFill>
                  <a:srgbClr val="000000"/>
                </a:solidFill>
                <a:highlight>
                  <a:srgbClr val="FFFFFF"/>
                </a:highlight>
                <a:latin typeface="Consolas" panose="020B0609020204030204" pitchFamily="49" charset="0"/>
              </a:rPr>
              <a:t>c = </a:t>
            </a:r>
            <a:r>
              <a:rPr lang="en-US" sz="1400" dirty="0" err="1" smtClean="0">
                <a:solidFill>
                  <a:srgbClr val="000000"/>
                </a:solidFill>
                <a:highlight>
                  <a:srgbClr val="FFFFFF"/>
                </a:highlight>
                <a:latin typeface="Consolas" panose="020B0609020204030204" pitchFamily="49" charset="0"/>
              </a:rPr>
              <a:t>delimitedReader.Delimiter</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p:txBody>
      </p:sp>
      <p:sp>
        <p:nvSpPr>
          <p:cNvPr id="2765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A07ABB-5D86-49CE-93B5-F2B472DAAD2D}" type="slidenum">
              <a:rPr lang="en-GB" altLang="en-US" sz="1400" smtClean="0"/>
              <a:pPr>
                <a:spcBef>
                  <a:spcPct val="0"/>
                </a:spcBef>
                <a:buClrTx/>
                <a:buSzTx/>
                <a:buFontTx/>
                <a:buNone/>
              </a:pPr>
              <a:t>23</a:t>
            </a:fld>
            <a:endParaRPr lang="en-GB" altLang="en-US" sz="1400" smtClean="0"/>
          </a:p>
        </p:txBody>
      </p:sp>
    </p:spTree>
    <p:extLst>
      <p:ext uri="{BB962C8B-B14F-4D97-AF65-F5344CB8AC3E}">
        <p14:creationId xmlns:p14="http://schemas.microsoft.com/office/powerpoint/2010/main" val="30149480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7772400" cy="603250"/>
          </a:xfrm>
        </p:spPr>
        <p:txBody>
          <a:bodyPr/>
          <a:lstStyle/>
          <a:p>
            <a:pPr marL="431800" indent="-431800" eaLnBrk="1" hangingPunct="1">
              <a:spcBef>
                <a:spcPts val="1400"/>
              </a:spcBef>
            </a:pPr>
            <a:r>
              <a:rPr lang="ru-RU" altLang="en-US" sz="2800" dirty="0" smtClean="0"/>
              <a:t>Базовый класс </a:t>
            </a:r>
            <a:r>
              <a:rPr lang="en-US" altLang="en-US" sz="2800" dirty="0" smtClean="0"/>
              <a:t>Object</a:t>
            </a:r>
            <a:endParaRPr lang="ru-RU" altLang="en-US" sz="2800" dirty="0" smtClean="0"/>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8126288" cy="5805487"/>
          </a:xfrm>
          <a:extLst/>
        </p:spPr>
        <p:txBody>
          <a:bodyPr/>
          <a:lstStyle/>
          <a:p>
            <a:pPr marL="431800" indent="-431800" eaLnBrk="1" hangingPunct="1">
              <a:spcBef>
                <a:spcPts val="1400"/>
              </a:spcBef>
              <a:defRPr/>
            </a:pPr>
            <a:r>
              <a:rPr lang="ru-RU" altLang="en-US" sz="1800" dirty="0" smtClean="0"/>
              <a:t>Базовый класс </a:t>
            </a:r>
            <a:r>
              <a:rPr lang="en-US" altLang="en-US" sz="1800" dirty="0" err="1" smtClean="0"/>
              <a:t>System.Object</a:t>
            </a:r>
            <a:r>
              <a:rPr lang="en-US" altLang="en-US" sz="1800" dirty="0" smtClean="0"/>
              <a:t> </a:t>
            </a:r>
            <a:r>
              <a:rPr lang="ru-RU" altLang="en-US" sz="1800" dirty="0" smtClean="0"/>
              <a:t>содержит общие для всех объектов методы</a:t>
            </a:r>
            <a:r>
              <a:rPr lang="en-US" altLang="en-US" sz="1800" dirty="0" smtClean="0"/>
              <a:t>:</a:t>
            </a:r>
            <a:endParaRPr lang="ru-RU"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System</a:t>
            </a:r>
          </a:p>
          <a:p>
            <a:pPr marL="432000" indent="0">
              <a:spcBef>
                <a:spcPts val="24"/>
              </a:spcBef>
              <a:buNone/>
            </a:pP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smtClean="0">
                <a:solidFill>
                  <a:srgbClr val="0000FF"/>
                </a:solidFill>
                <a:highlight>
                  <a:srgbClr val="FFFFFF"/>
                </a:highlight>
                <a:latin typeface="Consolas" panose="020B0609020204030204" pitchFamily="49" charset="0"/>
              </a:rPr>
              <a:t>    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Object</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    {</a:t>
            </a:r>
          </a:p>
          <a:p>
            <a:pPr marL="432000" indent="0">
              <a:spcBef>
                <a:spcPts val="24"/>
              </a:spcBef>
              <a:buNone/>
            </a:pP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Object();</a:t>
            </a:r>
          </a:p>
          <a:p>
            <a:pPr marL="432000" indent="0">
              <a:spcBef>
                <a:spcPts val="24"/>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virtual</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Equals(</a:t>
            </a: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obj</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Equals(</a:t>
            </a: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objA</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objB</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virtual</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GetHashCode</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Type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GetType</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protected</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MemberwiseClone</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ReferenceEquals</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objA</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objB</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virtual</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ToString</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p>
          <a:p>
            <a:pPr marL="432000" indent="0">
              <a:spcBef>
                <a:spcPts val="24"/>
              </a:spcBef>
              <a:buNone/>
            </a:pPr>
            <a:r>
              <a:rPr lang="en-US" sz="1400" dirty="0">
                <a:solidFill>
                  <a:srgbClr val="000000"/>
                </a:solidFill>
                <a:highlight>
                  <a:srgbClr val="FFFFFF"/>
                </a:highlight>
                <a:latin typeface="Consolas" panose="020B0609020204030204" pitchFamily="49" charset="0"/>
              </a:rPr>
              <a:t>}</a:t>
            </a:r>
          </a:p>
          <a:p>
            <a:pPr marL="431800" indent="-431800" eaLnBrk="1" hangingPunct="1">
              <a:spcBef>
                <a:spcPts val="1400"/>
              </a:spcBef>
              <a:defRPr/>
            </a:pPr>
            <a:endParaRPr lang="ru-RU" altLang="en-US" sz="2000" dirty="0" smtClean="0"/>
          </a:p>
        </p:txBody>
      </p:sp>
      <p:sp>
        <p:nvSpPr>
          <p:cNvPr id="2765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A07ABB-5D86-49CE-93B5-F2B472DAAD2D}" type="slidenum">
              <a:rPr lang="en-GB" altLang="en-US" sz="1400" smtClean="0"/>
              <a:pPr>
                <a:spcBef>
                  <a:spcPct val="0"/>
                </a:spcBef>
                <a:buClrTx/>
                <a:buSzTx/>
                <a:buFontTx/>
                <a:buNone/>
              </a:pPr>
              <a:t>24</a:t>
            </a:fld>
            <a:endParaRPr lang="en-GB" altLang="en-US" sz="1400" smtClean="0"/>
          </a:p>
        </p:txBody>
      </p:sp>
    </p:spTree>
    <p:extLst>
      <p:ext uri="{BB962C8B-B14F-4D97-AF65-F5344CB8AC3E}">
        <p14:creationId xmlns:p14="http://schemas.microsoft.com/office/powerpoint/2010/main" val="31635491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7772400" cy="603250"/>
          </a:xfrm>
        </p:spPr>
        <p:txBody>
          <a:bodyPr/>
          <a:lstStyle/>
          <a:p>
            <a:pPr marL="431800" indent="-431800" eaLnBrk="1" hangingPunct="1">
              <a:spcBef>
                <a:spcPts val="1400"/>
              </a:spcBef>
            </a:pPr>
            <a:r>
              <a:rPr lang="ru-RU" altLang="en-US" sz="2800" dirty="0" smtClean="0"/>
              <a:t>Виртуальный метод</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8126288" cy="5805487"/>
          </a:xfrm>
          <a:extLst/>
        </p:spPr>
        <p:txBody>
          <a:bodyPr/>
          <a:lstStyle/>
          <a:p>
            <a:pPr marL="431800" indent="-431800" eaLnBrk="1" hangingPunct="1">
              <a:spcBef>
                <a:spcPts val="1400"/>
              </a:spcBef>
              <a:defRPr/>
            </a:pPr>
            <a:r>
              <a:rPr lang="ru-RU" altLang="en-US" sz="1800" dirty="0"/>
              <a:t>Виртуальный метод – переопределяемый в производных классах </a:t>
            </a:r>
            <a:r>
              <a:rPr lang="ru-RU" altLang="en-US" sz="1800" dirty="0" smtClean="0"/>
              <a:t>метод. </a:t>
            </a:r>
            <a:r>
              <a:rPr lang="ru-RU" altLang="en-US" sz="1800" dirty="0"/>
              <a:t>Вызов </a:t>
            </a:r>
            <a:r>
              <a:rPr lang="ru-RU" altLang="en-US" sz="1800" dirty="0" smtClean="0"/>
              <a:t>виртуального метода осуществляется в соответствии с фактическим типом объекта, к которому метод применяется</a:t>
            </a:r>
            <a:r>
              <a:rPr lang="en-US" altLang="en-US" sz="1800" dirty="0" smtClean="0"/>
              <a:t>:</a:t>
            </a:r>
            <a:endParaRPr lang="ru-RU" altLang="en-US" sz="1800" dirty="0"/>
          </a:p>
          <a:p>
            <a:pPr marL="432000" indent="0">
              <a:spcBef>
                <a:spcPts val="1200"/>
              </a:spcBef>
              <a:buNone/>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Object</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2000" indent="0">
              <a:spcBef>
                <a:spcPts val="24"/>
              </a:spcBef>
              <a:buNone/>
            </a:pP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ru-RU" sz="1400" dirty="0" smtClean="0">
                <a:solidFill>
                  <a:srgbClr val="0000FF"/>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virtual</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ToString</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smtClean="0">
                <a:solidFill>
                  <a:srgbClr val="000000"/>
                </a:solidFill>
                <a:highlight>
                  <a:srgbClr val="FFFFFF"/>
                </a:highlight>
                <a:latin typeface="Consolas" panose="020B0609020204030204" pitchFamily="49" charset="0"/>
              </a:rPr>
              <a:t>}</a:t>
            </a:r>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smtClean="0">
                <a:solidFill>
                  <a:srgbClr val="2B91AF"/>
                </a:solidFill>
                <a:highlight>
                  <a:srgbClr val="FFFFFF"/>
                </a:highlight>
                <a:latin typeface="Consolas" panose="020B0609020204030204" pitchFamily="49" charset="0"/>
              </a:rPr>
              <a:t>Point </a:t>
            </a:r>
            <a:r>
              <a:rPr lang="en-US" sz="1400" dirty="0" smtClean="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Object</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00"/>
                </a:solidFill>
                <a:highlight>
                  <a:srgbClr val="FFFFFF"/>
                </a:highlight>
                <a:latin typeface="Consolas" panose="020B0609020204030204" pitchFamily="49" charset="0"/>
              </a:rPr>
              <a:t>   </a:t>
            </a:r>
            <a:r>
              <a:rPr lang="ru-RU"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 </a:t>
            </a:r>
            <a:r>
              <a:rPr lang="en-US" sz="1400" dirty="0" err="1" smtClean="0">
                <a:solidFill>
                  <a:srgbClr val="0000FF"/>
                </a:solidFill>
                <a:highlight>
                  <a:srgbClr val="FFFFFF"/>
                </a:highlight>
                <a:latin typeface="Consolas" panose="020B0609020204030204" pitchFamily="49" charset="0"/>
              </a:rPr>
              <a:t>int</a:t>
            </a:r>
            <a:r>
              <a:rPr lang="en-US" sz="1400" dirty="0" smtClean="0">
                <a:solidFill>
                  <a:srgbClr val="0000FF"/>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X </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protected</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00"/>
                </a:solidFill>
                <a:highlight>
                  <a:srgbClr val="FFFFFF"/>
                </a:highlight>
                <a:latin typeface="Consolas" panose="020B0609020204030204" pitchFamily="49" charset="0"/>
              </a:rPr>
              <a:t>   </a:t>
            </a:r>
            <a:r>
              <a:rPr lang="ru-RU"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 </a:t>
            </a:r>
            <a:r>
              <a:rPr lang="en-US" sz="1400" dirty="0" err="1">
                <a:solidFill>
                  <a:srgbClr val="0000FF"/>
                </a:solidFill>
                <a:highlight>
                  <a:srgbClr val="FFFFFF"/>
                </a:highlight>
                <a:latin typeface="Consolas" panose="020B0609020204030204" pitchFamily="49" charset="0"/>
              </a:rPr>
              <a:t>int</a:t>
            </a:r>
            <a:r>
              <a:rPr lang="en-US" sz="1400" dirty="0">
                <a:solidFill>
                  <a:srgbClr val="0000FF"/>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Y </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protected</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p>
          <a:p>
            <a:pPr marL="432000" indent="0">
              <a:spcBef>
                <a:spcPts val="24"/>
              </a:spcBef>
              <a:buNone/>
            </a:pPr>
            <a:r>
              <a:rPr lang="fr-FR" sz="1400" dirty="0" smtClean="0">
                <a:solidFill>
                  <a:srgbClr val="0000FF"/>
                </a:solidFill>
                <a:highlight>
                  <a:srgbClr val="FFFFFF"/>
                </a:highlight>
                <a:latin typeface="Consolas" panose="020B0609020204030204" pitchFamily="49" charset="0"/>
              </a:rPr>
              <a:t>    public</a:t>
            </a:r>
            <a:r>
              <a:rPr lang="fr-FR" sz="1400" dirty="0" smtClean="0">
                <a:solidFill>
                  <a:srgbClr val="000000"/>
                </a:solidFill>
                <a:highlight>
                  <a:srgbClr val="FFFFFF"/>
                </a:highlight>
                <a:latin typeface="Consolas" panose="020B0609020204030204" pitchFamily="49" charset="0"/>
              </a:rPr>
              <a:t> </a:t>
            </a:r>
            <a:r>
              <a:rPr lang="fr-FR" sz="1400" dirty="0">
                <a:solidFill>
                  <a:srgbClr val="000000"/>
                </a:solidFill>
                <a:highlight>
                  <a:srgbClr val="FFFFFF"/>
                </a:highlight>
                <a:latin typeface="Consolas" panose="020B0609020204030204" pitchFamily="49" charset="0"/>
              </a:rPr>
              <a:t>Point(</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x, </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y) { X = x; Y = y; }</a:t>
            </a:r>
            <a:endParaRPr lang="ru-RU" sz="1400" dirty="0" smtClean="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00"/>
                </a:solidFill>
                <a:highlight>
                  <a:srgbClr val="FFFFFF"/>
                </a:highlight>
                <a:latin typeface="Consolas" panose="020B0609020204030204" pitchFamily="49" charset="0"/>
              </a:rPr>
              <a:t>   </a:t>
            </a:r>
            <a:r>
              <a:rPr lang="ru-RU"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endParaRPr lang="en-US" sz="1400" dirty="0" smtClean="0">
              <a:solidFill>
                <a:srgbClr val="0000FF"/>
              </a:solidFill>
              <a:highlight>
                <a:srgbClr val="FFFFFF"/>
              </a:highlight>
              <a:latin typeface="Consolas" panose="020B0609020204030204" pitchFamily="49" charset="0"/>
            </a:endParaRPr>
          </a:p>
          <a:p>
            <a:pPr marL="432000" indent="0">
              <a:spcBef>
                <a:spcPts val="24"/>
              </a:spcBef>
              <a:buNone/>
            </a:pPr>
            <a:r>
              <a:rPr lang="ru-RU" sz="1400" dirty="0" smtClean="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override</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ToString</a:t>
            </a:r>
            <a:r>
              <a:rPr lang="en-US" sz="1400" dirty="0" smtClean="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String</a:t>
            </a:r>
            <a:r>
              <a:rPr lang="en-US" sz="1400" dirty="0" err="1" smtClean="0">
                <a:solidFill>
                  <a:srgbClr val="000000"/>
                </a:solidFill>
                <a:highlight>
                  <a:srgbClr val="FFFFFF"/>
                </a:highlight>
                <a:latin typeface="Consolas" panose="020B0609020204030204" pitchFamily="49" charset="0"/>
              </a:rPr>
              <a:t>.Format</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"X: {0}, Y: {1}"</a:t>
            </a:r>
            <a:r>
              <a:rPr lang="en-US" sz="1400" dirty="0">
                <a:solidFill>
                  <a:srgbClr val="000000"/>
                </a:solidFill>
                <a:highlight>
                  <a:srgbClr val="FFFFFF"/>
                </a:highlight>
                <a:latin typeface="Consolas" panose="020B0609020204030204" pitchFamily="49" charset="0"/>
              </a:rPr>
              <a:t>, X, Y);</a:t>
            </a:r>
            <a:endParaRPr lang="en-US" sz="1400" dirty="0" smtClean="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00"/>
                </a:solidFill>
                <a:highlight>
                  <a:srgbClr val="FFFFFF"/>
                </a:highlight>
                <a:latin typeface="Consolas" panose="020B0609020204030204" pitchFamily="49" charset="0"/>
              </a:rPr>
              <a:t>...</a:t>
            </a:r>
          </a:p>
          <a:p>
            <a:pPr marL="432000" indent="0">
              <a:spcBef>
                <a:spcPts val="24"/>
              </a:spcBef>
              <a:buNone/>
            </a:pPr>
            <a:r>
              <a:rPr lang="en-US" sz="1400" dirty="0" smtClean="0">
                <a:solidFill>
                  <a:srgbClr val="0000FF"/>
                </a:solidFill>
                <a:highlight>
                  <a:srgbClr val="FFFFFF"/>
                </a:highlight>
                <a:latin typeface="Consolas" panose="020B0609020204030204" pitchFamily="49" charset="0"/>
              </a:rPr>
              <a:t>object</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obj</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Point</a:t>
            </a:r>
            <a:r>
              <a:rPr lang="en-US" sz="1400" dirty="0">
                <a:solidFill>
                  <a:srgbClr val="000000"/>
                </a:solidFill>
                <a:highlight>
                  <a:srgbClr val="FFFFFF"/>
                </a:highlight>
                <a:latin typeface="Consolas" panose="020B0609020204030204" pitchFamily="49" charset="0"/>
              </a:rPr>
              <a:t>(10, 20);</a:t>
            </a:r>
          </a:p>
          <a:p>
            <a:pPr marL="432000" indent="0">
              <a:spcBef>
                <a:spcPts val="24"/>
              </a:spcBef>
              <a:buNone/>
            </a:pPr>
            <a:r>
              <a:rPr lang="ru-RU" sz="1400" dirty="0" err="1" smtClean="0">
                <a:solidFill>
                  <a:srgbClr val="0000FF"/>
                </a:solidFill>
                <a:highlight>
                  <a:srgbClr val="FFFFFF"/>
                </a:highlight>
                <a:latin typeface="Consolas" panose="020B0609020204030204" pitchFamily="49" charset="0"/>
              </a:rPr>
              <a:t>string</a:t>
            </a:r>
            <a:r>
              <a:rPr lang="ru-RU" sz="1400" dirty="0" smtClean="0">
                <a:solidFill>
                  <a:srgbClr val="000000"/>
                </a:solidFill>
                <a:highlight>
                  <a:srgbClr val="FFFFFF"/>
                </a:highlight>
                <a:latin typeface="Consolas" panose="020B0609020204030204" pitchFamily="49" charset="0"/>
              </a:rPr>
              <a:t> </a:t>
            </a:r>
            <a:r>
              <a:rPr lang="ru-RU" sz="1400" dirty="0" err="1">
                <a:solidFill>
                  <a:srgbClr val="000000"/>
                </a:solidFill>
                <a:highlight>
                  <a:srgbClr val="FFFFFF"/>
                </a:highlight>
                <a:latin typeface="Consolas" panose="020B0609020204030204" pitchFamily="49" charset="0"/>
              </a:rPr>
              <a:t>str</a:t>
            </a:r>
            <a:r>
              <a:rPr lang="ru-RU" sz="1400" dirty="0">
                <a:solidFill>
                  <a:srgbClr val="000000"/>
                </a:solidFill>
                <a:highlight>
                  <a:srgbClr val="FFFFFF"/>
                </a:highlight>
                <a:latin typeface="Consolas" panose="020B0609020204030204" pitchFamily="49" charset="0"/>
              </a:rPr>
              <a:t> = </a:t>
            </a:r>
            <a:r>
              <a:rPr lang="ru-RU" sz="1400" dirty="0" err="1">
                <a:solidFill>
                  <a:srgbClr val="000000"/>
                </a:solidFill>
                <a:highlight>
                  <a:srgbClr val="FFFFFF"/>
                </a:highlight>
                <a:latin typeface="Consolas" panose="020B0609020204030204" pitchFamily="49" charset="0"/>
              </a:rPr>
              <a:t>obj.ToString</a:t>
            </a:r>
            <a:r>
              <a:rPr lang="ru-RU" sz="1400" dirty="0">
                <a:solidFill>
                  <a:srgbClr val="000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a:t>
            </a:r>
            <a:r>
              <a:rPr lang="ru-RU" sz="1400" dirty="0" err="1" smtClean="0">
                <a:solidFill>
                  <a:srgbClr val="008000"/>
                </a:solidFill>
                <a:highlight>
                  <a:srgbClr val="FFFFFF"/>
                </a:highlight>
                <a:latin typeface="Consolas" panose="020B0609020204030204" pitchFamily="49" charset="0"/>
              </a:rPr>
              <a:t>str</a:t>
            </a:r>
            <a:r>
              <a:rPr lang="ru-RU" sz="1400" dirty="0" smtClean="0">
                <a:solidFill>
                  <a:srgbClr val="008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a:t>
            </a:r>
            <a:r>
              <a:rPr lang="ru-RU" sz="1400" dirty="0">
                <a:solidFill>
                  <a:srgbClr val="008000"/>
                </a:solidFill>
                <a:highlight>
                  <a:srgbClr val="FFFFFF"/>
                </a:highlight>
                <a:latin typeface="Consolas" panose="020B0609020204030204" pitchFamily="49" charset="0"/>
              </a:rPr>
              <a:t>X: 10, Y: 20"</a:t>
            </a:r>
            <a:endParaRPr lang="en-US" sz="1400" dirty="0">
              <a:solidFill>
                <a:srgbClr val="000000"/>
              </a:solidFill>
              <a:highlight>
                <a:srgbClr val="FFFFFF"/>
              </a:highlight>
              <a:latin typeface="Consolas" panose="020B0609020204030204" pitchFamily="49" charset="0"/>
            </a:endParaRPr>
          </a:p>
        </p:txBody>
      </p:sp>
      <p:sp>
        <p:nvSpPr>
          <p:cNvPr id="2765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A07ABB-5D86-49CE-93B5-F2B472DAAD2D}" type="slidenum">
              <a:rPr lang="en-GB" altLang="en-US" sz="1400" smtClean="0"/>
              <a:pPr>
                <a:spcBef>
                  <a:spcPct val="0"/>
                </a:spcBef>
                <a:buClrTx/>
                <a:buSzTx/>
                <a:buFontTx/>
                <a:buNone/>
              </a:pPr>
              <a:t>25</a:t>
            </a:fld>
            <a:endParaRPr lang="en-GB" altLang="en-US" sz="1400" smtClean="0"/>
          </a:p>
        </p:txBody>
      </p:sp>
    </p:spTree>
    <p:extLst>
      <p:ext uri="{BB962C8B-B14F-4D97-AF65-F5344CB8AC3E}">
        <p14:creationId xmlns:p14="http://schemas.microsoft.com/office/powerpoint/2010/main" val="10209328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7772400" cy="603250"/>
          </a:xfrm>
        </p:spPr>
        <p:txBody>
          <a:bodyPr/>
          <a:lstStyle/>
          <a:p>
            <a:pPr eaLnBrk="1" hangingPunct="1"/>
            <a:r>
              <a:rPr lang="ru-RU" altLang="en-US" sz="2800" dirty="0" smtClean="0"/>
              <a:t>Механизм вызова виртуального метода</a:t>
            </a:r>
          </a:p>
        </p:txBody>
      </p:sp>
      <p:sp>
        <p:nvSpPr>
          <p:cNvPr id="28675" name="Rectangle 3" descr="Rectangle: Click to edit Master text styles&#10;Second level&#10;Third level&#10;Fourth level&#10;Fifth level"/>
          <p:cNvSpPr>
            <a:spLocks noGrp="1" noChangeArrowheads="1"/>
          </p:cNvSpPr>
          <p:nvPr>
            <p:ph idx="1"/>
          </p:nvPr>
        </p:nvSpPr>
        <p:spPr>
          <a:xfrm>
            <a:off x="827584" y="1052066"/>
            <a:ext cx="7783016" cy="5329684"/>
          </a:xfrm>
        </p:spPr>
        <p:txBody>
          <a:bodyPr/>
          <a:lstStyle/>
          <a:p>
            <a:pPr marL="0" indent="0" eaLnBrk="1" hangingPunct="1">
              <a:spcBef>
                <a:spcPts val="2400"/>
              </a:spcBef>
              <a:buNone/>
            </a:pPr>
            <a:r>
              <a:rPr lang="ru-RU" altLang="en-US" sz="1800" dirty="0" smtClean="0"/>
              <a:t>Схема вызова </a:t>
            </a:r>
            <a:r>
              <a:rPr lang="en-US" altLang="en-US" sz="1800" b="1" dirty="0" err="1" smtClean="0"/>
              <a:t>obj.ToString</a:t>
            </a:r>
            <a:r>
              <a:rPr lang="en-US" altLang="en-US" sz="1800" b="1" dirty="0" smtClean="0"/>
              <a:t>();</a:t>
            </a:r>
            <a:r>
              <a:rPr lang="ru-RU" altLang="en-US" sz="1800" dirty="0" smtClean="0"/>
              <a:t> // </a:t>
            </a:r>
            <a:r>
              <a:rPr lang="en-US" altLang="en-US" sz="1800" dirty="0" err="1" smtClean="0"/>
              <a:t>obj</a:t>
            </a:r>
            <a:r>
              <a:rPr lang="en-US" altLang="en-US" sz="1800" dirty="0" smtClean="0"/>
              <a:t> </a:t>
            </a:r>
            <a:r>
              <a:rPr lang="ru-RU" altLang="en-US" sz="1800" dirty="0" smtClean="0"/>
              <a:t>ссылается на объект класса </a:t>
            </a:r>
            <a:r>
              <a:rPr lang="en-US" altLang="en-US" sz="1800" dirty="0" smtClean="0"/>
              <a:t>Point</a:t>
            </a: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26</a:t>
            </a:fld>
            <a:endParaRPr lang="en-GB" altLang="en-US" sz="1400" smtClean="0"/>
          </a:p>
        </p:txBody>
      </p:sp>
      <p:sp>
        <p:nvSpPr>
          <p:cNvPr id="2" name="Rectangle 1"/>
          <p:cNvSpPr/>
          <p:nvPr/>
        </p:nvSpPr>
        <p:spPr bwMode="auto">
          <a:xfrm>
            <a:off x="272752" y="1556793"/>
            <a:ext cx="2149624" cy="3332925"/>
          </a:xfrm>
          <a:prstGeom prst="rect">
            <a:avLst/>
          </a:prstGeom>
          <a:solidFill>
            <a:srgbClr val="FFCCCC"/>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smtClean="0">
                <a:ln>
                  <a:noFill/>
                </a:ln>
                <a:solidFill>
                  <a:schemeClr val="tx1"/>
                </a:solidFill>
                <a:effectLst/>
                <a:latin typeface="Tahoma" pitchFamily="34" charset="0"/>
              </a:rPr>
              <a:t>Сегмент стека</a:t>
            </a:r>
            <a:endParaRPr kumimoji="0" lang="en-US" sz="1800" b="0" i="0" u="none" strike="noStrike" cap="none" normalizeH="0" baseline="0" dirty="0" smtClean="0">
              <a:ln>
                <a:noFill/>
              </a:ln>
              <a:solidFill>
                <a:schemeClr val="tx1"/>
              </a:solidFill>
              <a:effectLst/>
              <a:latin typeface="Tahoma" pitchFamily="34" charset="0"/>
            </a:endParaRPr>
          </a:p>
        </p:txBody>
      </p:sp>
      <p:sp>
        <p:nvSpPr>
          <p:cNvPr id="6" name="Rectangle 5"/>
          <p:cNvSpPr/>
          <p:nvPr/>
        </p:nvSpPr>
        <p:spPr bwMode="auto">
          <a:xfrm>
            <a:off x="2422376" y="1556793"/>
            <a:ext cx="2149624" cy="3332925"/>
          </a:xfrm>
          <a:prstGeom prst="rect">
            <a:avLst/>
          </a:prstGeom>
          <a:solidFill>
            <a:srgbClr val="FFFFCC"/>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eaLnBrk="1" hangingPunct="1"/>
            <a:r>
              <a:rPr lang="ru-RU" sz="1800" dirty="0" smtClean="0"/>
              <a:t>Динамическая</a:t>
            </a:r>
            <a:br>
              <a:rPr lang="ru-RU" sz="1800" dirty="0" smtClean="0"/>
            </a:br>
            <a:r>
              <a:rPr lang="ru-RU" sz="1800" dirty="0" smtClean="0"/>
              <a:t>память</a:t>
            </a:r>
            <a:endParaRPr kumimoji="0" lang="en-US" sz="1800" b="0" i="0" u="none" strike="noStrike" cap="none" normalizeH="0" baseline="0" dirty="0" smtClean="0">
              <a:ln>
                <a:noFill/>
              </a:ln>
              <a:solidFill>
                <a:schemeClr val="tx1"/>
              </a:solidFill>
              <a:effectLst/>
            </a:endParaRPr>
          </a:p>
        </p:txBody>
      </p:sp>
      <p:sp>
        <p:nvSpPr>
          <p:cNvPr id="7" name="Rectangle 6"/>
          <p:cNvSpPr/>
          <p:nvPr/>
        </p:nvSpPr>
        <p:spPr bwMode="auto">
          <a:xfrm>
            <a:off x="4572000" y="1556793"/>
            <a:ext cx="2149624" cy="3332925"/>
          </a:xfrm>
          <a:prstGeom prst="rect">
            <a:avLst/>
          </a:prstGeom>
          <a:solidFill>
            <a:srgbClr val="A3FFCD"/>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smtClean="0">
                <a:ln>
                  <a:noFill/>
                </a:ln>
                <a:solidFill>
                  <a:schemeClr val="tx1"/>
                </a:solidFill>
                <a:effectLst/>
                <a:latin typeface="Tahoma" pitchFamily="34" charset="0"/>
              </a:rPr>
              <a:t>Сегмент данных</a:t>
            </a:r>
            <a:endParaRPr kumimoji="0" lang="en-US" sz="1800" b="0" i="0" u="none" strike="noStrike" cap="none" normalizeH="0" baseline="0" dirty="0" smtClean="0">
              <a:ln>
                <a:noFill/>
              </a:ln>
              <a:solidFill>
                <a:schemeClr val="tx1"/>
              </a:solidFill>
              <a:effectLst/>
              <a:latin typeface="Tahoma"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lang="ru-RU" sz="1800" dirty="0" smtClean="0"/>
              <a:t>программы</a:t>
            </a:r>
            <a:endParaRPr kumimoji="0" lang="en-US" sz="1800" b="0" i="0" u="none" strike="noStrike" cap="none" normalizeH="0" baseline="0" dirty="0" smtClean="0">
              <a:ln>
                <a:noFill/>
              </a:ln>
              <a:solidFill>
                <a:schemeClr val="tx1"/>
              </a:solidFill>
              <a:effectLst/>
              <a:latin typeface="Tahoma" pitchFamily="34" charset="0"/>
            </a:endParaRPr>
          </a:p>
        </p:txBody>
      </p:sp>
      <p:sp>
        <p:nvSpPr>
          <p:cNvPr id="8" name="Rectangle 7"/>
          <p:cNvSpPr/>
          <p:nvPr/>
        </p:nvSpPr>
        <p:spPr bwMode="auto">
          <a:xfrm>
            <a:off x="6721624" y="1556793"/>
            <a:ext cx="2149624" cy="3332925"/>
          </a:xfrm>
          <a:prstGeom prst="rect">
            <a:avLst/>
          </a:prstGeom>
          <a:solidFill>
            <a:srgbClr val="CFDBFD"/>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smtClean="0">
                <a:ln>
                  <a:noFill/>
                </a:ln>
                <a:solidFill>
                  <a:schemeClr val="tx1"/>
                </a:solidFill>
                <a:effectLst/>
                <a:latin typeface="Tahoma" pitchFamily="34" charset="0"/>
              </a:rPr>
              <a:t>Сегмент кода</a:t>
            </a:r>
          </a:p>
          <a:p>
            <a:pPr marL="0" marR="0" indent="0" algn="ctr" defTabSz="914400" rtl="0" eaLnBrk="1" fontAlgn="base" latinLnBrk="0" hangingPunct="1">
              <a:lnSpc>
                <a:spcPct val="100000"/>
              </a:lnSpc>
              <a:spcBef>
                <a:spcPct val="0"/>
              </a:spcBef>
              <a:spcAft>
                <a:spcPct val="0"/>
              </a:spcAft>
              <a:buClrTx/>
              <a:buSzTx/>
              <a:buFontTx/>
              <a:buNone/>
              <a:tabLst/>
            </a:pPr>
            <a:r>
              <a:rPr lang="ru-RU" sz="1800" dirty="0" smtClean="0"/>
              <a:t>программы</a:t>
            </a:r>
            <a:endParaRPr kumimoji="0" lang="en-US" sz="1800" b="0" i="0" u="none" strike="noStrike" cap="none" normalizeH="0" baseline="0" dirty="0" smtClean="0">
              <a:ln>
                <a:noFill/>
              </a:ln>
              <a:solidFill>
                <a:schemeClr val="tx1"/>
              </a:solidFill>
              <a:effectLst/>
              <a:latin typeface="Tahoma" pitchFamily="34" charset="0"/>
            </a:endParaRPr>
          </a:p>
        </p:txBody>
      </p:sp>
      <p:sp>
        <p:nvSpPr>
          <p:cNvPr id="4" name="Rectangle 3"/>
          <p:cNvSpPr/>
          <p:nvPr/>
        </p:nvSpPr>
        <p:spPr bwMode="auto">
          <a:xfrm>
            <a:off x="533400" y="2995961"/>
            <a:ext cx="1628328" cy="43204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34" charset="0"/>
            </a:endParaRPr>
          </a:p>
        </p:txBody>
      </p:sp>
      <p:sp>
        <p:nvSpPr>
          <p:cNvPr id="13" name="Rectangle 12"/>
          <p:cNvSpPr/>
          <p:nvPr/>
        </p:nvSpPr>
        <p:spPr bwMode="auto">
          <a:xfrm>
            <a:off x="2683024" y="2995961"/>
            <a:ext cx="1628328" cy="43204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34" charset="0"/>
            </a:endParaRPr>
          </a:p>
        </p:txBody>
      </p:sp>
      <p:sp>
        <p:nvSpPr>
          <p:cNvPr id="14" name="Rectangle 13"/>
          <p:cNvSpPr/>
          <p:nvPr/>
        </p:nvSpPr>
        <p:spPr bwMode="auto">
          <a:xfrm>
            <a:off x="4832648" y="2995961"/>
            <a:ext cx="1628328" cy="43204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smtClean="0"/>
              <a:t>Equals()</a:t>
            </a:r>
            <a:endParaRPr kumimoji="0" lang="en-US" sz="1400" b="0" i="0" u="none" strike="noStrike" cap="none" normalizeH="0" baseline="0" dirty="0" smtClean="0">
              <a:ln>
                <a:noFill/>
              </a:ln>
              <a:solidFill>
                <a:schemeClr val="tx1"/>
              </a:solidFill>
              <a:effectLst/>
            </a:endParaRPr>
          </a:p>
        </p:txBody>
      </p:sp>
      <p:sp>
        <p:nvSpPr>
          <p:cNvPr id="15" name="Rectangle 14"/>
          <p:cNvSpPr/>
          <p:nvPr/>
        </p:nvSpPr>
        <p:spPr bwMode="auto">
          <a:xfrm>
            <a:off x="4832648" y="3428009"/>
            <a:ext cx="1628328" cy="43204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Tahoma" pitchFamily="34" charset="0"/>
              </a:rPr>
              <a:t>GetHashCode</a:t>
            </a:r>
            <a:r>
              <a:rPr kumimoji="0" lang="en-US" sz="1400" b="0" i="0" u="none" strike="noStrike" cap="none" normalizeH="0" baseline="0" dirty="0" smtClean="0">
                <a:ln>
                  <a:noFill/>
                </a:ln>
                <a:solidFill>
                  <a:schemeClr val="tx1"/>
                </a:solidFill>
                <a:effectLst/>
                <a:latin typeface="Tahoma" pitchFamily="34" charset="0"/>
              </a:rPr>
              <a:t>()</a:t>
            </a:r>
          </a:p>
        </p:txBody>
      </p:sp>
      <p:sp>
        <p:nvSpPr>
          <p:cNvPr id="16" name="Rectangle 15"/>
          <p:cNvSpPr/>
          <p:nvPr/>
        </p:nvSpPr>
        <p:spPr bwMode="auto">
          <a:xfrm>
            <a:off x="4832648" y="3860057"/>
            <a:ext cx="1628328" cy="43204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Tahoma" pitchFamily="34" charset="0"/>
              </a:rPr>
              <a:t>ToString</a:t>
            </a:r>
            <a:r>
              <a:rPr kumimoji="0" lang="en-US" sz="1400" b="0" i="0" u="none" strike="noStrike" cap="none" normalizeH="0" baseline="0" dirty="0" smtClean="0">
                <a:ln>
                  <a:noFill/>
                </a:ln>
                <a:solidFill>
                  <a:schemeClr val="tx1"/>
                </a:solidFill>
                <a:effectLst/>
                <a:latin typeface="Tahoma" pitchFamily="34" charset="0"/>
              </a:rPr>
              <a:t>()</a:t>
            </a:r>
          </a:p>
        </p:txBody>
      </p:sp>
      <p:cxnSp>
        <p:nvCxnSpPr>
          <p:cNvPr id="18" name="Straight Arrow Connector 17"/>
          <p:cNvCxnSpPr/>
          <p:nvPr/>
        </p:nvCxnSpPr>
        <p:spPr bwMode="auto">
          <a:xfrm>
            <a:off x="3520496" y="3213954"/>
            <a:ext cx="1312152" cy="0"/>
          </a:xfrm>
          <a:prstGeom prst="straightConnector1">
            <a:avLst/>
          </a:prstGeom>
          <a:solidFill>
            <a:schemeClr val="accent1"/>
          </a:solidFill>
          <a:ln w="9525" cap="flat" cmpd="sng" algn="ctr">
            <a:solidFill>
              <a:schemeClr val="tx1"/>
            </a:solidFill>
            <a:prstDash val="solid"/>
            <a:round/>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21"/>
          <p:cNvSpPr/>
          <p:nvPr/>
        </p:nvSpPr>
        <p:spPr bwMode="auto">
          <a:xfrm>
            <a:off x="6984130" y="2995961"/>
            <a:ext cx="1628328" cy="1296144"/>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rPr>
              <a:t>PUSH EBP</a:t>
            </a:r>
          </a:p>
          <a:p>
            <a:pPr marL="0" marR="0" indent="0" algn="l" defTabSz="914400" rtl="0" eaLnBrk="1" fontAlgn="base" latinLnBrk="0" hangingPunct="1">
              <a:lnSpc>
                <a:spcPct val="100000"/>
              </a:lnSpc>
              <a:spcBef>
                <a:spcPct val="0"/>
              </a:spcBef>
              <a:spcAft>
                <a:spcPct val="0"/>
              </a:spcAft>
              <a:buClrTx/>
              <a:buSzTx/>
              <a:buFontTx/>
              <a:buNone/>
              <a:tabLst/>
            </a:pPr>
            <a:r>
              <a:rPr lang="en-US" sz="1300" dirty="0" smtClean="0"/>
              <a:t>MOV EBP, ESP</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chemeClr val="tx1"/>
              </a:solidFill>
              <a:effectLst/>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rPr>
              <a:t>…</a:t>
            </a:r>
          </a:p>
          <a:p>
            <a:pPr marL="0" marR="0" indent="0" algn="l" defTabSz="914400" rtl="0" eaLnBrk="1" fontAlgn="base" latinLnBrk="0" hangingPunct="1">
              <a:lnSpc>
                <a:spcPct val="100000"/>
              </a:lnSpc>
              <a:spcBef>
                <a:spcPct val="0"/>
              </a:spcBef>
              <a:spcAft>
                <a:spcPct val="0"/>
              </a:spcAft>
              <a:buClrTx/>
              <a:buSzTx/>
              <a:buFontTx/>
              <a:buNone/>
              <a:tabLst/>
            </a:pPr>
            <a:endParaRPr lang="en-US" sz="1300" dirty="0"/>
          </a:p>
          <a:p>
            <a:pPr marL="0" marR="0" indent="0" algn="l" defTabSz="914400" rtl="0" eaLnBrk="1" fontAlgn="base" latinLnBrk="0" hangingPunct="1">
              <a:lnSpc>
                <a:spcPct val="100000"/>
              </a:lnSpc>
              <a:spcBef>
                <a:spcPct val="0"/>
              </a:spcBef>
              <a:spcAft>
                <a:spcPct val="0"/>
              </a:spcAft>
              <a:buClrTx/>
              <a:buSzTx/>
              <a:buFontTx/>
              <a:buNone/>
              <a:tabLst/>
            </a:pPr>
            <a:r>
              <a:rPr lang="en-US" sz="1300" dirty="0" smtClean="0"/>
              <a:t>RET</a:t>
            </a:r>
            <a:endParaRPr kumimoji="0" lang="en-US" sz="1300" b="0" i="0" u="none" strike="noStrike" cap="none" normalizeH="0" baseline="0" dirty="0" smtClean="0">
              <a:ln>
                <a:noFill/>
              </a:ln>
              <a:solidFill>
                <a:schemeClr val="tx1"/>
              </a:solidFill>
              <a:effectLst/>
            </a:endParaRPr>
          </a:p>
        </p:txBody>
      </p:sp>
      <p:cxnSp>
        <p:nvCxnSpPr>
          <p:cNvPr id="23" name="Straight Arrow Connector 22"/>
          <p:cNvCxnSpPr>
            <a:stCxn id="38" idx="6"/>
          </p:cNvCxnSpPr>
          <p:nvPr/>
        </p:nvCxnSpPr>
        <p:spPr bwMode="auto">
          <a:xfrm flipV="1">
            <a:off x="5760128" y="3211985"/>
            <a:ext cx="1224002" cy="867508"/>
          </a:xfrm>
          <a:prstGeom prst="bentConnector3">
            <a:avLst>
              <a:gd name="adj1" fmla="val 67898"/>
            </a:avLst>
          </a:prstGeom>
          <a:solidFill>
            <a:schemeClr val="accent1"/>
          </a:solidFill>
          <a:ln w="9525" cap="flat" cmpd="sng" algn="ctr">
            <a:solidFill>
              <a:schemeClr val="tx1"/>
            </a:solidFill>
            <a:prstDash val="solid"/>
            <a:round/>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Flowchart: Connector 27"/>
          <p:cNvSpPr/>
          <p:nvPr/>
        </p:nvSpPr>
        <p:spPr bwMode="auto">
          <a:xfrm>
            <a:off x="1329564" y="3197923"/>
            <a:ext cx="36000" cy="36000"/>
          </a:xfrm>
          <a:prstGeom prst="flowChartConnector">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34" charset="0"/>
            </a:endParaRPr>
          </a:p>
        </p:txBody>
      </p:sp>
      <p:cxnSp>
        <p:nvCxnSpPr>
          <p:cNvPr id="9" name="Straight Arrow Connector 8"/>
          <p:cNvCxnSpPr/>
          <p:nvPr/>
        </p:nvCxnSpPr>
        <p:spPr bwMode="auto">
          <a:xfrm flipV="1">
            <a:off x="1365564" y="3211985"/>
            <a:ext cx="1317460" cy="3938"/>
          </a:xfrm>
          <a:prstGeom prst="straightConnector1">
            <a:avLst/>
          </a:prstGeom>
          <a:solidFill>
            <a:schemeClr val="accent1"/>
          </a:solidFill>
          <a:ln w="9525" cap="flat" cmpd="sng" algn="ctr">
            <a:solidFill>
              <a:schemeClr val="tx1"/>
            </a:solidFill>
            <a:prstDash val="solid"/>
            <a:round/>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Flowchart: Connector 33"/>
          <p:cNvSpPr/>
          <p:nvPr/>
        </p:nvSpPr>
        <p:spPr bwMode="auto">
          <a:xfrm>
            <a:off x="3484496" y="3193985"/>
            <a:ext cx="36000" cy="36000"/>
          </a:xfrm>
          <a:prstGeom prst="flowChartConnector">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34" charset="0"/>
            </a:endParaRPr>
          </a:p>
        </p:txBody>
      </p:sp>
      <p:sp>
        <p:nvSpPr>
          <p:cNvPr id="38" name="Flowchart: Connector 37"/>
          <p:cNvSpPr/>
          <p:nvPr/>
        </p:nvSpPr>
        <p:spPr bwMode="auto">
          <a:xfrm>
            <a:off x="5724128" y="4061493"/>
            <a:ext cx="36000" cy="36000"/>
          </a:xfrm>
          <a:prstGeom prst="flowChartConnector">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34" charset="0"/>
            </a:endParaRPr>
          </a:p>
        </p:txBody>
      </p:sp>
      <p:sp>
        <p:nvSpPr>
          <p:cNvPr id="37" name="TextBox 36"/>
          <p:cNvSpPr txBox="1"/>
          <p:nvPr/>
        </p:nvSpPr>
        <p:spPr>
          <a:xfrm>
            <a:off x="539552" y="2635921"/>
            <a:ext cx="1620318" cy="307777"/>
          </a:xfrm>
          <a:prstGeom prst="rect">
            <a:avLst/>
          </a:prstGeom>
          <a:noFill/>
        </p:spPr>
        <p:txBody>
          <a:bodyPr wrap="square" rtlCol="0">
            <a:spAutoFit/>
          </a:bodyPr>
          <a:lstStyle/>
          <a:p>
            <a:r>
              <a:rPr lang="ru-RU" sz="1400" dirty="0" smtClean="0"/>
              <a:t>Переменная </a:t>
            </a:r>
            <a:r>
              <a:rPr lang="en-US" sz="1400" dirty="0" err="1" smtClean="0"/>
              <a:t>obj</a:t>
            </a:r>
            <a:endParaRPr lang="en-US" sz="1400" dirty="0"/>
          </a:p>
        </p:txBody>
      </p:sp>
      <p:sp>
        <p:nvSpPr>
          <p:cNvPr id="42" name="Rectangle 41"/>
          <p:cNvSpPr/>
          <p:nvPr/>
        </p:nvSpPr>
        <p:spPr bwMode="auto">
          <a:xfrm>
            <a:off x="2683024" y="3428009"/>
            <a:ext cx="1628328" cy="43204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t>X</a:t>
            </a:r>
            <a:endParaRPr kumimoji="0" lang="en-US" sz="1400" b="0" i="0" u="none" strike="noStrike" cap="none" normalizeH="0" baseline="0" dirty="0" smtClean="0">
              <a:ln>
                <a:noFill/>
              </a:ln>
              <a:solidFill>
                <a:schemeClr val="tx1"/>
              </a:solidFill>
              <a:effectLst/>
            </a:endParaRPr>
          </a:p>
        </p:txBody>
      </p:sp>
      <p:sp>
        <p:nvSpPr>
          <p:cNvPr id="43" name="Rectangle 42"/>
          <p:cNvSpPr/>
          <p:nvPr/>
        </p:nvSpPr>
        <p:spPr bwMode="auto">
          <a:xfrm>
            <a:off x="2683024" y="3860057"/>
            <a:ext cx="1628328" cy="43204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rPr>
              <a:t>Y</a:t>
            </a:r>
          </a:p>
        </p:txBody>
      </p:sp>
      <p:sp>
        <p:nvSpPr>
          <p:cNvPr id="47" name="TextBox 46"/>
          <p:cNvSpPr txBox="1"/>
          <p:nvPr/>
        </p:nvSpPr>
        <p:spPr>
          <a:xfrm>
            <a:off x="2683025" y="2419897"/>
            <a:ext cx="1626470" cy="523220"/>
          </a:xfrm>
          <a:prstGeom prst="rect">
            <a:avLst/>
          </a:prstGeom>
          <a:noFill/>
        </p:spPr>
        <p:txBody>
          <a:bodyPr wrap="square" rtlCol="0">
            <a:spAutoFit/>
          </a:bodyPr>
          <a:lstStyle/>
          <a:p>
            <a:pPr algn="ctr"/>
            <a:r>
              <a:rPr lang="ru-RU" sz="1400" dirty="0" smtClean="0"/>
              <a:t>Данные объекта класса </a:t>
            </a:r>
            <a:r>
              <a:rPr lang="en-US" sz="1400" dirty="0" smtClean="0"/>
              <a:t>Point</a:t>
            </a:r>
            <a:endParaRPr lang="en-US" sz="1400" dirty="0"/>
          </a:p>
        </p:txBody>
      </p:sp>
      <p:sp>
        <p:nvSpPr>
          <p:cNvPr id="48" name="TextBox 47"/>
          <p:cNvSpPr txBox="1"/>
          <p:nvPr/>
        </p:nvSpPr>
        <p:spPr>
          <a:xfrm>
            <a:off x="4570142" y="2419897"/>
            <a:ext cx="2149624" cy="523220"/>
          </a:xfrm>
          <a:prstGeom prst="rect">
            <a:avLst/>
          </a:prstGeom>
          <a:noFill/>
        </p:spPr>
        <p:txBody>
          <a:bodyPr wrap="square" rtlCol="0">
            <a:spAutoFit/>
          </a:bodyPr>
          <a:lstStyle/>
          <a:p>
            <a:pPr algn="ctr"/>
            <a:r>
              <a:rPr lang="ru-RU" sz="1400" dirty="0" smtClean="0"/>
              <a:t>Таблица виртуальных методов класса </a:t>
            </a:r>
            <a:r>
              <a:rPr lang="en-US" sz="1400" dirty="0" smtClean="0"/>
              <a:t>Point</a:t>
            </a:r>
            <a:endParaRPr lang="en-US" sz="1400" dirty="0"/>
          </a:p>
        </p:txBody>
      </p:sp>
      <p:sp>
        <p:nvSpPr>
          <p:cNvPr id="52" name="TextBox 51"/>
          <p:cNvSpPr txBox="1"/>
          <p:nvPr/>
        </p:nvSpPr>
        <p:spPr>
          <a:xfrm>
            <a:off x="6982272" y="2419897"/>
            <a:ext cx="1626470" cy="523220"/>
          </a:xfrm>
          <a:prstGeom prst="rect">
            <a:avLst/>
          </a:prstGeom>
          <a:noFill/>
        </p:spPr>
        <p:txBody>
          <a:bodyPr wrap="square" rtlCol="0">
            <a:spAutoFit/>
          </a:bodyPr>
          <a:lstStyle/>
          <a:p>
            <a:pPr algn="ctr"/>
            <a:r>
              <a:rPr lang="ru-RU" sz="1400" dirty="0" smtClean="0"/>
              <a:t>Код метода </a:t>
            </a:r>
            <a:r>
              <a:rPr lang="en-US" sz="1400" dirty="0" err="1" smtClean="0"/>
              <a:t>Point.ToString</a:t>
            </a:r>
            <a:r>
              <a:rPr lang="en-US" sz="1400" dirty="0" smtClean="0"/>
              <a:t>()</a:t>
            </a:r>
            <a:endParaRPr lang="en-US" sz="1400" dirty="0"/>
          </a:p>
        </p:txBody>
      </p:sp>
      <p:sp>
        <p:nvSpPr>
          <p:cNvPr id="49" name="TextBox 48"/>
          <p:cNvSpPr txBox="1"/>
          <p:nvPr/>
        </p:nvSpPr>
        <p:spPr>
          <a:xfrm>
            <a:off x="395536" y="4941168"/>
            <a:ext cx="8475712" cy="1815882"/>
          </a:xfrm>
          <a:prstGeom prst="rect">
            <a:avLst/>
          </a:prstGeom>
          <a:noFill/>
        </p:spPr>
        <p:txBody>
          <a:bodyPr wrap="square" rtlCol="0">
            <a:spAutoFit/>
          </a:bodyPr>
          <a:lstStyle/>
          <a:p>
            <a:pPr marL="342900" lvl="0" indent="-342900">
              <a:buFont typeface="+mj-lt"/>
              <a:buAutoNum type="arabicPeriod"/>
            </a:pPr>
            <a:r>
              <a:rPr lang="ru-RU" sz="1600" dirty="0"/>
              <a:t>Через объектную переменную выполняется обращение </a:t>
            </a:r>
            <a:r>
              <a:rPr lang="ru-RU" sz="1600" dirty="0" smtClean="0"/>
              <a:t>к</a:t>
            </a:r>
            <a:r>
              <a:rPr lang="en-US" sz="1600" dirty="0" smtClean="0"/>
              <a:t> </a:t>
            </a:r>
            <a:r>
              <a:rPr lang="ru-RU" sz="1600" dirty="0" smtClean="0"/>
              <a:t>данным объекта, находящимся в области динамической памяти: </a:t>
            </a:r>
            <a:r>
              <a:rPr lang="en-US" sz="1600" dirty="0" smtClean="0">
                <a:solidFill>
                  <a:srgbClr val="00B050"/>
                </a:solidFill>
              </a:rPr>
              <a:t>MOV EAX, </a:t>
            </a:r>
            <a:r>
              <a:rPr lang="en-US" sz="1600" dirty="0" err="1" smtClean="0">
                <a:solidFill>
                  <a:srgbClr val="00B050"/>
                </a:solidFill>
              </a:rPr>
              <a:t>obj</a:t>
            </a:r>
            <a:endParaRPr lang="en-US" sz="1600" dirty="0">
              <a:solidFill>
                <a:srgbClr val="00B050"/>
              </a:solidFill>
            </a:endParaRPr>
          </a:p>
          <a:p>
            <a:pPr marL="342900" lvl="0" indent="-342900">
              <a:buFont typeface="+mj-lt"/>
              <a:buAutoNum type="arabicPeriod"/>
            </a:pPr>
            <a:r>
              <a:rPr lang="ru-RU" sz="1600" dirty="0" smtClean="0"/>
              <a:t>Из данных объекта извлекается </a:t>
            </a:r>
            <a:r>
              <a:rPr lang="ru-RU" sz="1600" dirty="0"/>
              <a:t>адрес таблицы виртуальных методов </a:t>
            </a:r>
            <a:r>
              <a:rPr lang="ru-RU" sz="1600" dirty="0" smtClean="0"/>
              <a:t>(первые </a:t>
            </a:r>
            <a:r>
              <a:rPr lang="en-US" sz="1600" dirty="0" smtClean="0"/>
              <a:t/>
            </a:r>
            <a:br>
              <a:rPr lang="en-US" sz="1600" dirty="0" smtClean="0"/>
            </a:br>
            <a:r>
              <a:rPr lang="ru-RU" sz="1600" dirty="0" smtClean="0"/>
              <a:t>4 или 8 байт данных, в зависимости от разрядности </a:t>
            </a:r>
            <a:r>
              <a:rPr lang="en-US" sz="1600" dirty="0" smtClean="0"/>
              <a:t>CPU</a:t>
            </a:r>
            <a:r>
              <a:rPr lang="ru-RU" sz="1600" dirty="0" smtClean="0"/>
              <a:t>): </a:t>
            </a:r>
            <a:r>
              <a:rPr lang="en-US" sz="1600" dirty="0" smtClean="0">
                <a:solidFill>
                  <a:srgbClr val="00B050"/>
                </a:solidFill>
              </a:rPr>
              <a:t>MOV EBX, [EAX+0]</a:t>
            </a:r>
            <a:endParaRPr lang="en-US" sz="1600" dirty="0">
              <a:solidFill>
                <a:srgbClr val="00B050"/>
              </a:solidFill>
            </a:endParaRPr>
          </a:p>
          <a:p>
            <a:pPr marL="342900" lvl="0" indent="-342900">
              <a:buFont typeface="+mj-lt"/>
              <a:buAutoNum type="arabicPeriod"/>
            </a:pPr>
            <a:r>
              <a:rPr lang="ru-RU" sz="1600" dirty="0"/>
              <a:t>На основании порядкового номера виртуального </a:t>
            </a:r>
            <a:r>
              <a:rPr lang="ru-RU" sz="1600" dirty="0" smtClean="0"/>
              <a:t>метода из </a:t>
            </a:r>
            <a:r>
              <a:rPr lang="ru-RU" sz="1600" dirty="0"/>
              <a:t>таблицы </a:t>
            </a:r>
            <a:r>
              <a:rPr lang="ru-RU" sz="1600" dirty="0" smtClean="0"/>
              <a:t>извлекается адрес</a:t>
            </a:r>
            <a:r>
              <a:rPr lang="en-US" sz="1600" dirty="0" smtClean="0"/>
              <a:t> </a:t>
            </a:r>
            <a:r>
              <a:rPr lang="ru-RU" sz="1600" dirty="0" smtClean="0"/>
              <a:t>метода</a:t>
            </a:r>
            <a:r>
              <a:rPr lang="en-US" sz="1600" dirty="0" smtClean="0"/>
              <a:t>: </a:t>
            </a:r>
            <a:r>
              <a:rPr lang="en-US" sz="1600" dirty="0" smtClean="0">
                <a:solidFill>
                  <a:srgbClr val="00B050"/>
                </a:solidFill>
              </a:rPr>
              <a:t>MOV EAX, [EBX+</a:t>
            </a:r>
            <a:r>
              <a:rPr lang="ru-RU" sz="1600" dirty="0" smtClean="0">
                <a:solidFill>
                  <a:srgbClr val="00B050"/>
                </a:solidFill>
              </a:rPr>
              <a:t>8</a:t>
            </a:r>
            <a:r>
              <a:rPr lang="en-US" sz="1600" dirty="0" smtClean="0">
                <a:solidFill>
                  <a:srgbClr val="00B050"/>
                </a:solidFill>
              </a:rPr>
              <a:t>]</a:t>
            </a:r>
            <a:r>
              <a:rPr lang="ru-RU" sz="1600" dirty="0" smtClean="0"/>
              <a:t> ; значение 8 здесь – смещение до</a:t>
            </a:r>
            <a:r>
              <a:rPr lang="en-US" sz="1600" dirty="0" smtClean="0"/>
              <a:t> </a:t>
            </a:r>
            <a:r>
              <a:rPr lang="ru-RU" sz="1600" dirty="0" smtClean="0"/>
              <a:t>поля </a:t>
            </a:r>
            <a:r>
              <a:rPr lang="en-US" sz="1600" dirty="0" err="1" smtClean="0"/>
              <a:t>ToString</a:t>
            </a:r>
            <a:r>
              <a:rPr lang="ru-RU" sz="1600" dirty="0" smtClean="0"/>
              <a:t>()</a:t>
            </a:r>
            <a:r>
              <a:rPr lang="en-US" sz="1600" dirty="0" smtClean="0"/>
              <a:t>.</a:t>
            </a:r>
            <a:endParaRPr lang="en-US" sz="1600" dirty="0" smtClean="0">
              <a:solidFill>
                <a:srgbClr val="00B050"/>
              </a:solidFill>
            </a:endParaRPr>
          </a:p>
          <a:p>
            <a:pPr marL="342900" lvl="0" indent="-342900">
              <a:buFont typeface="+mj-lt"/>
              <a:buAutoNum type="arabicPeriod"/>
            </a:pPr>
            <a:r>
              <a:rPr lang="ru-RU" sz="1600" dirty="0" smtClean="0"/>
              <a:t>Выполняется вызов кода по </a:t>
            </a:r>
            <a:r>
              <a:rPr lang="ru-RU" sz="1600" dirty="0"/>
              <a:t>извлеченному </a:t>
            </a:r>
            <a:r>
              <a:rPr lang="ru-RU" sz="1600" dirty="0" smtClean="0"/>
              <a:t>адресу: </a:t>
            </a:r>
            <a:r>
              <a:rPr lang="en-US" sz="1600" dirty="0" smtClean="0">
                <a:solidFill>
                  <a:srgbClr val="00B050"/>
                </a:solidFill>
              </a:rPr>
              <a:t>CALL EAX</a:t>
            </a:r>
            <a:endParaRPr lang="en-US" sz="1600" dirty="0">
              <a:solidFill>
                <a:srgbClr val="00B05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7772400" cy="603250"/>
          </a:xfrm>
        </p:spPr>
        <p:txBody>
          <a:bodyPr/>
          <a:lstStyle/>
          <a:p>
            <a:pPr marL="431800" indent="-431800" eaLnBrk="1" hangingPunct="1">
              <a:spcBef>
                <a:spcPts val="1400"/>
              </a:spcBef>
            </a:pPr>
            <a:r>
              <a:rPr lang="ru-RU" altLang="en-US" sz="2800" dirty="0" smtClean="0"/>
              <a:t>Абстрактный виртуальный метод</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8126288" cy="5805487"/>
          </a:xfrm>
          <a:extLst/>
        </p:spPr>
        <p:txBody>
          <a:bodyPr/>
          <a:lstStyle/>
          <a:p>
            <a:pPr marL="431800" indent="-431800" eaLnBrk="1" hangingPunct="1">
              <a:spcBef>
                <a:spcPts val="1400"/>
              </a:spcBef>
              <a:defRPr/>
            </a:pPr>
            <a:r>
              <a:rPr lang="ru-RU" altLang="en-US" sz="1800" dirty="0" smtClean="0"/>
              <a:t>Абстрактный метод – это виртуальный метод без реализации. Для такого метода в таблице виртуальных методов резервируется поле адреса, и оно устанавливается в </a:t>
            </a:r>
            <a:r>
              <a:rPr lang="en-US" altLang="en-US" sz="1800" dirty="0" smtClean="0"/>
              <a:t>null. </a:t>
            </a:r>
            <a:r>
              <a:rPr lang="ru-RU" altLang="en-US" sz="1800" dirty="0" smtClean="0"/>
              <a:t>Экземпляры классов, в которых существует хотя бы один не перекрытый абстрактный метод, создавать нельзя.</a:t>
            </a:r>
            <a:endParaRPr lang="ru-RU" altLang="en-US" sz="1800" dirty="0"/>
          </a:p>
          <a:p>
            <a:pPr marL="432000" indent="0">
              <a:spcBef>
                <a:spcPts val="1200"/>
              </a:spcBef>
              <a:buNone/>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TableReader</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FF"/>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endParaRPr lang="en-US" sz="1400" dirty="0" smtClean="0">
              <a:solidFill>
                <a:srgbClr val="0000FF"/>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FF"/>
                </a:solidFill>
                <a:highlight>
                  <a:srgbClr val="FFFFFF"/>
                </a:highlight>
                <a:latin typeface="Consolas" panose="020B0609020204030204" pitchFamily="49" charset="0"/>
              </a:rPr>
              <a:t>    public abstract</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00"/>
                </a:solidFill>
                <a:highlight>
                  <a:srgbClr val="FFFFFF"/>
                </a:highlight>
                <a:latin typeface="Consolas" panose="020B0609020204030204" pitchFamily="49" charset="0"/>
              </a:rPr>
              <a:t>}</a:t>
            </a:r>
            <a:endParaRPr lang="en-US" sz="1400" dirty="0" smtClean="0">
              <a:solidFill>
                <a:srgbClr val="0000FF"/>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smtClean="0"/>
              <a:t>В производных классах абстрактный метод перекрывается обычным образом, как и любой виртуальный метод</a:t>
            </a:r>
            <a:r>
              <a:rPr lang="en-US" altLang="en-US" sz="1800" dirty="0" smtClean="0"/>
              <a:t>:</a:t>
            </a:r>
            <a:endParaRPr lang="ru-RU" altLang="en-US" sz="2000" dirty="0"/>
          </a:p>
          <a:p>
            <a:pPr marL="432000" indent="0">
              <a:spcBef>
                <a:spcPts val="1200"/>
              </a:spcBef>
              <a:buNone/>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 : </a:t>
            </a:r>
            <a:r>
              <a:rPr lang="en-US" sz="1400" dirty="0" err="1">
                <a:solidFill>
                  <a:srgbClr val="2B91AF"/>
                </a:solidFill>
                <a:highlight>
                  <a:srgbClr val="FFFFFF"/>
                </a:highlight>
                <a:latin typeface="Consolas" panose="020B0609020204030204" pitchFamily="49" charset="0"/>
              </a:rPr>
              <a:t>TableReader</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FF"/>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p>
          <a:p>
            <a:pPr marL="432000" indent="0">
              <a:spcBef>
                <a:spcPts val="24"/>
              </a:spcBef>
              <a:buNone/>
            </a:pPr>
            <a:r>
              <a:rPr lang="en-US" sz="1400" dirty="0" smtClean="0">
                <a:solidFill>
                  <a:srgbClr val="0000FF"/>
                </a:solidFill>
                <a:highlight>
                  <a:srgbClr val="FFFFFF"/>
                </a:highlight>
                <a:latin typeface="Consolas" panose="020B0609020204030204" pitchFamily="49" charset="0"/>
              </a:rPr>
              <a:t>    public override</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FF"/>
                </a:solidFill>
                <a:highlight>
                  <a:srgbClr val="FFFFFF"/>
                </a:highlight>
                <a:latin typeface="Consolas" panose="020B0609020204030204" pitchFamily="49" charset="0"/>
              </a:rPr>
              <a:t>bool</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 </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smtClean="0"/>
              <a:t>Чтобы можно было создать экземпляр класса, все его абстрактные методы должны быть</a:t>
            </a:r>
            <a:r>
              <a:rPr lang="en-US" altLang="en-US" sz="1800" dirty="0" smtClean="0"/>
              <a:t> </a:t>
            </a:r>
            <a:r>
              <a:rPr lang="ru-RU" altLang="en-US" sz="1800" dirty="0" smtClean="0"/>
              <a:t>перекрыты.</a:t>
            </a:r>
            <a:endParaRPr lang="ru-RU" altLang="en-US" sz="2000" dirty="0"/>
          </a:p>
        </p:txBody>
      </p:sp>
      <p:sp>
        <p:nvSpPr>
          <p:cNvPr id="2765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A07ABB-5D86-49CE-93B5-F2B472DAAD2D}" type="slidenum">
              <a:rPr lang="en-GB" altLang="en-US" sz="1400" smtClean="0"/>
              <a:pPr>
                <a:spcBef>
                  <a:spcPct val="0"/>
                </a:spcBef>
                <a:buClrTx/>
                <a:buSzTx/>
                <a:buFontTx/>
                <a:buNone/>
              </a:pPr>
              <a:t>27</a:t>
            </a:fld>
            <a:endParaRPr lang="en-GB" altLang="en-US" sz="1400" smtClean="0"/>
          </a:p>
        </p:txBody>
      </p:sp>
    </p:spTree>
    <p:extLst>
      <p:ext uri="{BB962C8B-B14F-4D97-AF65-F5344CB8AC3E}">
        <p14:creationId xmlns:p14="http://schemas.microsoft.com/office/powerpoint/2010/main" val="38655560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7772400" cy="603250"/>
          </a:xfrm>
        </p:spPr>
        <p:txBody>
          <a:bodyPr/>
          <a:lstStyle/>
          <a:p>
            <a:pPr marL="431800" indent="-431800" eaLnBrk="1" hangingPunct="1">
              <a:spcBef>
                <a:spcPts val="1400"/>
              </a:spcBef>
            </a:pPr>
            <a:r>
              <a:rPr lang="ru-RU" altLang="en-US" sz="2800" dirty="0" smtClean="0"/>
              <a:t>Динамический виртуальный метод</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8126288" cy="5805487"/>
          </a:xfrm>
          <a:extLst/>
        </p:spPr>
        <p:txBody>
          <a:bodyPr/>
          <a:lstStyle/>
          <a:p>
            <a:pPr marL="431800" indent="-431800" eaLnBrk="1" hangingPunct="1">
              <a:spcBef>
                <a:spcPts val="1400"/>
              </a:spcBef>
              <a:defRPr/>
            </a:pPr>
            <a:r>
              <a:rPr lang="ru-RU" altLang="en-US" sz="1800" dirty="0" smtClean="0"/>
              <a:t>В некоторых языках программирования разновидностью виртуального метода является динамический метод:</a:t>
            </a:r>
            <a:endParaRPr lang="ru-RU" altLang="en-US" sz="1800" dirty="0"/>
          </a:p>
          <a:p>
            <a:pPr marL="432000" indent="0">
              <a:spcBef>
                <a:spcPts val="1200"/>
              </a:spcBef>
              <a:buNone/>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TableReader</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FF"/>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endParaRPr lang="en-US" sz="1400" dirty="0" smtClean="0">
              <a:solidFill>
                <a:srgbClr val="0000FF"/>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FF"/>
                </a:solidFill>
                <a:highlight>
                  <a:srgbClr val="FFFFFF"/>
                </a:highlight>
                <a:latin typeface="Consolas" panose="020B0609020204030204" pitchFamily="49" charset="0"/>
              </a:rPr>
              <a:t>    public dynamic</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smtClean="0">
                <a:solidFill>
                  <a:srgbClr val="000000"/>
                </a:solidFill>
                <a:highlight>
                  <a:srgbClr val="FFFFFF"/>
                </a:highlight>
                <a:latin typeface="Consolas" panose="020B0609020204030204" pitchFamily="49" charset="0"/>
              </a:rPr>
              <a:t>();</a:t>
            </a:r>
            <a:r>
              <a:rPr lang="ru-RU" sz="1400" dirty="0" smtClean="0">
                <a:solidFill>
                  <a:srgbClr val="000000"/>
                </a:solidFill>
                <a:highlight>
                  <a:srgbClr val="FFFFFF"/>
                </a:highlight>
                <a:latin typeface="Consolas" panose="020B0609020204030204" pitchFamily="49" charset="0"/>
              </a:rPr>
              <a:t> </a:t>
            </a:r>
            <a:r>
              <a:rPr lang="es-ES" sz="1400" dirty="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не поддерживается в </a:t>
            </a:r>
            <a:r>
              <a:rPr lang="en-US" sz="1400" dirty="0" smtClean="0">
                <a:solidFill>
                  <a:srgbClr val="008000"/>
                </a:solidFill>
                <a:highlight>
                  <a:srgbClr val="FFFFFF"/>
                </a:highlight>
                <a:latin typeface="Consolas" panose="020B0609020204030204" pitchFamily="49" charset="0"/>
              </a:rPr>
              <a:t>C# (!)</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00"/>
                </a:solidFill>
                <a:highlight>
                  <a:srgbClr val="FFFFFF"/>
                </a:highlight>
                <a:latin typeface="Consolas" panose="020B0609020204030204" pitchFamily="49" charset="0"/>
              </a:rPr>
              <a:t>}</a:t>
            </a:r>
            <a:endParaRPr lang="en-US" sz="1400" dirty="0" smtClean="0">
              <a:solidFill>
                <a:srgbClr val="0000FF"/>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smtClean="0"/>
              <a:t>В производных классах динамический метод перекрывается обычным образом – с помощью зарезервированного слова </a:t>
            </a:r>
            <a:r>
              <a:rPr lang="en-US" altLang="en-US" sz="1800" b="1" dirty="0" smtClean="0"/>
              <a:t>override</a:t>
            </a:r>
            <a:r>
              <a:rPr lang="en-US" altLang="en-US" sz="1800" dirty="0" smtClean="0"/>
              <a:t>:</a:t>
            </a:r>
            <a:endParaRPr lang="ru-RU" altLang="en-US" sz="2000" dirty="0"/>
          </a:p>
          <a:p>
            <a:pPr marL="432000" indent="0">
              <a:spcBef>
                <a:spcPts val="1200"/>
              </a:spcBef>
              <a:buNone/>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 : </a:t>
            </a:r>
            <a:r>
              <a:rPr lang="en-US" sz="1400" dirty="0" err="1">
                <a:solidFill>
                  <a:srgbClr val="2B91AF"/>
                </a:solidFill>
                <a:highlight>
                  <a:srgbClr val="FFFFFF"/>
                </a:highlight>
                <a:latin typeface="Consolas" panose="020B0609020204030204" pitchFamily="49" charset="0"/>
              </a:rPr>
              <a:t>TableReader</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FF"/>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p>
          <a:p>
            <a:pPr marL="432000" indent="0">
              <a:spcBef>
                <a:spcPts val="24"/>
              </a:spcBef>
              <a:buNone/>
            </a:pPr>
            <a:r>
              <a:rPr lang="en-US" sz="1400" dirty="0" smtClean="0">
                <a:solidFill>
                  <a:srgbClr val="0000FF"/>
                </a:solidFill>
                <a:highlight>
                  <a:srgbClr val="FFFFFF"/>
                </a:highlight>
                <a:latin typeface="Consolas" panose="020B0609020204030204" pitchFamily="49" charset="0"/>
              </a:rPr>
              <a:t>    public override</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FF"/>
                </a:solidFill>
                <a:highlight>
                  <a:srgbClr val="FFFFFF"/>
                </a:highlight>
                <a:latin typeface="Consolas" panose="020B0609020204030204" pitchFamily="49" charset="0"/>
              </a:rPr>
              <a:t>bool</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 </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smtClean="0">
                <a:solidFill>
                  <a:srgbClr val="000000"/>
                </a:solidFill>
                <a:highlight>
                  <a:srgbClr val="FFFFFF"/>
                </a:highlight>
                <a:latin typeface="Consolas" panose="020B0609020204030204" pitchFamily="49" charset="0"/>
              </a:rPr>
              <a:t>}</a:t>
            </a:r>
          </a:p>
          <a:p>
            <a:pPr marL="431800" indent="-431800" eaLnBrk="1" hangingPunct="1">
              <a:spcBef>
                <a:spcPts val="1400"/>
              </a:spcBef>
              <a:defRPr/>
            </a:pPr>
            <a:r>
              <a:rPr lang="ru-RU" altLang="en-US" sz="1800" dirty="0" smtClean="0"/>
              <a:t>Различие между динамическим и виртуальным методами состоит лишь в механизме вызова. Виртуальный метод вызывается максимально быстро, но ценой избыточных затрат памяти на таблицы виртуальных методов. Динамический метод вызывается дольше, но таблицы динамических методов имеют значительно более компактный вид, что способствует экономии памяти.</a:t>
            </a:r>
            <a:endParaRPr lang="ru-RU" sz="1400" dirty="0">
              <a:solidFill>
                <a:srgbClr val="000000"/>
              </a:solidFill>
              <a:highlight>
                <a:srgbClr val="FFFFFF"/>
              </a:highlight>
              <a:latin typeface="Consolas" panose="020B0609020204030204" pitchFamily="49" charset="0"/>
            </a:endParaRPr>
          </a:p>
        </p:txBody>
      </p:sp>
      <p:sp>
        <p:nvSpPr>
          <p:cNvPr id="2765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A07ABB-5D86-49CE-93B5-F2B472DAAD2D}" type="slidenum">
              <a:rPr lang="en-GB" altLang="en-US" sz="1400" smtClean="0"/>
              <a:pPr>
                <a:spcBef>
                  <a:spcPct val="0"/>
                </a:spcBef>
                <a:buClrTx/>
                <a:buSzTx/>
                <a:buFontTx/>
                <a:buNone/>
              </a:pPr>
              <a:t>28</a:t>
            </a:fld>
            <a:endParaRPr lang="en-GB" altLang="en-US" sz="1400" smtClean="0"/>
          </a:p>
        </p:txBody>
      </p:sp>
    </p:spTree>
    <p:extLst>
      <p:ext uri="{BB962C8B-B14F-4D97-AF65-F5344CB8AC3E}">
        <p14:creationId xmlns:p14="http://schemas.microsoft.com/office/powerpoint/2010/main" val="1369047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7772400" cy="603250"/>
          </a:xfrm>
        </p:spPr>
        <p:txBody>
          <a:bodyPr/>
          <a:lstStyle/>
          <a:p>
            <a:pPr marL="431800" indent="-431800" eaLnBrk="1" hangingPunct="1">
              <a:spcBef>
                <a:spcPts val="1400"/>
              </a:spcBef>
            </a:pPr>
            <a:r>
              <a:rPr lang="ru-RU" altLang="en-US" sz="2800" dirty="0" smtClean="0"/>
              <a:t>Виртуальное свойство</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8126288" cy="5805487"/>
          </a:xfrm>
          <a:extLst/>
        </p:spPr>
        <p:txBody>
          <a:bodyPr/>
          <a:lstStyle/>
          <a:p>
            <a:pPr marL="431800" indent="-431800" eaLnBrk="1" hangingPunct="1">
              <a:spcBef>
                <a:spcPts val="1400"/>
              </a:spcBef>
              <a:defRPr/>
            </a:pPr>
            <a:r>
              <a:rPr lang="ru-RU" altLang="en-US" sz="1800" dirty="0" smtClean="0"/>
              <a:t>Свойство можно сделать виртуальным</a:t>
            </a:r>
            <a:r>
              <a:rPr lang="ru-RU" altLang="en-US" sz="1800" dirty="0"/>
              <a:t>. Тогда в производных классах </a:t>
            </a:r>
            <a:r>
              <a:rPr lang="ru-RU" altLang="en-US" sz="1800" dirty="0" smtClean="0"/>
              <a:t>перекрываются его методы чтения и записи</a:t>
            </a:r>
            <a:r>
              <a:rPr lang="en-US" altLang="en-US" sz="1800" dirty="0" smtClean="0"/>
              <a:t>:</a:t>
            </a:r>
            <a:endParaRPr lang="ru-RU" altLang="en-US" sz="1800" dirty="0"/>
          </a:p>
          <a:p>
            <a:pPr marL="432000" indent="0">
              <a:spcBef>
                <a:spcPts val="1200"/>
              </a:spcBef>
              <a:buNone/>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smtClean="0">
                <a:solidFill>
                  <a:srgbClr val="2B91AF"/>
                </a:solidFill>
                <a:highlight>
                  <a:srgbClr val="FFFFFF"/>
                </a:highlight>
                <a:latin typeface="Consolas" panose="020B0609020204030204" pitchFamily="49" charset="0"/>
              </a:rPr>
              <a:t>Point</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00"/>
                </a:solidFill>
                <a:highlight>
                  <a:srgbClr val="FFFFFF"/>
                </a:highlight>
                <a:latin typeface="Consolas" panose="020B0609020204030204" pitchFamily="49" charset="0"/>
              </a:rPr>
              <a:t>   </a:t>
            </a:r>
            <a:r>
              <a:rPr lang="ru-RU"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 </a:t>
            </a:r>
            <a:r>
              <a:rPr lang="en-US" sz="1400" dirty="0" smtClean="0">
                <a:solidFill>
                  <a:srgbClr val="0000FF"/>
                </a:solidFill>
                <a:highlight>
                  <a:srgbClr val="FFFFFF"/>
                </a:highlight>
                <a:latin typeface="Consolas" panose="020B0609020204030204" pitchFamily="49" charset="0"/>
              </a:rPr>
              <a:t>virtual </a:t>
            </a:r>
            <a:r>
              <a:rPr lang="en-US" sz="1400" dirty="0" err="1" smtClean="0">
                <a:solidFill>
                  <a:srgbClr val="0000FF"/>
                </a:solidFill>
                <a:highlight>
                  <a:srgbClr val="FFFFFF"/>
                </a:highlight>
                <a:latin typeface="Consolas" panose="020B0609020204030204" pitchFamily="49" charset="0"/>
              </a:rPr>
              <a:t>int</a:t>
            </a:r>
            <a:r>
              <a:rPr lang="en-US" sz="1400" dirty="0" smtClean="0">
                <a:solidFill>
                  <a:srgbClr val="0000FF"/>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X </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protected</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00"/>
                </a:solidFill>
                <a:highlight>
                  <a:srgbClr val="FFFFFF"/>
                </a:highlight>
                <a:latin typeface="Consolas" panose="020B0609020204030204" pitchFamily="49" charset="0"/>
              </a:rPr>
              <a:t>   </a:t>
            </a:r>
            <a:r>
              <a:rPr lang="ru-RU"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 virtual </a:t>
            </a:r>
            <a:r>
              <a:rPr lang="en-US" sz="1400" dirty="0" err="1">
                <a:solidFill>
                  <a:srgbClr val="0000FF"/>
                </a:solidFill>
                <a:highlight>
                  <a:srgbClr val="FFFFFF"/>
                </a:highlight>
                <a:latin typeface="Consolas" panose="020B0609020204030204" pitchFamily="49" charset="0"/>
              </a:rPr>
              <a:t>int</a:t>
            </a:r>
            <a:r>
              <a:rPr lang="en-US" sz="1400" dirty="0">
                <a:solidFill>
                  <a:srgbClr val="0000FF"/>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Y </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protected</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p>
          <a:p>
            <a:pPr marL="432000" indent="0">
              <a:spcBef>
                <a:spcPts val="24"/>
              </a:spcBef>
              <a:buNone/>
            </a:pPr>
            <a:r>
              <a:rPr lang="en-US" sz="1400" dirty="0" smtClean="0">
                <a:solidFill>
                  <a:srgbClr val="000000"/>
                </a:solidFill>
                <a:highlight>
                  <a:srgbClr val="FFFFFF"/>
                </a:highlight>
                <a:latin typeface="Consolas" panose="020B0609020204030204" pitchFamily="49" charset="0"/>
              </a:rPr>
              <a:t>    ...</a:t>
            </a:r>
            <a:endParaRPr lang="en-US" sz="1400" dirty="0" smtClean="0">
              <a:solidFill>
                <a:srgbClr val="0000FF"/>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00"/>
                </a:solidFill>
                <a:highlight>
                  <a:srgbClr val="FFFFFF"/>
                </a:highlight>
                <a:latin typeface="Consolas" panose="020B0609020204030204" pitchFamily="49" charset="0"/>
              </a:rPr>
              <a:t>}</a:t>
            </a:r>
          </a:p>
          <a:p>
            <a:pPr marL="432000" indent="0">
              <a:spcBef>
                <a:spcPts val="0"/>
              </a:spcBef>
              <a:buNone/>
            </a:pPr>
            <a:endParaRPr lang="en-US" sz="1400" dirty="0" smtClean="0">
              <a:solidFill>
                <a:srgbClr val="0000FF"/>
              </a:solidFill>
              <a:highlight>
                <a:srgbClr val="FFFFFF"/>
              </a:highlight>
              <a:latin typeface="Consolas" panose="020B0609020204030204" pitchFamily="49" charset="0"/>
            </a:endParaRPr>
          </a:p>
          <a:p>
            <a:pPr marL="432000" indent="0">
              <a:spcBef>
                <a:spcPts val="0"/>
              </a:spcBef>
              <a:buNone/>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smtClean="0">
                <a:solidFill>
                  <a:srgbClr val="2B91AF"/>
                </a:solidFill>
                <a:highlight>
                  <a:srgbClr val="FFFFFF"/>
                </a:highlight>
                <a:latin typeface="Consolas" panose="020B0609020204030204" pitchFamily="49" charset="0"/>
              </a:rPr>
              <a:t>Rectangle : Point</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 </a:t>
            </a:r>
            <a:r>
              <a:rPr lang="en-US" sz="1400" dirty="0" smtClean="0">
                <a:solidFill>
                  <a:srgbClr val="0000FF"/>
                </a:solidFill>
                <a:highlight>
                  <a:srgbClr val="FFFFFF"/>
                </a:highlight>
                <a:latin typeface="Consolas" panose="020B0609020204030204" pitchFamily="49" charset="0"/>
              </a:rPr>
              <a:t>override </a:t>
            </a:r>
            <a:r>
              <a:rPr lang="en-US" sz="1400" dirty="0" err="1">
                <a:solidFill>
                  <a:srgbClr val="0000FF"/>
                </a:solidFill>
                <a:highlight>
                  <a:srgbClr val="FFFFFF"/>
                </a:highlight>
                <a:latin typeface="Consolas" panose="020B0609020204030204" pitchFamily="49" charset="0"/>
              </a:rPr>
              <a:t>int</a:t>
            </a:r>
            <a:r>
              <a:rPr lang="en-US" sz="1400" dirty="0">
                <a:solidFill>
                  <a:srgbClr val="0000FF"/>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X { </a:t>
            </a:r>
            <a:r>
              <a:rPr lang="en-US" sz="1400" dirty="0" smtClean="0">
                <a:solidFill>
                  <a:srgbClr val="0000FF"/>
                </a:solidFill>
                <a:highlight>
                  <a:srgbClr val="FFFFFF"/>
                </a:highlight>
                <a:latin typeface="Consolas" panose="020B0609020204030204" pitchFamily="49" charset="0"/>
              </a:rPr>
              <a:t>get </a:t>
            </a:r>
            <a:r>
              <a:rPr lang="en-US" sz="1400" dirty="0" smtClean="0">
                <a:solidFill>
                  <a:srgbClr val="000000"/>
                </a:solidFill>
                <a:highlight>
                  <a:srgbClr val="FFFFFF"/>
                </a:highlight>
                <a:latin typeface="Consolas" panose="020B0609020204030204" pitchFamily="49" charset="0"/>
              </a:rPr>
              <a:t>{ ... } </a:t>
            </a:r>
            <a:r>
              <a:rPr lang="en-US" sz="1400" dirty="0">
                <a:solidFill>
                  <a:srgbClr val="0000FF"/>
                </a:solidFill>
                <a:highlight>
                  <a:srgbClr val="FFFFFF"/>
                </a:highlight>
                <a:latin typeface="Consolas" panose="020B0609020204030204" pitchFamily="49" charset="0"/>
              </a:rPr>
              <a:t>protected</a:t>
            </a:r>
            <a:r>
              <a:rPr lang="en-US" sz="1400" dirty="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set</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 }</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 override</a:t>
            </a:r>
            <a:r>
              <a:rPr lang="en-US" sz="1400" dirty="0" smtClean="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FF"/>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Y { </a:t>
            </a:r>
            <a:r>
              <a:rPr lang="en-US" sz="1400" dirty="0">
                <a:solidFill>
                  <a:srgbClr val="0000FF"/>
                </a:solidFill>
                <a:highlight>
                  <a:srgbClr val="FFFFFF"/>
                </a:highlight>
                <a:latin typeface="Consolas" panose="020B0609020204030204" pitchFamily="49" charset="0"/>
              </a:rPr>
              <a:t>get </a:t>
            </a:r>
            <a:r>
              <a:rPr lang="en-US" sz="1400" dirty="0">
                <a:solidFill>
                  <a:srgbClr val="000000"/>
                </a:solidFill>
                <a:highlight>
                  <a:srgbClr val="FFFFFF"/>
                </a:highlight>
                <a:latin typeface="Consolas" panose="020B0609020204030204" pitchFamily="49" charset="0"/>
              </a:rPr>
              <a:t>{ ... } </a:t>
            </a:r>
            <a:r>
              <a:rPr lang="en-US" sz="1400" dirty="0">
                <a:solidFill>
                  <a:srgbClr val="0000FF"/>
                </a:solidFill>
                <a:highlight>
                  <a:srgbClr val="FFFFFF"/>
                </a:highlight>
                <a:latin typeface="Consolas" panose="020B0609020204030204" pitchFamily="49" charset="0"/>
              </a:rPr>
              <a:t>protected</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 ... } }</a:t>
            </a:r>
          </a:p>
          <a:p>
            <a:pPr marL="432000" indent="0">
              <a:spcBef>
                <a:spcPts val="24"/>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endParaRPr lang="en-US" sz="1400" dirty="0">
              <a:solidFill>
                <a:srgbClr val="0000FF"/>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smtClean="0"/>
              <a:t>При перекрытии свойства нельзя изменять атрибуты доступа методов чтения и записи.</a:t>
            </a:r>
            <a:endParaRPr lang="en-US" sz="1800" dirty="0" smtClean="0">
              <a:solidFill>
                <a:srgbClr val="000000"/>
              </a:solidFill>
              <a:highlight>
                <a:srgbClr val="FFFFFF"/>
              </a:highlight>
              <a:latin typeface="Consolas" panose="020B0609020204030204" pitchFamily="49" charset="0"/>
            </a:endParaRPr>
          </a:p>
        </p:txBody>
      </p:sp>
      <p:sp>
        <p:nvSpPr>
          <p:cNvPr id="2765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A07ABB-5D86-49CE-93B5-F2B472DAAD2D}" type="slidenum">
              <a:rPr lang="en-GB" altLang="en-US" sz="1400" smtClean="0"/>
              <a:pPr>
                <a:spcBef>
                  <a:spcPct val="0"/>
                </a:spcBef>
                <a:buClrTx/>
                <a:buSzTx/>
                <a:buFontTx/>
                <a:buNone/>
              </a:pPr>
              <a:t>29</a:t>
            </a:fld>
            <a:endParaRPr lang="en-GB" altLang="en-US" sz="1400" smtClean="0"/>
          </a:p>
        </p:txBody>
      </p:sp>
    </p:spTree>
    <p:extLst>
      <p:ext uri="{BB962C8B-B14F-4D97-AF65-F5344CB8AC3E}">
        <p14:creationId xmlns:p14="http://schemas.microsoft.com/office/powerpoint/2010/main" val="31979366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304800"/>
            <a:ext cx="8534400" cy="603250"/>
          </a:xfrm>
        </p:spPr>
        <p:txBody>
          <a:bodyPr/>
          <a:lstStyle/>
          <a:p>
            <a:pPr eaLnBrk="1" hangingPunct="1"/>
            <a:r>
              <a:rPr lang="ru-RU" altLang="en-US" sz="2700" dirty="0" smtClean="0"/>
              <a:t>Литература</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7772400" cy="5805487"/>
          </a:xfrm>
        </p:spPr>
        <p:txBody>
          <a:bodyPr/>
          <a:lstStyle/>
          <a:p>
            <a:pPr marL="431800" indent="-431800" eaLnBrk="1" hangingPunct="1">
              <a:spcBef>
                <a:spcPts val="1200"/>
              </a:spcBef>
            </a:pPr>
            <a:r>
              <a:rPr lang="ru-RU" altLang="en-US" sz="1300" dirty="0" smtClean="0"/>
              <a:t>Данная презентация служит методикой изучения предмета и содержит основные понятия ООП и их представление на языке </a:t>
            </a:r>
            <a:r>
              <a:rPr lang="en-US" altLang="en-US" sz="1300" dirty="0" smtClean="0"/>
              <a:t>C#.</a:t>
            </a:r>
          </a:p>
          <a:p>
            <a:pPr marL="431800" indent="-431800" eaLnBrk="1" hangingPunct="1">
              <a:spcBef>
                <a:spcPts val="1200"/>
              </a:spcBef>
            </a:pPr>
            <a:r>
              <a:rPr lang="ru-RU" altLang="en-US" sz="1300" dirty="0" smtClean="0"/>
              <a:t>«</a:t>
            </a:r>
            <a:r>
              <a:rPr lang="en-US" altLang="en-US" sz="1300" dirty="0" smtClean="0"/>
              <a:t>C# Language Specification</a:t>
            </a:r>
            <a:r>
              <a:rPr lang="ru-RU" altLang="en-US" sz="1300" dirty="0" smtClean="0"/>
              <a:t>»</a:t>
            </a:r>
            <a:r>
              <a:rPr lang="en-US" altLang="en-US" sz="1300" dirty="0" smtClean="0"/>
              <a:t>: </a:t>
            </a:r>
            <a:br>
              <a:rPr lang="en-US" altLang="en-US" sz="1300" dirty="0" smtClean="0"/>
            </a:br>
            <a:r>
              <a:rPr lang="en-US" altLang="en-US" sz="1300" dirty="0" smtClean="0">
                <a:hlinkClick r:id="rId2" action="ppaction://hlinkfile"/>
              </a:rPr>
              <a:t>C:\</a:t>
            </a:r>
            <a:r>
              <a:rPr lang="en-US" altLang="en-US" sz="1300" dirty="0">
                <a:hlinkClick r:id="rId2" action="ppaction://hlinkfile"/>
              </a:rPr>
              <a:t>Program Files (x86)\Microsoft Visual Studio 12.0</a:t>
            </a:r>
            <a:r>
              <a:rPr lang="en-US" altLang="en-US" sz="1300" dirty="0" smtClean="0">
                <a:hlinkClick r:id="rId2" action="ppaction://hlinkfile"/>
              </a:rPr>
              <a:t>\ VC</a:t>
            </a:r>
            <a:r>
              <a:rPr lang="en-US" altLang="en-US" sz="1300" dirty="0">
                <a:hlinkClick r:id="rId2" action="ppaction://hlinkfile"/>
              </a:rPr>
              <a:t>#\Specifications\1033\</a:t>
            </a:r>
            <a:r>
              <a:rPr lang="en-US" altLang="en-US" sz="1300" dirty="0" err="1">
                <a:hlinkClick r:id="rId2" action="ppaction://hlinkfile"/>
              </a:rPr>
              <a:t>CSharp</a:t>
            </a:r>
            <a:r>
              <a:rPr lang="en-US" altLang="en-US" sz="1300" dirty="0">
                <a:hlinkClick r:id="rId2" action="ppaction://hlinkfile"/>
              </a:rPr>
              <a:t> Language </a:t>
            </a:r>
            <a:r>
              <a:rPr lang="en-US" altLang="en-US" sz="1300" dirty="0" smtClean="0">
                <a:hlinkClick r:id="rId2" action="ppaction://hlinkfile"/>
              </a:rPr>
              <a:t>Specification.docx</a:t>
            </a:r>
            <a:endParaRPr lang="en-US" altLang="en-US" sz="1300" dirty="0" smtClean="0"/>
          </a:p>
          <a:p>
            <a:pPr marL="431800" indent="-431800" eaLnBrk="1" hangingPunct="1">
              <a:spcBef>
                <a:spcPts val="1200"/>
              </a:spcBef>
            </a:pPr>
            <a:r>
              <a:rPr lang="ru-RU" altLang="en-US" sz="1300" dirty="0" smtClean="0"/>
              <a:t>Конспект лекций по языку программирования </a:t>
            </a:r>
            <a:r>
              <a:rPr lang="en-US" altLang="en-US" sz="1300" dirty="0" smtClean="0"/>
              <a:t>C++ </a:t>
            </a:r>
            <a:r>
              <a:rPr lang="ru-RU" altLang="en-US" sz="1300" dirty="0" smtClean="0"/>
              <a:t>для студентов, владеющих языком программирования </a:t>
            </a:r>
            <a:r>
              <a:rPr lang="en-US" altLang="en-US" sz="1300" dirty="0" smtClean="0"/>
              <a:t>C#, Java </a:t>
            </a:r>
            <a:r>
              <a:rPr lang="ru-RU" altLang="en-US" sz="1300" dirty="0" smtClean="0"/>
              <a:t>или </a:t>
            </a:r>
            <a:r>
              <a:rPr lang="en-US" altLang="en-US" sz="1300" dirty="0" smtClean="0"/>
              <a:t>Delphi.</a:t>
            </a:r>
            <a:r>
              <a:rPr lang="ru-RU" altLang="en-US" sz="1300" dirty="0"/>
              <a:t> Авторы: </a:t>
            </a:r>
            <a:r>
              <a:rPr lang="ru-RU" altLang="en-US" sz="1300" dirty="0" smtClean="0"/>
              <a:t>К.А</a:t>
            </a:r>
            <a:r>
              <a:rPr lang="ru-RU" altLang="en-US" sz="1300" dirty="0"/>
              <a:t>. Сурков, Д.А. Сурков, Ю.М. Четырько.</a:t>
            </a:r>
            <a:endParaRPr lang="ru-RU" altLang="en-US" sz="1300" dirty="0" smtClean="0"/>
          </a:p>
          <a:p>
            <a:pPr marL="431800" indent="-431800" eaLnBrk="1" hangingPunct="1">
              <a:spcBef>
                <a:spcPts val="1200"/>
              </a:spcBef>
            </a:pPr>
            <a:r>
              <a:rPr lang="ru-RU" altLang="en-US" sz="1300" dirty="0" smtClean="0"/>
              <a:t>«</a:t>
            </a:r>
            <a:r>
              <a:rPr lang="en-US" altLang="en-US" sz="1300" dirty="0" smtClean="0"/>
              <a:t>The Java Language Specification</a:t>
            </a:r>
            <a:r>
              <a:rPr lang="ru-RU" altLang="en-US" sz="1300" dirty="0" smtClean="0"/>
              <a:t>»</a:t>
            </a:r>
            <a:r>
              <a:rPr lang="en-US" altLang="en-US" sz="1300" dirty="0" smtClean="0"/>
              <a:t>:</a:t>
            </a:r>
            <a:br>
              <a:rPr lang="en-US" altLang="en-US" sz="1300" dirty="0" smtClean="0"/>
            </a:br>
            <a:r>
              <a:rPr lang="en-US" altLang="en-US" sz="1300" dirty="0" smtClean="0">
                <a:hlinkClick r:id="rId3"/>
              </a:rPr>
              <a:t>http</a:t>
            </a:r>
            <a:r>
              <a:rPr lang="en-US" altLang="en-US" sz="1300" dirty="0">
                <a:hlinkClick r:id="rId3"/>
              </a:rPr>
              <a:t>://</a:t>
            </a:r>
            <a:r>
              <a:rPr lang="en-US" altLang="en-US" sz="1300" dirty="0" smtClean="0">
                <a:hlinkClick r:id="rId3"/>
              </a:rPr>
              <a:t>docs.oracle.com/javase/specs/jls/se7/jls7.pdf</a:t>
            </a:r>
            <a:r>
              <a:rPr lang="en-US" altLang="en-US" sz="1300" dirty="0" smtClean="0"/>
              <a:t> </a:t>
            </a:r>
            <a:endParaRPr lang="ru-RU" altLang="en-US" sz="1300" dirty="0" smtClean="0"/>
          </a:p>
          <a:p>
            <a:pPr marL="431800" indent="-431800" eaLnBrk="1" hangingPunct="1">
              <a:spcBef>
                <a:spcPts val="1200"/>
              </a:spcBef>
            </a:pPr>
            <a:r>
              <a:rPr lang="ru-RU" altLang="en-US" sz="1300" dirty="0" smtClean="0"/>
              <a:t>Краткое изложение </a:t>
            </a:r>
            <a:r>
              <a:rPr lang="en-US" altLang="en-US" sz="1300" dirty="0" smtClean="0"/>
              <a:t>Java </a:t>
            </a:r>
            <a:r>
              <a:rPr lang="ru-RU" altLang="en-US" sz="1300" dirty="0" smtClean="0"/>
              <a:t>для специалистов, владеющих другими объектно-ориентированными языками программирования</a:t>
            </a:r>
            <a:r>
              <a:rPr lang="en-US" altLang="en-US" sz="1300" dirty="0" smtClean="0"/>
              <a:t>:</a:t>
            </a:r>
            <a:br>
              <a:rPr lang="en-US" altLang="en-US" sz="1300" dirty="0" smtClean="0"/>
            </a:br>
            <a:r>
              <a:rPr lang="en-US" altLang="en-US" sz="1300" dirty="0" smtClean="0">
                <a:hlinkClick r:id="rId4"/>
              </a:rPr>
              <a:t>http</a:t>
            </a:r>
            <a:r>
              <a:rPr lang="en-US" altLang="en-US" sz="1300" dirty="0">
                <a:hlinkClick r:id="rId4"/>
              </a:rPr>
              <a:t>://</a:t>
            </a:r>
            <a:r>
              <a:rPr lang="en-US" altLang="en-US" sz="1300" dirty="0" smtClean="0">
                <a:hlinkClick r:id="rId4"/>
              </a:rPr>
              <a:t>en.wikipedia.org/wiki/Java_syntax</a:t>
            </a:r>
            <a:r>
              <a:rPr lang="en-US" altLang="en-US" sz="1300" dirty="0" smtClean="0"/>
              <a:t> </a:t>
            </a:r>
            <a:endParaRPr lang="ru-RU" altLang="en-US" sz="1300" dirty="0" smtClean="0"/>
          </a:p>
          <a:p>
            <a:pPr marL="431800" indent="-431800" eaLnBrk="1" hangingPunct="1">
              <a:spcBef>
                <a:spcPts val="1200"/>
              </a:spcBef>
            </a:pPr>
            <a:r>
              <a:rPr lang="ru-RU" altLang="en-US" sz="1300" dirty="0" smtClean="0"/>
              <a:t>«Программирование </a:t>
            </a:r>
            <a:r>
              <a:rPr lang="ru-RU" altLang="en-US" sz="1300" dirty="0"/>
              <a:t>на языке </a:t>
            </a:r>
            <a:r>
              <a:rPr lang="en-US" altLang="en-US" sz="1300" dirty="0" smtClean="0"/>
              <a:t>Delphi</a:t>
            </a:r>
            <a:r>
              <a:rPr lang="ru-RU" altLang="en-US" sz="1300" dirty="0" smtClean="0"/>
              <a:t>». Учебное пособие. Авторы: А.Н</a:t>
            </a:r>
            <a:r>
              <a:rPr lang="ru-RU" altLang="en-US" sz="1300" dirty="0"/>
              <a:t>. </a:t>
            </a:r>
            <a:r>
              <a:rPr lang="ru-RU" altLang="en-US" sz="1300" dirty="0" err="1"/>
              <a:t>Вальвачев</a:t>
            </a:r>
            <a:r>
              <a:rPr lang="ru-RU" altLang="en-US" sz="1300" dirty="0"/>
              <a:t>, К.А. Сурков, </a:t>
            </a:r>
            <a:r>
              <a:rPr lang="ru-RU" altLang="en-US" sz="1300" dirty="0" smtClean="0"/>
              <a:t>Д.А</a:t>
            </a:r>
            <a:r>
              <a:rPr lang="ru-RU" altLang="en-US" sz="1300" dirty="0"/>
              <a:t>. Сурков, Ю.М. </a:t>
            </a:r>
            <a:r>
              <a:rPr lang="ru-RU" altLang="en-US" sz="1300" dirty="0" smtClean="0"/>
              <a:t>Четырько. Книга расположена по адресу </a:t>
            </a:r>
            <a:r>
              <a:rPr lang="en-US" altLang="en-US" sz="1300" dirty="0" smtClean="0">
                <a:hlinkClick r:id="rId5"/>
              </a:rPr>
              <a:t>http</a:t>
            </a:r>
            <a:r>
              <a:rPr lang="en-US" altLang="en-US" sz="1300" dirty="0">
                <a:hlinkClick r:id="rId5"/>
              </a:rPr>
              <a:t>://rsdn.ru/?</a:t>
            </a:r>
            <a:r>
              <a:rPr lang="en-US" altLang="en-US" sz="1300" dirty="0" smtClean="0">
                <a:hlinkClick r:id="rId5"/>
              </a:rPr>
              <a:t>summary/3165.xml</a:t>
            </a:r>
            <a:r>
              <a:rPr lang="en-US" altLang="en-US" sz="1300" dirty="0" smtClean="0"/>
              <a:t> </a:t>
            </a:r>
            <a:endParaRPr lang="ru-RU" altLang="en-US" sz="1300" dirty="0" smtClean="0"/>
          </a:p>
          <a:p>
            <a:pPr marL="431800" indent="-431800" eaLnBrk="1" hangingPunct="1">
              <a:spcBef>
                <a:spcPts val="1200"/>
              </a:spcBef>
            </a:pPr>
            <a:r>
              <a:rPr lang="ru-RU" altLang="en-US" sz="1300" dirty="0" smtClean="0"/>
              <a:t>«</a:t>
            </a:r>
            <a:r>
              <a:rPr lang="en-US" altLang="en-US" sz="1300" dirty="0"/>
              <a:t>The Programming Language Oberon</a:t>
            </a:r>
            <a:r>
              <a:rPr lang="ru-RU" altLang="en-US" sz="1300" dirty="0" smtClean="0"/>
              <a:t>». </a:t>
            </a:r>
            <a:r>
              <a:rPr lang="en-US" altLang="en-US" sz="1300" dirty="0" err="1"/>
              <a:t>Niklaus</a:t>
            </a:r>
            <a:r>
              <a:rPr lang="en-US" altLang="en-US" sz="1300" dirty="0"/>
              <a:t> </a:t>
            </a:r>
            <a:r>
              <a:rPr lang="en-US" altLang="en-US" sz="1300" dirty="0" smtClean="0"/>
              <a:t>Wirth:</a:t>
            </a:r>
            <a:br>
              <a:rPr lang="en-US" altLang="en-US" sz="1300" dirty="0" smtClean="0"/>
            </a:br>
            <a:r>
              <a:rPr lang="en-US" altLang="en-US" sz="1300" dirty="0" smtClean="0">
                <a:hlinkClick r:id="rId6"/>
              </a:rPr>
              <a:t>http</a:t>
            </a:r>
            <a:r>
              <a:rPr lang="en-US" altLang="en-US" sz="1300" dirty="0">
                <a:hlinkClick r:id="rId6"/>
              </a:rPr>
              <a:t>://</a:t>
            </a:r>
            <a:r>
              <a:rPr lang="en-US" altLang="en-US" sz="1300" dirty="0" smtClean="0">
                <a:hlinkClick r:id="rId6"/>
              </a:rPr>
              <a:t>www.inf.ethz.ch/personal/wirth/Oberon/Oberon07.Report.pdf</a:t>
            </a:r>
            <a:r>
              <a:rPr lang="en-US" altLang="en-US" sz="1300" dirty="0" smtClean="0"/>
              <a:t> </a:t>
            </a:r>
            <a:endParaRPr lang="ru-RU" altLang="en-US" sz="1300" dirty="0"/>
          </a:p>
          <a:p>
            <a:pPr marL="431800" indent="-431800" eaLnBrk="1" hangingPunct="1">
              <a:spcBef>
                <a:spcPts val="1200"/>
              </a:spcBef>
            </a:pPr>
            <a:r>
              <a:rPr lang="ru-RU" altLang="en-US" sz="1300" dirty="0" smtClean="0"/>
              <a:t>«</a:t>
            </a:r>
            <a:r>
              <a:rPr lang="en-US" altLang="en-US" sz="1300" dirty="0" err="1"/>
              <a:t>Zonnon</a:t>
            </a:r>
            <a:r>
              <a:rPr lang="en-US" altLang="en-US" sz="1300" dirty="0"/>
              <a:t> </a:t>
            </a:r>
            <a:r>
              <a:rPr lang="en-US" altLang="en-US" sz="1300" dirty="0" smtClean="0"/>
              <a:t>Language Report</a:t>
            </a:r>
            <a:r>
              <a:rPr lang="ru-RU" altLang="en-US" sz="1300" dirty="0" smtClean="0"/>
              <a:t>».</a:t>
            </a:r>
            <a:r>
              <a:rPr lang="en-US" altLang="en-US" sz="1300" dirty="0" smtClean="0"/>
              <a:t> </a:t>
            </a:r>
            <a:r>
              <a:rPr lang="en-US" altLang="en-US" sz="1300" dirty="0" err="1" smtClean="0"/>
              <a:t>Jurg</a:t>
            </a:r>
            <a:r>
              <a:rPr lang="en-US" altLang="en-US" sz="1300" dirty="0" smtClean="0"/>
              <a:t> Gutknecht</a:t>
            </a:r>
            <a:br>
              <a:rPr lang="en-US" altLang="en-US" sz="1300" dirty="0" smtClean="0"/>
            </a:br>
            <a:r>
              <a:rPr lang="en-US" altLang="en-US" sz="1300" dirty="0" smtClean="0">
                <a:hlinkClick r:id="rId7"/>
              </a:rPr>
              <a:t>http</a:t>
            </a:r>
            <a:r>
              <a:rPr lang="en-US" altLang="en-US" sz="1300" dirty="0">
                <a:hlinkClick r:id="rId7"/>
              </a:rPr>
              <a:t>://</a:t>
            </a:r>
            <a:r>
              <a:rPr lang="en-US" altLang="en-US" sz="1300" dirty="0" smtClean="0">
                <a:hlinkClick r:id="rId7"/>
              </a:rPr>
              <a:t>zonnon.ethz.ch/archive/znnLanguageReportv04y090606draft.pdf</a:t>
            </a:r>
            <a:r>
              <a:rPr lang="en-US" altLang="en-US" sz="1300" dirty="0" smtClean="0"/>
              <a:t> </a:t>
            </a:r>
            <a:endParaRPr lang="ru-RU" altLang="en-US" sz="1300" dirty="0" smtClean="0"/>
          </a:p>
          <a:p>
            <a:pPr marL="431800" indent="-431800" eaLnBrk="1" hangingPunct="1">
              <a:spcBef>
                <a:spcPts val="1200"/>
              </a:spcBef>
            </a:pPr>
            <a:r>
              <a:rPr lang="ru-RU" altLang="en-US" sz="1300" dirty="0"/>
              <a:t>«Язык ДРАКОН». Владимир </a:t>
            </a:r>
            <a:r>
              <a:rPr lang="ru-RU" altLang="en-US" sz="1300" dirty="0" err="1" smtClean="0"/>
              <a:t>Паронджанов</a:t>
            </a:r>
            <a:r>
              <a:rPr lang="en-US" altLang="en-US" sz="1300" dirty="0" smtClean="0"/>
              <a:t>:</a:t>
            </a:r>
            <a:br>
              <a:rPr lang="en-US" altLang="en-US" sz="1300" dirty="0" smtClean="0"/>
            </a:br>
            <a:r>
              <a:rPr lang="en-US" altLang="en-US" sz="1300" dirty="0" smtClean="0">
                <a:hlinkClick r:id="rId8"/>
              </a:rPr>
              <a:t>http</a:t>
            </a:r>
            <a:r>
              <a:rPr lang="en-US" altLang="en-US" sz="1300" dirty="0">
                <a:hlinkClick r:id="rId8"/>
              </a:rPr>
              <a:t>://</a:t>
            </a:r>
            <a:r>
              <a:rPr lang="en-US" altLang="en-US" sz="1300" dirty="0" smtClean="0">
                <a:hlinkClick r:id="rId8"/>
              </a:rPr>
              <a:t>drakon-practic.ru/drakon.pdf</a:t>
            </a:r>
            <a:r>
              <a:rPr lang="en-US" altLang="en-US" sz="1300" dirty="0" smtClean="0"/>
              <a:t> </a:t>
            </a:r>
            <a:r>
              <a:rPr lang="ru-RU" altLang="en-US" sz="1300" dirty="0"/>
              <a:t>– </a:t>
            </a:r>
            <a:r>
              <a:rPr lang="ru-RU" altLang="en-US" sz="1300" dirty="0" smtClean="0"/>
              <a:t>краткое описание,</a:t>
            </a:r>
            <a:br>
              <a:rPr lang="ru-RU" altLang="en-US" sz="1300" dirty="0" smtClean="0"/>
            </a:br>
            <a:r>
              <a:rPr lang="en-US" altLang="en-US" sz="1300" dirty="0" smtClean="0">
                <a:hlinkClick r:id="rId9"/>
              </a:rPr>
              <a:t>http</a:t>
            </a:r>
            <a:r>
              <a:rPr lang="en-US" altLang="en-US" sz="1300" dirty="0">
                <a:hlinkClick r:id="rId9"/>
              </a:rPr>
              <a:t>://</a:t>
            </a:r>
            <a:r>
              <a:rPr lang="en-US" altLang="en-US" sz="1300" dirty="0" smtClean="0">
                <a:hlinkClick r:id="rId9"/>
              </a:rPr>
              <a:t>drakon.pbworks.com/w/page/18205516/FrontPage</a:t>
            </a:r>
            <a:r>
              <a:rPr lang="ru-RU" altLang="en-US" sz="1300" dirty="0"/>
              <a:t> – </a:t>
            </a:r>
            <a:r>
              <a:rPr lang="ru-RU" altLang="en-US" sz="1300" dirty="0" smtClean="0"/>
              <a:t>полное описание.</a:t>
            </a:r>
            <a:endParaRPr lang="en-US" altLang="en-US" sz="1300" dirty="0" smtClean="0"/>
          </a:p>
        </p:txBody>
      </p:sp>
      <p:sp>
        <p:nvSpPr>
          <p:cNvPr id="16388"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10"/>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C6347F8-B75E-4055-A6A4-A28459F3AEFC}" type="slidenum">
              <a:rPr lang="en-GB" altLang="en-US" sz="1400" smtClean="0"/>
              <a:pPr>
                <a:spcBef>
                  <a:spcPct val="0"/>
                </a:spcBef>
                <a:buClrTx/>
                <a:buSzTx/>
                <a:buFontTx/>
                <a:buNone/>
              </a:pPr>
              <a:t>3</a:t>
            </a:fld>
            <a:endParaRPr lang="en-GB" altLang="en-US" sz="14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7772400" cy="603250"/>
          </a:xfrm>
        </p:spPr>
        <p:txBody>
          <a:bodyPr/>
          <a:lstStyle/>
          <a:p>
            <a:pPr indent="-431800" eaLnBrk="1" hangingPunct="1">
              <a:spcBef>
                <a:spcPts val="1400"/>
              </a:spcBef>
            </a:pPr>
            <a:r>
              <a:rPr lang="ru-RU" altLang="en-US" sz="2800" dirty="0" smtClean="0"/>
              <a:t>Запрет на расширение</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8126288" cy="5805487"/>
          </a:xfrm>
          <a:extLst/>
        </p:spPr>
        <p:txBody>
          <a:bodyPr/>
          <a:lstStyle/>
          <a:p>
            <a:pPr marL="431800" indent="-431800" eaLnBrk="1" hangingPunct="1">
              <a:spcBef>
                <a:spcPts val="1400"/>
              </a:spcBef>
              <a:defRPr/>
            </a:pPr>
            <a:r>
              <a:rPr lang="ru-RU" altLang="en-US" sz="1800" dirty="0" smtClean="0"/>
              <a:t>Наследование от класса можно запретить</a:t>
            </a:r>
            <a:r>
              <a:rPr lang="en-US" altLang="en-US" sz="1800" dirty="0" smtClean="0"/>
              <a:t> </a:t>
            </a:r>
            <a:r>
              <a:rPr lang="ru-RU" altLang="en-US" sz="1800" dirty="0" smtClean="0"/>
              <a:t>с помощью ключевого слова </a:t>
            </a:r>
            <a:r>
              <a:rPr lang="en-US" altLang="en-US" sz="1800" b="1" dirty="0" smtClean="0"/>
              <a:t>sealed</a:t>
            </a:r>
            <a:r>
              <a:rPr lang="ru-RU" altLang="en-US" sz="1800" dirty="0"/>
              <a:t> </a:t>
            </a:r>
            <a:r>
              <a:rPr lang="ru-RU" altLang="en-US" sz="1800" dirty="0" smtClean="0"/>
              <a:t>– «запечатанный». </a:t>
            </a:r>
            <a:r>
              <a:rPr lang="ru-RU" altLang="en-US" sz="1800" dirty="0"/>
              <a:t>«Запечатывание</a:t>
            </a:r>
            <a:r>
              <a:rPr lang="ru-RU" altLang="en-US" sz="1800" dirty="0" smtClean="0"/>
              <a:t>» </a:t>
            </a:r>
            <a:r>
              <a:rPr lang="ru-RU" altLang="en-US" sz="1800" dirty="0"/>
              <a:t>позволяет компилятору в некоторых случаях построить более производительный программный код. Например, вызовы всех виртуальных методов «запечатанного» класса можно выполнять так, будто они не виртуальные. Это дает некоторый выигрыш в производительности. </a:t>
            </a:r>
            <a:r>
              <a:rPr lang="ru-RU" altLang="en-US" sz="1800" dirty="0" smtClean="0"/>
              <a:t>Пример «запечатанного класса»:</a:t>
            </a:r>
            <a:endParaRPr lang="ru-RU" altLang="en-US" sz="1800" dirty="0"/>
          </a:p>
          <a:p>
            <a:pPr marL="432000" indent="0">
              <a:spcBef>
                <a:spcPts val="1200"/>
              </a:spcBef>
              <a:buNone/>
            </a:pPr>
            <a:r>
              <a:rPr lang="en-US" sz="1400" dirty="0" smtClean="0">
                <a:solidFill>
                  <a:srgbClr val="0000FF"/>
                </a:solidFill>
                <a:highlight>
                  <a:srgbClr val="FFFFFF"/>
                </a:highlight>
                <a:latin typeface="Consolas" panose="020B0609020204030204" pitchFamily="49" charset="0"/>
              </a:rPr>
              <a:t>public sealed</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class</a:t>
            </a:r>
            <a:r>
              <a:rPr lang="en-US" sz="1400" dirty="0" smtClean="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 : </a:t>
            </a:r>
            <a:r>
              <a:rPr lang="en-US" sz="1400" dirty="0" err="1">
                <a:solidFill>
                  <a:srgbClr val="2B91AF"/>
                </a:solidFill>
                <a:highlight>
                  <a:srgbClr val="FFFFFF"/>
                </a:highlight>
                <a:latin typeface="Consolas" panose="020B0609020204030204" pitchFamily="49" charset="0"/>
              </a:rPr>
              <a:t>TableReader</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en-US" sz="1400" dirty="0" smtClean="0">
                <a:solidFill>
                  <a:srgbClr val="000000"/>
                </a:solidFill>
                <a:highlight>
                  <a:srgbClr val="FFFFFF"/>
                </a:highlight>
                <a:latin typeface="Consolas" panose="020B0609020204030204" pitchFamily="49" charset="0"/>
              </a:rPr>
              <a:t>    ...</a:t>
            </a:r>
          </a:p>
          <a:p>
            <a:pPr marL="432000" indent="0">
              <a:spcBef>
                <a:spcPts val="24"/>
              </a:spcBef>
              <a:buNone/>
            </a:pPr>
            <a:r>
              <a:rPr lang="en-US" sz="1400" dirty="0" smtClean="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1800" indent="-431800" eaLnBrk="1" hangingPunct="1">
              <a:spcBef>
                <a:spcPts val="1400"/>
              </a:spcBef>
              <a:defRPr/>
            </a:pPr>
            <a:r>
              <a:rPr lang="ru-RU" altLang="en-US" sz="1800" dirty="0" smtClean="0"/>
              <a:t>«Запечатать» можно отдельный виртуальный метод класса:</a:t>
            </a:r>
          </a:p>
          <a:p>
            <a:pPr marL="432000" indent="0">
              <a:spcBef>
                <a:spcPts val="1200"/>
              </a:spcBef>
              <a:buNone/>
            </a:pPr>
            <a:r>
              <a:rPr lang="en-US" sz="1400" dirty="0">
                <a:solidFill>
                  <a:srgbClr val="0000FF"/>
                </a:solidFill>
                <a:highlight>
                  <a:srgbClr val="FFFFFF"/>
                </a:highlight>
                <a:latin typeface="Consolas" panose="020B0609020204030204" pitchFamily="49" charset="0"/>
              </a:rPr>
              <a:t>public class</a:t>
            </a:r>
            <a:r>
              <a:rPr lang="en-US" sz="1400" dirty="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TableReader</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a:t>
            </a:r>
          </a:p>
          <a:p>
            <a:pPr marL="432000" indent="0">
              <a:spcBef>
                <a:spcPts val="24"/>
              </a:spcBef>
              <a:buNone/>
            </a:pPr>
            <a:r>
              <a:rPr lang="ru-RU" sz="1400" dirty="0" smtClean="0">
                <a:solidFill>
                  <a:srgbClr val="0000FF"/>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public virtual</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smtClean="0">
                <a:solidFill>
                  <a:srgbClr val="000000"/>
                </a:solidFill>
                <a:highlight>
                  <a:srgbClr val="FFFFFF"/>
                </a:highlight>
                <a:latin typeface="Consolas" panose="020B0609020204030204" pitchFamily="49" charset="0"/>
              </a:rPr>
              <a:t>()</a:t>
            </a: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 }</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2000" indent="0">
              <a:spcBef>
                <a:spcPts val="24"/>
              </a:spcBef>
              <a:buNone/>
            </a:pPr>
            <a:endParaRPr lang="ru-RU"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FF"/>
                </a:solidFill>
                <a:highlight>
                  <a:srgbClr val="FFFFFF"/>
                </a:highlight>
                <a:latin typeface="Consolas" panose="020B0609020204030204" pitchFamily="49" charset="0"/>
              </a:rPr>
              <a:t>public class</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DelimitedReader</a:t>
            </a:r>
            <a:r>
              <a:rPr lang="en-US" sz="1400" dirty="0" smtClean="0">
                <a:solidFill>
                  <a:srgbClr val="000000"/>
                </a:solidFill>
                <a:highlight>
                  <a:srgbClr val="FFFFFF"/>
                </a:highlight>
                <a:latin typeface="Consolas" panose="020B0609020204030204" pitchFamily="49" charset="0"/>
              </a:rPr>
              <a:t> : </a:t>
            </a:r>
            <a:r>
              <a:rPr lang="en-US" sz="1400" dirty="0" err="1" smtClean="0">
                <a:solidFill>
                  <a:srgbClr val="2B91AF"/>
                </a:solidFill>
                <a:highlight>
                  <a:srgbClr val="FFFFFF"/>
                </a:highlight>
                <a:latin typeface="Consolas" panose="020B0609020204030204" pitchFamily="49" charset="0"/>
              </a:rPr>
              <a:t>TableReader</a:t>
            </a:r>
            <a:endParaRPr lang="en-US" sz="1400" dirty="0" smtClean="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smtClean="0">
                <a:solidFill>
                  <a:srgbClr val="0000FF"/>
                </a:solidFill>
                <a:highlight>
                  <a:srgbClr val="FFFFFF"/>
                </a:highlight>
                <a:latin typeface="Consolas" panose="020B0609020204030204" pitchFamily="49" charset="0"/>
              </a:rPr>
              <a:t>    public sealed override </a:t>
            </a:r>
            <a:r>
              <a:rPr lang="en-US" sz="1400" dirty="0" err="1" smtClean="0">
                <a:solidFill>
                  <a:srgbClr val="0000FF"/>
                </a:solidFill>
                <a:highlight>
                  <a:srgbClr val="FFFFFF"/>
                </a:highlight>
                <a:latin typeface="Consolas" panose="020B0609020204030204" pitchFamily="49" charset="0"/>
              </a:rPr>
              <a:t>bool</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a:t>
            </a: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 </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24"/>
              </a:spcBef>
              <a:buNone/>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1800" indent="-431800" eaLnBrk="1" hangingPunct="1">
              <a:spcBef>
                <a:spcPts val="1400"/>
              </a:spcBef>
              <a:defRPr/>
            </a:pPr>
            <a:endParaRPr lang="ru-RU" altLang="en-US" sz="2000" dirty="0"/>
          </a:p>
        </p:txBody>
      </p:sp>
      <p:sp>
        <p:nvSpPr>
          <p:cNvPr id="2765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A07ABB-5D86-49CE-93B5-F2B472DAAD2D}" type="slidenum">
              <a:rPr lang="en-GB" altLang="en-US" sz="1400" smtClean="0"/>
              <a:pPr>
                <a:spcBef>
                  <a:spcPct val="0"/>
                </a:spcBef>
                <a:buClrTx/>
                <a:buSzTx/>
                <a:buFontTx/>
                <a:buNone/>
              </a:pPr>
              <a:t>30</a:t>
            </a:fld>
            <a:endParaRPr lang="en-GB" altLang="en-US" sz="1400" smtClean="0"/>
          </a:p>
        </p:txBody>
      </p:sp>
    </p:spTree>
    <p:extLst>
      <p:ext uri="{BB962C8B-B14F-4D97-AF65-F5344CB8AC3E}">
        <p14:creationId xmlns:p14="http://schemas.microsoft.com/office/powerpoint/2010/main" val="35354160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7772400" cy="603250"/>
          </a:xfrm>
        </p:spPr>
        <p:txBody>
          <a:bodyPr/>
          <a:lstStyle/>
          <a:p>
            <a:pPr eaLnBrk="1" hangingPunct="1"/>
            <a:r>
              <a:rPr lang="ru-RU" altLang="en-US" sz="2800" dirty="0" smtClean="0"/>
              <a:t>Делегат – ссылка на метод</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7981950" cy="5805487"/>
          </a:xfrm>
        </p:spPr>
        <p:txBody>
          <a:bodyPr/>
          <a:lstStyle/>
          <a:p>
            <a:pPr marL="431800" indent="-431800" eaLnBrk="1" hangingPunct="1">
              <a:spcBef>
                <a:spcPct val="100000"/>
              </a:spcBef>
            </a:pPr>
            <a:r>
              <a:rPr lang="ru-RU" altLang="en-US" sz="1800" dirty="0" smtClean="0"/>
              <a:t>Можно создать процедурную переменную, содержащую адрес метода. Предварительно для такой переменной</a:t>
            </a:r>
            <a:r>
              <a:rPr lang="ru-RU" altLang="en-US" sz="1800" dirty="0"/>
              <a:t> определяется тип </a:t>
            </a:r>
            <a:r>
              <a:rPr lang="ru-RU" altLang="en-US" sz="1800" dirty="0" smtClean="0"/>
              <a:t>данных, называемый делегатом:</a:t>
            </a:r>
            <a:endParaRPr lang="en-US" altLang="en-US" sz="1800" dirty="0" smtClean="0"/>
          </a:p>
          <a:p>
            <a:pPr marL="432000" indent="0">
              <a:spcBef>
                <a:spcPts val="1200"/>
              </a:spcBef>
              <a:buNone/>
            </a:pPr>
            <a:r>
              <a:rPr lang="en-US" sz="1400" dirty="0" smtClean="0">
                <a:solidFill>
                  <a:srgbClr val="0000FF"/>
                </a:solidFill>
                <a:highlight>
                  <a:srgbClr val="FFFFFF"/>
                </a:highlight>
                <a:latin typeface="Consolas" panose="020B0609020204030204" pitchFamily="49" charset="0"/>
              </a:rPr>
              <a:t>public delegate </a:t>
            </a:r>
            <a:r>
              <a:rPr lang="en-US" sz="1400" dirty="0" err="1" smtClean="0">
                <a:solidFill>
                  <a:srgbClr val="0000FF"/>
                </a:solidFill>
                <a:highlight>
                  <a:srgbClr val="FFFFFF"/>
                </a:highlight>
                <a:latin typeface="Consolas" panose="020B0609020204030204" pitchFamily="49" charset="0"/>
              </a:rPr>
              <a:t>bool</a:t>
            </a:r>
            <a:r>
              <a:rPr lang="en-US" sz="1400" dirty="0" smtClean="0">
                <a:solidFill>
                  <a:srgbClr val="0000FF"/>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NextLineDelegate</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1800" indent="-431800" eaLnBrk="1" hangingPunct="1">
              <a:spcBef>
                <a:spcPct val="100000"/>
              </a:spcBef>
            </a:pPr>
            <a:r>
              <a:rPr lang="ru-RU" altLang="en-US" sz="1800" dirty="0" smtClean="0"/>
              <a:t>Теперь можно объявить переменную с таким типом и присвоить ей ссылку на метод какого-то объекта</a:t>
            </a:r>
            <a:r>
              <a:rPr lang="en-US" altLang="en-US" sz="1800" dirty="0" smtClean="0"/>
              <a:t> (</a:t>
            </a:r>
            <a:r>
              <a:rPr lang="ru-RU" altLang="en-US" sz="1800" dirty="0" smtClean="0"/>
              <a:t>сигнатура метода должна совпадать с сигнатурой делегата</a:t>
            </a:r>
            <a:r>
              <a:rPr lang="en-US" altLang="en-US" sz="1800" dirty="0" smtClean="0"/>
              <a:t>)</a:t>
            </a:r>
            <a:r>
              <a:rPr lang="ru-RU" altLang="en-US" sz="1800" dirty="0" smtClean="0"/>
              <a:t>:</a:t>
            </a:r>
          </a:p>
          <a:p>
            <a:pPr marL="432000" indent="0">
              <a:spcBef>
                <a:spcPts val="1200"/>
              </a:spcBef>
              <a:buNone/>
            </a:pPr>
            <a:r>
              <a:rPr lang="en-US" sz="1400" dirty="0" err="1" smtClean="0">
                <a:solidFill>
                  <a:srgbClr val="2B91AF"/>
                </a:solidFill>
                <a:highlight>
                  <a:srgbClr val="FFFFFF"/>
                </a:highlight>
                <a:latin typeface="Consolas" panose="020B0609020204030204" pitchFamily="49" charset="0"/>
              </a:rPr>
              <a:t>NextLineDelegate</a:t>
            </a:r>
            <a:r>
              <a:rPr lang="ru-RU"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NextLineDelegate</a:t>
            </a:r>
            <a:r>
              <a:rPr lang="en-US" sz="1400" dirty="0" smtClean="0">
                <a:solidFill>
                  <a:srgbClr val="000000"/>
                </a:solidFill>
                <a:highlight>
                  <a:srgbClr val="FFFFFF"/>
                </a:highlight>
                <a:latin typeface="Consolas" panose="020B0609020204030204" pitchFamily="49" charset="0"/>
              </a:rPr>
              <a:t> = Form1.NextLine;</a:t>
            </a:r>
            <a:endParaRPr lang="en-US" sz="1400" dirty="0">
              <a:solidFill>
                <a:srgbClr val="000000"/>
              </a:solidFill>
              <a:highlight>
                <a:srgbClr val="FFFFFF"/>
              </a:highlight>
              <a:latin typeface="Consolas" panose="020B0609020204030204" pitchFamily="49" charset="0"/>
            </a:endParaRPr>
          </a:p>
          <a:p>
            <a:pPr marL="431800" indent="-431800" eaLnBrk="1" hangingPunct="1">
              <a:spcBef>
                <a:spcPct val="100000"/>
              </a:spcBef>
            </a:pPr>
            <a:r>
              <a:rPr lang="ru-RU" altLang="en-US" sz="1800" dirty="0" smtClean="0"/>
              <a:t>Наконец, можно сделать вызов через процедурную переменную: </a:t>
            </a:r>
          </a:p>
          <a:p>
            <a:pPr marL="432000" indent="0">
              <a:spcBef>
                <a:spcPts val="1200"/>
              </a:spcBef>
              <a:buNone/>
            </a:pPr>
            <a:r>
              <a:rPr lang="en-US" sz="1400" dirty="0" err="1" smtClean="0">
                <a:solidFill>
                  <a:srgbClr val="000000"/>
                </a:solidFill>
                <a:highlight>
                  <a:srgbClr val="FFFFFF"/>
                </a:highlight>
                <a:latin typeface="Consolas" panose="020B0609020204030204" pitchFamily="49" charset="0"/>
              </a:rPr>
              <a:t>NextLineDelegate</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1800" indent="-431800" eaLnBrk="1" hangingPunct="1">
              <a:spcBef>
                <a:spcPct val="100000"/>
              </a:spcBef>
            </a:pPr>
            <a:r>
              <a:rPr lang="ru-RU" altLang="en-US" sz="1800" dirty="0" smtClean="0"/>
              <a:t>В результате этого оператора у объекта </a:t>
            </a:r>
            <a:r>
              <a:rPr lang="en-US" altLang="en-US" sz="1800" dirty="0" smtClean="0"/>
              <a:t>Form1 </a:t>
            </a:r>
            <a:r>
              <a:rPr lang="ru-RU" altLang="en-US" sz="1800" dirty="0" smtClean="0"/>
              <a:t>будет вызван метод </a:t>
            </a:r>
            <a:r>
              <a:rPr lang="en-US" altLang="en-US" sz="1800" dirty="0" err="1" smtClean="0"/>
              <a:t>bool</a:t>
            </a:r>
            <a:r>
              <a:rPr lang="en-US" altLang="en-US" sz="1800" dirty="0" smtClean="0"/>
              <a:t> </a:t>
            </a:r>
            <a:r>
              <a:rPr lang="en-US" altLang="en-US" sz="1800" dirty="0" err="1" smtClean="0"/>
              <a:t>NextLineNotification</a:t>
            </a:r>
            <a:r>
              <a:rPr lang="en-US" altLang="en-US" sz="1800" dirty="0" smtClean="0"/>
              <a:t>(). </a:t>
            </a:r>
            <a:r>
              <a:rPr lang="ru-RU" altLang="en-US" sz="1800" dirty="0" smtClean="0"/>
              <a:t>Это произойдет благодаря тому, что в переменной-делегате (</a:t>
            </a:r>
            <a:r>
              <a:rPr lang="en-US" altLang="en-US" sz="1800" dirty="0" err="1"/>
              <a:t>NextLineDelegate</a:t>
            </a:r>
            <a:r>
              <a:rPr lang="ru-RU" altLang="en-US" sz="1800" dirty="0" smtClean="0"/>
              <a:t>) хранится пара указателей: указатель на объект и указатель на код метода.</a:t>
            </a:r>
            <a:r>
              <a:rPr lang="en-US" altLang="en-US" sz="1800" dirty="0" smtClean="0"/>
              <a:t> </a:t>
            </a:r>
            <a:r>
              <a:rPr lang="ru-RU" altLang="en-US" sz="1800" dirty="0" smtClean="0"/>
              <a:t>Когда делегату присваивается значение (</a:t>
            </a:r>
            <a:r>
              <a:rPr lang="en-US" altLang="en-US" sz="1800" dirty="0" err="1"/>
              <a:t>NextLineDelegate</a:t>
            </a:r>
            <a:r>
              <a:rPr lang="en-US" altLang="en-US" sz="1800" dirty="0"/>
              <a:t> = </a:t>
            </a:r>
            <a:r>
              <a:rPr lang="en-US" altLang="en-US" sz="1800" dirty="0" smtClean="0"/>
              <a:t>Form1.NextLine</a:t>
            </a:r>
            <a:r>
              <a:rPr lang="ru-RU" altLang="en-US" sz="1800" dirty="0" smtClean="0"/>
              <a:t>), в нем устанавливаются сразу оба указателя.</a:t>
            </a:r>
            <a:endParaRPr lang="ru-RU" altLang="en-US" sz="1800" dirty="0"/>
          </a:p>
          <a:p>
            <a:pPr marL="431800" indent="-431800" eaLnBrk="1" hangingPunct="1">
              <a:spcBef>
                <a:spcPct val="100000"/>
              </a:spcBef>
            </a:pPr>
            <a:endParaRPr lang="en-US" altLang="en-US" sz="1800" dirty="0" smtClean="0"/>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31</a:t>
            </a:fld>
            <a:endParaRPr lang="en-GB" altLang="en-US" sz="1400" smtClean="0"/>
          </a:p>
        </p:txBody>
      </p:sp>
    </p:spTree>
    <p:extLst>
      <p:ext uri="{BB962C8B-B14F-4D97-AF65-F5344CB8AC3E}">
        <p14:creationId xmlns:p14="http://schemas.microsoft.com/office/powerpoint/2010/main" val="15775270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7772400" cy="603250"/>
          </a:xfrm>
        </p:spPr>
        <p:txBody>
          <a:bodyPr/>
          <a:lstStyle/>
          <a:p>
            <a:pPr eaLnBrk="1" hangingPunct="1"/>
            <a:r>
              <a:rPr lang="ru-RU" altLang="en-US" sz="2800" dirty="0" smtClean="0"/>
              <a:t>Пример применения делегата</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7981950" cy="5805487"/>
          </a:xfrm>
        </p:spPr>
        <p:txBody>
          <a:bodyPr/>
          <a:lstStyle/>
          <a:p>
            <a:pPr marL="0" indent="0">
              <a:spcBef>
                <a:spcPts val="0"/>
              </a:spcBef>
              <a:buNone/>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delegate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NextLineDelegate</a:t>
            </a:r>
            <a:r>
              <a:rPr lang="en-US" sz="1400" dirty="0">
                <a:solidFill>
                  <a:srgbClr val="000000"/>
                </a:solidFill>
                <a:highlight>
                  <a:srgbClr val="FFFFFF"/>
                </a:highlight>
                <a:latin typeface="Consolas" panose="020B0609020204030204" pitchFamily="49" charset="0"/>
              </a:rPr>
              <a:t>();</a:t>
            </a:r>
          </a:p>
          <a:p>
            <a:pPr marL="0" indent="0">
              <a:spcBef>
                <a:spcPts val="0"/>
              </a:spcBef>
              <a:buNone/>
            </a:pP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DelimitedReader</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NextLineDelegate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fNextLineDelegate</a:t>
            </a: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0" indent="0">
              <a:spcBef>
                <a:spcPts val="0"/>
              </a:spcBef>
              <a:buNone/>
            </a:pP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DelimitedReader</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0000FF"/>
                </a:solidFill>
                <a:highlight>
                  <a:srgbClr val="FFFFFF"/>
                </a:highlight>
                <a:latin typeface="Consolas" panose="020B0609020204030204" pitchFamily="49" charset="0"/>
              </a:rPr>
              <a:t>string</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fileName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NextLineDelegate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nextLineDelegate</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smtClean="0">
                <a:solidFill>
                  <a:srgbClr val="000000"/>
                </a:solidFill>
                <a:highlight>
                  <a:srgbClr val="FFFFFF"/>
                </a:highlight>
                <a:latin typeface="Consolas" panose="020B0609020204030204" pitchFamily="49" charset="0"/>
              </a:rPr>
              <a:t>    { </a:t>
            </a: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fNextLineDelegate</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nextLineDelegate</a:t>
            </a:r>
            <a:r>
              <a:rPr lang="en-US" sz="1400" dirty="0" smtClean="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pPr marL="0" indent="0">
              <a:spcBef>
                <a:spcPts val="0"/>
              </a:spcBef>
              <a:buNone/>
            </a:pPr>
            <a:endParaRPr lang="en-US" sz="1400" dirty="0" smtClean="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smtClean="0">
                <a:solidFill>
                  <a:srgbClr val="000000"/>
                </a:solidFill>
                <a:highlight>
                  <a:srgbClr val="FFFFFF"/>
                </a:highlight>
                <a:latin typeface="Consolas" panose="020B0609020204030204" pitchFamily="49" charset="0"/>
              </a:rPr>
              <a:t>    {   ...</a:t>
            </a:r>
            <a:endParaRPr lang="ru-RU" sz="1400" dirty="0" smtClean="0">
              <a:solidFill>
                <a:srgbClr val="000000"/>
              </a:solidFill>
              <a:highlight>
                <a:srgbClr val="FFFFFF"/>
              </a:highlight>
              <a:latin typeface="Consolas" panose="020B0609020204030204" pitchFamily="49" charset="0"/>
            </a:endParaRPr>
          </a:p>
          <a:p>
            <a:pPr marL="0" indent="0">
              <a:spcBef>
                <a:spcPts val="0"/>
              </a:spcBef>
              <a:buNone/>
            </a:pPr>
            <a:r>
              <a:rPr lang="ru-RU" sz="1400" dirty="0">
                <a:solidFill>
                  <a:srgbClr val="000000"/>
                </a:solidFill>
                <a:highlight>
                  <a:srgbClr val="FFFFFF"/>
                </a:highlight>
                <a:latin typeface="Consolas" panose="020B0609020204030204" pitchFamily="49" charset="0"/>
              </a:rPr>
              <a:t> </a:t>
            </a: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if</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fNextLineDelegate</a:t>
            </a:r>
            <a:r>
              <a:rPr lang="en-US" sz="1400" dirty="0" smtClean="0">
                <a:solidFill>
                  <a:srgbClr val="000000"/>
                </a:solidFill>
                <a:highlight>
                  <a:srgbClr val="FFFFFF"/>
                </a:highlight>
                <a:latin typeface="Consolas" panose="020B0609020204030204" pitchFamily="49" charset="0"/>
              </a:rPr>
              <a:t> != </a:t>
            </a:r>
            <a:r>
              <a:rPr lang="en-US" sz="1400" dirty="0" smtClean="0">
                <a:solidFill>
                  <a:srgbClr val="0000FF"/>
                </a:solidFill>
                <a:highlight>
                  <a:srgbClr val="FFFFFF"/>
                </a:highlight>
                <a:latin typeface="Consolas" panose="020B0609020204030204" pitchFamily="49" charset="0"/>
              </a:rPr>
              <a:t>null</a:t>
            </a:r>
            <a:r>
              <a:rPr lang="en-US" sz="1400" dirty="0" smtClean="0">
                <a:solidFill>
                  <a:srgbClr val="000000"/>
                </a:solidFill>
                <a:highlight>
                  <a:srgbClr val="FFFFFF"/>
                </a:highlight>
                <a:latin typeface="Consolas" panose="020B0609020204030204" pitchFamily="49" charset="0"/>
              </a:rPr>
              <a:t>)</a:t>
            </a:r>
          </a:p>
          <a:p>
            <a:pPr marL="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fNextLineDelegate</a:t>
            </a:r>
            <a:r>
              <a:rPr lang="en-US" sz="1400" dirty="0" smtClean="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0" indent="0">
              <a:spcBef>
                <a:spcPts val="0"/>
              </a:spcBef>
              <a:buNone/>
            </a:pPr>
            <a:endParaRPr lang="en-US" sz="1400" dirty="0" smtClean="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Form1</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ReadTable</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reader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"MyFile.csv"</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this</a:t>
            </a:r>
            <a:r>
              <a:rPr lang="en-US" sz="1400" dirty="0" err="1">
                <a:solidFill>
                  <a:srgbClr val="000000"/>
                </a:solidFill>
                <a:highlight>
                  <a:srgbClr val="FFFFFF"/>
                </a:highlight>
                <a:latin typeface="Consolas" panose="020B0609020204030204" pitchFamily="49" charset="0"/>
              </a:rPr>
              <a:t>.NextLine</a:t>
            </a: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0" indent="0">
              <a:spcBef>
                <a:spcPts val="0"/>
              </a:spcBef>
              <a:buNone/>
            </a:pP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pPr marL="0" indent="0">
              <a:spcBef>
                <a:spcPts val="0"/>
              </a:spcBef>
              <a:buNone/>
            </a:pP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smtClean="0">
                <a:solidFill>
                  <a:srgbClr val="000000"/>
                </a:solidFill>
                <a:highlight>
                  <a:srgbClr val="FFFFFF"/>
                </a:highlight>
                <a:latin typeface="Consolas" panose="020B0609020204030204" pitchFamily="49" charset="0"/>
              </a:rPr>
              <a:t>() { </a:t>
            </a:r>
            <a:r>
              <a:rPr lang="en-US" sz="1400" dirty="0" smtClean="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Подсчет и вывод числа прочитанных строк</a:t>
            </a:r>
            <a:r>
              <a:rPr lang="en-US" sz="1400" dirty="0" smtClean="0">
                <a:solidFill>
                  <a:srgbClr val="008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smtClean="0">
                <a:solidFill>
                  <a:srgbClr val="000000"/>
                </a:solidFill>
                <a:highlight>
                  <a:srgbClr val="FFFFFF"/>
                </a:highlight>
                <a:latin typeface="Consolas" panose="020B0609020204030204" pitchFamily="49" charset="0"/>
              </a:rPr>
              <a:t>}</a:t>
            </a: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32</a:t>
            </a:fld>
            <a:endParaRPr lang="en-GB" altLang="en-US" sz="1400" smtClean="0"/>
          </a:p>
        </p:txBody>
      </p:sp>
    </p:spTree>
    <p:extLst>
      <p:ext uri="{BB962C8B-B14F-4D97-AF65-F5344CB8AC3E}">
        <p14:creationId xmlns:p14="http://schemas.microsoft.com/office/powerpoint/2010/main" val="34748097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7772400" cy="603250"/>
          </a:xfrm>
        </p:spPr>
        <p:txBody>
          <a:bodyPr/>
          <a:lstStyle/>
          <a:p>
            <a:pPr eaLnBrk="1" hangingPunct="1"/>
            <a:r>
              <a:rPr lang="ru-RU" altLang="en-US" sz="2800" dirty="0" smtClean="0"/>
              <a:t>Событие – список делегатов</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7772400" cy="5329237"/>
          </a:xfrm>
        </p:spPr>
        <p:txBody>
          <a:bodyPr/>
          <a:lstStyle/>
          <a:p>
            <a:pPr marL="431800" indent="-431800" eaLnBrk="1" hangingPunct="1">
              <a:spcBef>
                <a:spcPct val="100000"/>
              </a:spcBef>
            </a:pPr>
            <a:r>
              <a:rPr lang="ru-RU" altLang="en-US" sz="1800" dirty="0" smtClean="0"/>
              <a:t>Бывает необходим список переменных-делегатов для уведомления целого множества объектов. Он называется </a:t>
            </a:r>
            <a:r>
              <a:rPr lang="ru-RU" altLang="en-US" sz="1800" dirty="0"/>
              <a:t>событием. </a:t>
            </a:r>
            <a:r>
              <a:rPr lang="ru-RU" altLang="en-US" sz="1800" dirty="0" smtClean="0"/>
              <a:t>Предварительно </a:t>
            </a:r>
            <a:r>
              <a:rPr lang="ru-RU" altLang="en-US" sz="1800" dirty="0"/>
              <a:t>для </a:t>
            </a:r>
            <a:r>
              <a:rPr lang="ru-RU" altLang="en-US" sz="1800" dirty="0" smtClean="0"/>
              <a:t>переменной-события определяют тип-делегат:</a:t>
            </a:r>
            <a:endParaRPr lang="en-US"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 delegate </a:t>
            </a:r>
            <a:r>
              <a:rPr lang="en-US" sz="1400" dirty="0" err="1">
                <a:solidFill>
                  <a:srgbClr val="0000FF"/>
                </a:solidFill>
                <a:highlight>
                  <a:srgbClr val="FFFFFF"/>
                </a:highlight>
                <a:latin typeface="Consolas" panose="020B0609020204030204" pitchFamily="49" charset="0"/>
              </a:rPr>
              <a:t>bool</a:t>
            </a:r>
            <a:r>
              <a:rPr lang="en-US" sz="1400" dirty="0">
                <a:solidFill>
                  <a:srgbClr val="0000FF"/>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NextLineDelegate</a:t>
            </a:r>
            <a:r>
              <a:rPr lang="en-US" sz="1400" dirty="0">
                <a:solidFill>
                  <a:srgbClr val="000000"/>
                </a:solidFill>
                <a:highlight>
                  <a:srgbClr val="FFFFFF"/>
                </a:highlight>
                <a:latin typeface="Consolas" panose="020B0609020204030204" pitchFamily="49" charset="0"/>
              </a:rPr>
              <a:t>();</a:t>
            </a:r>
          </a:p>
          <a:p>
            <a:pPr marL="431800" indent="-431800" eaLnBrk="1" hangingPunct="1">
              <a:spcBef>
                <a:spcPct val="100000"/>
              </a:spcBef>
            </a:pPr>
            <a:r>
              <a:rPr lang="ru-RU" altLang="en-US" sz="1800" dirty="0" smtClean="0"/>
              <a:t>Затем определяют переменную-событие:</a:t>
            </a:r>
            <a:endParaRPr lang="ru-RU"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event</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NextLineDelegate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NextLineEvent</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1800" indent="-431800" eaLnBrk="1" hangingPunct="1">
              <a:spcBef>
                <a:spcPct val="100000"/>
              </a:spcBef>
            </a:pPr>
            <a:r>
              <a:rPr lang="ru-RU" altLang="en-US" sz="1800" dirty="0" smtClean="0"/>
              <a:t>Добавление и исключение методов в списке события осуществляется с помощью операторов += и –=:</a:t>
            </a:r>
          </a:p>
          <a:p>
            <a:pPr marL="432000" indent="0">
              <a:spcBef>
                <a:spcPts val="1200"/>
              </a:spcBef>
              <a:buNone/>
            </a:pPr>
            <a:r>
              <a:rPr lang="en-US" sz="1400" dirty="0" err="1">
                <a:solidFill>
                  <a:srgbClr val="000000"/>
                </a:solidFill>
                <a:highlight>
                  <a:srgbClr val="FFFFFF"/>
                </a:highlight>
                <a:latin typeface="Consolas" panose="020B0609020204030204" pitchFamily="49" charset="0"/>
              </a:rPr>
              <a:t>NextLineEvent</a:t>
            </a:r>
            <a:r>
              <a:rPr lang="en-US" sz="1400" dirty="0">
                <a:solidFill>
                  <a:srgbClr val="000000"/>
                </a:solidFill>
                <a:highlight>
                  <a:srgbClr val="FFFFFF"/>
                </a:highlight>
                <a:latin typeface="Consolas" panose="020B0609020204030204" pitchFamily="49" charset="0"/>
              </a:rPr>
              <a:t> += </a:t>
            </a:r>
            <a:r>
              <a:rPr lang="en-US" sz="1400" dirty="0" smtClean="0">
                <a:solidFill>
                  <a:srgbClr val="000000"/>
                </a:solidFill>
                <a:highlight>
                  <a:srgbClr val="FFFFFF"/>
                </a:highlight>
                <a:latin typeface="Consolas" panose="020B0609020204030204" pitchFamily="49" charset="0"/>
              </a:rPr>
              <a:t>Form1.NextLine;</a:t>
            </a:r>
            <a:endParaRPr lang="en-US" sz="1400" dirty="0">
              <a:solidFill>
                <a:srgbClr val="000000"/>
              </a:solidFill>
              <a:highlight>
                <a:srgbClr val="FFFFFF"/>
              </a:highlight>
              <a:latin typeface="Consolas" panose="020B0609020204030204" pitchFamily="49" charset="0"/>
            </a:endParaRPr>
          </a:p>
          <a:p>
            <a:pPr marL="431800" indent="-431800" eaLnBrk="1" hangingPunct="1">
              <a:spcBef>
                <a:spcPct val="100000"/>
              </a:spcBef>
            </a:pPr>
            <a:r>
              <a:rPr lang="ru-RU" altLang="en-US" sz="1800" dirty="0"/>
              <a:t>Наконец, можно сделать вызов через процедурную переменную: </a:t>
            </a:r>
          </a:p>
          <a:p>
            <a:pPr marL="432000" indent="0">
              <a:spcBef>
                <a:spcPts val="1200"/>
              </a:spcBef>
              <a:buNone/>
            </a:pPr>
            <a:r>
              <a:rPr lang="en-US" sz="1400" dirty="0" err="1" smtClean="0">
                <a:solidFill>
                  <a:srgbClr val="000000"/>
                </a:solidFill>
                <a:highlight>
                  <a:srgbClr val="FFFFFF"/>
                </a:highlight>
                <a:latin typeface="Consolas" panose="020B0609020204030204" pitchFamily="49" charset="0"/>
              </a:rPr>
              <a:t>NextLineEvent</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1800" indent="-431800" eaLnBrk="1" hangingPunct="1">
              <a:spcBef>
                <a:spcPct val="100000"/>
              </a:spcBef>
            </a:pPr>
            <a:r>
              <a:rPr lang="ru-RU" altLang="en-US" sz="1800" dirty="0" smtClean="0"/>
              <a:t>Вызываются все методы, зарегистрированные в списке события.</a:t>
            </a:r>
          </a:p>
          <a:p>
            <a:pPr marL="431800" indent="-431800" eaLnBrk="1" hangingPunct="1">
              <a:spcBef>
                <a:spcPct val="100000"/>
              </a:spcBef>
            </a:pPr>
            <a:endParaRPr lang="en-US" altLang="en-US" sz="1800" dirty="0" smtClean="0"/>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33</a:t>
            </a:fld>
            <a:endParaRPr lang="en-GB" altLang="en-US" sz="1400" smtClean="0"/>
          </a:p>
        </p:txBody>
      </p:sp>
    </p:spTree>
    <p:extLst>
      <p:ext uri="{BB962C8B-B14F-4D97-AF65-F5344CB8AC3E}">
        <p14:creationId xmlns:p14="http://schemas.microsoft.com/office/powerpoint/2010/main" val="40414868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7772400" cy="603250"/>
          </a:xfrm>
        </p:spPr>
        <p:txBody>
          <a:bodyPr/>
          <a:lstStyle/>
          <a:p>
            <a:pPr eaLnBrk="1" hangingPunct="1"/>
            <a:r>
              <a:rPr lang="ru-RU" altLang="en-US" sz="2800" dirty="0" smtClean="0"/>
              <a:t>Пример применения события</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7981950" cy="5805487"/>
          </a:xfrm>
        </p:spPr>
        <p:txBody>
          <a:bodyPr/>
          <a:lstStyle/>
          <a:p>
            <a:pPr marL="0" indent="0">
              <a:spcBef>
                <a:spcPts val="0"/>
              </a:spcBef>
              <a:buNone/>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delegate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NextLineDelegate</a:t>
            </a:r>
            <a:r>
              <a:rPr lang="en-US" sz="1400" dirty="0">
                <a:solidFill>
                  <a:srgbClr val="000000"/>
                </a:solidFill>
                <a:highlight>
                  <a:srgbClr val="FFFFFF"/>
                </a:highlight>
                <a:latin typeface="Consolas" panose="020B0609020204030204" pitchFamily="49" charset="0"/>
              </a:rPr>
              <a:t>();</a:t>
            </a:r>
          </a:p>
          <a:p>
            <a:pPr marL="0" indent="0">
              <a:spcBef>
                <a:spcPts val="0"/>
              </a:spcBef>
              <a:buNone/>
            </a:pP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DelimitedReader</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event</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NextLineDelegate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NextLineEvent</a:t>
            </a: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0" indent="0">
              <a:spcBef>
                <a:spcPts val="0"/>
              </a:spcBef>
              <a:buNone/>
            </a:pPr>
            <a:endParaRPr lang="ru-RU" sz="1400" dirty="0" smtClean="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DelimitedReader</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0000FF"/>
                </a:solidFill>
                <a:highlight>
                  <a:srgbClr val="FFFFFF"/>
                </a:highlight>
                <a:latin typeface="Consolas" panose="020B0609020204030204" pitchFamily="49" charset="0"/>
              </a:rPr>
              <a:t>string</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fileName</a:t>
            </a:r>
            <a:r>
              <a:rPr lang="en-US" sz="1400" dirty="0" smtClean="0">
                <a:solidFill>
                  <a:srgbClr val="000000"/>
                </a:solidFill>
                <a:highlight>
                  <a:srgbClr val="FFFFFF"/>
                </a:highlight>
                <a:latin typeface="Consolas" panose="020B0609020204030204" pitchFamily="49" charset="0"/>
              </a:rPr>
              <a:t>) { ...</a:t>
            </a: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0" indent="0">
              <a:spcBef>
                <a:spcPts val="0"/>
              </a:spcBef>
              <a:buNone/>
            </a:pPr>
            <a:endParaRPr lang="ru-RU" sz="1400" dirty="0" smtClean="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smtClean="0">
                <a:solidFill>
                  <a:srgbClr val="000000"/>
                </a:solidFill>
                <a:highlight>
                  <a:srgbClr val="FFFFFF"/>
                </a:highlight>
                <a:latin typeface="Consolas" panose="020B0609020204030204" pitchFamily="49" charset="0"/>
              </a:rPr>
              <a:t>    {   ...;</a:t>
            </a:r>
            <a:endParaRPr lang="ru-RU" sz="1400" dirty="0" smtClean="0">
              <a:solidFill>
                <a:srgbClr val="000000"/>
              </a:solidFill>
              <a:highlight>
                <a:srgbClr val="FFFFFF"/>
              </a:highlight>
              <a:latin typeface="Consolas" panose="020B0609020204030204" pitchFamily="49" charset="0"/>
            </a:endParaRPr>
          </a:p>
          <a:p>
            <a:pPr marL="0" indent="0">
              <a:spcBef>
                <a:spcPts val="0"/>
              </a:spcBef>
              <a:buNone/>
            </a:pPr>
            <a:r>
              <a:rPr lang="ru-RU" sz="1400" dirty="0" smtClean="0">
                <a:solidFill>
                  <a:srgbClr val="2B91AF"/>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NextLineDelegate</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nextLineEvent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NextLineEvent</a:t>
            </a:r>
            <a:r>
              <a:rPr lang="en-US" sz="1400" dirty="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0" indent="0">
              <a:spcBef>
                <a:spcPts val="0"/>
              </a:spcBef>
              <a:buNone/>
            </a:pPr>
            <a:r>
              <a:rPr lang="ru-RU" sz="1400" dirty="0">
                <a:solidFill>
                  <a:srgbClr val="000000"/>
                </a:solidFill>
                <a:highlight>
                  <a:srgbClr val="FFFFFF"/>
                </a:highlight>
                <a:latin typeface="Consolas" panose="020B0609020204030204" pitchFamily="49" charset="0"/>
              </a:rPr>
              <a:t> </a:t>
            </a: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if</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nextLineEvent</a:t>
            </a:r>
            <a:r>
              <a:rPr lang="en-US" sz="1400" dirty="0" smtClean="0">
                <a:solidFill>
                  <a:srgbClr val="000000"/>
                </a:solidFill>
                <a:highlight>
                  <a:srgbClr val="FFFFFF"/>
                </a:highlight>
                <a:latin typeface="Consolas" panose="020B0609020204030204" pitchFamily="49" charset="0"/>
              </a:rPr>
              <a:t> != </a:t>
            </a:r>
            <a:r>
              <a:rPr lang="en-US" sz="1400" dirty="0" smtClean="0">
                <a:solidFill>
                  <a:srgbClr val="0000FF"/>
                </a:solidFill>
                <a:highlight>
                  <a:srgbClr val="FFFFFF"/>
                </a:highlight>
                <a:latin typeface="Consolas" panose="020B0609020204030204" pitchFamily="49" charset="0"/>
              </a:rPr>
              <a:t>null</a:t>
            </a:r>
            <a:r>
              <a:rPr lang="en-US" sz="1400" dirty="0" smtClean="0">
                <a:solidFill>
                  <a:srgbClr val="000000"/>
                </a:solidFill>
                <a:highlight>
                  <a:srgbClr val="FFFFFF"/>
                </a:highlight>
                <a:latin typeface="Consolas" panose="020B0609020204030204" pitchFamily="49" charset="0"/>
              </a:rPr>
              <a:t>)</a:t>
            </a:r>
          </a:p>
          <a:p>
            <a:pPr marL="0" indent="0">
              <a:spcBef>
                <a:spcPts val="0"/>
              </a:spcBef>
              <a:buNone/>
            </a:pP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nextLineEvent</a:t>
            </a:r>
            <a:r>
              <a:rPr lang="en-US" sz="1400" dirty="0" smtClean="0">
                <a:solidFill>
                  <a:srgbClr val="000000"/>
                </a:solidFill>
                <a:highlight>
                  <a:srgbClr val="FFFFFF"/>
                </a:highlight>
                <a:latin typeface="Consolas" panose="020B0609020204030204" pitchFamily="49" charset="0"/>
              </a:rPr>
              <a:t>();</a:t>
            </a:r>
          </a:p>
          <a:p>
            <a:pPr marL="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0" indent="0">
              <a:spcBef>
                <a:spcPts val="0"/>
              </a:spcBef>
              <a:buNone/>
            </a:pPr>
            <a:endParaRPr lang="en-US" sz="1400" dirty="0" smtClean="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Form1</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ReadTable</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reader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"MyFile.csv</a:t>
            </a:r>
            <a:r>
              <a:rPr lang="en-US" sz="1400" dirty="0" smtClean="0">
                <a:solidFill>
                  <a:srgbClr val="A31515"/>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0" indent="0">
              <a:spcBef>
                <a:spcPts val="0"/>
              </a:spcBef>
              <a:buNone/>
            </a:pPr>
            <a:r>
              <a:rPr lang="ru-RU"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reader.NextLineEvent</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this</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0" indent="0">
              <a:spcBef>
                <a:spcPts val="0"/>
              </a:spcBef>
              <a:buNone/>
            </a:pP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pPr marL="0" indent="0">
              <a:spcBef>
                <a:spcPts val="0"/>
              </a:spcBef>
              <a:buNone/>
            </a:pP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smtClean="0">
                <a:solidFill>
                  <a:srgbClr val="000000"/>
                </a:solidFill>
                <a:highlight>
                  <a:srgbClr val="FFFFFF"/>
                </a:highlight>
                <a:latin typeface="Consolas" panose="020B0609020204030204" pitchFamily="49" charset="0"/>
              </a:rPr>
              <a:t>() { </a:t>
            </a:r>
            <a:r>
              <a:rPr lang="en-US" sz="1400" dirty="0" smtClean="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Подсчет и вывод числа прочитанных строк</a:t>
            </a:r>
            <a:r>
              <a:rPr lang="en-US" sz="1400" dirty="0" smtClean="0">
                <a:solidFill>
                  <a:srgbClr val="008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smtClean="0">
                <a:solidFill>
                  <a:srgbClr val="000000"/>
                </a:solidFill>
                <a:highlight>
                  <a:srgbClr val="FFFFFF"/>
                </a:highlight>
                <a:latin typeface="Consolas" panose="020B0609020204030204" pitchFamily="49" charset="0"/>
              </a:rPr>
              <a:t>}</a:t>
            </a: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34</a:t>
            </a:fld>
            <a:endParaRPr lang="en-GB" altLang="en-US" sz="1400" smtClean="0"/>
          </a:p>
        </p:txBody>
      </p:sp>
    </p:spTree>
    <p:extLst>
      <p:ext uri="{BB962C8B-B14F-4D97-AF65-F5344CB8AC3E}">
        <p14:creationId xmlns:p14="http://schemas.microsoft.com/office/powerpoint/2010/main" val="7410535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7772400" cy="603250"/>
          </a:xfrm>
        </p:spPr>
        <p:txBody>
          <a:bodyPr/>
          <a:lstStyle/>
          <a:p>
            <a:pPr eaLnBrk="1" hangingPunct="1"/>
            <a:r>
              <a:rPr lang="ru-RU" altLang="en-US" sz="2800" dirty="0" smtClean="0"/>
              <a:t>Принятый формат для событий</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7772400" cy="5805487"/>
          </a:xfrm>
        </p:spPr>
        <p:txBody>
          <a:bodyPr/>
          <a:lstStyle/>
          <a:p>
            <a:pPr marL="431800" indent="-431800" eaLnBrk="1" hangingPunct="1">
              <a:spcBef>
                <a:spcPct val="100000"/>
              </a:spcBef>
            </a:pPr>
            <a:r>
              <a:rPr lang="ru-RU" altLang="en-US" sz="1800" dirty="0" smtClean="0"/>
              <a:t>Для событий существует удобный стандартный тип-делегат, который решено применять для всех событий:</a:t>
            </a:r>
            <a:endParaRPr lang="en-US"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delegate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EventHandler</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 sender, </a:t>
            </a:r>
            <a:r>
              <a:rPr lang="en-US" sz="1400" dirty="0" err="1">
                <a:solidFill>
                  <a:srgbClr val="2B91AF"/>
                </a:solidFill>
                <a:highlight>
                  <a:srgbClr val="FFFFFF"/>
                </a:highlight>
                <a:latin typeface="Consolas" panose="020B0609020204030204" pitchFamily="49" charset="0"/>
              </a:rPr>
              <a:t>EventArgs</a:t>
            </a:r>
            <a:r>
              <a:rPr lang="en-US" sz="1400" dirty="0">
                <a:solidFill>
                  <a:srgbClr val="000000"/>
                </a:solidFill>
                <a:highlight>
                  <a:srgbClr val="FFFFFF"/>
                </a:highlight>
                <a:latin typeface="Consolas" panose="020B0609020204030204" pitchFamily="49" charset="0"/>
              </a:rPr>
              <a:t> e</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1800" indent="-431800" eaLnBrk="1" hangingPunct="1">
              <a:spcBef>
                <a:spcPct val="100000"/>
              </a:spcBef>
            </a:pPr>
            <a:r>
              <a:rPr lang="ru-RU" altLang="en-US" sz="1800" dirty="0" smtClean="0"/>
              <a:t>Первый параметр предусмотрен для того, чтобы вызываемая процедура могла обрабатывать события нескольких объектов и могла их различить при работе. Второй параметр предусмотрен для передачи любых дополнительных данных в процедуру обработки события. Таким образом, все обработчики события оказываются совместимы друг с другом.</a:t>
            </a:r>
          </a:p>
          <a:p>
            <a:pPr marL="431800" indent="-431800" eaLnBrk="1" hangingPunct="1">
              <a:spcBef>
                <a:spcPct val="100000"/>
              </a:spcBef>
            </a:pPr>
            <a:r>
              <a:rPr lang="ru-RU" altLang="en-US" sz="1800" dirty="0" smtClean="0"/>
              <a:t>События принято определять на основе типа </a:t>
            </a:r>
            <a:r>
              <a:rPr lang="en-US" altLang="en-US" sz="1800" dirty="0" err="1" smtClean="0"/>
              <a:t>EventHandler</a:t>
            </a:r>
            <a:r>
              <a:rPr lang="en-US" altLang="en-US" sz="1800" dirty="0" smtClean="0"/>
              <a:t>:</a:t>
            </a:r>
            <a:endParaRPr lang="ru-RU"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event</a:t>
            </a:r>
            <a:r>
              <a:rPr lang="en-US" sz="1400" dirty="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EventHandler</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NextLineEvent</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1800" indent="-431800" eaLnBrk="1" hangingPunct="1">
              <a:spcBef>
                <a:spcPct val="100000"/>
              </a:spcBef>
            </a:pPr>
            <a:r>
              <a:rPr lang="ru-RU" altLang="en-US" sz="1800" dirty="0"/>
              <a:t>Или на основе параметризованного </a:t>
            </a:r>
            <a:r>
              <a:rPr lang="ru-RU" altLang="en-US" sz="1800" dirty="0" smtClean="0"/>
              <a:t>типа </a:t>
            </a:r>
            <a:r>
              <a:rPr lang="en-US" altLang="en-US" sz="1800" dirty="0" err="1" smtClean="0"/>
              <a:t>EventHandler</a:t>
            </a:r>
            <a:r>
              <a:rPr lang="en-US" altLang="en-US" sz="1800" smtClean="0"/>
              <a:t>&lt;T&gt;</a:t>
            </a:r>
            <a:r>
              <a:rPr lang="ru-RU" altLang="en-US" sz="1800" smtClean="0"/>
              <a:t>:</a:t>
            </a:r>
            <a:endParaRPr lang="ru-RU"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event</a:t>
            </a:r>
            <a:r>
              <a:rPr lang="en-US" sz="1400" dirty="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EventHandler</a:t>
            </a:r>
            <a:r>
              <a:rPr lang="en-US" sz="1400" dirty="0" smtClean="0">
                <a:solidFill>
                  <a:srgbClr val="000000"/>
                </a:solidFill>
                <a:highlight>
                  <a:srgbClr val="FFFFFF"/>
                </a:highlight>
                <a:latin typeface="Consolas" panose="020B0609020204030204" pitchFamily="49" charset="0"/>
              </a:rPr>
              <a:t>&lt;</a:t>
            </a:r>
            <a:r>
              <a:rPr lang="en-US" sz="1400" dirty="0" err="1" smtClean="0">
                <a:solidFill>
                  <a:srgbClr val="2B91AF"/>
                </a:solidFill>
                <a:highlight>
                  <a:srgbClr val="FFFFFF"/>
                </a:highlight>
                <a:latin typeface="Consolas" panose="020B0609020204030204" pitchFamily="49" charset="0"/>
              </a:rPr>
              <a:t>NextLineEventArgs</a:t>
            </a:r>
            <a:r>
              <a:rPr lang="en-US" sz="1400" dirty="0" smtClean="0">
                <a:solidFill>
                  <a:srgbClr val="000000"/>
                </a:solidFill>
                <a:highlight>
                  <a:srgbClr val="FFFFFF"/>
                </a:highlight>
                <a:latin typeface="Consolas" panose="020B0609020204030204" pitchFamily="49" charset="0"/>
              </a:rPr>
              <a:t>&gt; </a:t>
            </a:r>
            <a:r>
              <a:rPr lang="en-US" sz="1400" dirty="0" err="1" smtClean="0">
                <a:solidFill>
                  <a:srgbClr val="000000"/>
                </a:solidFill>
                <a:highlight>
                  <a:srgbClr val="FFFFFF"/>
                </a:highlight>
                <a:latin typeface="Consolas" panose="020B0609020204030204" pitchFamily="49" charset="0"/>
              </a:rPr>
              <a:t>NextLineEvent</a:t>
            </a:r>
            <a:r>
              <a:rPr lang="en-US" sz="1400" dirty="0" smtClean="0">
                <a:solidFill>
                  <a:srgbClr val="000000"/>
                </a:solidFill>
                <a:highlight>
                  <a:srgbClr val="FFFFFF"/>
                </a:highlight>
                <a:latin typeface="Consolas" panose="020B0609020204030204" pitchFamily="49" charset="0"/>
              </a:rPr>
              <a:t>;</a:t>
            </a:r>
          </a:p>
          <a:p>
            <a:pPr marL="432000" indent="0">
              <a:spcBef>
                <a:spcPts val="0"/>
              </a:spcBef>
              <a:buNone/>
            </a:pPr>
            <a:endParaRPr lang="en-US" sz="1400" dirty="0" smtClean="0">
              <a:solidFill>
                <a:srgbClr val="0000FF"/>
              </a:solidFill>
              <a:highlight>
                <a:srgbClr val="FFFFFF"/>
              </a:highlight>
              <a:latin typeface="Consolas" panose="020B0609020204030204" pitchFamily="49" charset="0"/>
            </a:endParaRPr>
          </a:p>
          <a:p>
            <a:pPr marL="432000" indent="0">
              <a:spcBef>
                <a:spcPts val="0"/>
              </a:spcBef>
              <a:buNone/>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class</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NextLineEventArgs</a:t>
            </a:r>
            <a:r>
              <a:rPr lang="en-US" sz="1400" dirty="0" smtClean="0">
                <a:solidFill>
                  <a:srgbClr val="000000"/>
                </a:solidFill>
                <a:highlight>
                  <a:srgbClr val="FFFFFF"/>
                </a:highlight>
                <a:latin typeface="Consolas" panose="020B0609020204030204" pitchFamily="49" charset="0"/>
              </a:rPr>
              <a:t> : </a:t>
            </a:r>
            <a:r>
              <a:rPr lang="en-US" sz="1400" dirty="0" err="1" smtClean="0">
                <a:solidFill>
                  <a:srgbClr val="2B91AF"/>
                </a:solidFill>
                <a:highlight>
                  <a:srgbClr val="FFFFFF"/>
                </a:highlight>
                <a:latin typeface="Consolas" panose="020B0609020204030204" pitchFamily="49" charset="0"/>
              </a:rPr>
              <a:t>EventArgs</a:t>
            </a:r>
            <a:r>
              <a:rPr lang="en-US" sz="1400" dirty="0" smtClean="0">
                <a:solidFill>
                  <a:srgbClr val="2B91AF"/>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 }</a:t>
            </a:r>
          </a:p>
          <a:p>
            <a:pPr marL="431800" indent="-431800" eaLnBrk="1" hangingPunct="1">
              <a:spcBef>
                <a:spcPct val="100000"/>
              </a:spcBef>
            </a:pPr>
            <a:endParaRPr lang="en-US" altLang="en-US" sz="1800" dirty="0" smtClean="0"/>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35</a:t>
            </a:fld>
            <a:endParaRPr lang="en-GB" altLang="en-US" sz="1400" smtClean="0"/>
          </a:p>
        </p:txBody>
      </p:sp>
    </p:spTree>
    <p:extLst>
      <p:ext uri="{BB962C8B-B14F-4D97-AF65-F5344CB8AC3E}">
        <p14:creationId xmlns:p14="http://schemas.microsoft.com/office/powerpoint/2010/main" val="865939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7772400" cy="603250"/>
          </a:xfrm>
        </p:spPr>
        <p:txBody>
          <a:bodyPr/>
          <a:lstStyle/>
          <a:p>
            <a:pPr eaLnBrk="1" hangingPunct="1"/>
            <a:r>
              <a:rPr lang="ru-RU" altLang="en-US" sz="2800" dirty="0" smtClean="0"/>
              <a:t>Обновленный пример применения события</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7981950" cy="5805487"/>
          </a:xfrm>
        </p:spPr>
        <p:txBody>
          <a:bodyPr/>
          <a:lstStyle/>
          <a:p>
            <a:pPr marL="0" indent="0">
              <a:spcBef>
                <a:spcPts val="0"/>
              </a:spcBef>
              <a:buNone/>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DelimitedReader</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event</a:t>
            </a:r>
            <a:r>
              <a:rPr lang="en-US" sz="1400" dirty="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EventHandler</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NextLineEvent</a:t>
            </a: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0" indent="0">
              <a:spcBef>
                <a:spcPts val="0"/>
              </a:spcBef>
              <a:buNone/>
            </a:pPr>
            <a:endParaRPr lang="ru-RU" sz="1400" dirty="0" smtClean="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DelimitedReader</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0000FF"/>
                </a:solidFill>
                <a:highlight>
                  <a:srgbClr val="FFFFFF"/>
                </a:highlight>
                <a:latin typeface="Consolas" panose="020B0609020204030204" pitchFamily="49" charset="0"/>
              </a:rPr>
              <a:t>string</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fileName</a:t>
            </a:r>
            <a:r>
              <a:rPr lang="en-US" sz="1400" dirty="0" smtClean="0">
                <a:solidFill>
                  <a:srgbClr val="000000"/>
                </a:solidFill>
                <a:highlight>
                  <a:srgbClr val="FFFFFF"/>
                </a:highlight>
                <a:latin typeface="Consolas" panose="020B0609020204030204" pitchFamily="49" charset="0"/>
              </a:rPr>
              <a:t>) { ...</a:t>
            </a: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0" indent="0">
              <a:spcBef>
                <a:spcPts val="0"/>
              </a:spcBef>
              <a:buNone/>
            </a:pPr>
            <a:endParaRPr lang="ru-RU" sz="1400" dirty="0" smtClean="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smtClean="0">
                <a:solidFill>
                  <a:srgbClr val="000000"/>
                </a:solidFill>
                <a:highlight>
                  <a:srgbClr val="FFFFFF"/>
                </a:highlight>
                <a:latin typeface="Consolas" panose="020B0609020204030204" pitchFamily="49" charset="0"/>
              </a:rPr>
              <a:t>    {   ...;</a:t>
            </a:r>
            <a:endParaRPr lang="ru-RU" sz="1400" dirty="0" smtClean="0">
              <a:solidFill>
                <a:srgbClr val="000000"/>
              </a:solidFill>
              <a:highlight>
                <a:srgbClr val="FFFFFF"/>
              </a:highlight>
              <a:latin typeface="Consolas" panose="020B0609020204030204" pitchFamily="49" charset="0"/>
            </a:endParaRPr>
          </a:p>
          <a:p>
            <a:pPr marL="0" indent="0">
              <a:spcBef>
                <a:spcPts val="0"/>
              </a:spcBef>
              <a:buNone/>
            </a:pPr>
            <a:r>
              <a:rPr lang="ru-RU" sz="1400" dirty="0" smtClean="0">
                <a:solidFill>
                  <a:srgbClr val="2B91AF"/>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NextLineDelegate</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nextLineEvent</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NextLineEvent</a:t>
            </a:r>
            <a:r>
              <a:rPr lang="en-US" sz="1400" dirty="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0" indent="0">
              <a:spcBef>
                <a:spcPts val="0"/>
              </a:spcBef>
              <a:buNone/>
            </a:pPr>
            <a:r>
              <a:rPr lang="ru-RU" sz="1400" dirty="0">
                <a:solidFill>
                  <a:srgbClr val="000000"/>
                </a:solidFill>
                <a:highlight>
                  <a:srgbClr val="FFFFFF"/>
                </a:highlight>
                <a:latin typeface="Consolas" panose="020B0609020204030204" pitchFamily="49" charset="0"/>
              </a:rPr>
              <a:t> </a:t>
            </a: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if</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nextLineEvent</a:t>
            </a:r>
            <a:r>
              <a:rPr lang="en-US" sz="1400" dirty="0" smtClean="0">
                <a:solidFill>
                  <a:srgbClr val="000000"/>
                </a:solidFill>
                <a:highlight>
                  <a:srgbClr val="FFFFFF"/>
                </a:highlight>
                <a:latin typeface="Consolas" panose="020B0609020204030204" pitchFamily="49" charset="0"/>
              </a:rPr>
              <a:t> != </a:t>
            </a:r>
            <a:r>
              <a:rPr lang="en-US" sz="1400" dirty="0" smtClean="0">
                <a:solidFill>
                  <a:srgbClr val="0000FF"/>
                </a:solidFill>
                <a:highlight>
                  <a:srgbClr val="FFFFFF"/>
                </a:highlight>
                <a:latin typeface="Consolas" panose="020B0609020204030204" pitchFamily="49" charset="0"/>
              </a:rPr>
              <a:t>null</a:t>
            </a:r>
            <a:r>
              <a:rPr lang="en-US" sz="1400" dirty="0" smtClean="0">
                <a:solidFill>
                  <a:srgbClr val="000000"/>
                </a:solidFill>
                <a:highlight>
                  <a:srgbClr val="FFFFFF"/>
                </a:highlight>
                <a:latin typeface="Consolas" panose="020B0609020204030204" pitchFamily="49" charset="0"/>
              </a:rPr>
              <a:t>)</a:t>
            </a:r>
          </a:p>
          <a:p>
            <a:pPr marL="0" indent="0">
              <a:spcBef>
                <a:spcPts val="0"/>
              </a:spcBef>
              <a:buNone/>
            </a:pP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nextLineEvent</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this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EventArgs</a:t>
            </a:r>
            <a:r>
              <a:rPr lang="en-US" sz="1400" dirty="0" err="1">
                <a:solidFill>
                  <a:srgbClr val="000000"/>
                </a:solidFill>
                <a:highlight>
                  <a:srgbClr val="FFFFFF"/>
                </a:highlight>
                <a:latin typeface="Consolas" panose="020B0609020204030204" pitchFamily="49" charset="0"/>
              </a:rPr>
              <a:t>.Empty</a:t>
            </a: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0" indent="0">
              <a:spcBef>
                <a:spcPts val="0"/>
              </a:spcBef>
              <a:buNone/>
            </a:pPr>
            <a:endParaRPr lang="en-US" sz="1400" dirty="0" smtClean="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Form1</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ReadTable</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reader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DelimitedReader</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"MyFile.csv</a:t>
            </a:r>
            <a:r>
              <a:rPr lang="en-US" sz="1400" dirty="0" smtClean="0">
                <a:solidFill>
                  <a:srgbClr val="A31515"/>
                </a:solidFill>
                <a:highlight>
                  <a:srgbClr val="FFFFFF"/>
                </a:highlight>
                <a:latin typeface="Consolas" panose="020B0609020204030204" pitchFamily="49" charset="0"/>
              </a:rPr>
              <a:t>"</a:t>
            </a: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0" indent="0">
              <a:spcBef>
                <a:spcPts val="0"/>
              </a:spcBef>
              <a:buNone/>
            </a:pPr>
            <a:r>
              <a:rPr lang="ru-RU"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reader.NextLineEvent</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this</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0" indent="0">
              <a:spcBef>
                <a:spcPts val="0"/>
              </a:spcBef>
              <a:buNone/>
            </a:pP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pPr marL="0" indent="0">
              <a:spcBef>
                <a:spcPts val="0"/>
              </a:spcBef>
              <a:buNone/>
            </a:pP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NextLine</a:t>
            </a:r>
            <a:r>
              <a:rPr lang="en-US" sz="1400" dirty="0" smtClean="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 sender, </a:t>
            </a:r>
            <a:r>
              <a:rPr lang="en-US" sz="1400" dirty="0" err="1">
                <a:solidFill>
                  <a:srgbClr val="2B91AF"/>
                </a:solidFill>
                <a:highlight>
                  <a:srgbClr val="FFFFFF"/>
                </a:highlight>
                <a:latin typeface="Consolas" panose="020B0609020204030204" pitchFamily="49" charset="0"/>
              </a:rPr>
              <a:t>EventArgs</a:t>
            </a:r>
            <a:r>
              <a:rPr lang="en-US" sz="1400" dirty="0">
                <a:solidFill>
                  <a:srgbClr val="000000"/>
                </a:solidFill>
                <a:highlight>
                  <a:srgbClr val="FFFFFF"/>
                </a:highlight>
                <a:latin typeface="Consolas" panose="020B0609020204030204" pitchFamily="49" charset="0"/>
              </a:rPr>
              <a:t> e</a:t>
            </a:r>
            <a:r>
              <a:rPr lang="en-US" sz="1400" dirty="0" smtClean="0">
                <a:solidFill>
                  <a:srgbClr val="000000"/>
                </a:solidFill>
                <a:highlight>
                  <a:srgbClr val="FFFFFF"/>
                </a:highlight>
                <a:latin typeface="Consolas" panose="020B0609020204030204" pitchFamily="49" charset="0"/>
              </a:rPr>
              <a:t>) {</a:t>
            </a:r>
            <a:r>
              <a:rPr lang="ru-RU" sz="1400" dirty="0" smtClean="0">
                <a:solidFill>
                  <a:srgbClr val="000000"/>
                </a:solidFill>
                <a:highlight>
                  <a:srgbClr val="FFFFFF"/>
                </a:highlight>
                <a:latin typeface="Consolas" panose="020B0609020204030204" pitchFamily="49" charset="0"/>
              </a:rPr>
              <a:t> ... </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0" indent="0">
              <a:spcBef>
                <a:spcPts val="0"/>
              </a:spcBef>
              <a:buNone/>
            </a:pPr>
            <a:r>
              <a:rPr lang="en-US" sz="1400" dirty="0" smtClean="0">
                <a:solidFill>
                  <a:srgbClr val="000000"/>
                </a:solidFill>
                <a:highlight>
                  <a:srgbClr val="FFFFFF"/>
                </a:highlight>
                <a:latin typeface="Consolas" panose="020B0609020204030204" pitchFamily="49" charset="0"/>
              </a:rPr>
              <a:t>}</a:t>
            </a: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36</a:t>
            </a:fld>
            <a:endParaRPr lang="en-GB" altLang="en-US" sz="1400" smtClean="0"/>
          </a:p>
        </p:txBody>
      </p:sp>
    </p:spTree>
    <p:extLst>
      <p:ext uri="{BB962C8B-B14F-4D97-AF65-F5344CB8AC3E}">
        <p14:creationId xmlns:p14="http://schemas.microsoft.com/office/powerpoint/2010/main" val="9801926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210550" cy="603250"/>
          </a:xfrm>
        </p:spPr>
        <p:txBody>
          <a:bodyPr/>
          <a:lstStyle/>
          <a:p>
            <a:pPr eaLnBrk="1" hangingPunct="1"/>
            <a:r>
              <a:rPr lang="ru-RU" altLang="en-US" sz="2800" dirty="0" smtClean="0"/>
              <a:t>Методы регистрации события</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98296" cy="5329237"/>
          </a:xfrm>
        </p:spPr>
        <p:txBody>
          <a:bodyPr/>
          <a:lstStyle/>
          <a:p>
            <a:pPr marL="431800" indent="-431800" eaLnBrk="1" hangingPunct="1">
              <a:spcBef>
                <a:spcPct val="100000"/>
              </a:spcBef>
            </a:pPr>
            <a:r>
              <a:rPr lang="ru-RU" altLang="en-US" sz="1800" dirty="0" smtClean="0"/>
              <a:t>Определяя событие, можно </a:t>
            </a:r>
            <a:r>
              <a:rPr lang="ru-RU" altLang="en-US" sz="1800" smtClean="0"/>
              <a:t>указать методы, </a:t>
            </a:r>
            <a:r>
              <a:rPr lang="ru-RU" altLang="en-US" sz="1800" dirty="0" smtClean="0"/>
              <a:t>которые будут вызываться при добавлении делегата в список и при исключении </a:t>
            </a:r>
            <a:r>
              <a:rPr lang="ru-RU" altLang="en-US" sz="1800" dirty="0"/>
              <a:t>делегата </a:t>
            </a:r>
            <a:r>
              <a:rPr lang="ru-RU" altLang="en-US" sz="1800" dirty="0" smtClean="0"/>
              <a:t>из списка.</a:t>
            </a:r>
            <a:endParaRPr lang="en-US" altLang="en-US" sz="1800" dirty="0"/>
          </a:p>
          <a:p>
            <a:pPr marL="432000" indent="0">
              <a:spcBef>
                <a:spcPts val="1200"/>
              </a:spcBef>
              <a:buNone/>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DelimitedReader</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event</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EventHandler</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NextLineEvent</a:t>
            </a:r>
            <a:endParaRPr lang="ru-RU" sz="1400" dirty="0" smtClean="0">
              <a:solidFill>
                <a:srgbClr val="000000"/>
              </a:solidFill>
              <a:highlight>
                <a:srgbClr val="FFFFFF"/>
              </a:highlight>
              <a:latin typeface="Consolas" panose="020B0609020204030204" pitchFamily="49" charset="0"/>
            </a:endParaRPr>
          </a:p>
          <a:p>
            <a:pPr marL="432000" indent="0">
              <a:spcBef>
                <a:spcPts val="0"/>
              </a:spcBef>
              <a:buNone/>
            </a:pPr>
            <a:r>
              <a:rPr lang="ru-RU" sz="1400" dirty="0">
                <a:solidFill>
                  <a:srgbClr val="000000"/>
                </a:solidFill>
                <a:highlight>
                  <a:srgbClr val="FFFFFF"/>
                </a:highlight>
                <a:latin typeface="Consolas" panose="020B0609020204030204" pitchFamily="49" charset="0"/>
              </a:rPr>
              <a:t> </a:t>
            </a: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FF"/>
                </a:solidFill>
                <a:highlight>
                  <a:srgbClr val="FFFFFF"/>
                </a:highlight>
                <a:latin typeface="Consolas" panose="020B0609020204030204" pitchFamily="49" charset="0"/>
              </a:rPr>
              <a:t>        add</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AddDelegate</a:t>
            </a:r>
            <a:r>
              <a:rPr lang="en-US" sz="1400" dirty="0" smtClean="0">
                <a:solidFill>
                  <a:srgbClr val="000000"/>
                </a:solidFill>
                <a:highlight>
                  <a:srgbClr val="FFFFFF"/>
                </a:highlight>
                <a:latin typeface="Consolas" panose="020B0609020204030204" pitchFamily="49" charset="0"/>
              </a:rPr>
              <a:t>(</a:t>
            </a:r>
            <a:r>
              <a:rPr lang="en-US" sz="1400" dirty="0" err="1" smtClean="0">
                <a:solidFill>
                  <a:srgbClr val="000000"/>
                </a:solidFill>
                <a:highlight>
                  <a:srgbClr val="FFFFFF"/>
                </a:highlight>
                <a:latin typeface="Consolas" panose="020B0609020204030204" pitchFamily="49" charset="0"/>
              </a:rPr>
              <a:t>NextLineEventKey</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value</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FF"/>
                </a:solidFill>
                <a:highlight>
                  <a:srgbClr val="FFFFFF"/>
                </a:highlight>
                <a:latin typeface="Consolas" panose="020B0609020204030204" pitchFamily="49" charset="0"/>
              </a:rPr>
              <a:t>        remove</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RemoveDelegate</a:t>
            </a:r>
            <a:r>
              <a:rPr lang="en-US" sz="1400" dirty="0" smtClean="0">
                <a:solidFill>
                  <a:srgbClr val="000000"/>
                </a:solidFill>
                <a:highlight>
                  <a:srgbClr val="FFFFFF"/>
                </a:highlight>
                <a:latin typeface="Consolas" panose="020B0609020204030204" pitchFamily="49" charset="0"/>
              </a:rPr>
              <a:t>(</a:t>
            </a:r>
            <a:r>
              <a:rPr lang="en-US" sz="1400" dirty="0" err="1" smtClean="0">
                <a:solidFill>
                  <a:srgbClr val="000000"/>
                </a:solidFill>
                <a:highlight>
                  <a:srgbClr val="FFFFFF"/>
                </a:highlight>
                <a:latin typeface="Consolas" panose="020B0609020204030204" pitchFamily="49" charset="0"/>
              </a:rPr>
              <a:t>NextLineEventKey</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value</a:t>
            </a:r>
            <a:r>
              <a:rPr lang="en-US" sz="1400" dirty="0">
                <a:solidFill>
                  <a:srgbClr val="000000"/>
                </a:solidFill>
                <a:highlight>
                  <a:srgbClr val="FFFFFF"/>
                </a:highlight>
                <a:latin typeface="Consolas" panose="020B0609020204030204" pitchFamily="49" charset="0"/>
              </a:rPr>
              <a:t>); }</a:t>
            </a:r>
            <a:endParaRPr lang="en-US" sz="1400" dirty="0" smtClean="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endParaRPr lang="ru-RU" sz="1400" dirty="0">
              <a:solidFill>
                <a:srgbClr val="000000"/>
              </a:solidFill>
              <a:highlight>
                <a:srgbClr val="FFFFFF"/>
              </a:highlight>
              <a:latin typeface="Consolas" panose="020B0609020204030204" pitchFamily="49" charset="0"/>
            </a:endParaRPr>
          </a:p>
          <a:p>
            <a:pPr marL="432000" indent="0">
              <a:spcBef>
                <a:spcPts val="0"/>
              </a:spcBef>
              <a:buNone/>
            </a:pPr>
            <a:endParaRPr lang="en-US" sz="1400" dirty="0" smtClean="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FF"/>
                </a:solidFill>
                <a:highlight>
                  <a:srgbClr val="FFFFFF"/>
                </a:highlight>
                <a:latin typeface="Consolas" panose="020B0609020204030204" pitchFamily="49" charset="0"/>
              </a:rPr>
              <a:t>    protected</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AddDelegate</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 key, </a:t>
            </a:r>
            <a:r>
              <a:rPr lang="en-US" sz="1400" dirty="0" smtClean="0">
                <a:solidFill>
                  <a:srgbClr val="2B91AF"/>
                </a:solidFill>
                <a:highlight>
                  <a:srgbClr val="FFFFFF"/>
                </a:highlight>
                <a:latin typeface="Consolas" panose="020B0609020204030204" pitchFamily="49" charset="0"/>
              </a:rPr>
              <a:t>Delegate</a:t>
            </a:r>
            <a:r>
              <a:rPr lang="en-US" sz="1400" dirty="0" smtClean="0">
                <a:solidFill>
                  <a:srgbClr val="000000"/>
                </a:solidFill>
                <a:highlight>
                  <a:srgbClr val="FFFFFF"/>
                </a:highlight>
                <a:latin typeface="Consolas" panose="020B0609020204030204" pitchFamily="49" charset="0"/>
              </a:rPr>
              <a:t> delegate) </a:t>
            </a:r>
            <a:r>
              <a:rPr lang="en-US" sz="1400" dirty="0">
                <a:solidFill>
                  <a:srgbClr val="000000"/>
                </a:solidFill>
                <a:highlight>
                  <a:srgbClr val="FFFFFF"/>
                </a:highlight>
                <a:latin typeface="Consolas" panose="020B0609020204030204" pitchFamily="49" charset="0"/>
              </a:rPr>
              <a:t>{ ... </a:t>
            </a:r>
            <a:r>
              <a:rPr lang="en-US" sz="1400" dirty="0" smtClean="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FF"/>
                </a:solidFill>
                <a:highlight>
                  <a:srgbClr val="FFFFFF"/>
                </a:highlight>
                <a:latin typeface="Consolas" panose="020B0609020204030204" pitchFamily="49" charset="0"/>
              </a:rPr>
              <a:t>    protected</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RemoveDelegate</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0000FF"/>
                </a:solidFill>
                <a:highlight>
                  <a:srgbClr val="FFFFFF"/>
                </a:highlight>
                <a:latin typeface="Consolas" panose="020B0609020204030204" pitchFamily="49" charset="0"/>
              </a:rPr>
              <a:t>object</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key, </a:t>
            </a:r>
            <a:r>
              <a:rPr lang="en-US" sz="1400" dirty="0" smtClean="0">
                <a:solidFill>
                  <a:srgbClr val="2B91AF"/>
                </a:solidFill>
                <a:highlight>
                  <a:srgbClr val="FFFFFF"/>
                </a:highlight>
                <a:latin typeface="Consolas" panose="020B0609020204030204" pitchFamily="49" charset="0"/>
              </a:rPr>
              <a:t>Delegate</a:t>
            </a:r>
            <a:r>
              <a:rPr lang="en-US" sz="1400" dirty="0" smtClean="0">
                <a:solidFill>
                  <a:srgbClr val="000000"/>
                </a:solidFill>
                <a:highlight>
                  <a:srgbClr val="FFFFFF"/>
                </a:highlight>
                <a:latin typeface="Consolas" panose="020B0609020204030204" pitchFamily="49" charset="0"/>
              </a:rPr>
              <a:t> delegate) </a:t>
            </a:r>
            <a:r>
              <a:rPr lang="en-US" sz="1400" dirty="0">
                <a:solidFill>
                  <a:srgbClr val="000000"/>
                </a:solidFill>
                <a:highlight>
                  <a:srgbClr val="FFFFFF"/>
                </a:highlight>
                <a:latin typeface="Consolas" panose="020B0609020204030204" pitchFamily="49" charset="0"/>
              </a:rPr>
              <a:t>{ ... </a:t>
            </a:r>
            <a:r>
              <a:rPr lang="en-US" sz="1400" dirty="0" smtClean="0">
                <a:solidFill>
                  <a:srgbClr val="000000"/>
                </a:solidFill>
                <a:highlight>
                  <a:srgbClr val="FFFFFF"/>
                </a:highlight>
                <a:latin typeface="Consolas" panose="020B0609020204030204" pitchFamily="49" charset="0"/>
              </a:rPr>
              <a:t>}</a:t>
            </a:r>
          </a:p>
          <a:p>
            <a:pPr marL="432000" indent="0">
              <a:spcBef>
                <a:spcPts val="0"/>
              </a:spcBef>
              <a:buNone/>
            </a:pPr>
            <a:endParaRPr lang="en-US" sz="1400" dirty="0" smtClean="0">
              <a:solidFill>
                <a:srgbClr val="0000FF"/>
              </a:solidFill>
              <a:highlight>
                <a:srgbClr val="FFFFFF"/>
              </a:highlight>
              <a:latin typeface="Consolas" panose="020B0609020204030204" pitchFamily="49" charset="0"/>
            </a:endParaRPr>
          </a:p>
          <a:p>
            <a:pPr marL="432000" indent="0">
              <a:spcBef>
                <a:spcPts val="0"/>
              </a:spcBef>
              <a:buNone/>
            </a:pPr>
            <a:r>
              <a:rPr lang="en-US" sz="1400" dirty="0" smtClean="0">
                <a:solidFill>
                  <a:srgbClr val="0000FF"/>
                </a:solidFill>
                <a:highlight>
                  <a:srgbClr val="FFFFFF"/>
                </a:highlight>
                <a:latin typeface="Consolas" panose="020B0609020204030204" pitchFamily="49" charset="0"/>
              </a:rPr>
              <a:t>    private</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readonly</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NextLineEventKey</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object</a:t>
            </a:r>
            <a:r>
              <a:rPr lang="en-US" sz="1400" dirty="0" smtClean="0">
                <a:solidFill>
                  <a:srgbClr val="000000"/>
                </a:solidFill>
                <a:highlight>
                  <a:srgbClr val="FFFFFF"/>
                </a:highlight>
                <a:latin typeface="Consolas" panose="020B0609020204030204" pitchFamily="49" charset="0"/>
              </a:rPr>
              <a:t>();</a:t>
            </a:r>
          </a:p>
          <a:p>
            <a:pPr marL="432000" indent="0">
              <a:spcBef>
                <a:spcPts val="0"/>
              </a:spcBef>
              <a:buNone/>
            </a:pPr>
            <a:endParaRPr lang="en-US" sz="1400" dirty="0" smtClean="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endParaRPr lang="ru-RU"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1800" indent="-431800" eaLnBrk="1" hangingPunct="1">
              <a:spcBef>
                <a:spcPct val="100000"/>
              </a:spcBef>
            </a:pPr>
            <a:endParaRPr lang="en-US" altLang="en-US" sz="1800" dirty="0" smtClean="0"/>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37</a:t>
            </a:fld>
            <a:endParaRPr lang="en-GB" altLang="en-US" sz="1400" smtClean="0"/>
          </a:p>
        </p:txBody>
      </p:sp>
    </p:spTree>
    <p:extLst>
      <p:ext uri="{BB962C8B-B14F-4D97-AF65-F5344CB8AC3E}">
        <p14:creationId xmlns:p14="http://schemas.microsoft.com/office/powerpoint/2010/main" val="36530468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7772400" cy="603250"/>
          </a:xfrm>
        </p:spPr>
        <p:txBody>
          <a:bodyPr/>
          <a:lstStyle/>
          <a:p>
            <a:pPr eaLnBrk="1" hangingPunct="1"/>
            <a:r>
              <a:rPr lang="ru-RU" altLang="en-US" sz="2800" dirty="0"/>
              <a:t>Интерфейс = объект – реализация</a:t>
            </a:r>
            <a:endParaRPr lang="ru-RU" altLang="en-US" sz="2800" dirty="0" smtClean="0"/>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98296" cy="5805487"/>
          </a:xfrm>
        </p:spPr>
        <p:txBody>
          <a:bodyPr/>
          <a:lstStyle/>
          <a:p>
            <a:pPr marL="431800" indent="-431800" eaLnBrk="1" hangingPunct="1">
              <a:spcBef>
                <a:spcPct val="100000"/>
              </a:spcBef>
            </a:pPr>
            <a:r>
              <a:rPr lang="ru-RU" altLang="en-US" sz="1800" dirty="0" smtClean="0"/>
              <a:t>Из класса </a:t>
            </a:r>
            <a:r>
              <a:rPr lang="en-US" altLang="en-US" sz="1800" dirty="0" err="1" smtClean="0"/>
              <a:t>TableReader</a:t>
            </a:r>
            <a:r>
              <a:rPr lang="en-US" altLang="en-US" sz="1800" dirty="0" smtClean="0"/>
              <a:t> </a:t>
            </a:r>
            <a:r>
              <a:rPr lang="ru-RU" altLang="en-US" sz="1800" dirty="0" smtClean="0"/>
              <a:t>можно выделить программный интерфейс:</a:t>
            </a:r>
            <a:endParaRPr lang="en-US"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interface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ITableReader</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ru-RU" sz="1400" dirty="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Items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ItemCount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IsEndOfFile</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1800" indent="-431800" eaLnBrk="1" hangingPunct="1">
              <a:spcBef>
                <a:spcPct val="100000"/>
              </a:spcBef>
            </a:pPr>
            <a:r>
              <a:rPr lang="ru-RU" altLang="en-US" sz="1800" dirty="0" smtClean="0"/>
              <a:t>Класс </a:t>
            </a:r>
            <a:r>
              <a:rPr lang="en-US" altLang="en-US" sz="1800" dirty="0" err="1"/>
              <a:t>TableReader</a:t>
            </a:r>
            <a:r>
              <a:rPr lang="ru-RU" altLang="en-US" sz="1800" dirty="0" smtClean="0"/>
              <a:t> можно определить с поддержкой этого интерфейса:</a:t>
            </a:r>
            <a:endParaRPr lang="en-US" altLang="en-US" sz="1800" dirty="0" smtClean="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TableReader</a:t>
            </a:r>
            <a:r>
              <a:rPr lang="en-US" sz="1400" dirty="0">
                <a:solidFill>
                  <a:srgbClr val="2B91AF"/>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 Object</a:t>
            </a:r>
            <a:r>
              <a:rPr lang="en-US" sz="1400" dirty="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ITableReader</a:t>
            </a:r>
            <a:endParaRPr lang="en-US" sz="1400" dirty="0">
              <a:solidFill>
                <a:srgbClr val="0000FF"/>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FF"/>
                </a:solidFill>
                <a:highlight>
                  <a:srgbClr val="FFFFFF"/>
                </a:highlight>
                <a:latin typeface="Consolas" panose="020B0609020204030204" pitchFamily="49" charset="0"/>
              </a:rPr>
              <a:t>    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FileName</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Items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fItems</a:t>
            </a:r>
            <a:r>
              <a:rPr lang="en-US" sz="1400" dirty="0">
                <a:solidFill>
                  <a:srgbClr val="000000"/>
                </a:solidFill>
                <a:highlight>
                  <a:srgbClr val="FFFFFF"/>
                </a:highlight>
                <a:latin typeface="Consolas" panose="020B0609020204030204" pitchFamily="49" charset="0"/>
              </a:rPr>
              <a:t>; } } </a:t>
            </a:r>
            <a:r>
              <a:rPr lang="en-US" sz="1400" dirty="0">
                <a:solidFill>
                  <a:srgbClr val="008000"/>
                </a:solidFill>
                <a:highlight>
                  <a:srgbClr val="FFFFFF"/>
                </a:highlight>
                <a:latin typeface="Consolas" panose="020B0609020204030204" pitchFamily="49" charset="0"/>
              </a:rPr>
              <a:t>// </a:t>
            </a:r>
            <a:r>
              <a:rPr lang="en-US" sz="1400" dirty="0" err="1">
                <a:solidFill>
                  <a:srgbClr val="008000"/>
                </a:solidFill>
                <a:highlight>
                  <a:srgbClr val="FFFFFF"/>
                </a:highlight>
                <a:latin typeface="Consolas" panose="020B0609020204030204" pitchFamily="49" charset="0"/>
              </a:rPr>
              <a:t>ITableReader</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ItemCount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fItems.Length</a:t>
            </a:r>
            <a:r>
              <a:rPr lang="en-US" sz="1400" dirty="0">
                <a:solidFill>
                  <a:srgbClr val="000000"/>
                </a:solidFill>
                <a:highlight>
                  <a:srgbClr val="FFFFFF"/>
                </a:highlight>
                <a:latin typeface="Consolas" panose="020B0609020204030204" pitchFamily="49" charset="0"/>
              </a:rPr>
              <a:t>; } } </a:t>
            </a:r>
            <a:r>
              <a:rPr lang="en-US" sz="1400" dirty="0">
                <a:solidFill>
                  <a:srgbClr val="008000"/>
                </a:solidFill>
                <a:highlight>
                  <a:srgbClr val="FFFFFF"/>
                </a:highlight>
                <a:latin typeface="Consolas" panose="020B0609020204030204" pitchFamily="49" charset="0"/>
              </a:rPr>
              <a:t>// </a:t>
            </a:r>
            <a:r>
              <a:rPr lang="en-US" sz="1400" dirty="0" err="1">
                <a:solidFill>
                  <a:srgbClr val="008000"/>
                </a:solidFill>
                <a:highlight>
                  <a:srgbClr val="FFFFFF"/>
                </a:highlight>
                <a:latin typeface="Consolas" panose="020B0609020204030204" pitchFamily="49" charset="0"/>
              </a:rPr>
              <a:t>ITableReader</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endParaRPr lang="en-US" sz="1400" dirty="0">
              <a:solidFill>
                <a:srgbClr val="0000FF"/>
              </a:solidFill>
              <a:highlight>
                <a:srgbClr val="FFFFFF"/>
              </a:highlight>
              <a:latin typeface="Consolas" panose="020B0609020204030204" pitchFamily="49" charset="0"/>
            </a:endParaRPr>
          </a:p>
          <a:p>
            <a:pPr marL="432000" indent="0">
              <a:spcBef>
                <a:spcPts val="0"/>
              </a:spcBef>
              <a:buNone/>
            </a:pPr>
            <a:r>
              <a:rPr lang="en-US" sz="1400" dirty="0">
                <a:solidFill>
                  <a:srgbClr val="0000FF"/>
                </a:solidFill>
                <a:highlight>
                  <a:srgbClr val="FFFFFF"/>
                </a:highlight>
                <a:latin typeface="Consolas" panose="020B0609020204030204" pitchFamily="49" charset="0"/>
              </a:rPr>
              <a:t>    public</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TableReader</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fileName</a:t>
            </a:r>
            <a:r>
              <a:rPr lang="en-US" sz="1400" dirty="0">
                <a:solidFill>
                  <a:srgbClr val="000000"/>
                </a:solidFill>
                <a:highlight>
                  <a:srgbClr val="FFFFFF"/>
                </a:highlight>
                <a:latin typeface="Consolas" panose="020B0609020204030204" pitchFamily="49" charset="0"/>
              </a:rPr>
              <a:t>) { ...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Close() { ...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 { ... } </a:t>
            </a:r>
            <a:r>
              <a:rPr lang="en-US" sz="1400" dirty="0">
                <a:solidFill>
                  <a:srgbClr val="008000"/>
                </a:solidFill>
                <a:highlight>
                  <a:srgbClr val="FFFFFF"/>
                </a:highlight>
                <a:latin typeface="Consolas" panose="020B0609020204030204" pitchFamily="49" charset="0"/>
              </a:rPr>
              <a:t>// </a:t>
            </a:r>
            <a:r>
              <a:rPr lang="en-US" sz="1400" dirty="0" err="1">
                <a:solidFill>
                  <a:srgbClr val="008000"/>
                </a:solidFill>
                <a:highlight>
                  <a:srgbClr val="FFFFFF"/>
                </a:highlight>
                <a:latin typeface="Consolas" panose="020B0609020204030204" pitchFamily="49" charset="0"/>
              </a:rPr>
              <a:t>ITableReader</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IsEndOfFile</a:t>
            </a:r>
            <a:r>
              <a:rPr lang="en-US" sz="1400" dirty="0">
                <a:solidFill>
                  <a:srgbClr val="000000"/>
                </a:solidFill>
                <a:highlight>
                  <a:srgbClr val="FFFFFF"/>
                </a:highlight>
                <a:latin typeface="Consolas" panose="020B0609020204030204" pitchFamily="49" charset="0"/>
              </a:rPr>
              <a:t>() { ... } </a:t>
            </a:r>
            <a:r>
              <a:rPr lang="en-US" sz="1400" dirty="0">
                <a:solidFill>
                  <a:srgbClr val="008000"/>
                </a:solidFill>
                <a:highlight>
                  <a:srgbClr val="FFFFFF"/>
                </a:highlight>
                <a:latin typeface="Consolas" panose="020B0609020204030204" pitchFamily="49" charset="0"/>
              </a:rPr>
              <a:t>// </a:t>
            </a:r>
            <a:r>
              <a:rPr lang="en-US" sz="1400" dirty="0" err="1">
                <a:solidFill>
                  <a:srgbClr val="008000"/>
                </a:solidFill>
                <a:highlight>
                  <a:srgbClr val="FFFFFF"/>
                </a:highlight>
                <a:latin typeface="Consolas" panose="020B0609020204030204" pitchFamily="49" charset="0"/>
              </a:rPr>
              <a:t>ITableReader</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StreamReader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fStreamReader</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fItems</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38</a:t>
            </a:fld>
            <a:endParaRPr lang="en-GB" altLang="en-US" sz="1400" smtClean="0"/>
          </a:p>
        </p:txBody>
      </p:sp>
    </p:spTree>
    <p:extLst>
      <p:ext uri="{BB962C8B-B14F-4D97-AF65-F5344CB8AC3E}">
        <p14:creationId xmlns:p14="http://schemas.microsoft.com/office/powerpoint/2010/main" val="15110718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7772400" cy="603250"/>
          </a:xfrm>
        </p:spPr>
        <p:txBody>
          <a:bodyPr/>
          <a:lstStyle/>
          <a:p>
            <a:pPr eaLnBrk="1" hangingPunct="1"/>
            <a:r>
              <a:rPr lang="ru-RU" altLang="en-US" sz="2800" dirty="0" smtClean="0"/>
              <a:t>Интерфейс</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7981950" cy="5805487"/>
          </a:xfrm>
        </p:spPr>
        <p:txBody>
          <a:bodyPr/>
          <a:lstStyle/>
          <a:p>
            <a:pPr marL="431800" indent="-431800" eaLnBrk="1" hangingPunct="1">
              <a:spcBef>
                <a:spcPct val="100000"/>
              </a:spcBef>
            </a:pPr>
            <a:r>
              <a:rPr lang="ru-RU" altLang="en-US" sz="1800" dirty="0"/>
              <a:t>Интерфейс не может содержать поля, конструкторы, деструктор. Все элементы интерфейса</a:t>
            </a:r>
            <a:r>
              <a:rPr lang="en-US" altLang="en-US" sz="1800" dirty="0"/>
              <a:t> </a:t>
            </a:r>
            <a:r>
              <a:rPr lang="ru-RU" altLang="en-US" sz="1800" dirty="0"/>
              <a:t>по определению являются общедоступными (</a:t>
            </a:r>
            <a:r>
              <a:rPr lang="en-US" altLang="en-US" sz="1800" dirty="0"/>
              <a:t>public</a:t>
            </a:r>
            <a:r>
              <a:rPr lang="ru-RU" altLang="en-US" sz="1800" dirty="0"/>
              <a:t>)</a:t>
            </a:r>
            <a:r>
              <a:rPr lang="en-US" altLang="en-US" sz="1800" dirty="0"/>
              <a:t> </a:t>
            </a:r>
            <a:r>
              <a:rPr lang="ru-RU" altLang="en-US" sz="1800" dirty="0"/>
              <a:t>и абстрактными (</a:t>
            </a:r>
            <a:r>
              <a:rPr lang="en-US" altLang="en-US" sz="1800" dirty="0"/>
              <a:t>abstract</a:t>
            </a:r>
            <a:r>
              <a:rPr lang="ru-RU" altLang="en-US" sz="1800" dirty="0"/>
              <a:t>).</a:t>
            </a:r>
            <a:endParaRPr lang="en-US"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interface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ITableReader</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ru-RU" sz="1400" dirty="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Items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ItemCount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IsEndOfFile</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1800" indent="-431800" eaLnBrk="1" hangingPunct="1">
              <a:spcBef>
                <a:spcPct val="100000"/>
              </a:spcBef>
            </a:pPr>
            <a:r>
              <a:rPr lang="ru-RU" altLang="en-US" sz="1800" dirty="0" smtClean="0"/>
              <a:t>Интерфейс выступает дополнительной точкой доступа к объекту. Можно объявить интерфейсную переменную и присвоить ей объект, поддерживающий интерфейс переменной:</a:t>
            </a:r>
            <a:endParaRPr lang="en-US" altLang="en-US" sz="1800" dirty="0" smtClean="0"/>
          </a:p>
          <a:p>
            <a:pPr marL="432000" indent="0">
              <a:spcBef>
                <a:spcPts val="1200"/>
              </a:spcBef>
              <a:buNone/>
            </a:pPr>
            <a:r>
              <a:rPr lang="en-US" sz="1400" dirty="0" err="1" smtClean="0">
                <a:solidFill>
                  <a:srgbClr val="2B91AF"/>
                </a:solidFill>
                <a:highlight>
                  <a:srgbClr val="FFFFFF"/>
                </a:highlight>
                <a:latin typeface="Consolas" panose="020B0609020204030204" pitchFamily="49" charset="0"/>
              </a:rPr>
              <a:t>TableReader</a:t>
            </a:r>
            <a:r>
              <a:rPr lang="en-US" sz="1400" dirty="0" smtClean="0">
                <a:solidFill>
                  <a:srgbClr val="2B91AF"/>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reader </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 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TableReader</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err="1" smtClean="0">
                <a:solidFill>
                  <a:srgbClr val="2B91AF"/>
                </a:solidFill>
                <a:highlight>
                  <a:srgbClr val="FFFFFF"/>
                </a:highlight>
                <a:latin typeface="Consolas" panose="020B0609020204030204" pitchFamily="49" charset="0"/>
              </a:rPr>
              <a:t>ITableReader</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intf</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reader</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1800" indent="-431800" eaLnBrk="1" hangingPunct="1">
              <a:spcBef>
                <a:spcPct val="100000"/>
              </a:spcBef>
            </a:pPr>
            <a:r>
              <a:rPr lang="ru-RU" altLang="en-US" sz="1800" dirty="0" smtClean="0"/>
              <a:t>Через интерфейсную переменную можно вызывать методы интерфейса</a:t>
            </a:r>
            <a:r>
              <a:rPr lang="en-US" altLang="en-US" sz="1800" dirty="0" smtClean="0"/>
              <a:t>. </a:t>
            </a:r>
            <a:r>
              <a:rPr lang="ru-RU" altLang="en-US" sz="1800" dirty="0" smtClean="0"/>
              <a:t>В результате вызываются методы объекта:</a:t>
            </a:r>
          </a:p>
          <a:p>
            <a:pPr marL="432000" indent="0">
              <a:spcBef>
                <a:spcPts val="1200"/>
              </a:spcBef>
              <a:buNone/>
            </a:pPr>
            <a:r>
              <a:rPr lang="en-US" sz="1400" dirty="0" err="1" smtClean="0">
                <a:solidFill>
                  <a:srgbClr val="000000"/>
                </a:solidFill>
                <a:highlight>
                  <a:srgbClr val="FFFFFF"/>
                </a:highlight>
                <a:latin typeface="Consolas" panose="020B0609020204030204" pitchFamily="49" charset="0"/>
              </a:rPr>
              <a:t>intf.NextLine</a:t>
            </a:r>
            <a:r>
              <a:rPr lang="en-US" sz="1400" dirty="0" smtClean="0">
                <a:solidFill>
                  <a:srgbClr val="000000"/>
                </a:solidFill>
                <a:highlight>
                  <a:srgbClr val="FFFFFF"/>
                </a:highlight>
                <a:latin typeface="Consolas" panose="020B0609020204030204" pitchFamily="49" charset="0"/>
              </a:rPr>
              <a:t>();</a:t>
            </a:r>
            <a:r>
              <a:rPr lang="en-US" sz="1400" dirty="0">
                <a:solidFill>
                  <a:srgbClr val="008000"/>
                </a:solidFill>
                <a:highlight>
                  <a:srgbClr val="FFFFFF"/>
                </a:highlight>
                <a:latin typeface="Consolas" panose="020B0609020204030204" pitchFamily="49" charset="0"/>
              </a:rPr>
              <a:t> // </a:t>
            </a:r>
            <a:r>
              <a:rPr lang="en-US" sz="1400" dirty="0" err="1" smtClean="0">
                <a:solidFill>
                  <a:srgbClr val="008000"/>
                </a:solidFill>
                <a:highlight>
                  <a:srgbClr val="FFFFFF"/>
                </a:highlight>
                <a:latin typeface="Consolas" panose="020B0609020204030204" pitchFamily="49" charset="0"/>
              </a:rPr>
              <a:t>reader.NextLine</a:t>
            </a:r>
            <a:r>
              <a:rPr lang="en-US" sz="1400" dirty="0" smtClean="0">
                <a:solidFill>
                  <a:srgbClr val="008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39</a:t>
            </a:fld>
            <a:endParaRPr lang="en-GB" altLang="en-US" sz="1400" smtClean="0"/>
          </a:p>
        </p:txBody>
      </p:sp>
    </p:spTree>
    <p:extLst>
      <p:ext uri="{BB962C8B-B14F-4D97-AF65-F5344CB8AC3E}">
        <p14:creationId xmlns:p14="http://schemas.microsoft.com/office/powerpoint/2010/main" val="1413998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304800"/>
            <a:ext cx="8534400" cy="603250"/>
          </a:xfrm>
        </p:spPr>
        <p:txBody>
          <a:bodyPr/>
          <a:lstStyle/>
          <a:p>
            <a:pPr eaLnBrk="1" hangingPunct="1"/>
            <a:r>
              <a:rPr lang="ru-RU" altLang="en-US" sz="2700" smtClean="0"/>
              <a:t>Базовые понятия структурного программирования</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7772400" cy="5805487"/>
          </a:xfrm>
        </p:spPr>
        <p:txBody>
          <a:bodyPr/>
          <a:lstStyle/>
          <a:p>
            <a:pPr marL="431800" indent="-431800" eaLnBrk="1" hangingPunct="1">
              <a:spcBef>
                <a:spcPts val="1400"/>
              </a:spcBef>
            </a:pPr>
            <a:r>
              <a:rPr lang="ru-RU" altLang="en-US" sz="1800" dirty="0" smtClean="0"/>
              <a:t>Переменная – ячейка данных</a:t>
            </a:r>
          </a:p>
          <a:p>
            <a:pPr marL="431800" indent="-431800" eaLnBrk="1" hangingPunct="1">
              <a:spcBef>
                <a:spcPts val="1400"/>
              </a:spcBef>
            </a:pPr>
            <a:r>
              <a:rPr lang="ru-RU" altLang="en-US" sz="1800" dirty="0" smtClean="0"/>
              <a:t>Тип данных – допустимые значения и операции переменной</a:t>
            </a:r>
          </a:p>
          <a:p>
            <a:pPr marL="431800" indent="-431800" eaLnBrk="1" hangingPunct="1">
              <a:spcBef>
                <a:spcPts val="1400"/>
              </a:spcBef>
            </a:pPr>
            <a:r>
              <a:rPr lang="ru-RU" altLang="en-US" sz="1800" dirty="0" smtClean="0"/>
              <a:t>Указатель – переменная, содержащая адрес</a:t>
            </a:r>
          </a:p>
          <a:p>
            <a:pPr marL="431800" indent="-431800" eaLnBrk="1" hangingPunct="1">
              <a:spcBef>
                <a:spcPts val="1400"/>
              </a:spcBef>
            </a:pPr>
            <a:r>
              <a:rPr lang="ru-RU" altLang="en-US" sz="1800" dirty="0" smtClean="0"/>
              <a:t>Оператор – единица выполнения алгоритма</a:t>
            </a:r>
          </a:p>
          <a:p>
            <a:pPr marL="431800" indent="-431800" eaLnBrk="1" hangingPunct="1">
              <a:spcBef>
                <a:spcPts val="1400"/>
              </a:spcBef>
            </a:pPr>
            <a:r>
              <a:rPr lang="ru-RU" altLang="en-US" sz="1800" dirty="0" smtClean="0"/>
              <a:t>Процедура – вызываемая на выполнение подпрограмма</a:t>
            </a:r>
          </a:p>
          <a:p>
            <a:pPr marL="431800" indent="-431800" eaLnBrk="1" hangingPunct="1">
              <a:spcBef>
                <a:spcPts val="1400"/>
              </a:spcBef>
            </a:pPr>
            <a:r>
              <a:rPr lang="ru-RU" altLang="en-US" sz="1800" dirty="0" smtClean="0"/>
              <a:t>Процедурная переменная – указатель на процедуру</a:t>
            </a:r>
          </a:p>
          <a:p>
            <a:pPr marL="431800" indent="-431800" eaLnBrk="1" hangingPunct="1">
              <a:spcBef>
                <a:spcPts val="1400"/>
              </a:spcBef>
            </a:pPr>
            <a:r>
              <a:rPr lang="ru-RU" altLang="en-US" sz="1800" dirty="0" smtClean="0"/>
              <a:t>Модуль – единица разработки и доставки программы</a:t>
            </a:r>
          </a:p>
          <a:p>
            <a:pPr marL="431800" indent="-431800" eaLnBrk="1" hangingPunct="1">
              <a:spcBef>
                <a:spcPts val="1400"/>
              </a:spcBef>
            </a:pPr>
            <a:r>
              <a:rPr lang="ru-RU" altLang="en-US" sz="1800" dirty="0" smtClean="0"/>
              <a:t>Объект – динамический модуль</a:t>
            </a:r>
          </a:p>
          <a:p>
            <a:pPr marL="431800" indent="-431800" eaLnBrk="1" hangingPunct="1">
              <a:spcBef>
                <a:spcPts val="1400"/>
              </a:spcBef>
            </a:pPr>
            <a:r>
              <a:rPr lang="ru-RU" altLang="en-US" sz="1800" dirty="0" smtClean="0"/>
              <a:t>Исключение – событие и объект с информацией об ошибке</a:t>
            </a:r>
            <a:endParaRPr lang="en-US" altLang="en-US" sz="1800" dirty="0" smtClean="0"/>
          </a:p>
        </p:txBody>
      </p:sp>
      <p:sp>
        <p:nvSpPr>
          <p:cNvPr id="16388"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C6347F8-B75E-4055-A6A4-A28459F3AEFC}" type="slidenum">
              <a:rPr lang="en-GB" altLang="en-US" sz="1400" smtClean="0"/>
              <a:pPr>
                <a:spcBef>
                  <a:spcPct val="0"/>
                </a:spcBef>
                <a:buClrTx/>
                <a:buSzTx/>
                <a:buFontTx/>
                <a:buNone/>
              </a:pPr>
              <a:t>4</a:t>
            </a:fld>
            <a:endParaRPr lang="en-GB" altLang="en-US" sz="1400" smtClean="0"/>
          </a:p>
        </p:txBody>
      </p:sp>
    </p:spTree>
    <p:extLst>
      <p:ext uri="{BB962C8B-B14F-4D97-AF65-F5344CB8AC3E}">
        <p14:creationId xmlns:p14="http://schemas.microsoft.com/office/powerpoint/2010/main" val="16574492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304800"/>
            <a:ext cx="7772400" cy="603250"/>
          </a:xfrm>
        </p:spPr>
        <p:txBody>
          <a:bodyPr/>
          <a:lstStyle/>
          <a:p>
            <a:pPr marL="431800" indent="-431800" eaLnBrk="1" hangingPunct="1">
              <a:spcBef>
                <a:spcPts val="1400"/>
              </a:spcBef>
            </a:pPr>
            <a:r>
              <a:rPr lang="ru-RU" altLang="en-US" sz="2800" dirty="0"/>
              <a:t>Интерфейс</a:t>
            </a:r>
            <a:endParaRPr lang="ru-RU" altLang="en-US" sz="2800" dirty="0" smtClean="0"/>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8126288" cy="5805487"/>
          </a:xfrm>
          <a:extLst/>
        </p:spPr>
        <p:txBody>
          <a:bodyPr/>
          <a:lstStyle/>
          <a:p>
            <a:pPr marL="431800" indent="-431800" eaLnBrk="1" hangingPunct="1">
              <a:spcBef>
                <a:spcPts val="1400"/>
              </a:spcBef>
              <a:defRPr/>
            </a:pPr>
            <a:r>
              <a:rPr lang="ru-RU" altLang="en-US" sz="1800" dirty="0"/>
              <a:t>Объект может поддерживать несколько интерфейсов, что эффективно заменяет множественное наследование:</a:t>
            </a:r>
            <a:endParaRPr lang="en-US" altLang="en-US" sz="1800" dirty="0" smtClean="0"/>
          </a:p>
        </p:txBody>
      </p:sp>
      <p:sp>
        <p:nvSpPr>
          <p:cNvPr id="2765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A07ABB-5D86-49CE-93B5-F2B472DAAD2D}" type="slidenum">
              <a:rPr lang="en-GB" altLang="en-US" sz="1400" smtClean="0"/>
              <a:pPr>
                <a:spcBef>
                  <a:spcPct val="0"/>
                </a:spcBef>
                <a:buClrTx/>
                <a:buSzTx/>
                <a:buFontTx/>
                <a:buNone/>
              </a:pPr>
              <a:t>40</a:t>
            </a:fld>
            <a:endParaRPr lang="en-GB" altLang="en-US" sz="1400" smtClean="0"/>
          </a:p>
        </p:txBody>
      </p:sp>
      <p:sp>
        <p:nvSpPr>
          <p:cNvPr id="3" name="Rectangle 2"/>
          <p:cNvSpPr/>
          <p:nvPr/>
        </p:nvSpPr>
        <p:spPr bwMode="auto">
          <a:xfrm>
            <a:off x="1850164" y="2078071"/>
            <a:ext cx="1843272" cy="409848"/>
          </a:xfrm>
          <a:prstGeom prst="rect">
            <a:avLst/>
          </a:prstGeom>
          <a:solidFill>
            <a:srgbClr val="CFDBFD"/>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rPr>
              <a:t>Object</a:t>
            </a:r>
          </a:p>
        </p:txBody>
      </p:sp>
      <p:sp>
        <p:nvSpPr>
          <p:cNvPr id="7" name="Rectangle 6"/>
          <p:cNvSpPr/>
          <p:nvPr/>
        </p:nvSpPr>
        <p:spPr bwMode="auto">
          <a:xfrm>
            <a:off x="1850164" y="3157646"/>
            <a:ext cx="1843272" cy="409848"/>
          </a:xfrm>
          <a:prstGeom prst="rect">
            <a:avLst/>
          </a:prstGeom>
          <a:solidFill>
            <a:srgbClr val="CFDBFD"/>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1" hangingPunct="1"/>
            <a:r>
              <a:rPr lang="en-US" sz="1600" dirty="0" err="1"/>
              <a:t>TableReader</a:t>
            </a:r>
            <a:endParaRPr lang="en-US" sz="1600" dirty="0"/>
          </a:p>
        </p:txBody>
      </p:sp>
      <p:sp>
        <p:nvSpPr>
          <p:cNvPr id="10" name="Rectangle 9"/>
          <p:cNvSpPr/>
          <p:nvPr/>
        </p:nvSpPr>
        <p:spPr bwMode="auto">
          <a:xfrm>
            <a:off x="3070990" y="4240254"/>
            <a:ext cx="1843272" cy="409848"/>
          </a:xfrm>
          <a:prstGeom prst="rect">
            <a:avLst/>
          </a:prstGeom>
          <a:solidFill>
            <a:srgbClr val="CFDBFD"/>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1" hangingPunct="1"/>
            <a:r>
              <a:rPr lang="en-US" sz="1600" dirty="0" err="1" smtClean="0"/>
              <a:t>FixedReader</a:t>
            </a:r>
            <a:endParaRPr lang="en-US" sz="1600" dirty="0"/>
          </a:p>
        </p:txBody>
      </p:sp>
      <p:sp>
        <p:nvSpPr>
          <p:cNvPr id="11" name="Rectangle 10"/>
          <p:cNvSpPr/>
          <p:nvPr/>
        </p:nvSpPr>
        <p:spPr bwMode="auto">
          <a:xfrm>
            <a:off x="611560" y="4243288"/>
            <a:ext cx="1843272" cy="409848"/>
          </a:xfrm>
          <a:prstGeom prst="rect">
            <a:avLst/>
          </a:prstGeom>
          <a:solidFill>
            <a:srgbClr val="CFDBFD"/>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1" hangingPunct="1"/>
            <a:r>
              <a:rPr lang="en-US" sz="1600" dirty="0" err="1" smtClean="0"/>
              <a:t>DelimitedReader</a:t>
            </a:r>
            <a:endParaRPr lang="en-US" sz="1600" dirty="0"/>
          </a:p>
        </p:txBody>
      </p:sp>
      <p:cxnSp>
        <p:nvCxnSpPr>
          <p:cNvPr id="5" name="Straight Connector 4"/>
          <p:cNvCxnSpPr>
            <a:stCxn id="3" idx="2"/>
            <a:endCxn id="7" idx="0"/>
          </p:cNvCxnSpPr>
          <p:nvPr/>
        </p:nvCxnSpPr>
        <p:spPr bwMode="auto">
          <a:xfrm>
            <a:off x="2771800" y="2487919"/>
            <a:ext cx="0" cy="66972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a:endCxn id="11" idx="0"/>
          </p:cNvCxnSpPr>
          <p:nvPr/>
        </p:nvCxnSpPr>
        <p:spPr bwMode="auto">
          <a:xfrm flipH="1">
            <a:off x="1533196" y="3565977"/>
            <a:ext cx="921636" cy="67731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a:endCxn id="10" idx="0"/>
          </p:cNvCxnSpPr>
          <p:nvPr/>
        </p:nvCxnSpPr>
        <p:spPr bwMode="auto">
          <a:xfrm>
            <a:off x="3070990" y="3565977"/>
            <a:ext cx="921636" cy="674277"/>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Rectangle 12"/>
          <p:cNvSpPr/>
          <p:nvPr/>
        </p:nvSpPr>
        <p:spPr bwMode="auto">
          <a:xfrm>
            <a:off x="4283968" y="2078071"/>
            <a:ext cx="1843272" cy="409848"/>
          </a:xfrm>
          <a:prstGeom prst="rect">
            <a:avLst/>
          </a:prstGeom>
          <a:solidFill>
            <a:srgbClr val="CFDBFD"/>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Tahoma" pitchFamily="34" charset="0"/>
              </a:rPr>
              <a:t>IDisposable</a:t>
            </a:r>
            <a:endParaRPr kumimoji="0" lang="en-US" sz="1600" b="0" i="0" u="none" strike="noStrike" cap="none" normalizeH="0" baseline="0" dirty="0" smtClean="0">
              <a:ln>
                <a:noFill/>
              </a:ln>
              <a:solidFill>
                <a:schemeClr val="tx1"/>
              </a:solidFill>
              <a:effectLst/>
              <a:latin typeface="Tahoma" pitchFamily="34" charset="0"/>
            </a:endParaRPr>
          </a:p>
        </p:txBody>
      </p:sp>
      <p:cxnSp>
        <p:nvCxnSpPr>
          <p:cNvPr id="15" name="Straight Connector 14"/>
          <p:cNvCxnSpPr>
            <a:endCxn id="7" idx="0"/>
          </p:cNvCxnSpPr>
          <p:nvPr/>
        </p:nvCxnSpPr>
        <p:spPr bwMode="auto">
          <a:xfrm flipH="1">
            <a:off x="2771800" y="2487918"/>
            <a:ext cx="2433804" cy="669728"/>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21"/>
          <p:cNvSpPr/>
          <p:nvPr/>
        </p:nvSpPr>
        <p:spPr bwMode="auto">
          <a:xfrm>
            <a:off x="6714645" y="2078071"/>
            <a:ext cx="1843272" cy="409848"/>
          </a:xfrm>
          <a:prstGeom prst="rect">
            <a:avLst/>
          </a:prstGeom>
          <a:solidFill>
            <a:srgbClr val="CFDBFD"/>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1" hangingPunct="1"/>
            <a:r>
              <a:rPr lang="en-US" sz="1600" dirty="0" err="1" smtClean="0"/>
              <a:t>ITableReader</a:t>
            </a:r>
            <a:endParaRPr lang="en-US" sz="1600" dirty="0"/>
          </a:p>
        </p:txBody>
      </p:sp>
      <p:cxnSp>
        <p:nvCxnSpPr>
          <p:cNvPr id="31" name="Straight Connector 30"/>
          <p:cNvCxnSpPr>
            <a:stCxn id="22" idx="2"/>
            <a:endCxn id="7" idx="0"/>
          </p:cNvCxnSpPr>
          <p:nvPr/>
        </p:nvCxnSpPr>
        <p:spPr bwMode="auto">
          <a:xfrm flipH="1">
            <a:off x="2771800" y="2487919"/>
            <a:ext cx="4864481" cy="669727"/>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492584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7772400" cy="603250"/>
          </a:xfrm>
        </p:spPr>
        <p:txBody>
          <a:bodyPr/>
          <a:lstStyle/>
          <a:p>
            <a:pPr eaLnBrk="1" hangingPunct="1"/>
            <a:r>
              <a:rPr lang="ru-RU" altLang="en-US" sz="2800" dirty="0" smtClean="0"/>
              <a:t>Интерфейс</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7981950" cy="5805487"/>
          </a:xfrm>
        </p:spPr>
        <p:txBody>
          <a:bodyPr/>
          <a:lstStyle/>
          <a:p>
            <a:pPr marL="431800" indent="-431800" eaLnBrk="1" hangingPunct="1">
              <a:spcBef>
                <a:spcPct val="100000"/>
              </a:spcBef>
            </a:pPr>
            <a:r>
              <a:rPr lang="ru-RU" altLang="en-US" sz="1800" dirty="0"/>
              <a:t>Объект может поддерживать несколько интерфейсов, что эффективно заменяет множественное наследование:</a:t>
            </a:r>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TableReader</a:t>
            </a:r>
            <a:r>
              <a:rPr lang="en-US" sz="1400" dirty="0">
                <a:solidFill>
                  <a:srgbClr val="2B91AF"/>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 Object</a:t>
            </a:r>
            <a:r>
              <a:rPr lang="en-US" sz="1400" dirty="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IDisposable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ITableReader</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FF"/>
                </a:solidFill>
                <a:highlight>
                  <a:srgbClr val="FFFFFF"/>
                </a:highlight>
                <a:latin typeface="Consolas" panose="020B0609020204030204" pitchFamily="49" charset="0"/>
              </a:rPr>
              <a:t>    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Dispose() { ... } </a:t>
            </a:r>
            <a:r>
              <a:rPr lang="en-US" sz="1400" dirty="0">
                <a:solidFill>
                  <a:srgbClr val="008000"/>
                </a:solidFill>
                <a:highlight>
                  <a:srgbClr val="FFFFFF"/>
                </a:highlight>
                <a:latin typeface="Consolas" panose="020B0609020204030204" pitchFamily="49" charset="0"/>
              </a:rPr>
              <a:t>// </a:t>
            </a:r>
            <a:r>
              <a:rPr lang="en-US" sz="1400" dirty="0" err="1" smtClean="0">
                <a:solidFill>
                  <a:srgbClr val="008000"/>
                </a:solidFill>
                <a:highlight>
                  <a:srgbClr val="FFFFFF"/>
                </a:highlight>
                <a:latin typeface="Consolas" panose="020B0609020204030204" pitchFamily="49" charset="0"/>
              </a:rPr>
              <a:t>IDisposable</a:t>
            </a:r>
            <a:endParaRPr lang="en-US" sz="1400" dirty="0">
              <a:solidFill>
                <a:srgbClr val="008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Items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fItems</a:t>
            </a:r>
            <a:r>
              <a:rPr lang="en-US" sz="1400" dirty="0">
                <a:solidFill>
                  <a:srgbClr val="000000"/>
                </a:solidFill>
                <a:highlight>
                  <a:srgbClr val="FFFFFF"/>
                </a:highlight>
                <a:latin typeface="Consolas" panose="020B0609020204030204" pitchFamily="49" charset="0"/>
              </a:rPr>
              <a:t>; }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ItemCount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fItems.Length</a:t>
            </a:r>
            <a:r>
              <a:rPr lang="en-US" sz="1400" dirty="0">
                <a:solidFill>
                  <a:srgbClr val="000000"/>
                </a:solidFill>
                <a:highlight>
                  <a:srgbClr val="FFFFFF"/>
                </a:highlight>
                <a:latin typeface="Consolas" panose="020B0609020204030204" pitchFamily="49" charset="0"/>
              </a:rPr>
              <a:t>; } }</a:t>
            </a:r>
          </a:p>
          <a:p>
            <a:pPr marL="432000" indent="0">
              <a:spcBef>
                <a:spcPts val="0"/>
              </a:spcBef>
              <a:buNone/>
            </a:pPr>
            <a:r>
              <a:rPr lang="en-US" sz="1400" dirty="0">
                <a:solidFill>
                  <a:srgbClr val="0000FF"/>
                </a:solidFill>
                <a:highlight>
                  <a:srgbClr val="FFFFFF"/>
                </a:highlight>
                <a:latin typeface="Consolas" panose="020B0609020204030204" pitchFamily="49" charset="0"/>
              </a:rPr>
              <a:t>    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 { ... }</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IsEndOfFile</a:t>
            </a:r>
            <a:r>
              <a:rPr lang="en-US" sz="1400" dirty="0">
                <a:solidFill>
                  <a:srgbClr val="000000"/>
                </a:solidFill>
                <a:highlight>
                  <a:srgbClr val="FFFFFF"/>
                </a:highlight>
                <a:latin typeface="Consolas" panose="020B0609020204030204" pitchFamily="49" charset="0"/>
              </a:rPr>
              <a:t>() { ... }</a:t>
            </a:r>
            <a:endParaRPr lang="en-US" sz="1400" dirty="0">
              <a:solidFill>
                <a:srgbClr val="008000"/>
              </a:solidFill>
              <a:highlight>
                <a:srgbClr val="FFFFFF"/>
              </a:highlight>
              <a:latin typeface="Consolas" panose="020B0609020204030204" pitchFamily="49" charset="0"/>
            </a:endParaRPr>
          </a:p>
          <a:p>
            <a:pPr marL="432000" indent="0">
              <a:spcBef>
                <a:spcPts val="0"/>
              </a:spcBef>
              <a:buNone/>
            </a:pPr>
            <a:r>
              <a:rPr lang="ru-RU" sz="1400" dirty="0">
                <a:solidFill>
                  <a:srgbClr val="000000"/>
                </a:solidFill>
                <a:highlight>
                  <a:srgbClr val="FFFFFF"/>
                </a:highlight>
                <a:latin typeface="Consolas" panose="020B0609020204030204" pitchFamily="49" charset="0"/>
              </a:rPr>
              <a:t>    ...</a:t>
            </a:r>
            <a:endParaRPr lang="ru-RU" sz="1400" dirty="0">
              <a:solidFill>
                <a:srgbClr val="008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endParaRPr lang="en-US" altLang="en-US" sz="1800" dirty="0"/>
          </a:p>
          <a:p>
            <a:pPr marL="431800" indent="-431800" eaLnBrk="1" hangingPunct="1">
              <a:spcBef>
                <a:spcPct val="100000"/>
              </a:spcBef>
            </a:pPr>
            <a:r>
              <a:rPr lang="ru-RU" altLang="en-US" sz="1800" dirty="0" smtClean="0"/>
              <a:t>Реализация свойств и методов интерфейса может быть закрыта внутри класса:</a:t>
            </a:r>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TableReader</a:t>
            </a:r>
            <a:r>
              <a:rPr lang="en-US" sz="1400" dirty="0">
                <a:solidFill>
                  <a:srgbClr val="2B91AF"/>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 Object</a:t>
            </a:r>
            <a:r>
              <a:rPr lang="en-US" sz="1400" dirty="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IDisposable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ITableReader</a:t>
            </a:r>
            <a:endParaRPr lang="en-US" sz="1400" dirty="0" smtClean="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FF"/>
                </a:solidFill>
                <a:highlight>
                  <a:srgbClr val="FFFFFF"/>
                </a:highlight>
                <a:latin typeface="Consolas" panose="020B0609020204030204" pitchFamily="49" charset="0"/>
              </a:rPr>
              <a:t>    void</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IDisposable</a:t>
            </a:r>
            <a:r>
              <a:rPr lang="en-US" sz="1400" dirty="0" err="1" smtClean="0">
                <a:solidFill>
                  <a:srgbClr val="000000"/>
                </a:solidFill>
                <a:highlight>
                  <a:srgbClr val="FFFFFF"/>
                </a:highlight>
                <a:latin typeface="Consolas" panose="020B0609020204030204" pitchFamily="49" charset="0"/>
              </a:rPr>
              <a:t>.Dispose</a:t>
            </a:r>
            <a:r>
              <a:rPr lang="en-US" sz="1400" dirty="0">
                <a:solidFill>
                  <a:srgbClr val="000000"/>
                </a:solidFill>
                <a:highlight>
                  <a:srgbClr val="FFFFFF"/>
                </a:highlight>
                <a:latin typeface="Consolas" panose="020B0609020204030204" pitchFamily="49" charset="0"/>
              </a:rPr>
              <a:t>() { ... </a:t>
            </a:r>
            <a:r>
              <a:rPr lang="en-US" sz="1400" dirty="0" smtClean="0">
                <a:solidFill>
                  <a:srgbClr val="000000"/>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t>
            </a:r>
            <a:r>
              <a:rPr lang="en-US" sz="1400" dirty="0" err="1">
                <a:solidFill>
                  <a:srgbClr val="008000"/>
                </a:solidFill>
                <a:highlight>
                  <a:srgbClr val="FFFFFF"/>
                </a:highlight>
                <a:latin typeface="Consolas" panose="020B0609020204030204" pitchFamily="49" charset="0"/>
              </a:rPr>
              <a:t>IDisposable</a:t>
            </a:r>
            <a:endParaRPr lang="en-US" sz="1400" dirty="0" smtClean="0">
              <a:solidFill>
                <a:srgbClr val="000000"/>
              </a:solidFill>
              <a:highlight>
                <a:srgbClr val="FFFFFF"/>
              </a:highlight>
              <a:latin typeface="Consolas" panose="020B0609020204030204" pitchFamily="49" charset="0"/>
            </a:endParaRPr>
          </a:p>
          <a:p>
            <a:pPr marL="432000" indent="0">
              <a:spcBef>
                <a:spcPts val="0"/>
              </a:spcBef>
              <a:buNone/>
            </a:pP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ITableReader</a:t>
            </a:r>
            <a:r>
              <a:rPr lang="en-US" sz="1400" dirty="0" err="1">
                <a:solidFill>
                  <a:srgbClr val="000000"/>
                </a:solidFill>
                <a:highlight>
                  <a:srgbClr val="FFFFFF"/>
                </a:highlight>
                <a:latin typeface="Consolas" panose="020B0609020204030204" pitchFamily="49" charset="0"/>
              </a:rPr>
              <a:t>.Items</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fItems</a:t>
            </a:r>
            <a:r>
              <a:rPr lang="en-US" sz="1400" dirty="0">
                <a:solidFill>
                  <a:srgbClr val="000000"/>
                </a:solidFill>
                <a:highlight>
                  <a:srgbClr val="FFFFFF"/>
                </a:highlight>
                <a:latin typeface="Consolas" panose="020B0609020204030204" pitchFamily="49" charset="0"/>
              </a:rPr>
              <a:t>; } </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smtClean="0">
                <a:solidFill>
                  <a:srgbClr val="0000FF"/>
                </a:solidFill>
                <a:highlight>
                  <a:srgbClr val="FFFFFF"/>
                </a:highlight>
                <a:latin typeface="Consolas" panose="020B0609020204030204" pitchFamily="49" charset="0"/>
              </a:rPr>
              <a:t>int</a:t>
            </a:r>
            <a:r>
              <a:rPr lang="en-US" sz="1400" dirty="0" smtClean="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ITableReader</a:t>
            </a:r>
            <a:r>
              <a:rPr lang="en-US" sz="1400" dirty="0" err="1">
                <a:solidFill>
                  <a:srgbClr val="000000"/>
                </a:solidFill>
                <a:highlight>
                  <a:srgbClr val="FFFFFF"/>
                </a:highlight>
                <a:latin typeface="Consolas" panose="020B0609020204030204" pitchFamily="49" charset="0"/>
              </a:rPr>
              <a:t>.</a:t>
            </a:r>
            <a:r>
              <a:rPr lang="en-US" sz="1400" dirty="0" err="1" smtClean="0">
                <a:solidFill>
                  <a:srgbClr val="000000"/>
                </a:solidFill>
                <a:highlight>
                  <a:srgbClr val="FFFFFF"/>
                </a:highlight>
                <a:latin typeface="Consolas" panose="020B0609020204030204" pitchFamily="49" charset="0"/>
              </a:rPr>
              <a:t>ItemCount</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fItems.Length</a:t>
            </a:r>
            <a:r>
              <a:rPr lang="en-US" sz="1400" dirty="0">
                <a:solidFill>
                  <a:srgbClr val="000000"/>
                </a:solidFill>
                <a:highlight>
                  <a:srgbClr val="FFFFFF"/>
                </a:highlight>
                <a:latin typeface="Consolas" panose="020B0609020204030204" pitchFamily="49" charset="0"/>
              </a:rPr>
              <a:t>; } </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ru-RU" sz="1400" dirty="0" smtClean="0">
                <a:solidFill>
                  <a:srgbClr val="0000FF"/>
                </a:solidFill>
                <a:highlight>
                  <a:srgbClr val="FFFFFF"/>
                </a:highlight>
                <a:latin typeface="Consolas" panose="020B0609020204030204" pitchFamily="49" charset="0"/>
              </a:rPr>
              <a:t>    </a:t>
            </a:r>
            <a:r>
              <a:rPr lang="en-US" sz="1400" dirty="0" err="1" smtClean="0">
                <a:solidFill>
                  <a:srgbClr val="0000FF"/>
                </a:solidFill>
                <a:highlight>
                  <a:srgbClr val="FFFFFF"/>
                </a:highlight>
                <a:latin typeface="Consolas" panose="020B0609020204030204" pitchFamily="49" charset="0"/>
              </a:rPr>
              <a:t>bool</a:t>
            </a:r>
            <a:r>
              <a:rPr lang="en-US" sz="1400" dirty="0" smtClean="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ITableReader</a:t>
            </a:r>
            <a:r>
              <a:rPr lang="en-US" sz="1400" dirty="0" err="1">
                <a:solidFill>
                  <a:srgbClr val="000000"/>
                </a:solidFill>
                <a:highlight>
                  <a:srgbClr val="FFFFFF"/>
                </a:highlight>
                <a:latin typeface="Consolas" panose="020B0609020204030204" pitchFamily="49" charset="0"/>
              </a:rPr>
              <a:t>.</a:t>
            </a:r>
            <a:r>
              <a:rPr lang="en-US" sz="1400" dirty="0" err="1" smtClean="0">
                <a:solidFill>
                  <a:srgbClr val="000000"/>
                </a:solidFill>
                <a:highlight>
                  <a:srgbClr val="FFFFFF"/>
                </a:highlight>
                <a:latin typeface="Consolas" panose="020B0609020204030204" pitchFamily="49" charset="0"/>
              </a:rPr>
              <a:t>NextLine</a:t>
            </a:r>
            <a:r>
              <a:rPr lang="en-US" sz="1400" dirty="0">
                <a:solidFill>
                  <a:srgbClr val="000000"/>
                </a:solidFill>
                <a:highlight>
                  <a:srgbClr val="FFFFFF"/>
                </a:highlight>
                <a:latin typeface="Consolas" panose="020B0609020204030204" pitchFamily="49" charset="0"/>
              </a:rPr>
              <a:t>() { ... </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smtClean="0">
                <a:solidFill>
                  <a:srgbClr val="0000FF"/>
                </a:solidFill>
                <a:highlight>
                  <a:srgbClr val="FFFFFF"/>
                </a:highlight>
                <a:latin typeface="Consolas" panose="020B0609020204030204" pitchFamily="49" charset="0"/>
              </a:rPr>
              <a:t>bool</a:t>
            </a:r>
            <a:r>
              <a:rPr lang="en-US" sz="1400" dirty="0" smtClean="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ITableReader</a:t>
            </a:r>
            <a:r>
              <a:rPr lang="en-US" sz="1400" dirty="0" err="1">
                <a:solidFill>
                  <a:srgbClr val="000000"/>
                </a:solidFill>
                <a:highlight>
                  <a:srgbClr val="FFFFFF"/>
                </a:highlight>
                <a:latin typeface="Consolas" panose="020B0609020204030204" pitchFamily="49" charset="0"/>
              </a:rPr>
              <a:t>.</a:t>
            </a:r>
            <a:r>
              <a:rPr lang="en-US" sz="1400" dirty="0" err="1" smtClean="0">
                <a:solidFill>
                  <a:srgbClr val="000000"/>
                </a:solidFill>
                <a:highlight>
                  <a:srgbClr val="FFFFFF"/>
                </a:highlight>
                <a:latin typeface="Consolas" panose="020B0609020204030204" pitchFamily="49" charset="0"/>
              </a:rPr>
              <a:t>IsEndOfFile</a:t>
            </a:r>
            <a:r>
              <a:rPr lang="en-US" sz="1400" dirty="0">
                <a:solidFill>
                  <a:srgbClr val="000000"/>
                </a:solidFill>
                <a:highlight>
                  <a:srgbClr val="FFFFFF"/>
                </a:highlight>
                <a:latin typeface="Consolas" panose="020B0609020204030204" pitchFamily="49" charset="0"/>
              </a:rPr>
              <a:t>() { ... </a:t>
            </a: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2000" indent="0">
              <a:spcBef>
                <a:spcPts val="0"/>
              </a:spcBef>
              <a:buNone/>
            </a:pPr>
            <a:r>
              <a:rPr lang="ru-RU" sz="1400" dirty="0">
                <a:solidFill>
                  <a:srgbClr val="000000"/>
                </a:solidFill>
                <a:highlight>
                  <a:srgbClr val="FFFFFF"/>
                </a:highlight>
                <a:latin typeface="Consolas" panose="020B0609020204030204" pitchFamily="49" charset="0"/>
              </a:rPr>
              <a:t> </a:t>
            </a:r>
            <a:r>
              <a:rPr lang="ru-RU" sz="1400" dirty="0" smtClean="0">
                <a:solidFill>
                  <a:srgbClr val="000000"/>
                </a:solidFill>
                <a:highlight>
                  <a:srgbClr val="FFFFFF"/>
                </a:highlight>
                <a:latin typeface="Consolas" panose="020B0609020204030204" pitchFamily="49" charset="0"/>
              </a:rPr>
              <a:t>   ...</a:t>
            </a:r>
            <a:endParaRPr lang="ru-RU" sz="1400" dirty="0" smtClean="0">
              <a:solidFill>
                <a:srgbClr val="008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altLang="en-US" sz="1800" dirty="0" smtClean="0"/>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41</a:t>
            </a:fld>
            <a:endParaRPr lang="en-GB" altLang="en-US" sz="1400" smtClean="0"/>
          </a:p>
        </p:txBody>
      </p:sp>
    </p:spTree>
    <p:extLst>
      <p:ext uri="{BB962C8B-B14F-4D97-AF65-F5344CB8AC3E}">
        <p14:creationId xmlns:p14="http://schemas.microsoft.com/office/powerpoint/2010/main" val="2934284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7772400" cy="603250"/>
          </a:xfrm>
        </p:spPr>
        <p:txBody>
          <a:bodyPr/>
          <a:lstStyle/>
          <a:p>
            <a:pPr eaLnBrk="1" hangingPunct="1"/>
            <a:r>
              <a:rPr lang="ru-RU" altLang="en-US" sz="2800" dirty="0" smtClean="0"/>
              <a:t>Механизм вызова метода через интерфейс</a:t>
            </a:r>
          </a:p>
        </p:txBody>
      </p:sp>
      <p:sp>
        <p:nvSpPr>
          <p:cNvPr id="28675" name="Rectangle 3" descr="Rectangle: Click to edit Master text styles&#10;Second level&#10;Third level&#10;Fourth level&#10;Fifth level"/>
          <p:cNvSpPr>
            <a:spLocks noGrp="1" noChangeArrowheads="1"/>
          </p:cNvSpPr>
          <p:nvPr>
            <p:ph idx="1"/>
          </p:nvPr>
        </p:nvSpPr>
        <p:spPr>
          <a:xfrm>
            <a:off x="827584" y="1052066"/>
            <a:ext cx="7783016" cy="5329684"/>
          </a:xfrm>
        </p:spPr>
        <p:txBody>
          <a:bodyPr/>
          <a:lstStyle/>
          <a:p>
            <a:pPr marL="0" indent="0" eaLnBrk="1" hangingPunct="1">
              <a:spcBef>
                <a:spcPts val="2400"/>
              </a:spcBef>
              <a:buNone/>
            </a:pPr>
            <a:r>
              <a:rPr lang="ru-RU" altLang="en-US" sz="1800" dirty="0" smtClean="0"/>
              <a:t>Схема вызова </a:t>
            </a:r>
            <a:r>
              <a:rPr lang="en-US" altLang="en-US" sz="1800" b="1" dirty="0" err="1" smtClean="0"/>
              <a:t>intf.NextLine</a:t>
            </a:r>
            <a:r>
              <a:rPr lang="en-US" altLang="en-US" sz="1800" b="1" dirty="0" smtClean="0"/>
              <a:t>();</a:t>
            </a:r>
            <a:r>
              <a:rPr lang="ru-RU" altLang="en-US" sz="1800" dirty="0" smtClean="0"/>
              <a:t> // </a:t>
            </a:r>
            <a:r>
              <a:rPr lang="en-US" altLang="en-US" sz="1800" dirty="0" err="1" smtClean="0"/>
              <a:t>intf</a:t>
            </a:r>
            <a:r>
              <a:rPr lang="en-US" altLang="en-US" sz="1800" dirty="0" smtClean="0"/>
              <a:t> </a:t>
            </a:r>
            <a:r>
              <a:rPr lang="ru-RU" altLang="en-US" sz="1800" dirty="0" smtClean="0"/>
              <a:t>ссылается на объект </a:t>
            </a:r>
            <a:r>
              <a:rPr lang="en-US" altLang="en-US" sz="1800" dirty="0" err="1" smtClean="0"/>
              <a:t>TableReader</a:t>
            </a:r>
            <a:endParaRPr lang="en-US" altLang="en-US" sz="1800" dirty="0" smtClean="0"/>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42</a:t>
            </a:fld>
            <a:endParaRPr lang="en-GB" altLang="en-US" sz="1400" smtClean="0"/>
          </a:p>
        </p:txBody>
      </p:sp>
      <p:sp>
        <p:nvSpPr>
          <p:cNvPr id="2" name="Rectangle 1"/>
          <p:cNvSpPr/>
          <p:nvPr/>
        </p:nvSpPr>
        <p:spPr bwMode="auto">
          <a:xfrm>
            <a:off x="272752" y="1556793"/>
            <a:ext cx="2149624" cy="3332925"/>
          </a:xfrm>
          <a:prstGeom prst="rect">
            <a:avLst/>
          </a:prstGeom>
          <a:solidFill>
            <a:srgbClr val="FFCCCC"/>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smtClean="0">
                <a:ln>
                  <a:noFill/>
                </a:ln>
                <a:solidFill>
                  <a:schemeClr val="tx1"/>
                </a:solidFill>
                <a:effectLst/>
                <a:latin typeface="Tahoma" pitchFamily="34" charset="0"/>
              </a:rPr>
              <a:t>Сегмент стека</a:t>
            </a:r>
            <a:endParaRPr kumimoji="0" lang="en-US" sz="1800" b="0" i="0" u="none" strike="noStrike" cap="none" normalizeH="0" baseline="0" dirty="0" smtClean="0">
              <a:ln>
                <a:noFill/>
              </a:ln>
              <a:solidFill>
                <a:schemeClr val="tx1"/>
              </a:solidFill>
              <a:effectLst/>
              <a:latin typeface="Tahoma" pitchFamily="34" charset="0"/>
            </a:endParaRPr>
          </a:p>
        </p:txBody>
      </p:sp>
      <p:sp>
        <p:nvSpPr>
          <p:cNvPr id="6" name="Rectangle 5"/>
          <p:cNvSpPr/>
          <p:nvPr/>
        </p:nvSpPr>
        <p:spPr bwMode="auto">
          <a:xfrm>
            <a:off x="2422376" y="1556793"/>
            <a:ext cx="2149624" cy="3332925"/>
          </a:xfrm>
          <a:prstGeom prst="rect">
            <a:avLst/>
          </a:prstGeom>
          <a:solidFill>
            <a:srgbClr val="FFFFCC"/>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eaLnBrk="1" hangingPunct="1"/>
            <a:r>
              <a:rPr lang="ru-RU" sz="1800" dirty="0" smtClean="0"/>
              <a:t>Динамическая</a:t>
            </a:r>
            <a:br>
              <a:rPr lang="ru-RU" sz="1800" dirty="0" smtClean="0"/>
            </a:br>
            <a:r>
              <a:rPr lang="ru-RU" sz="1800" dirty="0" smtClean="0"/>
              <a:t>память</a:t>
            </a:r>
            <a:endParaRPr kumimoji="0" lang="en-US" sz="1800" b="0" i="0" u="none" strike="noStrike" cap="none" normalizeH="0" baseline="0" dirty="0" smtClean="0">
              <a:ln>
                <a:noFill/>
              </a:ln>
              <a:solidFill>
                <a:schemeClr val="tx1"/>
              </a:solidFill>
              <a:effectLst/>
            </a:endParaRPr>
          </a:p>
        </p:txBody>
      </p:sp>
      <p:sp>
        <p:nvSpPr>
          <p:cNvPr id="7" name="Rectangle 6"/>
          <p:cNvSpPr/>
          <p:nvPr/>
        </p:nvSpPr>
        <p:spPr bwMode="auto">
          <a:xfrm>
            <a:off x="4572000" y="1556793"/>
            <a:ext cx="2149624" cy="3332925"/>
          </a:xfrm>
          <a:prstGeom prst="rect">
            <a:avLst/>
          </a:prstGeom>
          <a:solidFill>
            <a:srgbClr val="A3FFCD"/>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smtClean="0">
                <a:ln>
                  <a:noFill/>
                </a:ln>
                <a:solidFill>
                  <a:schemeClr val="tx1"/>
                </a:solidFill>
                <a:effectLst/>
                <a:latin typeface="Tahoma" pitchFamily="34" charset="0"/>
              </a:rPr>
              <a:t>Сегмент данных</a:t>
            </a:r>
            <a:endParaRPr kumimoji="0" lang="en-US" sz="1800" b="0" i="0" u="none" strike="noStrike" cap="none" normalizeH="0" baseline="0" dirty="0" smtClean="0">
              <a:ln>
                <a:noFill/>
              </a:ln>
              <a:solidFill>
                <a:schemeClr val="tx1"/>
              </a:solidFill>
              <a:effectLst/>
              <a:latin typeface="Tahoma"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lang="ru-RU" sz="1800" dirty="0" smtClean="0"/>
              <a:t>программы</a:t>
            </a:r>
            <a:endParaRPr kumimoji="0" lang="en-US" sz="1800" b="0" i="0" u="none" strike="noStrike" cap="none" normalizeH="0" baseline="0" dirty="0" smtClean="0">
              <a:ln>
                <a:noFill/>
              </a:ln>
              <a:solidFill>
                <a:schemeClr val="tx1"/>
              </a:solidFill>
              <a:effectLst/>
              <a:latin typeface="Tahoma" pitchFamily="34" charset="0"/>
            </a:endParaRPr>
          </a:p>
        </p:txBody>
      </p:sp>
      <p:sp>
        <p:nvSpPr>
          <p:cNvPr id="8" name="Rectangle 7"/>
          <p:cNvSpPr/>
          <p:nvPr/>
        </p:nvSpPr>
        <p:spPr bwMode="auto">
          <a:xfrm>
            <a:off x="6721624" y="1556793"/>
            <a:ext cx="2149624" cy="3332925"/>
          </a:xfrm>
          <a:prstGeom prst="rect">
            <a:avLst/>
          </a:prstGeom>
          <a:solidFill>
            <a:srgbClr val="CFDBFD"/>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dirty="0" smtClean="0">
                <a:ln>
                  <a:noFill/>
                </a:ln>
                <a:solidFill>
                  <a:schemeClr val="tx1"/>
                </a:solidFill>
                <a:effectLst/>
                <a:latin typeface="Tahoma" pitchFamily="34" charset="0"/>
              </a:rPr>
              <a:t>Сегмент кода</a:t>
            </a:r>
          </a:p>
          <a:p>
            <a:pPr marL="0" marR="0" indent="0" algn="ctr" defTabSz="914400" rtl="0" eaLnBrk="1" fontAlgn="base" latinLnBrk="0" hangingPunct="1">
              <a:lnSpc>
                <a:spcPct val="100000"/>
              </a:lnSpc>
              <a:spcBef>
                <a:spcPct val="0"/>
              </a:spcBef>
              <a:spcAft>
                <a:spcPct val="0"/>
              </a:spcAft>
              <a:buClrTx/>
              <a:buSzTx/>
              <a:buFontTx/>
              <a:buNone/>
              <a:tabLst/>
            </a:pPr>
            <a:r>
              <a:rPr lang="ru-RU" sz="1800" dirty="0" smtClean="0"/>
              <a:t>программы</a:t>
            </a:r>
            <a:endParaRPr kumimoji="0" lang="en-US" sz="1800" b="0" i="0" u="none" strike="noStrike" cap="none" normalizeH="0" baseline="0" dirty="0" smtClean="0">
              <a:ln>
                <a:noFill/>
              </a:ln>
              <a:solidFill>
                <a:schemeClr val="tx1"/>
              </a:solidFill>
              <a:effectLst/>
              <a:latin typeface="Tahoma" pitchFamily="34" charset="0"/>
            </a:endParaRPr>
          </a:p>
        </p:txBody>
      </p:sp>
      <p:sp>
        <p:nvSpPr>
          <p:cNvPr id="4" name="Rectangle 3"/>
          <p:cNvSpPr/>
          <p:nvPr/>
        </p:nvSpPr>
        <p:spPr bwMode="auto">
          <a:xfrm>
            <a:off x="533400" y="2995961"/>
            <a:ext cx="1628328" cy="43204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34" charset="0"/>
            </a:endParaRPr>
          </a:p>
        </p:txBody>
      </p:sp>
      <p:sp>
        <p:nvSpPr>
          <p:cNvPr id="13" name="Rectangle 12"/>
          <p:cNvSpPr/>
          <p:nvPr/>
        </p:nvSpPr>
        <p:spPr bwMode="auto">
          <a:xfrm>
            <a:off x="2683024" y="2995961"/>
            <a:ext cx="1628328" cy="43204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1" hangingPunct="1"/>
            <a:r>
              <a:rPr lang="en-US" sz="1400" dirty="0"/>
              <a:t>VMT</a:t>
            </a:r>
          </a:p>
        </p:txBody>
      </p:sp>
      <p:sp>
        <p:nvSpPr>
          <p:cNvPr id="14" name="Rectangle 13"/>
          <p:cNvSpPr/>
          <p:nvPr/>
        </p:nvSpPr>
        <p:spPr bwMode="auto">
          <a:xfrm>
            <a:off x="4832648" y="2995961"/>
            <a:ext cx="1628328" cy="43204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err="1" smtClean="0"/>
              <a:t>get_Items</a:t>
            </a:r>
            <a:r>
              <a:rPr lang="en-US" sz="1400" dirty="0" smtClean="0"/>
              <a:t>()</a:t>
            </a:r>
            <a:endParaRPr kumimoji="0" lang="en-US" sz="1400" b="0" i="0" u="none" strike="noStrike" cap="none" normalizeH="0" baseline="0" dirty="0" smtClean="0">
              <a:ln>
                <a:noFill/>
              </a:ln>
              <a:solidFill>
                <a:schemeClr val="tx1"/>
              </a:solidFill>
              <a:effectLst/>
            </a:endParaRPr>
          </a:p>
        </p:txBody>
      </p:sp>
      <p:sp>
        <p:nvSpPr>
          <p:cNvPr id="15" name="Rectangle 14"/>
          <p:cNvSpPr/>
          <p:nvPr/>
        </p:nvSpPr>
        <p:spPr bwMode="auto">
          <a:xfrm>
            <a:off x="4832648" y="3428009"/>
            <a:ext cx="1628328" cy="43204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Tahoma" pitchFamily="34" charset="0"/>
              </a:rPr>
              <a:t>get_ItemCount</a:t>
            </a:r>
            <a:r>
              <a:rPr kumimoji="0" lang="en-US" sz="1400" b="0" i="0" u="none" strike="noStrike" cap="none" normalizeH="0" baseline="0" dirty="0" smtClean="0">
                <a:ln>
                  <a:noFill/>
                </a:ln>
                <a:solidFill>
                  <a:schemeClr val="tx1"/>
                </a:solidFill>
                <a:effectLst/>
                <a:latin typeface="Tahoma" pitchFamily="34" charset="0"/>
              </a:rPr>
              <a:t>()</a:t>
            </a:r>
          </a:p>
        </p:txBody>
      </p:sp>
      <p:sp>
        <p:nvSpPr>
          <p:cNvPr id="16" name="Rectangle 15"/>
          <p:cNvSpPr/>
          <p:nvPr/>
        </p:nvSpPr>
        <p:spPr bwMode="auto">
          <a:xfrm>
            <a:off x="4832648" y="3860057"/>
            <a:ext cx="1628328" cy="43204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eaLnBrk="1" hangingPunct="1"/>
            <a:r>
              <a:rPr lang="en-US" sz="1400" dirty="0" err="1"/>
              <a:t>NextLine</a:t>
            </a:r>
            <a:r>
              <a:rPr lang="en-US" sz="1400" dirty="0"/>
              <a:t>()</a:t>
            </a:r>
            <a:endParaRPr kumimoji="0" lang="en-US" sz="1400" b="0" i="0" u="none" strike="noStrike" cap="none" normalizeH="0" baseline="0" dirty="0" smtClean="0">
              <a:ln>
                <a:noFill/>
              </a:ln>
              <a:solidFill>
                <a:schemeClr val="tx1"/>
              </a:solidFill>
              <a:effectLst/>
              <a:latin typeface="Tahoma" pitchFamily="34" charset="0"/>
            </a:endParaRPr>
          </a:p>
        </p:txBody>
      </p:sp>
      <p:sp>
        <p:nvSpPr>
          <p:cNvPr id="22" name="Rectangle 21"/>
          <p:cNvSpPr/>
          <p:nvPr/>
        </p:nvSpPr>
        <p:spPr bwMode="auto">
          <a:xfrm>
            <a:off x="6990373" y="3860057"/>
            <a:ext cx="1628328" cy="864096"/>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rPr>
              <a:t>PUSH EBP</a:t>
            </a:r>
          </a:p>
          <a:p>
            <a:pPr marL="0" marR="0" indent="0" algn="l" defTabSz="914400" rtl="0" eaLnBrk="1" fontAlgn="base" latinLnBrk="0" hangingPunct="1">
              <a:lnSpc>
                <a:spcPct val="100000"/>
              </a:lnSpc>
              <a:spcBef>
                <a:spcPct val="0"/>
              </a:spcBef>
              <a:spcAft>
                <a:spcPct val="0"/>
              </a:spcAft>
              <a:buClrTx/>
              <a:buSzTx/>
              <a:buFontTx/>
              <a:buNone/>
              <a:tabLst/>
            </a:pPr>
            <a:r>
              <a:rPr lang="en-US" sz="1200" dirty="0" smtClean="0"/>
              <a:t>MOV EBP, ESP</a:t>
            </a:r>
          </a:p>
          <a:p>
            <a:pPr marL="0" marR="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rPr>
              <a:t>…</a:t>
            </a:r>
          </a:p>
          <a:p>
            <a:pPr marL="0" marR="0" indent="0" algn="l" defTabSz="914400" rtl="0" eaLnBrk="1" fontAlgn="base" latinLnBrk="0" hangingPunct="1">
              <a:lnSpc>
                <a:spcPct val="100000"/>
              </a:lnSpc>
              <a:spcBef>
                <a:spcPts val="300"/>
              </a:spcBef>
              <a:spcAft>
                <a:spcPct val="0"/>
              </a:spcAft>
              <a:buClrTx/>
              <a:buSzTx/>
              <a:buFontTx/>
              <a:buNone/>
              <a:tabLst/>
            </a:pPr>
            <a:r>
              <a:rPr lang="en-US" sz="1200" dirty="0" smtClean="0"/>
              <a:t>RET</a:t>
            </a:r>
            <a:endParaRPr kumimoji="0" lang="en-US" sz="1200" b="0" i="0" u="none" strike="noStrike" cap="none" normalizeH="0" baseline="0" dirty="0" smtClean="0">
              <a:ln>
                <a:noFill/>
              </a:ln>
              <a:solidFill>
                <a:schemeClr val="tx1"/>
              </a:solidFill>
              <a:effectLst/>
            </a:endParaRPr>
          </a:p>
        </p:txBody>
      </p:sp>
      <p:cxnSp>
        <p:nvCxnSpPr>
          <p:cNvPr id="23" name="Straight Arrow Connector 22"/>
          <p:cNvCxnSpPr/>
          <p:nvPr/>
        </p:nvCxnSpPr>
        <p:spPr bwMode="auto">
          <a:xfrm flipV="1">
            <a:off x="5796136" y="3211985"/>
            <a:ext cx="1187994" cy="865087"/>
          </a:xfrm>
          <a:prstGeom prst="bentConnector3">
            <a:avLst>
              <a:gd name="adj1" fmla="val 66837"/>
            </a:avLst>
          </a:prstGeom>
          <a:solidFill>
            <a:schemeClr val="accent1"/>
          </a:solidFill>
          <a:ln w="9525" cap="flat" cmpd="sng" algn="ctr">
            <a:solidFill>
              <a:schemeClr val="tx1"/>
            </a:solidFill>
            <a:prstDash val="solid"/>
            <a:round/>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Flowchart: Connector 27"/>
          <p:cNvSpPr/>
          <p:nvPr/>
        </p:nvSpPr>
        <p:spPr bwMode="auto">
          <a:xfrm>
            <a:off x="1329564" y="3197923"/>
            <a:ext cx="36000" cy="36000"/>
          </a:xfrm>
          <a:prstGeom prst="flowChartConnector">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34" charset="0"/>
            </a:endParaRPr>
          </a:p>
        </p:txBody>
      </p:sp>
      <p:cxnSp>
        <p:nvCxnSpPr>
          <p:cNvPr id="9" name="Straight Arrow Connector 8"/>
          <p:cNvCxnSpPr/>
          <p:nvPr/>
        </p:nvCxnSpPr>
        <p:spPr bwMode="auto">
          <a:xfrm flipV="1">
            <a:off x="1365564" y="3211985"/>
            <a:ext cx="1317460" cy="3938"/>
          </a:xfrm>
          <a:prstGeom prst="straightConnector1">
            <a:avLst/>
          </a:prstGeom>
          <a:solidFill>
            <a:schemeClr val="accent1"/>
          </a:solidFill>
          <a:ln w="9525" cap="flat" cmpd="sng" algn="ctr">
            <a:solidFill>
              <a:schemeClr val="tx1"/>
            </a:solidFill>
            <a:prstDash val="solid"/>
            <a:round/>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Flowchart: Connector 37"/>
          <p:cNvSpPr/>
          <p:nvPr/>
        </p:nvSpPr>
        <p:spPr bwMode="auto">
          <a:xfrm>
            <a:off x="5776278" y="4058081"/>
            <a:ext cx="36000" cy="36000"/>
          </a:xfrm>
          <a:prstGeom prst="flowChartConnector">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34" charset="0"/>
            </a:endParaRPr>
          </a:p>
        </p:txBody>
      </p:sp>
      <p:sp>
        <p:nvSpPr>
          <p:cNvPr id="37" name="TextBox 36"/>
          <p:cNvSpPr txBox="1"/>
          <p:nvPr/>
        </p:nvSpPr>
        <p:spPr>
          <a:xfrm>
            <a:off x="533400" y="2419897"/>
            <a:ext cx="1626470" cy="523220"/>
          </a:xfrm>
          <a:prstGeom prst="rect">
            <a:avLst/>
          </a:prstGeom>
          <a:noFill/>
        </p:spPr>
        <p:txBody>
          <a:bodyPr wrap="square" rtlCol="0">
            <a:spAutoFit/>
          </a:bodyPr>
          <a:lstStyle/>
          <a:p>
            <a:pPr algn="ctr"/>
            <a:r>
              <a:rPr lang="ru-RU" sz="1400" dirty="0" smtClean="0"/>
              <a:t>Объектная переменная </a:t>
            </a:r>
            <a:r>
              <a:rPr lang="en-US" sz="1400" dirty="0" err="1" smtClean="0"/>
              <a:t>obj</a:t>
            </a:r>
            <a:endParaRPr lang="en-US" sz="1400" dirty="0"/>
          </a:p>
        </p:txBody>
      </p:sp>
      <p:sp>
        <p:nvSpPr>
          <p:cNvPr id="42" name="Rectangle 41"/>
          <p:cNvSpPr/>
          <p:nvPr/>
        </p:nvSpPr>
        <p:spPr bwMode="auto">
          <a:xfrm>
            <a:off x="2683024" y="3428009"/>
            <a:ext cx="1628328" cy="43204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1" hangingPunct="1"/>
            <a:r>
              <a:rPr lang="en-US" sz="1400" dirty="0" err="1"/>
              <a:t>FileName</a:t>
            </a:r>
            <a:endParaRPr kumimoji="0" lang="en-US" sz="1400" b="0" i="0" u="none" strike="noStrike" cap="none" normalizeH="0" baseline="0" dirty="0" smtClean="0">
              <a:ln>
                <a:noFill/>
              </a:ln>
              <a:solidFill>
                <a:schemeClr val="tx1"/>
              </a:solidFill>
              <a:effectLst/>
            </a:endParaRPr>
          </a:p>
        </p:txBody>
      </p:sp>
      <p:sp>
        <p:nvSpPr>
          <p:cNvPr id="43" name="Rectangle 42"/>
          <p:cNvSpPr/>
          <p:nvPr/>
        </p:nvSpPr>
        <p:spPr bwMode="auto">
          <a:xfrm>
            <a:off x="2683024" y="3860057"/>
            <a:ext cx="1628328" cy="43204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rPr>
              <a:t>Items</a:t>
            </a:r>
          </a:p>
        </p:txBody>
      </p:sp>
      <p:sp>
        <p:nvSpPr>
          <p:cNvPr id="47" name="TextBox 46"/>
          <p:cNvSpPr txBox="1"/>
          <p:nvPr/>
        </p:nvSpPr>
        <p:spPr>
          <a:xfrm>
            <a:off x="2591918" y="2419897"/>
            <a:ext cx="1836066" cy="523220"/>
          </a:xfrm>
          <a:prstGeom prst="rect">
            <a:avLst/>
          </a:prstGeom>
          <a:noFill/>
        </p:spPr>
        <p:txBody>
          <a:bodyPr wrap="square" rtlCol="0">
            <a:spAutoFit/>
          </a:bodyPr>
          <a:lstStyle/>
          <a:p>
            <a:pPr algn="ctr"/>
            <a:r>
              <a:rPr lang="ru-RU" sz="1400" dirty="0" smtClean="0"/>
              <a:t>Данные объекта класса </a:t>
            </a:r>
            <a:r>
              <a:rPr lang="en-US" sz="1400" dirty="0" err="1"/>
              <a:t>TableReader</a:t>
            </a:r>
            <a:endParaRPr lang="en-US" sz="1400" dirty="0"/>
          </a:p>
        </p:txBody>
      </p:sp>
      <p:sp>
        <p:nvSpPr>
          <p:cNvPr id="48" name="TextBox 47"/>
          <p:cNvSpPr txBox="1"/>
          <p:nvPr/>
        </p:nvSpPr>
        <p:spPr>
          <a:xfrm>
            <a:off x="4570142" y="2419897"/>
            <a:ext cx="2149624" cy="523220"/>
          </a:xfrm>
          <a:prstGeom prst="rect">
            <a:avLst/>
          </a:prstGeom>
          <a:noFill/>
        </p:spPr>
        <p:txBody>
          <a:bodyPr wrap="square" rtlCol="0">
            <a:spAutoFit/>
          </a:bodyPr>
          <a:lstStyle/>
          <a:p>
            <a:pPr algn="ctr"/>
            <a:r>
              <a:rPr lang="ru-RU" sz="1400" dirty="0" smtClean="0"/>
              <a:t>Таблица </a:t>
            </a:r>
            <a:r>
              <a:rPr lang="ru-RU" sz="1400" dirty="0"/>
              <a:t>интерфейсных методов </a:t>
            </a:r>
            <a:r>
              <a:rPr lang="en-US" sz="1400" dirty="0" err="1" smtClean="0"/>
              <a:t>ITableReader</a:t>
            </a:r>
            <a:endParaRPr lang="en-US" sz="1400" dirty="0"/>
          </a:p>
        </p:txBody>
      </p:sp>
      <p:sp>
        <p:nvSpPr>
          <p:cNvPr id="52" name="TextBox 51"/>
          <p:cNvSpPr txBox="1"/>
          <p:nvPr/>
        </p:nvSpPr>
        <p:spPr>
          <a:xfrm>
            <a:off x="6737180" y="3501008"/>
            <a:ext cx="2115900" cy="307777"/>
          </a:xfrm>
          <a:prstGeom prst="rect">
            <a:avLst/>
          </a:prstGeom>
          <a:noFill/>
        </p:spPr>
        <p:txBody>
          <a:bodyPr wrap="square" rtlCol="0">
            <a:spAutoFit/>
          </a:bodyPr>
          <a:lstStyle/>
          <a:p>
            <a:pPr algn="ctr"/>
            <a:r>
              <a:rPr lang="ru-RU" sz="1400" dirty="0" smtClean="0"/>
              <a:t>Код метода</a:t>
            </a:r>
            <a:endParaRPr lang="en-US" sz="1400" dirty="0"/>
          </a:p>
        </p:txBody>
      </p:sp>
      <p:sp>
        <p:nvSpPr>
          <p:cNvPr id="49" name="TextBox 48"/>
          <p:cNvSpPr txBox="1"/>
          <p:nvPr/>
        </p:nvSpPr>
        <p:spPr>
          <a:xfrm>
            <a:off x="251520" y="4941168"/>
            <a:ext cx="8748464" cy="1938992"/>
          </a:xfrm>
          <a:prstGeom prst="rect">
            <a:avLst/>
          </a:prstGeom>
          <a:noFill/>
        </p:spPr>
        <p:txBody>
          <a:bodyPr wrap="square" rtlCol="0">
            <a:spAutoFit/>
          </a:bodyPr>
          <a:lstStyle/>
          <a:p>
            <a:pPr marL="342900" lvl="0" indent="-342900">
              <a:buFont typeface="+mj-lt"/>
              <a:buAutoNum type="arabicPeriod"/>
            </a:pPr>
            <a:r>
              <a:rPr lang="ru-RU" sz="1500" dirty="0"/>
              <a:t>Через </a:t>
            </a:r>
            <a:r>
              <a:rPr lang="ru-RU" sz="1500" dirty="0" smtClean="0"/>
              <a:t>интерфейсную </a:t>
            </a:r>
            <a:r>
              <a:rPr lang="ru-RU" sz="1500" dirty="0"/>
              <a:t>переменную </a:t>
            </a:r>
            <a:r>
              <a:rPr lang="ru-RU" sz="1500" dirty="0" smtClean="0"/>
              <a:t>выполняется </a:t>
            </a:r>
            <a:r>
              <a:rPr lang="ru-RU" sz="1500" dirty="0"/>
              <a:t>обращение </a:t>
            </a:r>
            <a:r>
              <a:rPr lang="ru-RU" sz="1500" dirty="0" smtClean="0"/>
              <a:t>к</a:t>
            </a:r>
            <a:r>
              <a:rPr lang="en-US" sz="1500" dirty="0" smtClean="0"/>
              <a:t> </a:t>
            </a:r>
            <a:r>
              <a:rPr lang="ru-RU" sz="1500" dirty="0" smtClean="0"/>
              <a:t>данным объекта: </a:t>
            </a:r>
            <a:r>
              <a:rPr lang="en-US" sz="1500" dirty="0" smtClean="0">
                <a:solidFill>
                  <a:srgbClr val="00B050"/>
                </a:solidFill>
              </a:rPr>
              <a:t>MOV EAX, </a:t>
            </a:r>
            <a:r>
              <a:rPr lang="en-US" sz="1500" dirty="0" err="1" smtClean="0">
                <a:solidFill>
                  <a:srgbClr val="00B050"/>
                </a:solidFill>
              </a:rPr>
              <a:t>intf</a:t>
            </a:r>
            <a:endParaRPr lang="en-US" sz="1500" dirty="0">
              <a:solidFill>
                <a:srgbClr val="00B050"/>
              </a:solidFill>
            </a:endParaRPr>
          </a:p>
          <a:p>
            <a:pPr marL="342900" lvl="0" indent="-342900">
              <a:buFont typeface="+mj-lt"/>
              <a:buAutoNum type="arabicPeriod"/>
            </a:pPr>
            <a:r>
              <a:rPr lang="ru-RU" sz="1500" dirty="0" smtClean="0"/>
              <a:t>Из объекта извлекается </a:t>
            </a:r>
            <a:r>
              <a:rPr lang="ru-RU" sz="1500" dirty="0"/>
              <a:t>адрес таблицы методов интерфейса: </a:t>
            </a:r>
            <a:r>
              <a:rPr lang="en-US" sz="1500" dirty="0" smtClean="0">
                <a:solidFill>
                  <a:srgbClr val="00B050"/>
                </a:solidFill>
              </a:rPr>
              <a:t>MOV EBX, [EAX]</a:t>
            </a:r>
            <a:endParaRPr lang="en-US" sz="1500" dirty="0">
              <a:solidFill>
                <a:srgbClr val="00B050"/>
              </a:solidFill>
            </a:endParaRPr>
          </a:p>
          <a:p>
            <a:pPr marL="342900" lvl="0" indent="-342900">
              <a:buFont typeface="+mj-lt"/>
              <a:buAutoNum type="arabicPeriod"/>
            </a:pPr>
            <a:r>
              <a:rPr lang="ru-RU" sz="1500" dirty="0"/>
              <a:t>На основании порядкового номера </a:t>
            </a:r>
            <a:r>
              <a:rPr lang="ru-RU" sz="1500" dirty="0" smtClean="0"/>
              <a:t>метода интерфейса из </a:t>
            </a:r>
            <a:r>
              <a:rPr lang="ru-RU" sz="1500" dirty="0"/>
              <a:t>таблицы </a:t>
            </a:r>
            <a:r>
              <a:rPr lang="ru-RU" sz="1500" dirty="0" smtClean="0"/>
              <a:t>извлекается адрес</a:t>
            </a:r>
            <a:r>
              <a:rPr lang="en-US" sz="1500" dirty="0" smtClean="0"/>
              <a:t> </a:t>
            </a:r>
            <a:r>
              <a:rPr lang="ru-RU" sz="1500" dirty="0" smtClean="0"/>
              <a:t>метода</a:t>
            </a:r>
            <a:r>
              <a:rPr lang="en-US" sz="1500" dirty="0" smtClean="0"/>
              <a:t>: </a:t>
            </a:r>
            <a:r>
              <a:rPr lang="en-US" sz="1500" dirty="0" smtClean="0">
                <a:solidFill>
                  <a:srgbClr val="00B050"/>
                </a:solidFill>
              </a:rPr>
              <a:t>MOV EAX, [EBX+</a:t>
            </a:r>
            <a:r>
              <a:rPr lang="ru-RU" sz="1500" dirty="0" smtClean="0">
                <a:solidFill>
                  <a:srgbClr val="00B050"/>
                </a:solidFill>
              </a:rPr>
              <a:t>8</a:t>
            </a:r>
            <a:r>
              <a:rPr lang="en-US" sz="1500" dirty="0" smtClean="0">
                <a:solidFill>
                  <a:srgbClr val="00B050"/>
                </a:solidFill>
              </a:rPr>
              <a:t>]</a:t>
            </a:r>
            <a:r>
              <a:rPr lang="ru-RU" sz="1500" dirty="0" smtClean="0"/>
              <a:t>; значение 8 здесь – смещение до</a:t>
            </a:r>
            <a:r>
              <a:rPr lang="en-US" sz="1500" dirty="0" smtClean="0"/>
              <a:t> </a:t>
            </a:r>
            <a:r>
              <a:rPr lang="ru-RU" sz="1500" dirty="0" smtClean="0"/>
              <a:t>поля </a:t>
            </a:r>
            <a:r>
              <a:rPr lang="en-US" sz="1500" dirty="0" err="1" smtClean="0"/>
              <a:t>NextLine</a:t>
            </a:r>
            <a:r>
              <a:rPr lang="ru-RU" sz="1500" dirty="0" smtClean="0"/>
              <a:t>()</a:t>
            </a:r>
            <a:r>
              <a:rPr lang="en-US" sz="1500" dirty="0" smtClean="0"/>
              <a:t>.</a:t>
            </a:r>
            <a:endParaRPr lang="en-US" sz="1500" dirty="0" smtClean="0">
              <a:solidFill>
                <a:srgbClr val="00B050"/>
              </a:solidFill>
            </a:endParaRPr>
          </a:p>
          <a:p>
            <a:pPr marL="342900" lvl="0" indent="-342900">
              <a:buFont typeface="+mj-lt"/>
              <a:buAutoNum type="arabicPeriod"/>
            </a:pPr>
            <a:r>
              <a:rPr lang="ru-RU" sz="1500" dirty="0" smtClean="0"/>
              <a:t>Выполняется вызов кода по извлеченному адресу: </a:t>
            </a:r>
            <a:r>
              <a:rPr lang="en-US" sz="1500" dirty="0">
                <a:solidFill>
                  <a:srgbClr val="00B050"/>
                </a:solidFill>
              </a:rPr>
              <a:t>CALL EAX</a:t>
            </a:r>
            <a:endParaRPr lang="ru-RU" sz="1500" dirty="0" smtClean="0"/>
          </a:p>
          <a:p>
            <a:pPr marL="342900" lvl="0" indent="-342900">
              <a:buFont typeface="+mj-lt"/>
              <a:buAutoNum type="arabicPeriod"/>
            </a:pPr>
            <a:r>
              <a:rPr lang="ru-RU" sz="1500" dirty="0" smtClean="0"/>
              <a:t>На вершине стека корректируется аргумент </a:t>
            </a:r>
            <a:r>
              <a:rPr lang="en-US" sz="1500" dirty="0" smtClean="0"/>
              <a:t>this</a:t>
            </a:r>
            <a:r>
              <a:rPr lang="ru-RU" sz="1500" dirty="0" smtClean="0"/>
              <a:t>, чтобы из значения </a:t>
            </a:r>
            <a:r>
              <a:rPr lang="en-US" sz="1500" dirty="0" err="1" smtClean="0"/>
              <a:t>intf</a:t>
            </a:r>
            <a:r>
              <a:rPr lang="en-US" sz="1500" dirty="0" smtClean="0"/>
              <a:t> </a:t>
            </a:r>
            <a:r>
              <a:rPr lang="ru-RU" sz="1500" dirty="0" smtClean="0"/>
              <a:t>он превратился </a:t>
            </a:r>
            <a:r>
              <a:rPr lang="ru-RU" sz="1500" dirty="0"/>
              <a:t>в ожидаемое </a:t>
            </a:r>
            <a:r>
              <a:rPr lang="ru-RU" sz="1500" dirty="0" smtClean="0"/>
              <a:t>значение </a:t>
            </a:r>
            <a:r>
              <a:rPr lang="en-US" sz="1500" dirty="0" err="1" smtClean="0"/>
              <a:t>obj</a:t>
            </a:r>
            <a:r>
              <a:rPr lang="ru-RU" sz="1500" dirty="0" smtClean="0"/>
              <a:t>: </a:t>
            </a:r>
            <a:r>
              <a:rPr lang="en-US" sz="1500" dirty="0">
                <a:solidFill>
                  <a:srgbClr val="00B050"/>
                </a:solidFill>
              </a:rPr>
              <a:t>SUB </a:t>
            </a:r>
            <a:r>
              <a:rPr lang="en-US" sz="1500" dirty="0" smtClean="0">
                <a:solidFill>
                  <a:srgbClr val="00B050"/>
                </a:solidFill>
              </a:rPr>
              <a:t>[SP+4], </a:t>
            </a:r>
            <a:r>
              <a:rPr lang="en-US" sz="1500" dirty="0">
                <a:solidFill>
                  <a:srgbClr val="00B050"/>
                </a:solidFill>
              </a:rPr>
              <a:t>(</a:t>
            </a:r>
            <a:r>
              <a:rPr lang="en-US" sz="1500" dirty="0" err="1" smtClean="0">
                <a:solidFill>
                  <a:srgbClr val="00B050"/>
                </a:solidFill>
              </a:rPr>
              <a:t>intf</a:t>
            </a:r>
            <a:r>
              <a:rPr lang="en-US" sz="1500" dirty="0" smtClean="0">
                <a:solidFill>
                  <a:srgbClr val="00B050"/>
                </a:solidFill>
              </a:rPr>
              <a:t>–</a:t>
            </a:r>
            <a:r>
              <a:rPr lang="en-US" sz="1500" dirty="0" err="1" smtClean="0">
                <a:solidFill>
                  <a:srgbClr val="00B050"/>
                </a:solidFill>
              </a:rPr>
              <a:t>obj</a:t>
            </a:r>
            <a:r>
              <a:rPr lang="en-US" sz="1500" dirty="0" smtClean="0">
                <a:solidFill>
                  <a:srgbClr val="00B050"/>
                </a:solidFill>
              </a:rPr>
              <a:t>)</a:t>
            </a:r>
            <a:r>
              <a:rPr lang="ru-RU" sz="1500" dirty="0" smtClean="0"/>
              <a:t>; </a:t>
            </a:r>
            <a:r>
              <a:rPr lang="ru-RU" sz="1500" dirty="0"/>
              <a:t>значение </a:t>
            </a:r>
            <a:r>
              <a:rPr lang="en-US" sz="1500" dirty="0" smtClean="0"/>
              <a:t>4 </a:t>
            </a:r>
            <a:r>
              <a:rPr lang="ru-RU" sz="1500" dirty="0" smtClean="0"/>
              <a:t>здесь</a:t>
            </a:r>
            <a:r>
              <a:rPr lang="en-US" sz="1500" dirty="0" smtClean="0"/>
              <a:t> – </a:t>
            </a:r>
            <a:r>
              <a:rPr lang="ru-RU" sz="1500" dirty="0" smtClean="0"/>
              <a:t>смещение до </a:t>
            </a:r>
            <a:r>
              <a:rPr lang="en-US" sz="1500" dirty="0" smtClean="0"/>
              <a:t>this.</a:t>
            </a:r>
            <a:endParaRPr lang="ru-RU" sz="1500" dirty="0" smtClean="0"/>
          </a:p>
          <a:p>
            <a:pPr marL="342900" lvl="0" indent="-342900">
              <a:buFont typeface="+mj-lt"/>
              <a:buAutoNum type="arabicPeriod"/>
            </a:pPr>
            <a:r>
              <a:rPr lang="ru-RU" sz="1500" dirty="0" smtClean="0"/>
              <a:t>Выполняется прямой переход на код метода: </a:t>
            </a:r>
            <a:r>
              <a:rPr lang="en-US" sz="1500" dirty="0" smtClean="0">
                <a:solidFill>
                  <a:srgbClr val="00B050"/>
                </a:solidFill>
              </a:rPr>
              <a:t>JMP </a:t>
            </a:r>
            <a:r>
              <a:rPr lang="en-US" sz="1500" dirty="0" err="1" smtClean="0">
                <a:solidFill>
                  <a:srgbClr val="00B050"/>
                </a:solidFill>
              </a:rPr>
              <a:t>TableReader.NextLine</a:t>
            </a:r>
            <a:endParaRPr lang="en-US" sz="1500" dirty="0">
              <a:solidFill>
                <a:srgbClr val="00B050"/>
              </a:solidFill>
            </a:endParaRPr>
          </a:p>
        </p:txBody>
      </p:sp>
      <p:sp>
        <p:nvSpPr>
          <p:cNvPr id="29" name="Rectangle 28"/>
          <p:cNvSpPr/>
          <p:nvPr/>
        </p:nvSpPr>
        <p:spPr bwMode="auto">
          <a:xfrm>
            <a:off x="535070" y="4282235"/>
            <a:ext cx="1628328" cy="43204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34" charset="0"/>
            </a:endParaRPr>
          </a:p>
        </p:txBody>
      </p:sp>
      <p:sp>
        <p:nvSpPr>
          <p:cNvPr id="30" name="TextBox 29"/>
          <p:cNvSpPr txBox="1"/>
          <p:nvPr/>
        </p:nvSpPr>
        <p:spPr>
          <a:xfrm>
            <a:off x="467544" y="3697868"/>
            <a:ext cx="1745282" cy="523220"/>
          </a:xfrm>
          <a:prstGeom prst="rect">
            <a:avLst/>
          </a:prstGeom>
          <a:noFill/>
        </p:spPr>
        <p:txBody>
          <a:bodyPr wrap="square" rtlCol="0">
            <a:spAutoFit/>
          </a:bodyPr>
          <a:lstStyle/>
          <a:p>
            <a:pPr algn="ctr"/>
            <a:r>
              <a:rPr lang="ru-RU" sz="1400" dirty="0" smtClean="0"/>
              <a:t>Интерфейсная переменная </a:t>
            </a:r>
            <a:r>
              <a:rPr lang="en-US" sz="1400" dirty="0" err="1" smtClean="0"/>
              <a:t>intf</a:t>
            </a:r>
            <a:endParaRPr lang="en-US" sz="1400" dirty="0"/>
          </a:p>
        </p:txBody>
      </p:sp>
      <p:sp>
        <p:nvSpPr>
          <p:cNvPr id="31" name="Rectangle 30"/>
          <p:cNvSpPr/>
          <p:nvPr/>
        </p:nvSpPr>
        <p:spPr bwMode="auto">
          <a:xfrm>
            <a:off x="2682096" y="4286116"/>
            <a:ext cx="1628328" cy="43204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rPr>
              <a:t>IMT</a:t>
            </a:r>
          </a:p>
        </p:txBody>
      </p:sp>
      <p:cxnSp>
        <p:nvCxnSpPr>
          <p:cNvPr id="35" name="Straight Arrow Connector 22"/>
          <p:cNvCxnSpPr>
            <a:stCxn id="31" idx="3"/>
            <a:endCxn id="14" idx="1"/>
          </p:cNvCxnSpPr>
          <p:nvPr/>
        </p:nvCxnSpPr>
        <p:spPr bwMode="auto">
          <a:xfrm flipV="1">
            <a:off x="4310424" y="3211985"/>
            <a:ext cx="522224" cy="1290155"/>
          </a:xfrm>
          <a:prstGeom prst="bentConnector3">
            <a:avLst>
              <a:gd name="adj1" fmla="val 25073"/>
            </a:avLst>
          </a:prstGeom>
          <a:solidFill>
            <a:schemeClr val="accent1"/>
          </a:solidFill>
          <a:ln w="9525" cap="flat" cmpd="sng" algn="ctr">
            <a:solidFill>
              <a:schemeClr val="tx1"/>
            </a:solidFill>
            <a:prstDash val="solid"/>
            <a:round/>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p:cNvCxnSpPr>
            <a:endCxn id="31" idx="3"/>
          </p:cNvCxnSpPr>
          <p:nvPr/>
        </p:nvCxnSpPr>
        <p:spPr bwMode="auto">
          <a:xfrm>
            <a:off x="3714490" y="4502140"/>
            <a:ext cx="595934" cy="0"/>
          </a:xfrm>
          <a:prstGeom prst="straightConnector1">
            <a:avLst/>
          </a:prstGeom>
          <a:solidFill>
            <a:schemeClr val="accent1"/>
          </a:solidFill>
          <a:ln w="9525" cap="flat" cmpd="sng" algn="ctr">
            <a:solidFill>
              <a:schemeClr val="tx1"/>
            </a:solidFill>
            <a:prstDash val="solid"/>
            <a:round/>
            <a:headEnd type="none" w="med" len="med"/>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Flowchart: Connector 33"/>
          <p:cNvSpPr/>
          <p:nvPr/>
        </p:nvSpPr>
        <p:spPr bwMode="auto">
          <a:xfrm>
            <a:off x="3695561" y="4487134"/>
            <a:ext cx="36000" cy="36000"/>
          </a:xfrm>
          <a:prstGeom prst="flowChartConnector">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34" charset="0"/>
            </a:endParaRPr>
          </a:p>
        </p:txBody>
      </p:sp>
      <p:sp>
        <p:nvSpPr>
          <p:cNvPr id="53" name="Flowchart: Connector 52"/>
          <p:cNvSpPr/>
          <p:nvPr/>
        </p:nvSpPr>
        <p:spPr bwMode="auto">
          <a:xfrm>
            <a:off x="1329564" y="4484140"/>
            <a:ext cx="36000" cy="36000"/>
          </a:xfrm>
          <a:prstGeom prst="flowChartConnector">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34" charset="0"/>
            </a:endParaRPr>
          </a:p>
        </p:txBody>
      </p:sp>
      <p:cxnSp>
        <p:nvCxnSpPr>
          <p:cNvPr id="54" name="Straight Arrow Connector 53"/>
          <p:cNvCxnSpPr>
            <a:stCxn id="53" idx="6"/>
            <a:endCxn id="31" idx="1"/>
          </p:cNvCxnSpPr>
          <p:nvPr/>
        </p:nvCxnSpPr>
        <p:spPr bwMode="auto">
          <a:xfrm>
            <a:off x="1365564" y="4502140"/>
            <a:ext cx="1316532" cy="0"/>
          </a:xfrm>
          <a:prstGeom prst="straightConnector1">
            <a:avLst/>
          </a:prstGeom>
          <a:solidFill>
            <a:schemeClr val="accent1"/>
          </a:solidFill>
          <a:ln w="9525" cap="flat" cmpd="sng" algn="ctr">
            <a:solidFill>
              <a:schemeClr val="tx1"/>
            </a:solidFill>
            <a:prstDash val="solid"/>
            <a:round/>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Flowchart: Connector 55"/>
          <p:cNvSpPr/>
          <p:nvPr/>
        </p:nvSpPr>
        <p:spPr bwMode="auto">
          <a:xfrm>
            <a:off x="3695561" y="3196979"/>
            <a:ext cx="36000" cy="36000"/>
          </a:xfrm>
          <a:prstGeom prst="flowChartConnector">
            <a:avLst/>
          </a:prstGeom>
          <a:solidFill>
            <a:schemeClr val="tx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34" charset="0"/>
            </a:endParaRPr>
          </a:p>
        </p:txBody>
      </p:sp>
      <p:cxnSp>
        <p:nvCxnSpPr>
          <p:cNvPr id="57" name="Straight Arrow Connector 56"/>
          <p:cNvCxnSpPr/>
          <p:nvPr/>
        </p:nvCxnSpPr>
        <p:spPr bwMode="auto">
          <a:xfrm>
            <a:off x="3731561" y="3211985"/>
            <a:ext cx="336383" cy="0"/>
          </a:xfrm>
          <a:prstGeom prst="straightConnector1">
            <a:avLst/>
          </a:prstGeom>
          <a:solidFill>
            <a:schemeClr val="accent1"/>
          </a:solidFill>
          <a:ln w="9525" cap="flat" cmpd="sng" algn="ctr">
            <a:solidFill>
              <a:schemeClr val="tx1"/>
            </a:solidFill>
            <a:prstDash val="solid"/>
            <a:round/>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Rectangle 68"/>
          <p:cNvSpPr/>
          <p:nvPr/>
        </p:nvSpPr>
        <p:spPr bwMode="auto">
          <a:xfrm>
            <a:off x="4831720" y="4292105"/>
            <a:ext cx="1628328" cy="432048"/>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Tahoma" pitchFamily="34" charset="0"/>
              </a:rPr>
              <a:t>IsEndOfFile</a:t>
            </a:r>
            <a:r>
              <a:rPr kumimoji="0" lang="en-US" sz="1400" b="0" i="0" u="none" strike="noStrike" cap="none" normalizeH="0" baseline="0" dirty="0" smtClean="0">
                <a:ln>
                  <a:noFill/>
                </a:ln>
                <a:solidFill>
                  <a:schemeClr val="tx1"/>
                </a:solidFill>
                <a:effectLst/>
                <a:latin typeface="Tahoma" pitchFamily="34" charset="0"/>
              </a:rPr>
              <a:t>()</a:t>
            </a:r>
          </a:p>
        </p:txBody>
      </p:sp>
      <p:sp>
        <p:nvSpPr>
          <p:cNvPr id="70" name="Rectangle 69"/>
          <p:cNvSpPr/>
          <p:nvPr/>
        </p:nvSpPr>
        <p:spPr bwMode="auto">
          <a:xfrm>
            <a:off x="6990373" y="2995961"/>
            <a:ext cx="1628328" cy="432048"/>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rPr>
              <a:t>SUB [SP+4], (</a:t>
            </a:r>
            <a:r>
              <a:rPr kumimoji="0" lang="en-US" sz="1200" b="0" i="0" u="none" strike="noStrike" cap="none" normalizeH="0" baseline="0" dirty="0" err="1" smtClean="0">
                <a:ln>
                  <a:noFill/>
                </a:ln>
                <a:solidFill>
                  <a:schemeClr val="tx1"/>
                </a:solidFill>
                <a:effectLst/>
              </a:rPr>
              <a:t>intf</a:t>
            </a:r>
            <a:r>
              <a:rPr kumimoji="0" lang="en-US" sz="1200" b="0" i="0" u="none" strike="noStrike" cap="none" normalizeH="0" baseline="0" dirty="0" smtClean="0">
                <a:ln>
                  <a:noFill/>
                </a:ln>
                <a:solidFill>
                  <a:schemeClr val="tx1"/>
                </a:solidFill>
                <a:effectLst/>
              </a:rPr>
              <a:t>–</a:t>
            </a:r>
            <a:r>
              <a:rPr kumimoji="0" lang="en-US" sz="1200" b="0" i="0" u="none" strike="noStrike" cap="none" normalizeH="0" baseline="0" dirty="0" err="1" smtClean="0">
                <a:ln>
                  <a:noFill/>
                </a:ln>
                <a:solidFill>
                  <a:schemeClr val="tx1"/>
                </a:solidFill>
                <a:effectLst/>
              </a:rPr>
              <a:t>obj</a:t>
            </a:r>
            <a:r>
              <a:rPr kumimoji="0" lang="en-US" sz="1200" b="0" i="0" u="none" strike="noStrike" cap="none" normalizeH="0" baseline="0" dirty="0" smtClean="0">
                <a:ln>
                  <a:noFill/>
                </a:ln>
                <a:solidFill>
                  <a:schemeClr val="tx1"/>
                </a:solidFill>
                <a:effectLst/>
              </a:rPr>
              <a:t>)</a:t>
            </a:r>
          </a:p>
          <a:p>
            <a:pPr eaLnBrk="1" hangingPunct="1"/>
            <a:r>
              <a:rPr lang="en-US" sz="1200" dirty="0" smtClean="0"/>
              <a:t>JMP </a:t>
            </a:r>
            <a:r>
              <a:rPr lang="en-US" sz="1200" dirty="0" err="1" smtClean="0"/>
              <a:t>TableReader.NextLine</a:t>
            </a:r>
            <a:endParaRPr lang="en-US" sz="1200" dirty="0" smtClean="0"/>
          </a:p>
        </p:txBody>
      </p:sp>
      <p:sp>
        <p:nvSpPr>
          <p:cNvPr id="71" name="TextBox 70"/>
          <p:cNvSpPr txBox="1"/>
          <p:nvPr/>
        </p:nvSpPr>
        <p:spPr>
          <a:xfrm>
            <a:off x="6737180" y="2635340"/>
            <a:ext cx="2115900" cy="307777"/>
          </a:xfrm>
          <a:prstGeom prst="rect">
            <a:avLst/>
          </a:prstGeom>
          <a:noFill/>
        </p:spPr>
        <p:txBody>
          <a:bodyPr wrap="square" rtlCol="0">
            <a:spAutoFit/>
          </a:bodyPr>
          <a:lstStyle/>
          <a:p>
            <a:pPr algn="ctr"/>
            <a:r>
              <a:rPr lang="ru-RU" sz="1400" dirty="0" smtClean="0"/>
              <a:t>Переходник</a:t>
            </a:r>
            <a:endParaRPr lang="en-US" sz="1400" dirty="0"/>
          </a:p>
        </p:txBody>
      </p:sp>
      <p:cxnSp>
        <p:nvCxnSpPr>
          <p:cNvPr id="72" name="Straight Arrow Connector 71"/>
          <p:cNvCxnSpPr/>
          <p:nvPr/>
        </p:nvCxnSpPr>
        <p:spPr bwMode="auto">
          <a:xfrm>
            <a:off x="7236296" y="3438872"/>
            <a:ext cx="0" cy="432048"/>
          </a:xfrm>
          <a:prstGeom prst="straightConnector1">
            <a:avLst/>
          </a:prstGeom>
          <a:solidFill>
            <a:schemeClr val="accent1"/>
          </a:solidFill>
          <a:ln w="9525" cap="flat" cmpd="sng" algn="ctr">
            <a:solidFill>
              <a:schemeClr val="tx1"/>
            </a:solidFill>
            <a:prstDash val="solid"/>
            <a:round/>
            <a:headEnd type="none" w="med" len="med"/>
            <a:tailEnd type="triangl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411825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7772400" cy="603250"/>
          </a:xfrm>
        </p:spPr>
        <p:txBody>
          <a:bodyPr/>
          <a:lstStyle/>
          <a:p>
            <a:pPr eaLnBrk="1" hangingPunct="1"/>
            <a:r>
              <a:rPr lang="ru-RU" altLang="en-US" sz="2800" dirty="0" smtClean="0"/>
              <a:t>Шаблон – параметризованный класс</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smtClean="0"/>
              <a:t>Можно определить класс, параметризованный типом данных. Такой класс называют шаблоном или обобщенным классом:</a:t>
            </a:r>
            <a:endParaRPr lang="ru-RU"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smtClean="0">
                <a:solidFill>
                  <a:srgbClr val="2B91AF"/>
                </a:solidFill>
                <a:highlight>
                  <a:srgbClr val="FFFFFF"/>
                </a:highlight>
                <a:latin typeface="Consolas" panose="020B0609020204030204" pitchFamily="49" charset="0"/>
              </a:rPr>
              <a:t>List</a:t>
            </a:r>
            <a:r>
              <a:rPr lang="en-US" sz="1400" dirty="0" smtClean="0">
                <a:solidFill>
                  <a:srgbClr val="000000"/>
                </a:solidFill>
                <a:highlight>
                  <a:srgbClr val="FFFFFF"/>
                </a:highlight>
                <a:latin typeface="Consolas" panose="020B0609020204030204" pitchFamily="49" charset="0"/>
              </a:rPr>
              <a:t>&lt;T&gt;</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FF"/>
                </a:solidFill>
                <a:highlight>
                  <a:srgbClr val="FFFFFF"/>
                </a:highlight>
                <a:latin typeface="Consolas" panose="020B0609020204030204" pitchFamily="49" charset="0"/>
              </a:rPr>
              <a:t>    public</a:t>
            </a:r>
            <a:r>
              <a:rPr lang="en-US" sz="1400" dirty="0">
                <a:solidFill>
                  <a:srgbClr val="000000"/>
                </a:solidFill>
                <a:highlight>
                  <a:srgbClr val="FFFFFF"/>
                </a:highlight>
                <a:latin typeface="Consolas" panose="020B0609020204030204" pitchFamily="49" charset="0"/>
              </a:rPr>
              <a:t> List</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ru-RU" sz="1400" dirty="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Add(T item</a:t>
            </a: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2000" indent="0">
              <a:spcBef>
                <a:spcPts val="0"/>
              </a:spcBef>
              <a:buNone/>
            </a:pPr>
            <a:r>
              <a:rPr lang="ru-RU" sz="1400" dirty="0" smtClean="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AddRange</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2B91AF"/>
                </a:solidFill>
                <a:highlight>
                  <a:srgbClr val="FFFFFF"/>
                </a:highlight>
                <a:latin typeface="Consolas" panose="020B0609020204030204" pitchFamily="49" charset="0"/>
              </a:rPr>
              <a:t>List</a:t>
            </a:r>
            <a:r>
              <a:rPr lang="en-US" sz="1400" dirty="0" smtClean="0">
                <a:solidFill>
                  <a:srgbClr val="000000"/>
                </a:solidFill>
                <a:highlight>
                  <a:srgbClr val="FFFFFF"/>
                </a:highlight>
                <a:latin typeface="Consolas" panose="020B0609020204030204" pitchFamily="49" charset="0"/>
              </a:rPr>
              <a:t>&lt;T</a:t>
            </a:r>
            <a:r>
              <a:rPr lang="en-US" sz="1400" dirty="0">
                <a:solidFill>
                  <a:srgbClr val="000000"/>
                </a:solidFill>
                <a:highlight>
                  <a:srgbClr val="FFFFFF"/>
                </a:highlight>
                <a:latin typeface="Consolas" panose="020B0609020204030204" pitchFamily="49" charset="0"/>
              </a:rPr>
              <a:t>&gt; collection</a:t>
            </a: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Remove(T item</a:t>
            </a:r>
            <a:r>
              <a:rPr lang="en-US" sz="1400" dirty="0" smtClean="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FF"/>
                </a:solidFill>
                <a:highlight>
                  <a:srgbClr val="FFFFFF"/>
                </a:highlight>
                <a:latin typeface="Consolas" panose="020B0609020204030204" pitchFamily="49" charset="0"/>
              </a:rPr>
              <a:t>    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T[] </a:t>
            </a:r>
            <a:r>
              <a:rPr lang="en-US" sz="1400" dirty="0" err="1">
                <a:solidFill>
                  <a:srgbClr val="000000"/>
                </a:solidFill>
                <a:highlight>
                  <a:srgbClr val="FFFFFF"/>
                </a:highlight>
                <a:latin typeface="Consolas" panose="020B0609020204030204" pitchFamily="49" charset="0"/>
              </a:rPr>
              <a:t>ToArray</a:t>
            </a:r>
            <a:r>
              <a:rPr lang="en-US" sz="1400" dirty="0">
                <a:solidFill>
                  <a:srgbClr val="000000"/>
                </a:solidFill>
                <a:highlight>
                  <a:srgbClr val="FFFFFF"/>
                </a:highlight>
                <a:latin typeface="Consolas" panose="020B0609020204030204" pitchFamily="49" charset="0"/>
              </a:rPr>
              <a:t>();</a:t>
            </a:r>
            <a:endParaRPr lang="en-US" sz="1400" dirty="0" smtClean="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ru-RU" sz="1400" dirty="0" smtClean="0">
                <a:solidFill>
                  <a:srgbClr val="000000"/>
                </a:solidFill>
                <a:highlight>
                  <a:srgbClr val="FFFFFF"/>
                </a:highlight>
                <a:latin typeface="Consolas" panose="020B0609020204030204" pitchFamily="49" charset="0"/>
              </a:rPr>
              <a:t>...</a:t>
            </a:r>
            <a:endParaRPr lang="ru-RU" sz="1400" dirty="0">
              <a:solidFill>
                <a:srgbClr val="008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endParaRPr lang="en-US" altLang="en-US" sz="1800" dirty="0"/>
          </a:p>
          <a:p>
            <a:pPr marL="431800" indent="-431800" eaLnBrk="1" hangingPunct="1">
              <a:spcBef>
                <a:spcPct val="100000"/>
              </a:spcBef>
            </a:pPr>
            <a:r>
              <a:rPr lang="ru-RU" altLang="en-US" sz="1800" dirty="0" smtClean="0"/>
              <a:t>На основе шаблона можно сконструировать тип и создать переменную сконструированного типа:</a:t>
            </a:r>
          </a:p>
          <a:p>
            <a:pPr marL="432000" indent="0">
              <a:spcBef>
                <a:spcPts val="1200"/>
              </a:spcBef>
              <a:buNone/>
            </a:pPr>
            <a:r>
              <a:rPr lang="en-US" sz="1400" dirty="0" err="1" smtClean="0">
                <a:solidFill>
                  <a:srgbClr val="0000FF"/>
                </a:solidFill>
                <a:highlight>
                  <a:srgbClr val="FFFFFF"/>
                </a:highlight>
                <a:latin typeface="Consolas" panose="020B0609020204030204" pitchFamily="49" charset="0"/>
              </a:rPr>
              <a:t>var</a:t>
            </a:r>
            <a:r>
              <a:rPr lang="en-US" sz="1400" dirty="0" smtClean="0">
                <a:solidFill>
                  <a:srgbClr val="0000FF"/>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stringList</a:t>
            </a:r>
            <a:r>
              <a:rPr lang="en-US" sz="1400" dirty="0" smtClean="0">
                <a:solidFill>
                  <a:srgbClr val="000000"/>
                </a:solidFill>
                <a:highlight>
                  <a:srgbClr val="FFFFFF"/>
                </a:highlight>
                <a:latin typeface="Consolas" panose="020B0609020204030204" pitchFamily="49" charset="0"/>
              </a:rPr>
              <a:t> = </a:t>
            </a:r>
            <a:r>
              <a:rPr lang="en-US" sz="1400" dirty="0" smtClean="0">
                <a:solidFill>
                  <a:srgbClr val="0000FF"/>
                </a:solidFill>
                <a:highlight>
                  <a:srgbClr val="FFFFFF"/>
                </a:highlight>
                <a:latin typeface="Consolas" panose="020B0609020204030204" pitchFamily="49" charset="0"/>
              </a:rPr>
              <a:t>new</a:t>
            </a:r>
            <a:r>
              <a:rPr lang="en-US" sz="1400" dirty="0" smtClean="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List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smtClean="0">
                <a:solidFill>
                  <a:srgbClr val="000000"/>
                </a:solidFill>
                <a:highlight>
                  <a:srgbClr val="FFFFFF"/>
                </a:highlight>
                <a:latin typeface="Consolas" panose="020B0609020204030204" pitchFamily="49" charset="0"/>
              </a:rPr>
              <a:t>&gt;();</a:t>
            </a:r>
          </a:p>
          <a:p>
            <a:pPr marL="432000" indent="0">
              <a:spcBef>
                <a:spcPts val="0"/>
              </a:spcBef>
              <a:buNone/>
            </a:pPr>
            <a:r>
              <a:rPr lang="en-US" sz="1400" dirty="0" err="1">
                <a:solidFill>
                  <a:srgbClr val="0000FF"/>
                </a:solidFill>
                <a:highlight>
                  <a:srgbClr val="FFFFFF"/>
                </a:highlight>
                <a:latin typeface="Consolas" panose="020B0609020204030204" pitchFamily="49" charset="0"/>
              </a:rPr>
              <a:t>var</a:t>
            </a:r>
            <a:r>
              <a:rPr lang="en-US" sz="1400" dirty="0">
                <a:solidFill>
                  <a:srgbClr val="0000FF"/>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integerList</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smtClean="0">
                <a:solidFill>
                  <a:srgbClr val="2B91AF"/>
                </a:solidFill>
                <a:highlight>
                  <a:srgbClr val="FFFFFF"/>
                </a:highlight>
                <a:latin typeface="Consolas" panose="020B0609020204030204" pitchFamily="49" charset="0"/>
              </a:rPr>
              <a:t>List</a:t>
            </a:r>
            <a:r>
              <a:rPr lang="en-US" sz="1400" dirty="0" smtClean="0">
                <a:solidFill>
                  <a:srgbClr val="000000"/>
                </a:solidFill>
                <a:highlight>
                  <a:srgbClr val="FFFFFF"/>
                </a:highlight>
                <a:latin typeface="Consolas" panose="020B0609020204030204" pitchFamily="49" charset="0"/>
              </a:rPr>
              <a:t>&lt;</a:t>
            </a:r>
            <a:r>
              <a:rPr lang="en-US" sz="1400" dirty="0" err="1" smtClean="0">
                <a:solidFill>
                  <a:srgbClr val="0000FF"/>
                </a:solidFill>
                <a:highlight>
                  <a:srgbClr val="FFFFFF"/>
                </a:highlight>
                <a:latin typeface="Consolas" panose="020B0609020204030204" pitchFamily="49" charset="0"/>
              </a:rPr>
              <a:t>int</a:t>
            </a:r>
            <a:r>
              <a:rPr lang="en-US" sz="1400" dirty="0" smtClean="0">
                <a:solidFill>
                  <a:srgbClr val="000000"/>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marL="431800" indent="-431800" eaLnBrk="1" hangingPunct="1">
              <a:spcBef>
                <a:spcPct val="100000"/>
              </a:spcBef>
            </a:pPr>
            <a:r>
              <a:rPr lang="ru-RU" altLang="en-US" sz="1800" dirty="0" smtClean="0"/>
              <a:t>Представление в памяти сконструированного типа зависит от типа-параметра. </a:t>
            </a:r>
            <a:r>
              <a:rPr lang="ru-RU" altLang="en-US" sz="1800" dirty="0"/>
              <a:t>Представление </a:t>
            </a:r>
            <a:r>
              <a:rPr lang="ru-RU" altLang="en-US" sz="1800" dirty="0" smtClean="0"/>
              <a:t>оптимизировано для каждого отдельного скалярного типа-параметра (например, </a:t>
            </a:r>
            <a:r>
              <a:rPr lang="en-US" altLang="en-US" sz="1800" dirty="0" err="1" smtClean="0"/>
              <a:t>int</a:t>
            </a:r>
            <a:r>
              <a:rPr lang="en-US" altLang="en-US" sz="1800" dirty="0" smtClean="0"/>
              <a:t>, double</a:t>
            </a:r>
            <a:r>
              <a:rPr lang="ru-RU" altLang="en-US" sz="1800" dirty="0" smtClean="0"/>
              <a:t> и</a:t>
            </a:r>
            <a:r>
              <a:rPr lang="en-US" altLang="en-US" sz="1800" dirty="0" smtClean="0"/>
              <a:t> </a:t>
            </a:r>
            <a:r>
              <a:rPr lang="ru-RU" altLang="en-US" sz="1800" dirty="0" smtClean="0"/>
              <a:t>т.д.) и для всех ссылочных типов (например, </a:t>
            </a:r>
            <a:r>
              <a:rPr lang="en-US" altLang="en-US" sz="1800" dirty="0" smtClean="0"/>
              <a:t>object, string</a:t>
            </a:r>
            <a:r>
              <a:rPr lang="ru-RU" altLang="en-US" sz="1800" dirty="0" smtClean="0"/>
              <a:t> и</a:t>
            </a:r>
            <a:r>
              <a:rPr lang="en-US" altLang="en-US" sz="1800" dirty="0" smtClean="0"/>
              <a:t> </a:t>
            </a:r>
            <a:r>
              <a:rPr lang="ru-RU" altLang="en-US" sz="1800" dirty="0" smtClean="0"/>
              <a:t>т.д.).</a:t>
            </a:r>
            <a:endParaRPr lang="en-US" sz="1400" dirty="0" smtClean="0">
              <a:solidFill>
                <a:srgbClr val="000000"/>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43</a:t>
            </a:fld>
            <a:endParaRPr lang="en-GB" altLang="en-US" sz="1400" smtClean="0"/>
          </a:p>
        </p:txBody>
      </p:sp>
    </p:spTree>
    <p:extLst>
      <p:ext uri="{BB962C8B-B14F-4D97-AF65-F5344CB8AC3E}">
        <p14:creationId xmlns:p14="http://schemas.microsoft.com/office/powerpoint/2010/main" val="11558903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7772400" cy="603250"/>
          </a:xfrm>
        </p:spPr>
        <p:txBody>
          <a:bodyPr/>
          <a:lstStyle/>
          <a:p>
            <a:pPr eaLnBrk="1" hangingPunct="1"/>
            <a:r>
              <a:rPr lang="ru-RU" altLang="en-US" sz="2800" dirty="0" smtClean="0"/>
              <a:t>Шаблон</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smtClean="0"/>
              <a:t>При описании шаблона можно ограничить возможные значения параметра-типа:</a:t>
            </a:r>
            <a:endParaRPr lang="ru-RU"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smtClean="0">
                <a:solidFill>
                  <a:srgbClr val="2B91AF"/>
                </a:solidFill>
                <a:highlight>
                  <a:srgbClr val="FFFFFF"/>
                </a:highlight>
                <a:latin typeface="Consolas" panose="020B0609020204030204" pitchFamily="49" charset="0"/>
              </a:rPr>
              <a:t>List</a:t>
            </a:r>
            <a:r>
              <a:rPr lang="en-US" sz="1400" dirty="0" smtClean="0">
                <a:solidFill>
                  <a:srgbClr val="000000"/>
                </a:solidFill>
                <a:highlight>
                  <a:srgbClr val="FFFFFF"/>
                </a:highlight>
                <a:latin typeface="Consolas" panose="020B0609020204030204" pitchFamily="49" charset="0"/>
              </a:rPr>
              <a:t>&lt;T&gt;</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FF"/>
                </a:solidFill>
                <a:highlight>
                  <a:srgbClr val="FFFFFF"/>
                </a:highlight>
                <a:latin typeface="Consolas" panose="020B0609020204030204" pitchFamily="49" charset="0"/>
              </a:rPr>
              <a:t>    where </a:t>
            </a:r>
            <a:r>
              <a:rPr lang="en-US" sz="1400" dirty="0" smtClean="0">
                <a:solidFill>
                  <a:srgbClr val="000000"/>
                </a:solidFill>
                <a:highlight>
                  <a:srgbClr val="FFFFFF"/>
                </a:highlight>
                <a:latin typeface="Consolas" panose="020B0609020204030204" pitchFamily="49" charset="0"/>
              </a:rPr>
              <a:t>T: </a:t>
            </a:r>
            <a:r>
              <a:rPr lang="en-US" sz="1400" dirty="0" err="1" smtClean="0">
                <a:solidFill>
                  <a:srgbClr val="2B91AF"/>
                </a:solidFill>
                <a:highlight>
                  <a:srgbClr val="FFFFFF"/>
                </a:highlight>
                <a:latin typeface="Consolas" panose="020B0609020204030204" pitchFamily="49" charset="0"/>
              </a:rPr>
              <a:t>ListItem</a:t>
            </a:r>
            <a:r>
              <a:rPr lang="en-US" sz="1400" dirty="0" smtClean="0">
                <a:solidFill>
                  <a:srgbClr val="000000"/>
                </a:solidFill>
                <a:highlight>
                  <a:srgbClr val="FFFFFF"/>
                </a:highlight>
                <a:latin typeface="Consolas" panose="020B0609020204030204" pitchFamily="49" charset="0"/>
              </a:rPr>
              <a:t>&lt;T</a:t>
            </a:r>
            <a:r>
              <a:rPr lang="en-US" sz="1400" dirty="0">
                <a:solidFill>
                  <a:srgbClr val="000000"/>
                </a:solidFill>
                <a:highlight>
                  <a:srgbClr val="FFFFFF"/>
                </a:highlight>
                <a:latin typeface="Consolas" panose="020B0609020204030204" pitchFamily="49" charset="0"/>
              </a:rPr>
              <a:t>&gt;</a:t>
            </a:r>
            <a:endParaRPr lang="ru-RU" sz="1400" dirty="0" smtClean="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ru-RU" sz="1400" dirty="0" smtClean="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Add(T item</a:t>
            </a:r>
            <a:r>
              <a:rPr lang="en-US" sz="1400" dirty="0" smtClean="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Внутри шаблона - </a:t>
            </a:r>
            <a:r>
              <a:rPr lang="en-US" sz="1400" dirty="0" smtClean="0">
                <a:solidFill>
                  <a:srgbClr val="008000"/>
                </a:solidFill>
                <a:highlight>
                  <a:srgbClr val="FFFFFF"/>
                </a:highlight>
                <a:latin typeface="Consolas" panose="020B0609020204030204" pitchFamily="49" charset="0"/>
              </a:rPr>
              <a:t>List&lt;T&gt;.Add</a:t>
            </a:r>
            <a:r>
              <a:rPr lang="ru-RU" sz="1400" dirty="0" smtClean="0">
                <a:solidFill>
                  <a:srgbClr val="008000"/>
                </a:solidFill>
                <a:highlight>
                  <a:srgbClr val="FFFFFF"/>
                </a:highlight>
                <a:latin typeface="Consolas" panose="020B0609020204030204" pitchFamily="49" charset="0"/>
              </a:rPr>
              <a:t>()</a:t>
            </a:r>
            <a:endParaRPr lang="en-US" sz="1400" dirty="0">
              <a:solidFill>
                <a:srgbClr val="008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ru-RU" sz="1400" dirty="0" smtClean="0">
                <a:solidFill>
                  <a:srgbClr val="000000"/>
                </a:solidFill>
                <a:highlight>
                  <a:srgbClr val="FFFFFF"/>
                </a:highlight>
                <a:latin typeface="Consolas" panose="020B0609020204030204" pitchFamily="49" charset="0"/>
              </a:rPr>
              <a:t>...</a:t>
            </a:r>
            <a:endParaRPr lang="ru-RU" sz="1400" dirty="0">
              <a:solidFill>
                <a:srgbClr val="008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endParaRPr lang="en-US" altLang="en-US" sz="1800" dirty="0"/>
          </a:p>
          <a:p>
            <a:pPr marL="431800" indent="-431800" eaLnBrk="1" hangingPunct="1">
              <a:spcBef>
                <a:spcPct val="100000"/>
              </a:spcBef>
            </a:pPr>
            <a:r>
              <a:rPr lang="ru-RU" altLang="en-US" sz="1800" dirty="0" smtClean="0"/>
              <a:t>Вариант шаблона с несколькими параметрами и ограничениями:</a:t>
            </a:r>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smtClean="0">
                <a:solidFill>
                  <a:srgbClr val="2B91AF"/>
                </a:solidFill>
                <a:highlight>
                  <a:srgbClr val="FFFFFF"/>
                </a:highlight>
                <a:latin typeface="Consolas" panose="020B0609020204030204" pitchFamily="49" charset="0"/>
              </a:rPr>
              <a:t>Dictionary</a:t>
            </a:r>
            <a:r>
              <a:rPr lang="en-US" sz="1400" dirty="0" smtClean="0">
                <a:solidFill>
                  <a:srgbClr val="000000"/>
                </a:solidFill>
                <a:highlight>
                  <a:srgbClr val="FFFFFF"/>
                </a:highlight>
                <a:latin typeface="Consolas" panose="020B0609020204030204" pitchFamily="49" charset="0"/>
              </a:rPr>
              <a:t>&lt;K, V&gt;</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FF"/>
                </a:solidFill>
                <a:highlight>
                  <a:srgbClr val="FFFFFF"/>
                </a:highlight>
                <a:latin typeface="Consolas" panose="020B0609020204030204" pitchFamily="49" charset="0"/>
              </a:rPr>
              <a:t>    where </a:t>
            </a:r>
            <a:r>
              <a:rPr lang="en-US" sz="1400" dirty="0" smtClean="0">
                <a:solidFill>
                  <a:srgbClr val="000000"/>
                </a:solidFill>
                <a:highlight>
                  <a:srgbClr val="FFFFFF"/>
                </a:highlight>
                <a:latin typeface="Consolas" panose="020B0609020204030204" pitchFamily="49" charset="0"/>
              </a:rPr>
              <a:t>K: </a:t>
            </a:r>
            <a:r>
              <a:rPr lang="en-US" sz="1400" dirty="0" err="1" smtClean="0">
                <a:solidFill>
                  <a:srgbClr val="2B91AF"/>
                </a:solidFill>
                <a:highlight>
                  <a:srgbClr val="FFFFFF"/>
                </a:highlight>
                <a:latin typeface="Consolas" panose="020B0609020204030204" pitchFamily="49" charset="0"/>
              </a:rPr>
              <a:t>IComparable</a:t>
            </a:r>
            <a:r>
              <a:rPr lang="en-US" sz="1400" dirty="0" smtClean="0">
                <a:solidFill>
                  <a:srgbClr val="000000"/>
                </a:solidFill>
                <a:highlight>
                  <a:srgbClr val="FFFFFF"/>
                </a:highlight>
                <a:latin typeface="Consolas" panose="020B0609020204030204" pitchFamily="49" charset="0"/>
              </a:rPr>
              <a:t>&lt;K&gt;, </a:t>
            </a:r>
            <a:r>
              <a:rPr lang="en-US" sz="1400" dirty="0" err="1">
                <a:solidFill>
                  <a:srgbClr val="2B91AF"/>
                </a:solidFill>
                <a:highlight>
                  <a:srgbClr val="FFFFFF"/>
                </a:highlight>
                <a:latin typeface="Consolas" panose="020B0609020204030204" pitchFamily="49" charset="0"/>
              </a:rPr>
              <a:t>ISerializable</a:t>
            </a:r>
            <a:endParaRPr lang="ru-RU"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FF"/>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where </a:t>
            </a:r>
            <a:r>
              <a:rPr lang="en-US" sz="1400" dirty="0" smtClean="0">
                <a:solidFill>
                  <a:srgbClr val="000000"/>
                </a:solidFill>
                <a:highlight>
                  <a:srgbClr val="FFFFFF"/>
                </a:highlight>
                <a:latin typeface="Consolas" panose="020B0609020204030204" pitchFamily="49" charset="0"/>
              </a:rPr>
              <a:t>V: </a:t>
            </a:r>
            <a:r>
              <a:rPr lang="en-US" sz="1400" dirty="0" err="1" smtClean="0">
                <a:solidFill>
                  <a:srgbClr val="2B91AF"/>
                </a:solidFill>
                <a:highlight>
                  <a:srgbClr val="FFFFFF"/>
                </a:highlight>
                <a:latin typeface="Consolas" panose="020B0609020204030204" pitchFamily="49" charset="0"/>
              </a:rPr>
              <a:t>ISerializable</a:t>
            </a:r>
            <a:endParaRPr lang="en-US" sz="1400" dirty="0" smtClean="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ru-RU" sz="1400" dirty="0" smtClean="0">
                <a:solidFill>
                  <a:srgbClr val="000000"/>
                </a:solidFill>
                <a:highlight>
                  <a:srgbClr val="FFFFFF"/>
                </a:highlight>
                <a:latin typeface="Consolas" panose="020B0609020204030204" pitchFamily="49" charset="0"/>
              </a:rPr>
              <a:t>...</a:t>
            </a:r>
          </a:p>
          <a:p>
            <a:pPr marL="432000" indent="0">
              <a:spcBef>
                <a:spcPts val="0"/>
              </a:spcBef>
              <a:buNone/>
            </a:pP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Add(K key, V value); </a:t>
            </a:r>
            <a:r>
              <a:rPr lang="en-US" sz="1400" dirty="0">
                <a:solidFill>
                  <a:srgbClr val="008000"/>
                </a:solidFill>
                <a:highlight>
                  <a:srgbClr val="FFFFFF"/>
                </a:highlight>
                <a:latin typeface="Consolas" panose="020B0609020204030204" pitchFamily="49" charset="0"/>
              </a:rPr>
              <a:t>// </a:t>
            </a:r>
            <a:r>
              <a:rPr lang="en-US" sz="1400" dirty="0" smtClean="0">
                <a:solidFill>
                  <a:srgbClr val="008000"/>
                </a:solidFill>
                <a:highlight>
                  <a:srgbClr val="FFFFFF"/>
                </a:highlight>
                <a:latin typeface="Consolas" panose="020B0609020204030204" pitchFamily="49" charset="0"/>
              </a:rPr>
              <a:t>Dictionary&lt;K, V&gt;.Add</a:t>
            </a:r>
            <a:r>
              <a:rPr lang="ru-RU" sz="1400" dirty="0" smtClean="0">
                <a:solidFill>
                  <a:srgbClr val="008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endParaRPr lang="ru-RU" sz="1400" dirty="0">
              <a:solidFill>
                <a:srgbClr val="008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altLang="en-US" sz="1800" dirty="0"/>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44</a:t>
            </a:fld>
            <a:endParaRPr lang="en-GB" altLang="en-US" sz="1400" smtClean="0"/>
          </a:p>
        </p:txBody>
      </p:sp>
    </p:spTree>
    <p:extLst>
      <p:ext uri="{BB962C8B-B14F-4D97-AF65-F5344CB8AC3E}">
        <p14:creationId xmlns:p14="http://schemas.microsoft.com/office/powerpoint/2010/main" val="35530758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smtClean="0"/>
              <a:t>Атрибут – метаданные</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smtClean="0"/>
              <a:t>Атрибуты – это метаданные, которые можно назначать элементам программы. Эти метаданные представляются как объекты, производные от класса </a:t>
            </a:r>
            <a:r>
              <a:rPr lang="en-US" altLang="en-US" sz="1800" dirty="0" smtClean="0"/>
              <a:t>Attribute.</a:t>
            </a:r>
            <a:endParaRPr lang="ru-RU" altLang="en-US" sz="1800" dirty="0"/>
          </a:p>
          <a:p>
            <a:pPr marL="432000" indent="0">
              <a:spcBef>
                <a:spcPts val="1200"/>
              </a:spcBef>
              <a:buNone/>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HelpAttribute</a:t>
            </a:r>
            <a:r>
              <a:rPr lang="en-US" sz="1400" dirty="0">
                <a:solidFill>
                  <a:srgbClr val="000000"/>
                </a:solidFill>
                <a:highlight>
                  <a:srgbClr val="FFFFFF"/>
                </a:highlight>
                <a:latin typeface="Consolas" panose="020B0609020204030204" pitchFamily="49" charset="0"/>
              </a:rPr>
              <a:t> : </a:t>
            </a:r>
            <a:r>
              <a:rPr lang="en-US" sz="1400" dirty="0">
                <a:solidFill>
                  <a:srgbClr val="2B91AF"/>
                </a:solidFill>
                <a:highlight>
                  <a:srgbClr val="FFFFFF"/>
                </a:highlight>
                <a:latin typeface="Consolas" panose="020B0609020204030204" pitchFamily="49" charset="0"/>
              </a:rPr>
              <a:t>Attribute</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Url</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Topic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set</a:t>
            </a:r>
            <a:r>
              <a:rPr lang="en-US" sz="1400" dirty="0">
                <a:solidFill>
                  <a:srgbClr val="000000"/>
                </a:solidFill>
                <a:highlight>
                  <a:srgbClr val="FFFFFF"/>
                </a:highlight>
                <a:latin typeface="Consolas" panose="020B0609020204030204" pitchFamily="49" charset="0"/>
              </a:rPr>
              <a:t>; }</a:t>
            </a:r>
          </a:p>
          <a:p>
            <a:pPr marL="432000" indent="0">
              <a:spcBef>
                <a:spcPts val="0"/>
              </a:spcBef>
              <a:buNone/>
            </a:pPr>
            <a:endParaRPr lang="en-US" sz="1400" dirty="0" smtClean="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HelpAttribute</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url</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Url</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url</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sz="1400" dirty="0" smtClean="0">
              <a:solidFill>
                <a:srgbClr val="0000FF"/>
              </a:solidFill>
              <a:highlight>
                <a:srgbClr val="FFFFFF"/>
              </a:highlight>
              <a:latin typeface="Consolas" panose="020B0609020204030204" pitchFamily="49" charset="0"/>
            </a:endParaRPr>
          </a:p>
          <a:p>
            <a:pPr marL="431800" indent="-431800" eaLnBrk="1" hangingPunct="1">
              <a:spcBef>
                <a:spcPct val="100000"/>
              </a:spcBef>
            </a:pPr>
            <a:r>
              <a:rPr lang="ru-RU" altLang="en-US" sz="1800" dirty="0" smtClean="0"/>
              <a:t>Применение атрибута:</a:t>
            </a:r>
          </a:p>
          <a:p>
            <a:pPr marL="432000" indent="0">
              <a:spcBef>
                <a:spcPts val="1200"/>
              </a:spcBef>
              <a:buNone/>
            </a:pPr>
            <a:r>
              <a:rPr lang="en-US" sz="1400" dirty="0" smtClean="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Help</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"http</a:t>
            </a:r>
            <a:r>
              <a:rPr lang="en-US" sz="1400" dirty="0" smtClean="0">
                <a:solidFill>
                  <a:srgbClr val="A31515"/>
                </a:solidFill>
                <a:highlight>
                  <a:srgbClr val="FFFFFF"/>
                </a:highlight>
                <a:latin typeface="Consolas" panose="020B0609020204030204" pitchFamily="49" charset="0"/>
              </a:rPr>
              <a:t>://company.com/help/Widget.htm</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Widget</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Help</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"http</a:t>
            </a:r>
            <a:r>
              <a:rPr lang="en-US" sz="1400" dirty="0" smtClean="0">
                <a:solidFill>
                  <a:srgbClr val="A31515"/>
                </a:solidFill>
                <a:highlight>
                  <a:srgbClr val="FFFFFF"/>
                </a:highlight>
                <a:latin typeface="Consolas" panose="020B0609020204030204" pitchFamily="49" charset="0"/>
              </a:rPr>
              <a:t>://company.com/help/WidgetDisplay.htm</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Topic = </a:t>
            </a:r>
            <a:r>
              <a:rPr lang="en-US" sz="1400" dirty="0">
                <a:solidFill>
                  <a:srgbClr val="A31515"/>
                </a:solidFill>
                <a:highlight>
                  <a:srgbClr val="FFFFFF"/>
                </a:highlight>
                <a:latin typeface="Consolas" panose="020B0609020204030204" pitchFamily="49" charset="0"/>
              </a:rPr>
              <a:t>"Display"</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Display(</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text</a:t>
            </a:r>
            <a:r>
              <a:rPr lang="en-US" sz="1400" dirty="0" smtClean="0">
                <a:solidFill>
                  <a:srgbClr val="000000"/>
                </a:solidFill>
                <a:highlight>
                  <a:srgbClr val="FFFFFF"/>
                </a:highlight>
                <a:latin typeface="Consolas" panose="020B0609020204030204" pitchFamily="49" charset="0"/>
              </a:rPr>
              <a:t>) { ... </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45</a:t>
            </a:fld>
            <a:endParaRPr lang="en-GB" altLang="en-US" sz="1400" smtClean="0"/>
          </a:p>
        </p:txBody>
      </p:sp>
    </p:spTree>
    <p:extLst>
      <p:ext uri="{BB962C8B-B14F-4D97-AF65-F5344CB8AC3E}">
        <p14:creationId xmlns:p14="http://schemas.microsoft.com/office/powerpoint/2010/main" val="5887795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smtClean="0"/>
              <a:t>Атрибут – механизм рефлексии</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smtClean="0"/>
              <a:t>С помощью механизма рефлексии для каждого элемента программы – класса, поля, свойства, метода, параметра – можно получить список атрибутов и воспользоваться данными атрибутов.</a:t>
            </a:r>
            <a:endParaRPr lang="ru-RU"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System;</a:t>
            </a:r>
          </a:p>
          <a:p>
            <a:pPr marL="432000" indent="0">
              <a:spcBef>
                <a:spcPts val="0"/>
              </a:spcBef>
              <a:buNone/>
            </a:pPr>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System.Reflection</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System.Diagnostics</a:t>
            </a:r>
            <a:r>
              <a:rPr lang="en-US" sz="1400" dirty="0">
                <a:solidFill>
                  <a:srgbClr val="000000"/>
                </a:solidFill>
                <a:highlight>
                  <a:srgbClr val="FFFFFF"/>
                </a:highlight>
                <a:latin typeface="Consolas" panose="020B0609020204030204" pitchFamily="49" charset="0"/>
              </a:rPr>
              <a:t>;</a:t>
            </a:r>
          </a:p>
          <a:p>
            <a:pPr marL="432000" indent="0">
              <a:spcBef>
                <a:spcPts val="0"/>
              </a:spcBef>
              <a:buNone/>
            </a:pPr>
            <a:endParaRPr lang="ru-RU" sz="1400" dirty="0" smtClean="0">
              <a:solidFill>
                <a:srgbClr val="0000FF"/>
              </a:solidFill>
              <a:highlight>
                <a:srgbClr val="FFFFFF"/>
              </a:highlight>
              <a:latin typeface="Consolas" panose="020B0609020204030204" pitchFamily="49" charset="0"/>
            </a:endParaRPr>
          </a:p>
          <a:p>
            <a:pPr marL="432000" indent="0">
              <a:spcBef>
                <a:spcPts val="0"/>
              </a:spcBef>
              <a:buNone/>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Program</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Main()</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ShowHelp</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typeof</a:t>
            </a:r>
            <a:r>
              <a:rPr lang="en-US" sz="1400" dirty="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Widget</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ShowHelp</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typeof</a:t>
            </a:r>
            <a:r>
              <a:rPr lang="en-US" sz="1400" dirty="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Widget</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GetMethod</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"Display"</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ShowHelp</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MemberInfo</a:t>
            </a:r>
            <a:r>
              <a:rPr lang="en-US" sz="1400" dirty="0">
                <a:solidFill>
                  <a:srgbClr val="000000"/>
                </a:solidFill>
                <a:highlight>
                  <a:srgbClr val="FFFFFF"/>
                </a:highlight>
                <a:latin typeface="Consolas" panose="020B0609020204030204" pitchFamily="49" charset="0"/>
              </a:rPr>
              <a:t> member)</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HelpAttribute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attr</a:t>
            </a:r>
            <a:r>
              <a:rPr lang="en-US" sz="1400" dirty="0">
                <a:solidFill>
                  <a:srgbClr val="000000"/>
                </a:solidFill>
                <a:highlight>
                  <a:srgbClr val="FFFFFF"/>
                </a:highlight>
                <a:latin typeface="Consolas" panose="020B0609020204030204" pitchFamily="49" charset="0"/>
              </a:rPr>
              <a:t> = </a:t>
            </a:r>
            <a:r>
              <a:rPr lang="en-US" sz="1400" dirty="0" err="1">
                <a:solidFill>
                  <a:srgbClr val="2B91AF"/>
                </a:solidFill>
                <a:highlight>
                  <a:srgbClr val="FFFFFF"/>
                </a:highlight>
                <a:latin typeface="Consolas" panose="020B0609020204030204" pitchFamily="49" charset="0"/>
              </a:rPr>
              <a:t>Attribute</a:t>
            </a:r>
            <a:r>
              <a:rPr lang="en-US" sz="1400" dirty="0" err="1">
                <a:solidFill>
                  <a:srgbClr val="000000"/>
                </a:solidFill>
                <a:highlight>
                  <a:srgbClr val="FFFFFF"/>
                </a:highlight>
                <a:latin typeface="Consolas" panose="020B0609020204030204" pitchFamily="49" charset="0"/>
              </a:rPr>
              <a:t>.GetCustomAttribute</a:t>
            </a:r>
            <a:r>
              <a:rPr lang="en-US" sz="1400" dirty="0">
                <a:solidFill>
                  <a:srgbClr val="000000"/>
                </a:solidFill>
                <a:highlight>
                  <a:srgbClr val="FFFFFF"/>
                </a:highlight>
                <a:latin typeface="Consolas" panose="020B0609020204030204" pitchFamily="49" charset="0"/>
              </a:rPr>
              <a:t>(member,</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typeof</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HelpAttribute</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as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HelpAttribute</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Process</a:t>
            </a:r>
            <a:r>
              <a:rPr lang="en-US" sz="1400" dirty="0" err="1">
                <a:solidFill>
                  <a:srgbClr val="000000"/>
                </a:solidFill>
                <a:highlight>
                  <a:srgbClr val="FFFFFF"/>
                </a:highlight>
                <a:latin typeface="Consolas" panose="020B0609020204030204" pitchFamily="49" charset="0"/>
              </a:rPr>
              <a:t>.Start</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attr.Url</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sz="1400" dirty="0" smtClean="0">
              <a:solidFill>
                <a:srgbClr val="0000FF"/>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46</a:t>
            </a:fld>
            <a:endParaRPr lang="en-GB" altLang="en-US" sz="1400" smtClean="0"/>
          </a:p>
        </p:txBody>
      </p:sp>
    </p:spTree>
    <p:extLst>
      <p:ext uri="{BB962C8B-B14F-4D97-AF65-F5344CB8AC3E}">
        <p14:creationId xmlns:p14="http://schemas.microsoft.com/office/powerpoint/2010/main" val="6210525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304800"/>
            <a:ext cx="8210550" cy="603250"/>
          </a:xfrm>
        </p:spPr>
        <p:txBody>
          <a:bodyPr/>
          <a:lstStyle/>
          <a:p>
            <a:pPr eaLnBrk="1" hangingPunct="1"/>
            <a:r>
              <a:rPr lang="ru-RU" altLang="en-US" sz="2800" dirty="0" smtClean="0"/>
              <a:t>Дополнительные понятия</a:t>
            </a:r>
          </a:p>
        </p:txBody>
      </p:sp>
      <p:sp>
        <p:nvSpPr>
          <p:cNvPr id="24579" name="Rectangle 3" descr="Rectangle: Click to edit Master text styles&#10;Second level&#10;Third level&#10;Fourth level&#10;Fifth level"/>
          <p:cNvSpPr>
            <a:spLocks noGrp="1" noChangeArrowheads="1"/>
          </p:cNvSpPr>
          <p:nvPr>
            <p:ph idx="1"/>
          </p:nvPr>
        </p:nvSpPr>
        <p:spPr>
          <a:xfrm>
            <a:off x="838200" y="1052513"/>
            <a:ext cx="7772400" cy="5805487"/>
          </a:xfrm>
        </p:spPr>
        <p:txBody>
          <a:bodyPr/>
          <a:lstStyle/>
          <a:p>
            <a:pPr marL="431800" indent="-431800" eaLnBrk="1" hangingPunct="1">
              <a:spcBef>
                <a:spcPts val="1400"/>
              </a:spcBef>
            </a:pPr>
            <a:r>
              <a:rPr lang="ru-RU" altLang="en-US" sz="1800" dirty="0"/>
              <a:t>Переменная с непостоянным типом значений</a:t>
            </a:r>
            <a:endParaRPr lang="en-US" altLang="en-US" sz="1800" dirty="0"/>
          </a:p>
          <a:p>
            <a:pPr marL="431800" indent="-431800" eaLnBrk="1" hangingPunct="1">
              <a:spcBef>
                <a:spcPts val="1400"/>
              </a:spcBef>
            </a:pPr>
            <a:r>
              <a:rPr lang="ru-RU" altLang="en-US" sz="1800" dirty="0" smtClean="0"/>
              <a:t>Анонимная функция</a:t>
            </a:r>
          </a:p>
        </p:txBody>
      </p:sp>
      <p:sp>
        <p:nvSpPr>
          <p:cNvPr id="24580"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C1314BD-7CB5-40C9-A6DD-8E1FB98C6791}" type="slidenum">
              <a:rPr lang="en-GB" altLang="en-US" sz="1400" smtClean="0"/>
              <a:pPr>
                <a:spcBef>
                  <a:spcPct val="0"/>
                </a:spcBef>
                <a:buClrTx/>
                <a:buSzTx/>
                <a:buFontTx/>
                <a:buNone/>
              </a:pPr>
              <a:t>47</a:t>
            </a:fld>
            <a:endParaRPr lang="en-GB" altLang="en-US" sz="1400" smtClean="0"/>
          </a:p>
        </p:txBody>
      </p:sp>
    </p:spTree>
    <p:extLst>
      <p:ext uri="{BB962C8B-B14F-4D97-AF65-F5344CB8AC3E}">
        <p14:creationId xmlns:p14="http://schemas.microsoft.com/office/powerpoint/2010/main" val="13977494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Переменная с непостоянным типом </a:t>
            </a:r>
            <a:r>
              <a:rPr lang="ru-RU" altLang="en-US" sz="2800" dirty="0" smtClean="0"/>
              <a:t>значений</a:t>
            </a: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48</a:t>
            </a:fld>
            <a:endParaRPr lang="en-GB" altLang="en-US" sz="1400" smtClean="0"/>
          </a:p>
        </p:txBody>
      </p:sp>
      <p:sp>
        <p:nvSpPr>
          <p:cNvPr id="6"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smtClean="0"/>
              <a:t>Для поддержки скриптовых языков в язык </a:t>
            </a:r>
            <a:r>
              <a:rPr lang="en-US" altLang="en-US" sz="1800" dirty="0" smtClean="0"/>
              <a:t>C# </a:t>
            </a:r>
            <a:r>
              <a:rPr lang="ru-RU" altLang="en-US" sz="1800" dirty="0" smtClean="0"/>
              <a:t>внесли возможность создавать переменные с непостоянным типом значений. Для таких переменных допустимые операции зависят от присвоенного в данный момент значения. На этапе компиляции их можно использовать в любых выражениях</a:t>
            </a:r>
            <a:r>
              <a:rPr lang="ru-RU" altLang="en-US" sz="1800" dirty="0"/>
              <a:t>. </a:t>
            </a:r>
            <a:r>
              <a:rPr lang="ru-RU" altLang="en-US" sz="1800" dirty="0" smtClean="0"/>
              <a:t>Переменные </a:t>
            </a:r>
            <a:r>
              <a:rPr lang="ru-RU" altLang="en-US" sz="1800" dirty="0"/>
              <a:t>с непостоянным типом значений </a:t>
            </a:r>
            <a:r>
              <a:rPr lang="ru-RU" altLang="en-US" sz="1800" dirty="0" smtClean="0"/>
              <a:t>можно интерпретировать как объекты произвольных типов. Например, можно вызывать неизвестные методы:</a:t>
            </a:r>
            <a:endParaRPr lang="ru-RU" altLang="en-US" sz="1800" dirty="0"/>
          </a:p>
          <a:p>
            <a:pPr marL="432000" indent="0">
              <a:spcBef>
                <a:spcPts val="1200"/>
              </a:spcBef>
              <a:buNone/>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Test(</a:t>
            </a:r>
            <a:r>
              <a:rPr lang="en-US" sz="1400" dirty="0">
                <a:solidFill>
                  <a:srgbClr val="0000FF"/>
                </a:solidFill>
                <a:highlight>
                  <a:srgbClr val="FFFFFF"/>
                </a:highlight>
                <a:latin typeface="Consolas" panose="020B0609020204030204" pitchFamily="49" charset="0"/>
              </a:rPr>
              <a:t>dynamic</a:t>
            </a:r>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obj</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obj.OpenFile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"MyFile.txt"</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obj.NextLine</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obj.Close</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1800" indent="-431800" eaLnBrk="1" hangingPunct="1">
              <a:spcBef>
                <a:spcPct val="100000"/>
              </a:spcBef>
            </a:pPr>
            <a:r>
              <a:rPr lang="ru-RU" altLang="en-US" sz="1800" dirty="0" smtClean="0"/>
              <a:t>Результат выполнения этой процедуры зависит от того, что передано в параметре </a:t>
            </a:r>
            <a:r>
              <a:rPr lang="en-US" altLang="en-US" sz="1800" dirty="0" err="1" smtClean="0"/>
              <a:t>obj</a:t>
            </a:r>
            <a:r>
              <a:rPr lang="ru-RU" altLang="en-US" sz="1800" dirty="0" smtClean="0"/>
              <a:t>. Если передан объект, содержащий такие методы, тогда вызовы пройдут успешно. Если это какой-то другой объект, произойдет исключение.</a:t>
            </a:r>
            <a:endParaRPr lang="ru-RU" altLang="en-US" sz="1800" dirty="0"/>
          </a:p>
        </p:txBody>
      </p:sp>
    </p:spTree>
    <p:extLst>
      <p:ext uri="{BB962C8B-B14F-4D97-AF65-F5344CB8AC3E}">
        <p14:creationId xmlns:p14="http://schemas.microsoft.com/office/powerpoint/2010/main" val="37342577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smtClean="0"/>
              <a:t>Анонимная функция</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0" indent="0">
              <a:spcBef>
                <a:spcPts val="1200"/>
              </a:spcBef>
              <a:buNone/>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delegate</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FunctionDelegate</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x);</a:t>
            </a:r>
          </a:p>
          <a:p>
            <a:pPr marL="0" indent="0">
              <a:buNone/>
            </a:pPr>
            <a:endParaRPr lang="en-US" sz="1400" dirty="0" smtClean="0">
              <a:solidFill>
                <a:srgbClr val="0000FF"/>
              </a:solidFill>
              <a:highlight>
                <a:srgbClr val="FFFFFF"/>
              </a:highlight>
              <a:latin typeface="Consolas" panose="020B0609020204030204" pitchFamily="49" charset="0"/>
            </a:endParaRPr>
          </a:p>
          <a:p>
            <a:pPr marL="0" indent="0">
              <a:buNone/>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smtClean="0">
                <a:solidFill>
                  <a:srgbClr val="2B91AF"/>
                </a:solidFill>
                <a:highlight>
                  <a:srgbClr val="FFFFFF"/>
                </a:highlight>
                <a:latin typeface="Consolas" panose="020B0609020204030204" pitchFamily="49" charset="0"/>
              </a:rPr>
              <a:t>Program</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Test()</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CallFunction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this</a:t>
            </a:r>
            <a:r>
              <a:rPr lang="en-US" sz="1400" dirty="0" err="1">
                <a:solidFill>
                  <a:srgbClr val="000000"/>
                </a:solidFill>
                <a:highlight>
                  <a:srgbClr val="FFFFFF"/>
                </a:highlight>
                <a:latin typeface="Consolas" panose="020B0609020204030204" pitchFamily="49" charset="0"/>
              </a:rPr>
              <a:t>.Negate</a:t>
            </a: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CallFunction</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delegate</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x)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-x; });</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CallFunction</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delegate</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0; });</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CallFunction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x) =&gt;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-x; </a:t>
            </a:r>
            <a:r>
              <a:rPr lang="en-US" sz="1400" dirty="0" smtClean="0">
                <a:solidFill>
                  <a:srgbClr val="000000"/>
                </a:solidFill>
                <a:highlight>
                  <a:srgbClr val="FFFFFF"/>
                </a:highlight>
                <a:latin typeface="Consolas" panose="020B0609020204030204" pitchFamily="49" charset="0"/>
              </a:rPr>
              <a:t>});</a:t>
            </a:r>
            <a:r>
              <a:rPr lang="ru-RU" sz="1400" dirty="0" smtClean="0">
                <a:solidFill>
                  <a:srgbClr val="000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лямбда-выражение</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CallFunction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x) =&gt; -x</a:t>
            </a:r>
            <a:r>
              <a:rPr lang="en-US" sz="1400" dirty="0" smtClean="0">
                <a:solidFill>
                  <a:srgbClr val="000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предпочтительно</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CallFunction</a:t>
            </a:r>
            <a:r>
              <a:rPr lang="en-US" sz="1400" dirty="0">
                <a:solidFill>
                  <a:srgbClr val="000000"/>
                </a:solidFill>
                <a:highlight>
                  <a:srgbClr val="FFFFFF"/>
                </a:highlight>
                <a:latin typeface="Consolas" panose="020B0609020204030204" pitchFamily="49" charset="0"/>
              </a:rPr>
              <a:t>((x) =&gt; -x);</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CallFunction</a:t>
            </a:r>
            <a:r>
              <a:rPr lang="en-US" sz="1400" dirty="0">
                <a:solidFill>
                  <a:srgbClr val="000000"/>
                </a:solidFill>
                <a:highlight>
                  <a:srgbClr val="FFFFFF"/>
                </a:highlight>
                <a:latin typeface="Consolas" panose="020B0609020204030204" pitchFamily="49" charset="0"/>
              </a:rPr>
              <a:t>(x =&gt; -x);</a:t>
            </a:r>
          </a:p>
          <a:p>
            <a:pPr marL="0" indent="0">
              <a:buNone/>
            </a:pPr>
            <a:r>
              <a:rPr lang="en-US" sz="1400" dirty="0" smtClean="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pPr marL="0" indent="0">
              <a:buNone/>
            </a:pPr>
            <a:endParaRPr lang="en-US" sz="1400" dirty="0" smtClean="0">
              <a:solidFill>
                <a:srgbClr val="000000"/>
              </a:solidFill>
              <a:highlight>
                <a:srgbClr val="FFFFFF"/>
              </a:highlight>
              <a:latin typeface="Consolas" panose="020B0609020204030204" pitchFamily="49" charset="0"/>
            </a:endParaRPr>
          </a:p>
          <a:p>
            <a:pPr marL="0" indent="0">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Negate(</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x) {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-x; }</a:t>
            </a:r>
          </a:p>
          <a:p>
            <a:pPr marL="0" indent="0">
              <a:buNone/>
            </a:pPr>
            <a:endParaRPr lang="en-US" sz="1400" dirty="0" smtClean="0">
              <a:solidFill>
                <a:srgbClr val="000000"/>
              </a:solidFill>
              <a:highlight>
                <a:srgbClr val="FFFFFF"/>
              </a:highlight>
              <a:latin typeface="Consolas" panose="020B0609020204030204" pitchFamily="49" charset="0"/>
            </a:endParaRPr>
          </a:p>
          <a:p>
            <a:pPr marL="0" indent="0">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CallFunction</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FunctionDelegate</a:t>
            </a:r>
            <a:r>
              <a:rPr lang="en-US" sz="1400" dirty="0">
                <a:solidFill>
                  <a:srgbClr val="000000"/>
                </a:solidFill>
                <a:highlight>
                  <a:srgbClr val="FFFFFF"/>
                </a:highlight>
                <a:latin typeface="Consolas" panose="020B0609020204030204" pitchFamily="49" charset="0"/>
              </a:rPr>
              <a:t> f)</a:t>
            </a:r>
          </a:p>
          <a:p>
            <a:pPr marL="0" indent="0">
              <a:buNone/>
            </a:pP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Console</a:t>
            </a:r>
            <a:r>
              <a:rPr lang="en-US" sz="1400" dirty="0" err="1" smtClean="0">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"F(10) = {0}"</a:t>
            </a:r>
            <a:r>
              <a:rPr lang="en-US" sz="1400" dirty="0">
                <a:solidFill>
                  <a:srgbClr val="000000"/>
                </a:solidFill>
                <a:highlight>
                  <a:srgbClr val="FFFFFF"/>
                </a:highlight>
                <a:latin typeface="Consolas" panose="020B0609020204030204" pitchFamily="49" charset="0"/>
              </a:rPr>
              <a:t>, f(10</a:t>
            </a:r>
            <a:r>
              <a:rPr lang="en-US" sz="1400" dirty="0" smtClean="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pPr marL="0" indent="0">
              <a:buNone/>
            </a:pPr>
            <a:r>
              <a:rPr lang="en-US" sz="1400" dirty="0" smtClean="0">
                <a:solidFill>
                  <a:srgbClr val="000000"/>
                </a:solidFill>
                <a:highlight>
                  <a:srgbClr val="FFFFFF"/>
                </a:highlight>
                <a:latin typeface="Consolas" panose="020B0609020204030204" pitchFamily="49" charset="0"/>
              </a:rPr>
              <a:t>}</a:t>
            </a:r>
          </a:p>
          <a:p>
            <a:pPr marL="0" indent="0">
              <a:buNone/>
            </a:pPr>
            <a:endParaRPr lang="en-US" sz="1400" dirty="0" smtClean="0">
              <a:solidFill>
                <a:srgbClr val="000000"/>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49</a:t>
            </a:fld>
            <a:endParaRPr lang="en-GB" altLang="en-US" sz="1400" smtClean="0"/>
          </a:p>
        </p:txBody>
      </p:sp>
    </p:spTree>
    <p:extLst>
      <p:ext uri="{BB962C8B-B14F-4D97-AF65-F5344CB8AC3E}">
        <p14:creationId xmlns:p14="http://schemas.microsoft.com/office/powerpoint/2010/main" val="1945624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0" y="304800"/>
            <a:ext cx="7772400" cy="603250"/>
          </a:xfrm>
        </p:spPr>
        <p:txBody>
          <a:bodyPr/>
          <a:lstStyle/>
          <a:p>
            <a:pPr eaLnBrk="1" hangingPunct="1"/>
            <a:r>
              <a:rPr lang="ru-RU" altLang="en-US" sz="2800" smtClean="0"/>
              <a:t>Модуль</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7772400" cy="5329237"/>
          </a:xfrm>
          <a:extLst/>
        </p:spPr>
        <p:txBody>
          <a:bodyPr/>
          <a:lstStyle/>
          <a:p>
            <a:pPr marL="431800" indent="-431800" eaLnBrk="1" hangingPunct="1">
              <a:spcBef>
                <a:spcPts val="1400"/>
              </a:spcBef>
            </a:pPr>
            <a:r>
              <a:rPr lang="ru-RU" altLang="en-US" sz="1800" dirty="0" smtClean="0"/>
              <a:t>Модуль – единица разработки, применения и поставки.</a:t>
            </a:r>
            <a:endParaRPr lang="ru-RU" altLang="en-US" sz="1800" dirty="0"/>
          </a:p>
          <a:p>
            <a:pPr marL="432000" indent="0">
              <a:spcBef>
                <a:spcPts val="1200"/>
              </a:spcBef>
              <a:buFont typeface="Wingdings" panose="05000000000000000000" pitchFamily="2" charset="2"/>
              <a:buNone/>
              <a:defRPr/>
            </a:pPr>
            <a:r>
              <a:rPr lang="en-US" sz="1300" dirty="0" smtClean="0">
                <a:solidFill>
                  <a:srgbClr val="0000FF"/>
                </a:solidFill>
                <a:highlight>
                  <a:srgbClr val="FFFFFF"/>
                </a:highlight>
                <a:latin typeface="Consolas" panose="020B0609020204030204" pitchFamily="49" charset="0"/>
              </a:rPr>
              <a:t>public</a:t>
            </a:r>
            <a:r>
              <a:rPr lang="en-US" sz="1300" dirty="0" smtClean="0">
                <a:solidFill>
                  <a:srgbClr val="000000"/>
                </a:solidFill>
                <a:highlight>
                  <a:srgbClr val="FFFFFF"/>
                </a:highlight>
                <a:latin typeface="Consolas" panose="020B0609020204030204" pitchFamily="49" charset="0"/>
              </a:rPr>
              <a:t> </a:t>
            </a:r>
            <a:r>
              <a:rPr lang="en-US" sz="1300" dirty="0" smtClean="0">
                <a:solidFill>
                  <a:srgbClr val="0000FF"/>
                </a:solidFill>
                <a:highlight>
                  <a:srgbClr val="FFFFFF"/>
                </a:highlight>
                <a:latin typeface="Consolas" panose="020B0609020204030204" pitchFamily="49" charset="0"/>
              </a:rPr>
              <a:t>static</a:t>
            </a:r>
            <a:r>
              <a:rPr lang="en-US" sz="1300" dirty="0" smtClean="0">
                <a:solidFill>
                  <a:srgbClr val="000000"/>
                </a:solidFill>
                <a:highlight>
                  <a:srgbClr val="FFFFFF"/>
                </a:highlight>
                <a:latin typeface="Consolas" panose="020B0609020204030204" pitchFamily="49" charset="0"/>
              </a:rPr>
              <a:t> </a:t>
            </a:r>
            <a:r>
              <a:rPr lang="en-US" sz="1300" dirty="0" smtClean="0">
                <a:solidFill>
                  <a:srgbClr val="0000FF"/>
                </a:solidFill>
                <a:highlight>
                  <a:srgbClr val="FFFFFF"/>
                </a:highlight>
                <a:latin typeface="Consolas" panose="020B0609020204030204" pitchFamily="49" charset="0"/>
              </a:rPr>
              <a:t>class</a:t>
            </a:r>
            <a:r>
              <a:rPr lang="en-US" sz="1300" dirty="0" smtClean="0">
                <a:solidFill>
                  <a:srgbClr val="000000"/>
                </a:solidFill>
                <a:highlight>
                  <a:srgbClr val="FFFFFF"/>
                </a:highlight>
                <a:latin typeface="Consolas" panose="020B0609020204030204" pitchFamily="49" charset="0"/>
              </a:rPr>
              <a:t> </a:t>
            </a:r>
            <a:r>
              <a:rPr lang="en-US" sz="1300" dirty="0" smtClean="0">
                <a:solidFill>
                  <a:srgbClr val="2B91AF"/>
                </a:solidFill>
                <a:highlight>
                  <a:srgbClr val="FFFFFF"/>
                </a:highlight>
                <a:latin typeface="Consolas" panose="020B0609020204030204" pitchFamily="49" charset="0"/>
              </a:rPr>
              <a:t>Helper</a:t>
            </a:r>
            <a:r>
              <a:rPr lang="en-US" sz="1300" dirty="0" smtClean="0">
                <a:solidFill>
                  <a:srgbClr val="000000"/>
                </a:solidFill>
                <a:highlight>
                  <a:srgbClr val="FFFFFF"/>
                </a:highlight>
                <a:latin typeface="Consolas" panose="020B0609020204030204" pitchFamily="49" charset="0"/>
              </a:rPr>
              <a:t> </a:t>
            </a:r>
            <a:r>
              <a:rPr lang="en-US" sz="1300" dirty="0" smtClean="0">
                <a:solidFill>
                  <a:srgbClr val="008000"/>
                </a:solidFill>
                <a:highlight>
                  <a:srgbClr val="FFFFFF"/>
                </a:highlight>
                <a:latin typeface="Consolas" panose="020B0609020204030204" pitchFamily="49" charset="0"/>
              </a:rPr>
              <a:t>// </a:t>
            </a:r>
            <a:r>
              <a:rPr lang="en-US" sz="1300" dirty="0" err="1" smtClean="0">
                <a:solidFill>
                  <a:srgbClr val="008000"/>
                </a:solidFill>
                <a:highlight>
                  <a:srgbClr val="FFFFFF"/>
                </a:highlight>
                <a:latin typeface="Consolas" panose="020B0609020204030204" pitchFamily="49" charset="0"/>
              </a:rPr>
              <a:t>модуль</a:t>
            </a:r>
            <a:endParaRPr lang="en-US" sz="13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3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300" dirty="0" smtClean="0">
                <a:solidFill>
                  <a:srgbClr val="000000"/>
                </a:solidFill>
                <a:highlight>
                  <a:srgbClr val="FFFFFF"/>
                </a:highlight>
                <a:latin typeface="Consolas" panose="020B0609020204030204" pitchFamily="49" charset="0"/>
              </a:rPr>
              <a:t>    </a:t>
            </a:r>
            <a:r>
              <a:rPr lang="en-US" sz="1300" dirty="0" smtClean="0">
                <a:solidFill>
                  <a:srgbClr val="0000FF"/>
                </a:solidFill>
                <a:highlight>
                  <a:srgbClr val="FFFFFF"/>
                </a:highlight>
                <a:latin typeface="Consolas" panose="020B0609020204030204" pitchFamily="49" charset="0"/>
              </a:rPr>
              <a:t>public</a:t>
            </a:r>
            <a:r>
              <a:rPr lang="en-US" sz="1300" dirty="0" smtClean="0">
                <a:solidFill>
                  <a:srgbClr val="000000"/>
                </a:solidFill>
                <a:highlight>
                  <a:srgbClr val="FFFFFF"/>
                </a:highlight>
                <a:latin typeface="Consolas" panose="020B0609020204030204" pitchFamily="49" charset="0"/>
              </a:rPr>
              <a:t> </a:t>
            </a:r>
            <a:r>
              <a:rPr lang="en-US" sz="1300" dirty="0" smtClean="0">
                <a:solidFill>
                  <a:srgbClr val="0000FF"/>
                </a:solidFill>
                <a:highlight>
                  <a:srgbClr val="FFFFFF"/>
                </a:highlight>
                <a:latin typeface="Consolas" panose="020B0609020204030204" pitchFamily="49" charset="0"/>
              </a:rPr>
              <a:t>static</a:t>
            </a:r>
            <a:r>
              <a:rPr lang="en-US" sz="1300" dirty="0" smtClean="0">
                <a:solidFill>
                  <a:srgbClr val="000000"/>
                </a:solidFill>
                <a:highlight>
                  <a:srgbClr val="FFFFFF"/>
                </a:highlight>
                <a:latin typeface="Consolas" panose="020B0609020204030204" pitchFamily="49" charset="0"/>
              </a:rPr>
              <a:t> </a:t>
            </a:r>
            <a:r>
              <a:rPr lang="en-US" sz="1300" dirty="0" err="1" smtClean="0">
                <a:solidFill>
                  <a:srgbClr val="0000FF"/>
                </a:solidFill>
                <a:highlight>
                  <a:srgbClr val="FFFFFF"/>
                </a:highlight>
                <a:latin typeface="Consolas" panose="020B0609020204030204" pitchFamily="49" charset="0"/>
              </a:rPr>
              <a:t>int</a:t>
            </a:r>
            <a:r>
              <a:rPr lang="en-US" sz="1300" dirty="0" smtClean="0">
                <a:solidFill>
                  <a:srgbClr val="000000"/>
                </a:solidFill>
                <a:highlight>
                  <a:srgbClr val="FFFFFF"/>
                </a:highlight>
                <a:latin typeface="Consolas" panose="020B0609020204030204" pitchFamily="49" charset="0"/>
              </a:rPr>
              <a:t> Min(</a:t>
            </a:r>
            <a:r>
              <a:rPr lang="en-US" sz="1300" dirty="0" err="1" smtClean="0">
                <a:solidFill>
                  <a:srgbClr val="0000FF"/>
                </a:solidFill>
                <a:highlight>
                  <a:srgbClr val="FFFFFF"/>
                </a:highlight>
                <a:latin typeface="Consolas" panose="020B0609020204030204" pitchFamily="49" charset="0"/>
              </a:rPr>
              <a:t>int</a:t>
            </a:r>
            <a:r>
              <a:rPr lang="en-US" sz="1300" dirty="0" smtClean="0">
                <a:solidFill>
                  <a:srgbClr val="000000"/>
                </a:solidFill>
                <a:highlight>
                  <a:srgbClr val="FFFFFF"/>
                </a:highlight>
                <a:latin typeface="Consolas" panose="020B0609020204030204" pitchFamily="49" charset="0"/>
              </a:rPr>
              <a:t> x, </a:t>
            </a:r>
            <a:r>
              <a:rPr lang="en-US" sz="1300" dirty="0" err="1" smtClean="0">
                <a:solidFill>
                  <a:srgbClr val="0000FF"/>
                </a:solidFill>
                <a:highlight>
                  <a:srgbClr val="FFFFFF"/>
                </a:highlight>
                <a:latin typeface="Consolas" panose="020B0609020204030204" pitchFamily="49" charset="0"/>
              </a:rPr>
              <a:t>int</a:t>
            </a:r>
            <a:r>
              <a:rPr lang="en-US" sz="1300" dirty="0" smtClean="0">
                <a:solidFill>
                  <a:srgbClr val="000000"/>
                </a:solidFill>
                <a:highlight>
                  <a:srgbClr val="FFFFFF"/>
                </a:highlight>
                <a:latin typeface="Consolas" panose="020B0609020204030204" pitchFamily="49" charset="0"/>
              </a:rPr>
              <a:t> y) </a:t>
            </a:r>
            <a:r>
              <a:rPr lang="en-US" sz="1300" dirty="0" smtClean="0">
                <a:solidFill>
                  <a:srgbClr val="008000"/>
                </a:solidFill>
                <a:highlight>
                  <a:srgbClr val="FFFFFF"/>
                </a:highlight>
                <a:latin typeface="Consolas" panose="020B0609020204030204" pitchFamily="49" charset="0"/>
              </a:rPr>
              <a:t>// </a:t>
            </a:r>
            <a:r>
              <a:rPr lang="ru-RU" sz="1300" dirty="0" smtClean="0">
                <a:solidFill>
                  <a:srgbClr val="008000"/>
                </a:solidFill>
                <a:highlight>
                  <a:srgbClr val="FFFFFF"/>
                </a:highlight>
                <a:latin typeface="Consolas" panose="020B0609020204030204" pitchFamily="49" charset="0"/>
              </a:rPr>
              <a:t>процедура модуля</a:t>
            </a:r>
            <a:endParaRPr lang="ru-RU" sz="13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300" dirty="0" smtClean="0">
                <a:solidFill>
                  <a:srgbClr val="000000"/>
                </a:solidFill>
                <a:highlight>
                  <a:srgbClr val="FFFFFF"/>
                </a:highlight>
                <a:latin typeface="Consolas" panose="020B0609020204030204" pitchFamily="49" charset="0"/>
              </a:rPr>
              <a:t>    {</a:t>
            </a:r>
          </a:p>
          <a:p>
            <a:pPr marL="432000" indent="0">
              <a:buFont typeface="Wingdings" panose="05000000000000000000" pitchFamily="2" charset="2"/>
              <a:buNone/>
              <a:defRPr/>
            </a:pPr>
            <a:r>
              <a:rPr lang="en-US" sz="1300" dirty="0" smtClean="0">
                <a:solidFill>
                  <a:srgbClr val="000000"/>
                </a:solidFill>
                <a:highlight>
                  <a:srgbClr val="FFFFFF"/>
                </a:highlight>
                <a:latin typeface="Consolas" panose="020B0609020204030204" pitchFamily="49" charset="0"/>
              </a:rPr>
              <a:t>        </a:t>
            </a:r>
            <a:r>
              <a:rPr lang="en-US" sz="1300" dirty="0" err="1" smtClean="0">
                <a:solidFill>
                  <a:srgbClr val="0000FF"/>
                </a:solidFill>
                <a:highlight>
                  <a:srgbClr val="FFFFFF"/>
                </a:highlight>
                <a:latin typeface="Consolas" panose="020B0609020204030204" pitchFamily="49" charset="0"/>
              </a:rPr>
              <a:t>int</a:t>
            </a:r>
            <a:r>
              <a:rPr lang="en-US" sz="1300" dirty="0" smtClean="0">
                <a:solidFill>
                  <a:srgbClr val="000000"/>
                </a:solidFill>
                <a:highlight>
                  <a:srgbClr val="FFFFFF"/>
                </a:highlight>
                <a:latin typeface="Consolas" panose="020B0609020204030204" pitchFamily="49" charset="0"/>
              </a:rPr>
              <a:t> result;</a:t>
            </a:r>
          </a:p>
          <a:p>
            <a:pPr marL="432000" indent="0">
              <a:buFont typeface="Wingdings" panose="05000000000000000000" pitchFamily="2" charset="2"/>
              <a:buNone/>
              <a:defRPr/>
            </a:pPr>
            <a:r>
              <a:rPr lang="en-US" sz="1300" dirty="0" smtClean="0">
                <a:solidFill>
                  <a:srgbClr val="000000"/>
                </a:solidFill>
                <a:highlight>
                  <a:srgbClr val="FFFFFF"/>
                </a:highlight>
                <a:latin typeface="Consolas" panose="020B0609020204030204" pitchFamily="49" charset="0"/>
              </a:rPr>
              <a:t>        </a:t>
            </a:r>
            <a:r>
              <a:rPr lang="en-US" sz="1300" dirty="0" smtClean="0">
                <a:solidFill>
                  <a:srgbClr val="0000FF"/>
                </a:solidFill>
                <a:highlight>
                  <a:srgbClr val="FFFFFF"/>
                </a:highlight>
                <a:latin typeface="Consolas" panose="020B0609020204030204" pitchFamily="49" charset="0"/>
              </a:rPr>
              <a:t>if</a:t>
            </a:r>
            <a:r>
              <a:rPr lang="en-US" sz="1300" dirty="0" smtClean="0">
                <a:solidFill>
                  <a:srgbClr val="000000"/>
                </a:solidFill>
                <a:highlight>
                  <a:srgbClr val="FFFFFF"/>
                </a:highlight>
                <a:latin typeface="Consolas" panose="020B0609020204030204" pitchFamily="49" charset="0"/>
              </a:rPr>
              <a:t> (x &lt; y)</a:t>
            </a:r>
          </a:p>
          <a:p>
            <a:pPr marL="432000" indent="0">
              <a:buFont typeface="Wingdings" panose="05000000000000000000" pitchFamily="2" charset="2"/>
              <a:buNone/>
              <a:defRPr/>
            </a:pPr>
            <a:r>
              <a:rPr lang="en-US" sz="1300" dirty="0" smtClean="0">
                <a:solidFill>
                  <a:srgbClr val="000000"/>
                </a:solidFill>
                <a:highlight>
                  <a:srgbClr val="FFFFFF"/>
                </a:highlight>
                <a:latin typeface="Consolas" panose="020B0609020204030204" pitchFamily="49" charset="0"/>
              </a:rPr>
              <a:t>            result = x;</a:t>
            </a:r>
          </a:p>
          <a:p>
            <a:pPr marL="432000" indent="0">
              <a:buFont typeface="Wingdings" panose="05000000000000000000" pitchFamily="2" charset="2"/>
              <a:buNone/>
              <a:defRPr/>
            </a:pPr>
            <a:r>
              <a:rPr lang="en-US" sz="1300" dirty="0" smtClean="0">
                <a:solidFill>
                  <a:srgbClr val="000000"/>
                </a:solidFill>
                <a:highlight>
                  <a:srgbClr val="FFFFFF"/>
                </a:highlight>
                <a:latin typeface="Consolas" panose="020B0609020204030204" pitchFamily="49" charset="0"/>
              </a:rPr>
              <a:t>        </a:t>
            </a:r>
            <a:r>
              <a:rPr lang="en-US" sz="1300" dirty="0" smtClean="0">
                <a:solidFill>
                  <a:srgbClr val="0000FF"/>
                </a:solidFill>
                <a:highlight>
                  <a:srgbClr val="FFFFFF"/>
                </a:highlight>
                <a:latin typeface="Consolas" panose="020B0609020204030204" pitchFamily="49" charset="0"/>
              </a:rPr>
              <a:t>else</a:t>
            </a:r>
            <a:endParaRPr lang="en-US" sz="13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300" dirty="0" smtClean="0">
                <a:solidFill>
                  <a:srgbClr val="000000"/>
                </a:solidFill>
                <a:highlight>
                  <a:srgbClr val="FFFFFF"/>
                </a:highlight>
                <a:latin typeface="Consolas" panose="020B0609020204030204" pitchFamily="49" charset="0"/>
              </a:rPr>
              <a:t>            result = y;</a:t>
            </a:r>
          </a:p>
          <a:p>
            <a:pPr marL="432000" indent="0">
              <a:buFont typeface="Wingdings" panose="05000000000000000000" pitchFamily="2" charset="2"/>
              <a:buNone/>
              <a:defRPr/>
            </a:pPr>
            <a:r>
              <a:rPr lang="en-US" sz="1300" dirty="0" smtClean="0">
                <a:solidFill>
                  <a:srgbClr val="000000"/>
                </a:solidFill>
                <a:highlight>
                  <a:srgbClr val="FFFFFF"/>
                </a:highlight>
                <a:latin typeface="Consolas" panose="020B0609020204030204" pitchFamily="49" charset="0"/>
              </a:rPr>
              <a:t>        </a:t>
            </a:r>
            <a:r>
              <a:rPr lang="en-US" sz="1300" dirty="0" smtClean="0">
                <a:solidFill>
                  <a:srgbClr val="0000FF"/>
                </a:solidFill>
                <a:highlight>
                  <a:srgbClr val="FFFFFF"/>
                </a:highlight>
                <a:latin typeface="Consolas" panose="020B0609020204030204" pitchFamily="49" charset="0"/>
              </a:rPr>
              <a:t>return</a:t>
            </a:r>
            <a:r>
              <a:rPr lang="en-US" sz="1300" dirty="0" smtClean="0">
                <a:solidFill>
                  <a:srgbClr val="000000"/>
                </a:solidFill>
                <a:highlight>
                  <a:srgbClr val="FFFFFF"/>
                </a:highlight>
                <a:latin typeface="Consolas" panose="020B0609020204030204" pitchFamily="49" charset="0"/>
              </a:rPr>
              <a:t> result;</a:t>
            </a:r>
          </a:p>
          <a:p>
            <a:pPr marL="432000" indent="0">
              <a:buFont typeface="Wingdings" panose="05000000000000000000" pitchFamily="2" charset="2"/>
              <a:buNone/>
              <a:defRPr/>
            </a:pPr>
            <a:r>
              <a:rPr lang="en-US" sz="1300" dirty="0" smtClean="0">
                <a:solidFill>
                  <a:srgbClr val="000000"/>
                </a:solidFill>
                <a:highlight>
                  <a:srgbClr val="FFFFFF"/>
                </a:highlight>
                <a:latin typeface="Consolas" panose="020B0609020204030204" pitchFamily="49" charset="0"/>
              </a:rPr>
              <a:t>    }</a:t>
            </a:r>
          </a:p>
          <a:p>
            <a:pPr marL="432000" indent="0">
              <a:buFont typeface="Wingdings" panose="05000000000000000000" pitchFamily="2" charset="2"/>
              <a:buNone/>
              <a:defRPr/>
            </a:pPr>
            <a:endParaRPr lang="en-US" sz="13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300" dirty="0" smtClean="0">
                <a:solidFill>
                  <a:srgbClr val="000000"/>
                </a:solidFill>
                <a:highlight>
                  <a:srgbClr val="FFFFFF"/>
                </a:highlight>
                <a:latin typeface="Consolas" panose="020B0609020204030204" pitchFamily="49" charset="0"/>
              </a:rPr>
              <a:t>    </a:t>
            </a:r>
            <a:r>
              <a:rPr lang="en-US" sz="1300" dirty="0" smtClean="0">
                <a:solidFill>
                  <a:srgbClr val="0000FF"/>
                </a:solidFill>
                <a:highlight>
                  <a:srgbClr val="FFFFFF"/>
                </a:highlight>
                <a:latin typeface="Consolas" panose="020B0609020204030204" pitchFamily="49" charset="0"/>
              </a:rPr>
              <a:t>public</a:t>
            </a:r>
            <a:r>
              <a:rPr lang="en-US" sz="1300" dirty="0" smtClean="0">
                <a:solidFill>
                  <a:srgbClr val="000000"/>
                </a:solidFill>
                <a:highlight>
                  <a:srgbClr val="FFFFFF"/>
                </a:highlight>
                <a:latin typeface="Consolas" panose="020B0609020204030204" pitchFamily="49" charset="0"/>
              </a:rPr>
              <a:t> </a:t>
            </a:r>
            <a:r>
              <a:rPr lang="en-US" sz="1300" dirty="0" smtClean="0">
                <a:solidFill>
                  <a:srgbClr val="0000FF"/>
                </a:solidFill>
                <a:highlight>
                  <a:srgbClr val="FFFFFF"/>
                </a:highlight>
                <a:latin typeface="Consolas" panose="020B0609020204030204" pitchFamily="49" charset="0"/>
              </a:rPr>
              <a:t>static</a:t>
            </a:r>
            <a:r>
              <a:rPr lang="en-US" sz="1300" dirty="0" smtClean="0">
                <a:solidFill>
                  <a:srgbClr val="000000"/>
                </a:solidFill>
                <a:highlight>
                  <a:srgbClr val="FFFFFF"/>
                </a:highlight>
                <a:latin typeface="Consolas" panose="020B0609020204030204" pitchFamily="49" charset="0"/>
              </a:rPr>
              <a:t> </a:t>
            </a:r>
            <a:r>
              <a:rPr lang="en-US" sz="1300" dirty="0" smtClean="0">
                <a:solidFill>
                  <a:srgbClr val="0000FF"/>
                </a:solidFill>
                <a:highlight>
                  <a:srgbClr val="FFFFFF"/>
                </a:highlight>
                <a:latin typeface="Consolas" panose="020B0609020204030204" pitchFamily="49" charset="0"/>
              </a:rPr>
              <a:t>void</a:t>
            </a:r>
            <a:r>
              <a:rPr lang="en-US" sz="1300" dirty="0" smtClean="0">
                <a:solidFill>
                  <a:srgbClr val="000000"/>
                </a:solidFill>
                <a:highlight>
                  <a:srgbClr val="FFFFFF"/>
                </a:highlight>
                <a:latin typeface="Consolas" panose="020B0609020204030204" pitchFamily="49" charset="0"/>
              </a:rPr>
              <a:t> Test()</a:t>
            </a:r>
          </a:p>
          <a:p>
            <a:pPr marL="432000" indent="0">
              <a:buFont typeface="Wingdings" panose="05000000000000000000" pitchFamily="2" charset="2"/>
              <a:buNone/>
              <a:defRPr/>
            </a:pPr>
            <a:r>
              <a:rPr lang="en-US" sz="1300" dirty="0" smtClean="0">
                <a:solidFill>
                  <a:srgbClr val="000000"/>
                </a:solidFill>
                <a:highlight>
                  <a:srgbClr val="FFFFFF"/>
                </a:highlight>
                <a:latin typeface="Consolas" panose="020B0609020204030204" pitchFamily="49" charset="0"/>
              </a:rPr>
              <a:t>    {</a:t>
            </a:r>
          </a:p>
          <a:p>
            <a:pPr marL="432000" indent="0">
              <a:buFont typeface="Wingdings" panose="05000000000000000000" pitchFamily="2" charset="2"/>
              <a:buNone/>
              <a:defRPr/>
            </a:pPr>
            <a:r>
              <a:rPr lang="en-US" sz="1300" dirty="0" smtClean="0">
                <a:solidFill>
                  <a:srgbClr val="000000"/>
                </a:solidFill>
                <a:highlight>
                  <a:srgbClr val="FFFFFF"/>
                </a:highlight>
                <a:latin typeface="Consolas" panose="020B0609020204030204" pitchFamily="49" charset="0"/>
              </a:rPr>
              <a:t>        </a:t>
            </a:r>
            <a:r>
              <a:rPr lang="en-US" sz="1300" dirty="0" err="1" smtClean="0">
                <a:solidFill>
                  <a:srgbClr val="0000FF"/>
                </a:solidFill>
                <a:highlight>
                  <a:srgbClr val="FFFFFF"/>
                </a:highlight>
                <a:latin typeface="Consolas" panose="020B0609020204030204" pitchFamily="49" charset="0"/>
              </a:rPr>
              <a:t>int</a:t>
            </a:r>
            <a:r>
              <a:rPr lang="en-US" sz="1300" dirty="0" smtClean="0">
                <a:solidFill>
                  <a:srgbClr val="000000"/>
                </a:solidFill>
                <a:highlight>
                  <a:srgbClr val="FFFFFF"/>
                </a:highlight>
                <a:latin typeface="Consolas" panose="020B0609020204030204" pitchFamily="49" charset="0"/>
              </a:rPr>
              <a:t> n = Min(10, 20);</a:t>
            </a:r>
          </a:p>
          <a:p>
            <a:pPr marL="432000" indent="0">
              <a:buFont typeface="Wingdings" panose="05000000000000000000" pitchFamily="2" charset="2"/>
              <a:buNone/>
              <a:defRPr/>
            </a:pPr>
            <a:r>
              <a:rPr lang="en-US" sz="1300" dirty="0" smtClean="0">
                <a:solidFill>
                  <a:srgbClr val="000000"/>
                </a:solidFill>
                <a:highlight>
                  <a:srgbClr val="FFFFFF"/>
                </a:highlight>
                <a:latin typeface="Consolas" panose="020B0609020204030204" pitchFamily="49" charset="0"/>
              </a:rPr>
              <a:t>        </a:t>
            </a:r>
            <a:r>
              <a:rPr lang="en-US" sz="1300" dirty="0" err="1" smtClean="0">
                <a:solidFill>
                  <a:srgbClr val="2B91AF"/>
                </a:solidFill>
                <a:highlight>
                  <a:srgbClr val="FFFFFF"/>
                </a:highlight>
                <a:latin typeface="Consolas" panose="020B0609020204030204" pitchFamily="49" charset="0"/>
              </a:rPr>
              <a:t>Console</a:t>
            </a:r>
            <a:r>
              <a:rPr lang="en-US" sz="1300" dirty="0" err="1" smtClean="0">
                <a:solidFill>
                  <a:srgbClr val="000000"/>
                </a:solidFill>
                <a:highlight>
                  <a:srgbClr val="FFFFFF"/>
                </a:highlight>
                <a:latin typeface="Consolas" panose="020B0609020204030204" pitchFamily="49" charset="0"/>
              </a:rPr>
              <a:t>.WriteLine</a:t>
            </a:r>
            <a:r>
              <a:rPr lang="en-US" sz="1300" dirty="0" smtClean="0">
                <a:solidFill>
                  <a:srgbClr val="000000"/>
                </a:solidFill>
                <a:highlight>
                  <a:srgbClr val="FFFFFF"/>
                </a:highlight>
                <a:latin typeface="Consolas" panose="020B0609020204030204" pitchFamily="49" charset="0"/>
              </a:rPr>
              <a:t>(</a:t>
            </a:r>
            <a:r>
              <a:rPr lang="en-US" sz="1300" dirty="0" smtClean="0">
                <a:solidFill>
                  <a:srgbClr val="A31515"/>
                </a:solidFill>
                <a:highlight>
                  <a:srgbClr val="FFFFFF"/>
                </a:highlight>
                <a:latin typeface="Consolas" panose="020B0609020204030204" pitchFamily="49" charset="0"/>
              </a:rPr>
              <a:t>"Min = {0}"</a:t>
            </a:r>
            <a:r>
              <a:rPr lang="en-US" sz="1300" dirty="0" smtClean="0">
                <a:solidFill>
                  <a:srgbClr val="000000"/>
                </a:solidFill>
                <a:highlight>
                  <a:srgbClr val="FFFFFF"/>
                </a:highlight>
                <a:latin typeface="Consolas" panose="020B0609020204030204" pitchFamily="49" charset="0"/>
              </a:rPr>
              <a:t>, n);</a:t>
            </a:r>
          </a:p>
          <a:p>
            <a:pPr marL="432000" indent="0">
              <a:buFont typeface="Wingdings" panose="05000000000000000000" pitchFamily="2" charset="2"/>
              <a:buNone/>
              <a:defRPr/>
            </a:pPr>
            <a:r>
              <a:rPr lang="en-US" sz="1300" dirty="0" smtClean="0">
                <a:solidFill>
                  <a:srgbClr val="000000"/>
                </a:solidFill>
                <a:highlight>
                  <a:srgbClr val="FFFFFF"/>
                </a:highlight>
                <a:latin typeface="Consolas" panose="020B0609020204030204" pitchFamily="49" charset="0"/>
              </a:rPr>
              <a:t>    }</a:t>
            </a:r>
          </a:p>
          <a:p>
            <a:pPr marL="432000" indent="0">
              <a:buFont typeface="Wingdings" panose="05000000000000000000" pitchFamily="2" charset="2"/>
              <a:buNone/>
              <a:defRPr/>
            </a:pPr>
            <a:r>
              <a:rPr lang="en-US" sz="1300" dirty="0" smtClean="0">
                <a:solidFill>
                  <a:srgbClr val="000000"/>
                </a:solidFill>
                <a:highlight>
                  <a:srgbClr val="FFFFFF"/>
                </a:highlight>
                <a:latin typeface="Consolas" panose="020B0609020204030204" pitchFamily="49" charset="0"/>
              </a:rPr>
              <a:t>}</a:t>
            </a:r>
          </a:p>
        </p:txBody>
      </p:sp>
      <p:sp>
        <p:nvSpPr>
          <p:cNvPr id="1741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3B11061-899F-4717-B65F-3BBCB206B35A}" type="slidenum">
              <a:rPr lang="en-GB" altLang="en-US" sz="1400" smtClean="0"/>
              <a:pPr>
                <a:spcBef>
                  <a:spcPct val="0"/>
                </a:spcBef>
                <a:buClrTx/>
                <a:buSzTx/>
                <a:buFontTx/>
                <a:buNone/>
              </a:pPr>
              <a:t>5</a:t>
            </a:fld>
            <a:endParaRPr lang="en-GB" altLang="en-US" sz="1400" smtClean="0"/>
          </a:p>
        </p:txBody>
      </p:sp>
      <p:pic>
        <p:nvPicPr>
          <p:cNvPr id="2" name="Picture 1"/>
          <p:cNvPicPr>
            <a:picLocks noChangeAspect="1"/>
          </p:cNvPicPr>
          <p:nvPr/>
        </p:nvPicPr>
        <p:blipFill>
          <a:blip r:embed="rId3"/>
          <a:stretch>
            <a:fillRect/>
          </a:stretch>
        </p:blipFill>
        <p:spPr>
          <a:xfrm>
            <a:off x="5486562" y="2708920"/>
            <a:ext cx="2829854" cy="3529097"/>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smtClean="0"/>
              <a:t>Анонимная функция</a:t>
            </a: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50</a:t>
            </a:fld>
            <a:endParaRPr lang="en-GB" altLang="en-US" sz="1400" smtClean="0"/>
          </a:p>
        </p:txBody>
      </p:sp>
      <p:sp>
        <p:nvSpPr>
          <p:cNvPr id="6"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smtClean="0"/>
              <a:t>Вместо вручную объявленного делегата:</a:t>
            </a:r>
            <a:endParaRPr lang="ru-RU"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delegate</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FunctionDelegate</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x);</a:t>
            </a:r>
          </a:p>
          <a:p>
            <a:pPr marL="431800" indent="-431800" eaLnBrk="1" hangingPunct="1">
              <a:spcBef>
                <a:spcPct val="100000"/>
              </a:spcBef>
            </a:pPr>
            <a:r>
              <a:rPr lang="ru-RU" altLang="en-US" sz="1800" dirty="0" smtClean="0"/>
              <a:t>можно использовать готовый шаблон:</a:t>
            </a:r>
            <a:endParaRPr lang="ru-RU"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delegate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TResult</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Func</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T, </a:t>
            </a:r>
            <a:r>
              <a:rPr lang="en-US" sz="1400" dirty="0">
                <a:solidFill>
                  <a:srgbClr val="0000FF"/>
                </a:solidFill>
                <a:highlight>
                  <a:srgbClr val="FFFFFF"/>
                </a:highlight>
                <a:latin typeface="Consolas" panose="020B0609020204030204" pitchFamily="49" charset="0"/>
              </a:rPr>
              <a:t>out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TResult</a:t>
            </a:r>
            <a:r>
              <a:rPr lang="en-US" sz="1400" dirty="0">
                <a:solidFill>
                  <a:srgbClr val="000000"/>
                </a:solidFill>
                <a:highlight>
                  <a:srgbClr val="FFFFFF"/>
                </a:highlight>
                <a:latin typeface="Consolas" panose="020B0609020204030204" pitchFamily="49" charset="0"/>
              </a:rPr>
              <a:t>&gt;(T </a:t>
            </a:r>
            <a:r>
              <a:rPr lang="en-US" sz="1400" dirty="0" err="1">
                <a:solidFill>
                  <a:srgbClr val="000000"/>
                </a:solidFill>
                <a:highlight>
                  <a:srgbClr val="FFFFFF"/>
                </a:highlight>
                <a:latin typeface="Consolas" panose="020B0609020204030204" pitchFamily="49" charset="0"/>
              </a:rPr>
              <a:t>arg</a:t>
            </a: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1800" indent="-431800" eaLnBrk="1" hangingPunct="1">
              <a:spcBef>
                <a:spcPct val="100000"/>
              </a:spcBef>
            </a:pPr>
            <a:r>
              <a:rPr lang="ru-RU" altLang="en-US" sz="1800" dirty="0" smtClean="0"/>
              <a:t>Прежний вариант:</a:t>
            </a:r>
            <a:endParaRPr lang="ru-RU"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CallFunction</a:t>
            </a:r>
            <a:r>
              <a:rPr lang="en-US" sz="1400" dirty="0" smtClean="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FunctionDelegate</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f</a:t>
            </a: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ru-RU"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1800" indent="-431800" eaLnBrk="1" hangingPunct="1">
              <a:spcBef>
                <a:spcPct val="100000"/>
              </a:spcBef>
            </a:pPr>
            <a:r>
              <a:rPr lang="ru-RU" altLang="en-US" sz="1800" dirty="0" smtClean="0"/>
              <a:t>Новый вариант:</a:t>
            </a:r>
            <a:endParaRPr lang="ru-RU"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CallFunction</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Func</a:t>
            </a:r>
            <a:r>
              <a:rPr lang="en-US" sz="1400" dirty="0">
                <a:solidFill>
                  <a:srgbClr val="000000"/>
                </a:solidFill>
                <a:highlight>
                  <a:srgbClr val="FFFFFF"/>
                </a:highlight>
                <a:latin typeface="Consolas" panose="020B0609020204030204" pitchFamily="49" charset="0"/>
              </a:rPr>
              <a:t>&lt;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 f)</a:t>
            </a:r>
            <a:endParaRPr lang="ru-RU"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endParaRPr lang="en-US" sz="1400" dirty="0">
              <a:solidFill>
                <a:srgbClr val="000000"/>
              </a:solidFill>
              <a:highlight>
                <a:srgbClr val="FFFFFF"/>
              </a:highlight>
              <a:latin typeface="Consolas" panose="020B0609020204030204" pitchFamily="49" charset="0"/>
            </a:endParaRPr>
          </a:p>
          <a:p>
            <a:pPr marL="432000" indent="0">
              <a:spcBef>
                <a:spcPts val="0"/>
              </a:spcBef>
              <a:buNone/>
            </a:pPr>
            <a:endParaRPr lang="en-US" sz="1400" dirty="0" smtClean="0">
              <a:solidFill>
                <a:srgbClr val="0000FF"/>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8620451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smtClean="0"/>
              <a:t>Анонимная функция</a:t>
            </a: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51</a:t>
            </a:fld>
            <a:endParaRPr lang="en-GB" altLang="en-US" sz="1400" smtClean="0"/>
          </a:p>
        </p:txBody>
      </p:sp>
      <p:sp>
        <p:nvSpPr>
          <p:cNvPr id="6"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smtClean="0"/>
              <a:t>Создадим процедурную переменную, которой присвоим ссылку на анонимную функцию:</a:t>
            </a:r>
            <a:endParaRPr lang="ru-RU" altLang="en-US" sz="1800" dirty="0"/>
          </a:p>
          <a:p>
            <a:pPr marL="432000" indent="0">
              <a:spcBef>
                <a:spcPts val="1200"/>
              </a:spcBef>
              <a:buNone/>
            </a:pPr>
            <a:r>
              <a:rPr lang="en-US" sz="1400" dirty="0" err="1">
                <a:solidFill>
                  <a:srgbClr val="2B91AF"/>
                </a:solidFill>
                <a:highlight>
                  <a:srgbClr val="FFFFFF"/>
                </a:highlight>
                <a:latin typeface="Consolas" panose="020B0609020204030204" pitchFamily="49" charset="0"/>
              </a:rPr>
              <a:t>Func</a:t>
            </a:r>
            <a:r>
              <a:rPr lang="en-US" sz="1400" dirty="0">
                <a:solidFill>
                  <a:srgbClr val="000000"/>
                </a:solidFill>
                <a:highlight>
                  <a:srgbClr val="FFFFFF"/>
                </a:highlight>
                <a:latin typeface="Consolas" panose="020B0609020204030204" pitchFamily="49" charset="0"/>
              </a:rPr>
              <a:t>&lt;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 </a:t>
            </a:r>
            <a:r>
              <a:rPr lang="en-US" sz="1400" dirty="0" err="1" smtClean="0">
                <a:solidFill>
                  <a:srgbClr val="000000"/>
                </a:solidFill>
                <a:highlight>
                  <a:srgbClr val="FFFFFF"/>
                </a:highlight>
                <a:latin typeface="Consolas" panose="020B0609020204030204" pitchFamily="49" charset="0"/>
              </a:rPr>
              <a:t>func</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x) =&gt; -x</a:t>
            </a:r>
            <a:r>
              <a:rPr lang="en-US" sz="1400" dirty="0" smtClean="0">
                <a:solidFill>
                  <a:srgbClr val="000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код</a:t>
            </a:r>
            <a:endParaRPr lang="en-US" sz="1400" dirty="0">
              <a:solidFill>
                <a:srgbClr val="000000"/>
              </a:solidFill>
              <a:highlight>
                <a:srgbClr val="FFFFFF"/>
              </a:highlight>
              <a:latin typeface="Consolas" panose="020B0609020204030204" pitchFamily="49" charset="0"/>
            </a:endParaRPr>
          </a:p>
          <a:p>
            <a:pPr marL="431800" indent="-431800" eaLnBrk="1" hangingPunct="1">
              <a:spcBef>
                <a:spcPct val="100000"/>
              </a:spcBef>
            </a:pPr>
            <a:r>
              <a:rPr lang="ru-RU" altLang="en-US" sz="1800" dirty="0" smtClean="0"/>
              <a:t>Существует возможность представить анонимную функцию как данные с помощью шаблона </a:t>
            </a:r>
            <a:r>
              <a:rPr lang="en-US" altLang="en-US" sz="1800" dirty="0" err="1" smtClean="0"/>
              <a:t>System.Linq.Expressions.Expression</a:t>
            </a:r>
            <a:r>
              <a:rPr lang="en-US" altLang="en-US" sz="1800" dirty="0" smtClean="0"/>
              <a:t>&lt;D&gt;</a:t>
            </a:r>
            <a:r>
              <a:rPr lang="ru-RU" altLang="en-US" sz="1800" dirty="0" smtClean="0"/>
              <a:t>:</a:t>
            </a:r>
            <a:endParaRPr lang="ru-RU" altLang="en-US" sz="1800" dirty="0"/>
          </a:p>
          <a:p>
            <a:pPr marL="432000" indent="0">
              <a:spcBef>
                <a:spcPts val="1200"/>
              </a:spcBef>
              <a:buNone/>
            </a:pPr>
            <a:r>
              <a:rPr lang="en-US" sz="1400" dirty="0">
                <a:solidFill>
                  <a:srgbClr val="2B91AF"/>
                </a:solidFill>
                <a:highlight>
                  <a:srgbClr val="FFFFFF"/>
                </a:highlight>
                <a:latin typeface="Consolas" panose="020B0609020204030204" pitchFamily="49" charset="0"/>
              </a:rPr>
              <a:t>Expression</a:t>
            </a:r>
            <a:r>
              <a:rPr lang="en-US" sz="1400" dirty="0">
                <a:solidFill>
                  <a:srgbClr val="000000"/>
                </a:solidFill>
                <a:highlight>
                  <a:srgbClr val="FFFFFF"/>
                </a:highlight>
                <a:latin typeface="Consolas" panose="020B0609020204030204" pitchFamily="49" charset="0"/>
              </a:rPr>
              <a:t>&lt;</a:t>
            </a:r>
            <a:r>
              <a:rPr lang="en-US" sz="1400" dirty="0" err="1">
                <a:solidFill>
                  <a:srgbClr val="2B91AF"/>
                </a:solidFill>
                <a:highlight>
                  <a:srgbClr val="FFFFFF"/>
                </a:highlight>
                <a:latin typeface="Consolas" panose="020B0609020204030204" pitchFamily="49" charset="0"/>
              </a:rPr>
              <a:t>Func</a:t>
            </a:r>
            <a:r>
              <a:rPr lang="en-US" sz="1400" dirty="0">
                <a:solidFill>
                  <a:srgbClr val="000000"/>
                </a:solidFill>
                <a:highlight>
                  <a:srgbClr val="FFFFFF"/>
                </a:highlight>
                <a:latin typeface="Consolas" panose="020B0609020204030204" pitchFamily="49" charset="0"/>
              </a:rPr>
              <a:t>&lt;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&gt;&gt; </a:t>
            </a:r>
            <a:r>
              <a:rPr lang="en-US" sz="1400" dirty="0" err="1">
                <a:solidFill>
                  <a:srgbClr val="000000"/>
                </a:solidFill>
                <a:highlight>
                  <a:srgbClr val="FFFFFF"/>
                </a:highlight>
                <a:latin typeface="Consolas" panose="020B0609020204030204" pitchFamily="49" charset="0"/>
              </a:rPr>
              <a:t>exp</a:t>
            </a:r>
            <a:r>
              <a:rPr lang="en-US" sz="1400" dirty="0">
                <a:solidFill>
                  <a:srgbClr val="000000"/>
                </a:solidFill>
                <a:highlight>
                  <a:srgbClr val="FFFFFF"/>
                </a:highlight>
                <a:latin typeface="Consolas" panose="020B0609020204030204" pitchFamily="49" charset="0"/>
              </a:rPr>
              <a:t> = </a:t>
            </a:r>
            <a:r>
              <a:rPr lang="en-US" sz="1400" dirty="0" err="1" smtClean="0">
                <a:solidFill>
                  <a:srgbClr val="000000"/>
                </a:solidFill>
                <a:highlight>
                  <a:srgbClr val="FFFFFF"/>
                </a:highlight>
                <a:latin typeface="Consolas" panose="020B0609020204030204" pitchFamily="49" charset="0"/>
              </a:rPr>
              <a:t>func</a:t>
            </a:r>
            <a:r>
              <a:rPr lang="en-US" sz="1400" dirty="0" smtClean="0">
                <a:solidFill>
                  <a:srgbClr val="000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данные</a:t>
            </a:r>
            <a:endParaRPr lang="en-US" sz="1400" dirty="0" smtClean="0">
              <a:solidFill>
                <a:srgbClr val="008000"/>
              </a:solidFill>
              <a:highlight>
                <a:srgbClr val="FFFFFF"/>
              </a:highlight>
              <a:latin typeface="Consolas" panose="020B0609020204030204" pitchFamily="49" charset="0"/>
            </a:endParaRPr>
          </a:p>
          <a:p>
            <a:pPr marL="431800" indent="-431800" eaLnBrk="1" hangingPunct="1">
              <a:spcBef>
                <a:spcPct val="100000"/>
              </a:spcBef>
            </a:pPr>
            <a:r>
              <a:rPr lang="ru-RU" altLang="en-US" sz="1800" dirty="0" smtClean="0"/>
              <a:t>Получение анонимного делегата из сконструированного </a:t>
            </a:r>
            <a:r>
              <a:rPr lang="ru-RU" altLang="en-US" sz="1800" dirty="0"/>
              <a:t>в переменной типа </a:t>
            </a:r>
            <a:r>
              <a:rPr lang="en-US" altLang="en-US" sz="1800" dirty="0"/>
              <a:t>Expression&lt;D&gt; </a:t>
            </a:r>
            <a:r>
              <a:rPr lang="ru-RU" altLang="en-US" sz="1800" dirty="0" smtClean="0"/>
              <a:t>выражения:</a:t>
            </a:r>
            <a:endParaRPr lang="ru-RU" altLang="en-US" sz="1800" dirty="0"/>
          </a:p>
          <a:p>
            <a:pPr marL="432000" indent="0">
              <a:spcBef>
                <a:spcPts val="1200"/>
              </a:spcBef>
              <a:buNone/>
            </a:pPr>
            <a:r>
              <a:rPr lang="en-US" sz="1400" dirty="0" err="1">
                <a:solidFill>
                  <a:srgbClr val="2B91AF"/>
                </a:solidFill>
                <a:highlight>
                  <a:srgbClr val="FFFFFF"/>
                </a:highlight>
                <a:latin typeface="Consolas" panose="020B0609020204030204" pitchFamily="49" charset="0"/>
              </a:rPr>
              <a:t>Func</a:t>
            </a:r>
            <a:r>
              <a:rPr lang="en-US" sz="1400" dirty="0">
                <a:solidFill>
                  <a:srgbClr val="000000"/>
                </a:solidFill>
                <a:highlight>
                  <a:srgbClr val="FFFFFF"/>
                </a:highlight>
                <a:latin typeface="Consolas" panose="020B0609020204030204" pitchFamily="49" charset="0"/>
              </a:rPr>
              <a:t>&lt;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func</a:t>
            </a:r>
            <a:r>
              <a:rPr lang="en-US" sz="1400" dirty="0">
                <a:solidFill>
                  <a:srgbClr val="000000"/>
                </a:solidFill>
                <a:highlight>
                  <a:srgbClr val="FFFFFF"/>
                </a:highlight>
                <a:latin typeface="Consolas" panose="020B0609020204030204" pitchFamily="49" charset="0"/>
              </a:rPr>
              <a:t> = </a:t>
            </a:r>
            <a:r>
              <a:rPr lang="en-US" sz="1400" dirty="0" err="1" smtClean="0">
                <a:solidFill>
                  <a:srgbClr val="000000"/>
                </a:solidFill>
                <a:highlight>
                  <a:srgbClr val="FFFFFF"/>
                </a:highlight>
                <a:latin typeface="Consolas" panose="020B0609020204030204" pitchFamily="49" charset="0"/>
              </a:rPr>
              <a:t>exp.Compile</a:t>
            </a:r>
            <a:r>
              <a:rPr lang="en-US" sz="1400" dirty="0" smtClean="0">
                <a:solidFill>
                  <a:srgbClr val="000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теперь код</a:t>
            </a:r>
          </a:p>
          <a:p>
            <a:pPr marL="431800" indent="-431800" eaLnBrk="1" hangingPunct="1">
              <a:spcBef>
                <a:spcPct val="100000"/>
              </a:spcBef>
            </a:pPr>
            <a:r>
              <a:rPr lang="ru-RU" altLang="en-US" sz="1800" dirty="0" smtClean="0"/>
              <a:t>Вызов:</a:t>
            </a:r>
            <a:endParaRPr lang="ru-RU" altLang="en-US" sz="1800" dirty="0"/>
          </a:p>
          <a:p>
            <a:pPr marL="432000" indent="0">
              <a:spcBef>
                <a:spcPts val="1200"/>
              </a:spcBef>
              <a:buNone/>
            </a:pPr>
            <a:r>
              <a:rPr lang="en-US" sz="1400" dirty="0" err="1" smtClean="0">
                <a:solidFill>
                  <a:srgbClr val="0000FF"/>
                </a:solidFill>
                <a:highlight>
                  <a:srgbClr val="FFFFFF"/>
                </a:highlight>
                <a:latin typeface="Consolas" panose="020B0609020204030204" pitchFamily="49" charset="0"/>
              </a:rPr>
              <a:t>int</a:t>
            </a:r>
            <a:r>
              <a:rPr lang="en-US" sz="1400" dirty="0" smtClean="0">
                <a:solidFill>
                  <a:srgbClr val="000000"/>
                </a:solidFill>
                <a:highlight>
                  <a:srgbClr val="FFFFFF"/>
                </a:highlight>
                <a:latin typeface="Consolas" panose="020B0609020204030204" pitchFamily="49" charset="0"/>
              </a:rPr>
              <a:t> y = </a:t>
            </a:r>
            <a:r>
              <a:rPr lang="en-US" sz="1400" dirty="0" err="1" smtClean="0">
                <a:solidFill>
                  <a:srgbClr val="000000"/>
                </a:solidFill>
                <a:highlight>
                  <a:srgbClr val="FFFFFF"/>
                </a:highlight>
                <a:latin typeface="Consolas" panose="020B0609020204030204" pitchFamily="49" charset="0"/>
              </a:rPr>
              <a:t>func</a:t>
            </a:r>
            <a:r>
              <a:rPr lang="en-US" sz="1400" dirty="0" smtClean="0">
                <a:solidFill>
                  <a:srgbClr val="000000"/>
                </a:solidFill>
                <a:highlight>
                  <a:srgbClr val="FFFFFF"/>
                </a:highlight>
                <a:latin typeface="Consolas" panose="020B0609020204030204" pitchFamily="49" charset="0"/>
              </a:rPr>
              <a:t>(10);</a:t>
            </a:r>
            <a:endParaRPr lang="en-US" sz="1400" dirty="0">
              <a:solidFill>
                <a:srgbClr val="000000"/>
              </a:solidFill>
              <a:highlight>
                <a:srgbClr val="FFFFFF"/>
              </a:highlight>
              <a:latin typeface="Consolas" panose="020B0609020204030204" pitchFamily="49" charset="0"/>
            </a:endParaRPr>
          </a:p>
          <a:p>
            <a:pPr marL="431800" indent="-431800" eaLnBrk="1" hangingPunct="1">
              <a:spcBef>
                <a:spcPct val="100000"/>
              </a:spcBef>
            </a:pPr>
            <a:r>
              <a:rPr lang="ru-RU" altLang="en-US" sz="1800" dirty="0" smtClean="0"/>
              <a:t>Конструируемое выражение не может содержать некоторые элементы языка: блок </a:t>
            </a:r>
            <a:r>
              <a:rPr lang="en-US" altLang="en-US" sz="1800" dirty="0" smtClean="0"/>
              <a:t>{ } </a:t>
            </a:r>
            <a:r>
              <a:rPr lang="ru-RU" altLang="en-US" sz="1800" dirty="0" smtClean="0"/>
              <a:t>и операторы присваивания.</a:t>
            </a:r>
            <a:endParaRPr lang="en-US" sz="1400" dirty="0" smtClean="0">
              <a:solidFill>
                <a:srgbClr val="000000"/>
              </a:solidFill>
              <a:highlight>
                <a:srgbClr val="FFFFFF"/>
              </a:highlight>
              <a:latin typeface="Consolas" panose="020B0609020204030204" pitchFamily="49" charset="0"/>
            </a:endParaRPr>
          </a:p>
          <a:p>
            <a:pPr marL="432000" indent="0">
              <a:spcBef>
                <a:spcPts val="0"/>
              </a:spcBef>
              <a:buNone/>
            </a:pPr>
            <a:endParaRPr lang="en-US" sz="1400" dirty="0" smtClean="0">
              <a:solidFill>
                <a:srgbClr val="0000FF"/>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7583470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304800"/>
            <a:ext cx="8210550" cy="603250"/>
          </a:xfrm>
        </p:spPr>
        <p:txBody>
          <a:bodyPr/>
          <a:lstStyle/>
          <a:p>
            <a:pPr eaLnBrk="1" hangingPunct="1"/>
            <a:r>
              <a:rPr lang="ru-RU" altLang="en-US" sz="2800" dirty="0" smtClean="0"/>
              <a:t>Приемы программирования</a:t>
            </a:r>
          </a:p>
        </p:txBody>
      </p:sp>
      <p:sp>
        <p:nvSpPr>
          <p:cNvPr id="24579" name="Rectangle 3" descr="Rectangle: Click to edit Master text styles&#10;Second level&#10;Third level&#10;Fourth level&#10;Fifth level"/>
          <p:cNvSpPr>
            <a:spLocks noGrp="1" noChangeArrowheads="1"/>
          </p:cNvSpPr>
          <p:nvPr>
            <p:ph idx="1"/>
          </p:nvPr>
        </p:nvSpPr>
        <p:spPr>
          <a:xfrm>
            <a:off x="838200" y="1052513"/>
            <a:ext cx="7772400" cy="5805487"/>
          </a:xfrm>
        </p:spPr>
        <p:txBody>
          <a:bodyPr/>
          <a:lstStyle/>
          <a:p>
            <a:pPr marL="431800" indent="-431800" eaLnBrk="1" hangingPunct="1">
              <a:spcBef>
                <a:spcPts val="800"/>
              </a:spcBef>
            </a:pPr>
            <a:r>
              <a:rPr lang="ru-RU" altLang="en-US" sz="1700" dirty="0" smtClean="0"/>
              <a:t>Итератор </a:t>
            </a:r>
            <a:r>
              <a:rPr lang="ru-RU" altLang="en-US" sz="1700" dirty="0"/>
              <a:t>– абстрактный продвигаемый вперед указатель на элемент контейнера</a:t>
            </a:r>
          </a:p>
          <a:p>
            <a:pPr marL="431800" indent="-431800" eaLnBrk="1" hangingPunct="1">
              <a:spcBef>
                <a:spcPts val="800"/>
              </a:spcBef>
            </a:pPr>
            <a:r>
              <a:rPr lang="ru-RU" altLang="en-US" sz="1700" dirty="0" smtClean="0"/>
              <a:t>Одиночка – объект, создаваемый в единственном экземпляре</a:t>
            </a:r>
            <a:endParaRPr lang="en-US" altLang="en-US" sz="1700" dirty="0" smtClean="0"/>
          </a:p>
          <a:p>
            <a:pPr marL="431800" indent="-431800" eaLnBrk="1" hangingPunct="1">
              <a:spcBef>
                <a:spcPts val="800"/>
              </a:spcBef>
            </a:pPr>
            <a:r>
              <a:rPr lang="ru-RU" altLang="en-US" sz="1700" dirty="0" smtClean="0"/>
              <a:t>Заместитель – объект, перенаправляющий вызовы к другому объекту</a:t>
            </a:r>
          </a:p>
          <a:p>
            <a:pPr marL="431800" indent="-431800" eaLnBrk="1" hangingPunct="1">
              <a:spcBef>
                <a:spcPts val="800"/>
              </a:spcBef>
            </a:pPr>
            <a:r>
              <a:rPr lang="ru-RU" altLang="en-US" sz="1700" dirty="0"/>
              <a:t>Компоновщик – объект, компонующий набор других однотипных объектов в одно целое</a:t>
            </a:r>
          </a:p>
          <a:p>
            <a:pPr marL="431800" indent="-431800" eaLnBrk="1" hangingPunct="1">
              <a:spcBef>
                <a:spcPts val="800"/>
              </a:spcBef>
            </a:pPr>
            <a:r>
              <a:rPr lang="ru-RU" altLang="en-US" sz="1700" dirty="0"/>
              <a:t>Мост – делегирование функциональности метода другому объекту через интерфейс, чтобы иметь возможность независимо менять реализацию </a:t>
            </a:r>
            <a:r>
              <a:rPr lang="ru-RU" altLang="en-US" sz="1700" dirty="0" smtClean="0"/>
              <a:t>интерфейса</a:t>
            </a:r>
            <a:endParaRPr lang="ru-RU" altLang="en-US" sz="1700" dirty="0"/>
          </a:p>
          <a:p>
            <a:pPr marL="431800" indent="-431800" eaLnBrk="1" hangingPunct="1">
              <a:spcBef>
                <a:spcPts val="800"/>
              </a:spcBef>
            </a:pPr>
            <a:r>
              <a:rPr lang="ru-RU" altLang="en-US" sz="1700" dirty="0" smtClean="0"/>
              <a:t>Наблюдатель </a:t>
            </a:r>
            <a:r>
              <a:rPr lang="ru-RU" altLang="en-US" sz="1700" dirty="0"/>
              <a:t>– объект, получающий уведомления от других объектов</a:t>
            </a:r>
            <a:endParaRPr lang="en-US" altLang="en-US" sz="1700" dirty="0"/>
          </a:p>
          <a:p>
            <a:pPr marL="431800" indent="-431800" eaLnBrk="1" hangingPunct="1">
              <a:spcBef>
                <a:spcPts val="800"/>
              </a:spcBef>
            </a:pPr>
            <a:r>
              <a:rPr lang="ru-RU" altLang="en-US" sz="1700" dirty="0"/>
              <a:t>Посетитель – объект, передаваемый другому объекту для вызова своих </a:t>
            </a:r>
            <a:r>
              <a:rPr lang="ru-RU" altLang="en-US" sz="1700" dirty="0" smtClean="0"/>
              <a:t>методов</a:t>
            </a:r>
            <a:endParaRPr lang="ru-RU" altLang="en-US" sz="1700" dirty="0"/>
          </a:p>
          <a:p>
            <a:pPr marL="431800" indent="-431800" eaLnBrk="1" hangingPunct="1">
              <a:spcBef>
                <a:spcPts val="800"/>
              </a:spcBef>
            </a:pPr>
            <a:r>
              <a:rPr lang="ru-RU" altLang="en-US" sz="1700" dirty="0" smtClean="0"/>
              <a:t>Фабричный метод – виртуальный метод, создающий объект</a:t>
            </a:r>
          </a:p>
          <a:p>
            <a:pPr marL="431800" indent="-431800" eaLnBrk="1" hangingPunct="1">
              <a:spcBef>
                <a:spcPts val="800"/>
              </a:spcBef>
            </a:pPr>
            <a:r>
              <a:rPr lang="ru-RU" altLang="en-US" sz="1700" dirty="0" smtClean="0"/>
              <a:t>Фабрика классов – интерфейс с виртуальными методами, создающими объекты различных классов</a:t>
            </a:r>
          </a:p>
          <a:p>
            <a:pPr marL="431800" indent="-431800" eaLnBrk="1" hangingPunct="1">
              <a:spcBef>
                <a:spcPts val="800"/>
              </a:spcBef>
            </a:pPr>
            <a:r>
              <a:rPr lang="ru-RU" altLang="en-US" sz="1700" dirty="0" smtClean="0"/>
              <a:t>Пул объектов – кэш заранее созданных объектов</a:t>
            </a:r>
          </a:p>
        </p:txBody>
      </p:sp>
      <p:sp>
        <p:nvSpPr>
          <p:cNvPr id="24580"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C1314BD-7CB5-40C9-A6DD-8E1FB98C6791}" type="slidenum">
              <a:rPr lang="en-GB" altLang="en-US" sz="1400" smtClean="0"/>
              <a:pPr>
                <a:spcBef>
                  <a:spcPct val="0"/>
                </a:spcBef>
                <a:buClrTx/>
                <a:buSzTx/>
                <a:buFontTx/>
                <a:buNone/>
              </a:pPr>
              <a:t>52</a:t>
            </a:fld>
            <a:endParaRPr lang="en-GB" altLang="en-US" sz="1400" smtClean="0"/>
          </a:p>
        </p:txBody>
      </p:sp>
    </p:spTree>
    <p:extLst>
      <p:ext uri="{BB962C8B-B14F-4D97-AF65-F5344CB8AC3E}">
        <p14:creationId xmlns:p14="http://schemas.microsoft.com/office/powerpoint/2010/main" val="9621184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smtClean="0"/>
              <a:t>Итератор</a:t>
            </a:r>
            <a:r>
              <a:rPr lang="en-US" altLang="en-US" sz="2800" dirty="0" smtClean="0"/>
              <a:t> (Iterator/Enumerator)</a:t>
            </a:r>
            <a:endParaRPr lang="ru-RU" altLang="en-US" sz="2800" dirty="0" smtClean="0"/>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smtClean="0"/>
              <a:t>Итератор – </a:t>
            </a:r>
            <a:r>
              <a:rPr lang="ru-RU" altLang="en-US" sz="1800" dirty="0"/>
              <a:t>абстрактный продвигаемый вперед указатель на элемент </a:t>
            </a:r>
            <a:r>
              <a:rPr lang="ru-RU" altLang="en-US" sz="1800" dirty="0" smtClean="0"/>
              <a:t>контейнера:</a:t>
            </a:r>
            <a:endParaRPr lang="ru-RU"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interface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IEnumerator</a:t>
            </a:r>
            <a:endParaRPr lang="en-US" sz="1400" dirty="0" smtClean="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ru-RU" sz="1400" dirty="0" smtClean="0">
                <a:solidFill>
                  <a:srgbClr val="0000FF"/>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object</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Current {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ru-RU" sz="1400" dirty="0" smtClean="0">
                <a:solidFill>
                  <a:srgbClr val="0000FF"/>
                </a:solidFill>
                <a:highlight>
                  <a:srgbClr val="FFFFFF"/>
                </a:highlight>
                <a:latin typeface="Consolas" panose="020B0609020204030204" pitchFamily="49" charset="0"/>
              </a:rPr>
              <a:t>    </a:t>
            </a:r>
            <a:r>
              <a:rPr lang="en-US" sz="1400" dirty="0" err="1" smtClean="0">
                <a:solidFill>
                  <a:srgbClr val="0000FF"/>
                </a:solidFill>
                <a:highlight>
                  <a:srgbClr val="FFFFFF"/>
                </a:highlight>
                <a:latin typeface="Consolas" panose="020B0609020204030204" pitchFamily="49" charset="0"/>
              </a:rPr>
              <a:t>bool</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MoveNext</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ru-RU" sz="1400" dirty="0" smtClean="0">
                <a:solidFill>
                  <a:srgbClr val="0000FF"/>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void</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Reset();</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2000" indent="0">
              <a:spcBef>
                <a:spcPts val="0"/>
              </a:spcBef>
              <a:buNone/>
            </a:pPr>
            <a:endParaRPr lang="ru-RU"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interface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IEnumerator</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out</a:t>
            </a:r>
            <a:r>
              <a:rPr lang="en-US" sz="1400" dirty="0">
                <a:solidFill>
                  <a:srgbClr val="000000"/>
                </a:solidFill>
                <a:highlight>
                  <a:srgbClr val="FFFFFF"/>
                </a:highlight>
                <a:latin typeface="Consolas" panose="020B0609020204030204" pitchFamily="49" charset="0"/>
              </a:rPr>
              <a:t> T&gt; : </a:t>
            </a:r>
            <a:r>
              <a:rPr lang="en-US" sz="1400" dirty="0" err="1">
                <a:solidFill>
                  <a:srgbClr val="2B91AF"/>
                </a:solidFill>
                <a:highlight>
                  <a:srgbClr val="FFFFFF"/>
                </a:highlight>
                <a:latin typeface="Consolas" panose="020B0609020204030204" pitchFamily="49" charset="0"/>
              </a:rPr>
              <a:t>IDisposable</a:t>
            </a:r>
            <a:r>
              <a:rPr lang="en-US" sz="1400" dirty="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IEnumerator</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ru-RU" sz="1400" dirty="0" smtClean="0">
                <a:solidFill>
                  <a:srgbClr val="0000FF"/>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T Current </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get</a:t>
            </a:r>
            <a:r>
              <a:rPr lang="en-US" sz="1400" dirty="0">
                <a:solidFill>
                  <a:srgbClr val="000000"/>
                </a:solidFill>
                <a:highlight>
                  <a:srgbClr val="FFFFFF"/>
                </a:highlight>
                <a:latin typeface="Consolas" panose="020B0609020204030204" pitchFamily="49" charset="0"/>
              </a:rPr>
              <a:t>; }</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1800" indent="-431800" eaLnBrk="1" hangingPunct="1">
              <a:spcBef>
                <a:spcPct val="100000"/>
              </a:spcBef>
            </a:pPr>
            <a:r>
              <a:rPr lang="ru-RU" altLang="en-US" sz="1800" dirty="0" smtClean="0"/>
              <a:t>Контейнеры поддерживают интерфейс создания итератора:</a:t>
            </a:r>
            <a:endParaRPr lang="ru-RU"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interface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IEnumerable</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out</a:t>
            </a:r>
            <a:r>
              <a:rPr lang="en-US" sz="1400" dirty="0">
                <a:solidFill>
                  <a:srgbClr val="000000"/>
                </a:solidFill>
                <a:highlight>
                  <a:srgbClr val="FFFFFF"/>
                </a:highlight>
                <a:latin typeface="Consolas" panose="020B0609020204030204" pitchFamily="49" charset="0"/>
              </a:rPr>
              <a:t> T&gt; : </a:t>
            </a:r>
            <a:r>
              <a:rPr lang="en-US" sz="1400" dirty="0" err="1" smtClean="0">
                <a:solidFill>
                  <a:srgbClr val="2B91AF"/>
                </a:solidFill>
                <a:highlight>
                  <a:srgbClr val="FFFFFF"/>
                </a:highlight>
                <a:latin typeface="Consolas" panose="020B0609020204030204" pitchFamily="49" charset="0"/>
              </a:rPr>
              <a:t>IEnumerable</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ru-RU" sz="1400" dirty="0">
                <a:solidFill>
                  <a:srgbClr val="0000FF"/>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IEnumerator</a:t>
            </a:r>
            <a:r>
              <a:rPr lang="en-US" sz="1400" dirty="0">
                <a:solidFill>
                  <a:srgbClr val="000000"/>
                </a:solidFill>
                <a:highlight>
                  <a:srgbClr val="FFFFFF"/>
                </a:highlight>
                <a:latin typeface="Consolas" panose="020B0609020204030204" pitchFamily="49" charset="0"/>
              </a:rPr>
              <a:t>&lt;T&gt; </a:t>
            </a:r>
            <a:r>
              <a:rPr lang="en-US" sz="1400" dirty="0" err="1">
                <a:solidFill>
                  <a:srgbClr val="000000"/>
                </a:solidFill>
                <a:highlight>
                  <a:srgbClr val="FFFFFF"/>
                </a:highlight>
                <a:latin typeface="Consolas" panose="020B0609020204030204" pitchFamily="49" charset="0"/>
              </a:rPr>
              <a:t>GetEnumerator</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2000" indent="0">
              <a:spcBef>
                <a:spcPts val="0"/>
              </a:spcBef>
              <a:buNone/>
            </a:pPr>
            <a:endParaRPr lang="ru-RU"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interface</a:t>
            </a:r>
            <a:r>
              <a:rPr lang="en-US" sz="1400" dirty="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IEnumerable</a:t>
            </a:r>
            <a:endParaRPr lang="ru-RU" sz="1400" dirty="0" smtClean="0">
              <a:solidFill>
                <a:srgbClr val="2B91AF"/>
              </a:solidFill>
              <a:highlight>
                <a:srgbClr val="FFFFFF"/>
              </a:highlight>
              <a:latin typeface="Consolas" panose="020B0609020204030204" pitchFamily="49" charset="0"/>
            </a:endParaRPr>
          </a:p>
          <a:p>
            <a:pPr marL="432000" indent="0">
              <a:spcBef>
                <a:spcPts val="0"/>
              </a:spcBef>
              <a:buNone/>
            </a:pP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ru-RU" sz="1400" dirty="0">
                <a:solidFill>
                  <a:srgbClr val="0000FF"/>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IEnumerator</a:t>
            </a:r>
            <a:r>
              <a:rPr lang="en-US" sz="1400" dirty="0" smtClean="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GetEnumerator</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a:t>
            </a:r>
            <a:endParaRPr lang="ru-RU" sz="1400" dirty="0">
              <a:solidFill>
                <a:srgbClr val="000000"/>
              </a:solidFill>
              <a:highlight>
                <a:srgbClr val="FFFFFF"/>
              </a:highlight>
              <a:latin typeface="Consolas" panose="020B0609020204030204" pitchFamily="49" charset="0"/>
            </a:endParaRPr>
          </a:p>
          <a:p>
            <a:pPr marL="432000" indent="0">
              <a:spcBef>
                <a:spcPts val="0"/>
              </a:spcBef>
              <a:buNone/>
            </a:pPr>
            <a:endParaRPr lang="ru-RU" sz="1400" dirty="0">
              <a:solidFill>
                <a:srgbClr val="000000"/>
              </a:solidFill>
              <a:highlight>
                <a:srgbClr val="FFFFFF"/>
              </a:highlight>
              <a:latin typeface="Consolas" panose="020B0609020204030204" pitchFamily="49" charset="0"/>
            </a:endParaRPr>
          </a:p>
          <a:p>
            <a:pPr marL="432000" indent="0">
              <a:spcBef>
                <a:spcPts val="0"/>
              </a:spcBef>
              <a:buNone/>
            </a:pPr>
            <a:endParaRPr lang="en-US" sz="1400" dirty="0" smtClean="0">
              <a:solidFill>
                <a:srgbClr val="0000FF"/>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53</a:t>
            </a:fld>
            <a:endParaRPr lang="en-GB" altLang="en-US" sz="1400" smtClean="0"/>
          </a:p>
        </p:txBody>
      </p:sp>
    </p:spTree>
    <p:extLst>
      <p:ext uri="{BB962C8B-B14F-4D97-AF65-F5344CB8AC3E}">
        <p14:creationId xmlns:p14="http://schemas.microsoft.com/office/powerpoint/2010/main" val="36249958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smtClean="0"/>
              <a:t>Итератор</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smtClean="0"/>
              <a:t>Для удобства </a:t>
            </a:r>
            <a:r>
              <a:rPr lang="ru-RU" altLang="en-US" sz="1800" dirty="0"/>
              <a:t>пользования </a:t>
            </a:r>
            <a:r>
              <a:rPr lang="ru-RU" altLang="en-US" sz="1800" dirty="0" smtClean="0"/>
              <a:t>итератором существует оператор </a:t>
            </a:r>
            <a:r>
              <a:rPr lang="en-US" altLang="en-US" sz="1800" dirty="0" err="1" smtClean="0"/>
              <a:t>foreach</a:t>
            </a:r>
            <a:r>
              <a:rPr lang="ru-RU" altLang="en-US" sz="1800" dirty="0" smtClean="0"/>
              <a:t>:</a:t>
            </a:r>
            <a:endParaRPr lang="ru-RU" altLang="en-US" sz="1800" dirty="0"/>
          </a:p>
          <a:p>
            <a:pPr marL="432000" indent="0">
              <a:spcBef>
                <a:spcPts val="1200"/>
              </a:spcBef>
              <a:buNone/>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Test(</a:t>
            </a:r>
            <a:r>
              <a:rPr lang="en-US" sz="1400" dirty="0" smtClean="0">
                <a:solidFill>
                  <a:srgbClr val="2B91AF"/>
                </a:solidFill>
                <a:highlight>
                  <a:srgbClr val="FFFFFF"/>
                </a:highlight>
                <a:latin typeface="Consolas" panose="020B0609020204030204" pitchFamily="49" charset="0"/>
              </a:rPr>
              <a:t>List</a:t>
            </a:r>
            <a:r>
              <a:rPr lang="en-US" sz="1400" dirty="0" smtClean="0">
                <a:solidFill>
                  <a:srgbClr val="000000"/>
                </a:solidFill>
                <a:highlight>
                  <a:srgbClr val="FFFFFF"/>
                </a:highlight>
                <a:latin typeface="Consolas" panose="020B0609020204030204" pitchFamily="49" charset="0"/>
              </a:rPr>
              <a:t>&lt;</a:t>
            </a:r>
            <a:r>
              <a:rPr lang="en-US" sz="1400" dirty="0" smtClean="0">
                <a:solidFill>
                  <a:srgbClr val="0000FF"/>
                </a:solidFill>
                <a:highlight>
                  <a:srgbClr val="FFFFFF"/>
                </a:highlight>
                <a:latin typeface="Consolas" panose="020B0609020204030204" pitchFamily="49" charset="0"/>
              </a:rPr>
              <a:t>string</a:t>
            </a:r>
            <a:r>
              <a:rPr lang="en-US" sz="1400" dirty="0" smtClean="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args</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foreach</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s </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args</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2B91AF"/>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Console</a:t>
            </a:r>
            <a:r>
              <a:rPr lang="en-US" sz="1400" dirty="0" err="1" smtClean="0">
                <a:solidFill>
                  <a:srgbClr val="000000"/>
                </a:solidFill>
                <a:highlight>
                  <a:srgbClr val="FFFFFF"/>
                </a:highlight>
                <a:latin typeface="Consolas" panose="020B0609020204030204" pitchFamily="49" charset="0"/>
              </a:rPr>
              <a:t>.WriteLine</a:t>
            </a:r>
            <a:r>
              <a:rPr lang="en-US" sz="1400" dirty="0" smtClean="0">
                <a:solidFill>
                  <a:srgbClr val="000000"/>
                </a:solidFill>
                <a:highlight>
                  <a:srgbClr val="FFFFFF"/>
                </a:highlight>
                <a:latin typeface="Consolas" panose="020B0609020204030204" pitchFamily="49" charset="0"/>
              </a:rPr>
              <a:t>(s</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FF"/>
              </a:solidFill>
              <a:highlight>
                <a:srgbClr val="FFFFFF"/>
              </a:highlight>
              <a:latin typeface="Consolas" panose="020B0609020204030204" pitchFamily="49" charset="0"/>
            </a:endParaRPr>
          </a:p>
          <a:p>
            <a:pPr marL="431800" indent="-431800" eaLnBrk="1" hangingPunct="1">
              <a:spcBef>
                <a:spcPct val="100000"/>
              </a:spcBef>
            </a:pPr>
            <a:r>
              <a:rPr lang="ru-RU" altLang="en-US" sz="1800" dirty="0" smtClean="0"/>
              <a:t>Показанный выше оператор </a:t>
            </a:r>
            <a:r>
              <a:rPr lang="en-US" altLang="en-US" sz="1800" dirty="0" err="1" smtClean="0"/>
              <a:t>foreach</a:t>
            </a:r>
            <a:r>
              <a:rPr lang="en-US" altLang="en-US" sz="1800" dirty="0" smtClean="0"/>
              <a:t> </a:t>
            </a:r>
            <a:r>
              <a:rPr lang="ru-RU" altLang="en-US" sz="1800" dirty="0" smtClean="0"/>
              <a:t>транслируется в следующий код:</a:t>
            </a:r>
            <a:endParaRPr lang="ru-RU" altLang="en-US" sz="1800" dirty="0"/>
          </a:p>
          <a:p>
            <a:pPr marL="432000" indent="0">
              <a:spcBef>
                <a:spcPts val="1200"/>
              </a:spcBef>
              <a:buNone/>
            </a:pPr>
            <a:r>
              <a:rPr lang="en-US" sz="1400" dirty="0" err="1" smtClean="0">
                <a:solidFill>
                  <a:srgbClr val="2B91AF"/>
                </a:solidFill>
                <a:highlight>
                  <a:srgbClr val="FFFFFF"/>
                </a:highlight>
                <a:latin typeface="Consolas" panose="020B0609020204030204" pitchFamily="49" charset="0"/>
              </a:rPr>
              <a:t>IEnumerator</a:t>
            </a:r>
            <a:r>
              <a:rPr lang="en-US" sz="1400" dirty="0" smtClean="0">
                <a:solidFill>
                  <a:srgbClr val="000000"/>
                </a:solidFill>
                <a:highlight>
                  <a:srgbClr val="FFFFFF"/>
                </a:highlight>
                <a:latin typeface="Consolas" panose="020B0609020204030204" pitchFamily="49" charset="0"/>
              </a:rPr>
              <a:t>&lt;</a:t>
            </a:r>
            <a:r>
              <a:rPr lang="en-US" sz="1400" dirty="0" smtClean="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 e = </a:t>
            </a:r>
            <a:r>
              <a:rPr lang="en-US" sz="1400" dirty="0" err="1">
                <a:solidFill>
                  <a:srgbClr val="000000"/>
                </a:solidFill>
                <a:highlight>
                  <a:srgbClr val="FFFFFF"/>
                </a:highlight>
                <a:latin typeface="Consolas" panose="020B0609020204030204" pitchFamily="49" charset="0"/>
              </a:rPr>
              <a:t>args.GetEnumerator</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FF"/>
                </a:solidFill>
                <a:highlight>
                  <a:srgbClr val="FFFFFF"/>
                </a:highlight>
                <a:latin typeface="Consolas" panose="020B0609020204030204" pitchFamily="49" charset="0"/>
              </a:rPr>
              <a:t>try</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FF"/>
                </a:solidFill>
                <a:highlight>
                  <a:srgbClr val="FFFFFF"/>
                </a:highlight>
                <a:latin typeface="Consolas" panose="020B0609020204030204" pitchFamily="49" charset="0"/>
              </a:rPr>
              <a:t>    while</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e.MoveNext</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s = </a:t>
            </a:r>
            <a:r>
              <a:rPr lang="en-US" sz="1400" dirty="0" err="1">
                <a:solidFill>
                  <a:srgbClr val="000000"/>
                </a:solidFill>
                <a:highlight>
                  <a:srgbClr val="FFFFFF"/>
                </a:highlight>
                <a:latin typeface="Consolas" panose="020B0609020204030204" pitchFamily="49" charset="0"/>
              </a:rPr>
              <a:t>e.Current</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Console</a:t>
            </a:r>
            <a:r>
              <a:rPr lang="en-US" sz="1400" dirty="0" err="1">
                <a:solidFill>
                  <a:srgbClr val="000000"/>
                </a:solidFill>
                <a:highlight>
                  <a:srgbClr val="FFFFFF"/>
                </a:highlight>
                <a:latin typeface="Consolas" panose="020B0609020204030204" pitchFamily="49" charset="0"/>
              </a:rPr>
              <a:t>.WriteLine</a:t>
            </a:r>
            <a:r>
              <a:rPr lang="en-US" sz="1400" dirty="0">
                <a:solidFill>
                  <a:srgbClr val="000000"/>
                </a:solidFill>
                <a:highlight>
                  <a:srgbClr val="FFFFFF"/>
                </a:highlight>
                <a:latin typeface="Consolas" panose="020B0609020204030204" pitchFamily="49" charset="0"/>
              </a:rPr>
              <a:t>(s);</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FF"/>
                </a:solidFill>
                <a:highlight>
                  <a:srgbClr val="FFFFFF"/>
                </a:highlight>
                <a:latin typeface="Consolas" panose="020B0609020204030204" pitchFamily="49" charset="0"/>
              </a:rPr>
              <a:t>finally</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e.Dispose</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p>
          <a:p>
            <a:pPr marL="432000" indent="0">
              <a:spcBef>
                <a:spcPts val="0"/>
              </a:spcBef>
              <a:buNone/>
            </a:pPr>
            <a:endParaRPr lang="en-US" sz="1400" dirty="0" smtClean="0">
              <a:solidFill>
                <a:srgbClr val="0000FF"/>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54</a:t>
            </a:fld>
            <a:endParaRPr lang="en-GB" altLang="en-US" sz="1400" smtClean="0"/>
          </a:p>
        </p:txBody>
      </p:sp>
    </p:spTree>
    <p:extLst>
      <p:ext uri="{BB962C8B-B14F-4D97-AF65-F5344CB8AC3E}">
        <p14:creationId xmlns:p14="http://schemas.microsoft.com/office/powerpoint/2010/main" val="8446138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smtClean="0"/>
              <a:t>Итератор</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smtClean="0"/>
              <a:t>Если функция возвращает значение типа </a:t>
            </a:r>
            <a:r>
              <a:rPr lang="en-US" altLang="en-US" sz="1800" dirty="0" err="1" smtClean="0"/>
              <a:t>IEnumerable</a:t>
            </a:r>
            <a:r>
              <a:rPr lang="en-US" altLang="en-US" sz="1800" dirty="0" smtClean="0"/>
              <a:t>, </a:t>
            </a:r>
            <a:r>
              <a:rPr lang="ru-RU" altLang="en-US" sz="1800" dirty="0" smtClean="0"/>
              <a:t>то такую функцию можно сделать итератором:</a:t>
            </a:r>
            <a:endParaRPr lang="ru-RU" altLang="en-US" sz="1800" dirty="0"/>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Test(</a:t>
            </a:r>
            <a:r>
              <a:rPr lang="en-US" sz="1400" dirty="0">
                <a:solidFill>
                  <a:srgbClr val="2B91AF"/>
                </a:solidFill>
                <a:highlight>
                  <a:srgbClr val="FFFFFF"/>
                </a:highlight>
                <a:latin typeface="Consolas" panose="020B0609020204030204" pitchFamily="49" charset="0"/>
              </a:rPr>
              <a:t>List</a:t>
            </a:r>
            <a:r>
              <a:rPr lang="en-US" sz="1400" dirty="0">
                <a:solidFill>
                  <a:srgbClr val="000000"/>
                </a:solidFill>
                <a:highlight>
                  <a:srgbClr val="FFFFFF"/>
                </a:highlight>
                <a:latin typeface="Consolas" panose="020B0609020204030204" pitchFamily="49" charset="0"/>
              </a:rPr>
              <a:t>&lt;</a:t>
            </a:r>
            <a:r>
              <a:rPr lang="en-US" sz="1400" dirty="0">
                <a:solidFill>
                  <a:srgbClr val="2B91AF"/>
                </a:solidFill>
                <a:highlight>
                  <a:srgbClr val="FFFFFF"/>
                </a:highlight>
                <a:latin typeface="Consolas" panose="020B0609020204030204" pitchFamily="49" charset="0"/>
              </a:rPr>
              <a:t>List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&gt;&gt; lists)</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foreach</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s </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PlainList</a:t>
            </a:r>
            <a:r>
              <a:rPr lang="en-US" sz="1400" dirty="0">
                <a:solidFill>
                  <a:srgbClr val="000000"/>
                </a:solidFill>
                <a:highlight>
                  <a:srgbClr val="FFFFFF"/>
                </a:highlight>
                <a:latin typeface="Consolas" panose="020B0609020204030204" pitchFamily="49" charset="0"/>
              </a:rPr>
              <a:t>(lists))</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Console</a:t>
            </a:r>
            <a:r>
              <a:rPr lang="en-US" sz="1400" dirty="0" err="1" smtClean="0">
                <a:solidFill>
                  <a:srgbClr val="000000"/>
                </a:solidFill>
                <a:highlight>
                  <a:srgbClr val="FFFFFF"/>
                </a:highlight>
                <a:latin typeface="Consolas" panose="020B0609020204030204" pitchFamily="49" charset="0"/>
              </a:rPr>
              <a:t>.WriteLine</a:t>
            </a:r>
            <a:r>
              <a:rPr lang="en-US" sz="1400" dirty="0" smtClean="0">
                <a:solidFill>
                  <a:srgbClr val="000000"/>
                </a:solidFill>
                <a:highlight>
                  <a:srgbClr val="FFFFFF"/>
                </a:highlight>
                <a:latin typeface="Consolas" panose="020B0609020204030204" pitchFamily="49" charset="0"/>
              </a:rPr>
              <a:t>(s);</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IEnumerable</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 </a:t>
            </a:r>
            <a:r>
              <a:rPr lang="en-US" sz="1400" dirty="0" err="1">
                <a:solidFill>
                  <a:srgbClr val="000000"/>
                </a:solidFill>
                <a:highlight>
                  <a:srgbClr val="FFFFFF"/>
                </a:highlight>
                <a:latin typeface="Consolas" panose="020B0609020204030204" pitchFamily="49" charset="0"/>
              </a:rPr>
              <a:t>PlainList</a:t>
            </a:r>
            <a:r>
              <a:rPr lang="en-US" sz="1400" dirty="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List</a:t>
            </a:r>
            <a:r>
              <a:rPr lang="en-US" sz="1400" dirty="0">
                <a:solidFill>
                  <a:srgbClr val="000000"/>
                </a:solidFill>
                <a:highlight>
                  <a:srgbClr val="FFFFFF"/>
                </a:highlight>
                <a:latin typeface="Consolas" panose="020B0609020204030204" pitchFamily="49" charset="0"/>
              </a:rPr>
              <a:t>&lt;</a:t>
            </a:r>
            <a:r>
              <a:rPr lang="en-US" sz="1400" dirty="0">
                <a:solidFill>
                  <a:srgbClr val="2B91AF"/>
                </a:solidFill>
                <a:highlight>
                  <a:srgbClr val="FFFFFF"/>
                </a:highlight>
                <a:latin typeface="Consolas" panose="020B0609020204030204" pitchFamily="49" charset="0"/>
              </a:rPr>
              <a:t>List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&gt;&gt; lists)</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ru-RU" sz="1400" dirty="0" smtClean="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foreach</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List</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 list </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lists)</a:t>
            </a:r>
            <a:endParaRPr lang="nn-NO"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foreach</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s </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list)</a:t>
            </a:r>
          </a:p>
          <a:p>
            <a:pPr marL="432000" indent="0">
              <a:spcBef>
                <a:spcPts val="0"/>
              </a:spcBef>
              <a:buNone/>
            </a:pPr>
            <a:r>
              <a:rPr lang="en-US" sz="1400" dirty="0" smtClean="0">
                <a:solidFill>
                  <a:srgbClr val="0000FF"/>
                </a:solidFill>
                <a:highlight>
                  <a:srgbClr val="FFFFFF"/>
                </a:highlight>
                <a:latin typeface="Consolas" panose="020B0609020204030204" pitchFamily="49" charset="0"/>
              </a:rPr>
              <a:t>            yield</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s</a:t>
            </a:r>
            <a:r>
              <a:rPr lang="en-US" sz="1400" dirty="0" smtClean="0">
                <a:solidFill>
                  <a:srgbClr val="000000"/>
                </a:solidFill>
                <a:highlight>
                  <a:srgbClr val="FFFFFF"/>
                </a:highlight>
                <a:latin typeface="Consolas" panose="020B0609020204030204" pitchFamily="49" charset="0"/>
              </a:rPr>
              <a:t>;</a:t>
            </a:r>
          </a:p>
          <a:p>
            <a:pPr marL="432000" indent="0">
              <a:spcBef>
                <a:spcPts val="0"/>
              </a:spcBef>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yield</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break</a:t>
            </a:r>
            <a:r>
              <a:rPr lang="en-US" sz="1400" dirty="0" smtClean="0">
                <a:solidFill>
                  <a:srgbClr val="000000"/>
                </a:solidFill>
                <a:highlight>
                  <a:srgbClr val="FFFFFF"/>
                </a:highlight>
                <a:latin typeface="Consolas" panose="020B0609020204030204" pitchFamily="49" charset="0"/>
              </a:rPr>
              <a:t>;</a:t>
            </a:r>
            <a:r>
              <a:rPr lang="ru-RU" sz="1400" dirty="0" smtClean="0">
                <a:solidFill>
                  <a:srgbClr val="000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здесь можно опустить</a:t>
            </a:r>
            <a:endParaRPr lang="en-US" sz="1400" dirty="0">
              <a:solidFill>
                <a:srgbClr val="000000"/>
              </a:solidFill>
              <a:highlight>
                <a:srgbClr val="FFFFFF"/>
              </a:highlight>
              <a:latin typeface="Consolas" panose="020B0609020204030204" pitchFamily="49" charset="0"/>
            </a:endParaRPr>
          </a:p>
          <a:p>
            <a:pPr marL="432000" indent="0">
              <a:spcBef>
                <a:spcPts val="0"/>
              </a:spcBef>
              <a:buNone/>
            </a:pPr>
            <a:r>
              <a:rPr lang="en-US" sz="1400" dirty="0" smtClean="0">
                <a:solidFill>
                  <a:srgbClr val="000000"/>
                </a:solidFill>
                <a:highlight>
                  <a:srgbClr val="FFFFFF"/>
                </a:highlight>
                <a:latin typeface="Consolas" panose="020B0609020204030204" pitchFamily="49" charset="0"/>
              </a:rPr>
              <a:t>}</a:t>
            </a:r>
          </a:p>
          <a:p>
            <a:pPr marL="432000" indent="0">
              <a:spcBef>
                <a:spcPts val="0"/>
              </a:spcBef>
              <a:buNone/>
            </a:pPr>
            <a:endParaRPr lang="en-US" sz="1400" dirty="0" smtClean="0">
              <a:solidFill>
                <a:srgbClr val="0000FF"/>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55</a:t>
            </a:fld>
            <a:endParaRPr lang="en-GB" altLang="en-US" sz="1400" smtClean="0"/>
          </a:p>
        </p:txBody>
      </p:sp>
    </p:spTree>
    <p:extLst>
      <p:ext uri="{BB962C8B-B14F-4D97-AF65-F5344CB8AC3E}">
        <p14:creationId xmlns:p14="http://schemas.microsoft.com/office/powerpoint/2010/main" val="1188606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smtClean="0"/>
              <a:t>Одиночка (</a:t>
            </a:r>
            <a:r>
              <a:rPr lang="en-US" altLang="en-US" sz="2800" dirty="0" smtClean="0"/>
              <a:t>Singleton)</a:t>
            </a:r>
            <a:endParaRPr lang="ru-RU" altLang="en-US" sz="2800" dirty="0" smtClean="0"/>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a:t>Одиночка – объект, создаваемый в единственном </a:t>
            </a:r>
            <a:r>
              <a:rPr lang="ru-RU" altLang="en-US" sz="1800" dirty="0" smtClean="0"/>
              <a:t>экземпляре. </a:t>
            </a:r>
          </a:p>
          <a:p>
            <a:pPr marL="431800" indent="-431800" eaLnBrk="1" hangingPunct="1">
              <a:spcBef>
                <a:spcPct val="100000"/>
              </a:spcBef>
            </a:pPr>
            <a:r>
              <a:rPr lang="ru-RU" altLang="en-US" sz="1800" dirty="0" smtClean="0"/>
              <a:t>Пример – </a:t>
            </a:r>
            <a:r>
              <a:rPr lang="ru-RU" altLang="en-US" sz="1800" dirty="0"/>
              <a:t>статическое (</a:t>
            </a:r>
            <a:r>
              <a:rPr lang="en-US" altLang="en-US" sz="1800" dirty="0"/>
              <a:t>static)</a:t>
            </a:r>
            <a:r>
              <a:rPr lang="ru-RU" altLang="en-US" sz="1800" dirty="0"/>
              <a:t> </a:t>
            </a:r>
            <a:r>
              <a:rPr lang="ru-RU" altLang="en-US" sz="1800" dirty="0" smtClean="0"/>
              <a:t>поле класса, </a:t>
            </a:r>
            <a:r>
              <a:rPr lang="ru-RU" altLang="en-US" sz="1800" dirty="0"/>
              <a:t>инициализированное объектом с помощью оператора </a:t>
            </a:r>
            <a:r>
              <a:rPr lang="en-US" altLang="en-US" sz="1800" dirty="0" smtClean="0"/>
              <a:t>new</a:t>
            </a:r>
            <a:r>
              <a:rPr lang="ru-RU" altLang="en-US" sz="1800" dirty="0" smtClean="0"/>
              <a:t>:</a:t>
            </a:r>
            <a:endParaRPr lang="en-US" altLang="en-US" sz="1800" dirty="0" smtClean="0"/>
          </a:p>
          <a:p>
            <a:pPr marL="432000" indent="0">
              <a:spcBef>
                <a:spcPts val="1200"/>
              </a:spcBef>
              <a:buNone/>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Program</a:t>
            </a:r>
            <a:endParaRPr lang="en-US" sz="1400" dirty="0">
              <a:solidFill>
                <a:srgbClr val="000000"/>
              </a:solidFill>
              <a:highlight>
                <a:srgbClr val="FFFFFF"/>
              </a:highlight>
              <a:latin typeface="Consolas" panose="020B0609020204030204" pitchFamily="49" charset="0"/>
            </a:endParaRPr>
          </a:p>
          <a:p>
            <a:pPr marL="432000" indent="0">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buNone/>
            </a:pPr>
            <a:r>
              <a:rPr lang="ru-RU" sz="1400" dirty="0" smtClean="0">
                <a:solidFill>
                  <a:srgbClr val="0000FF"/>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2B91AF"/>
                </a:solidFill>
                <a:highlight>
                  <a:srgbClr val="FFFFFF"/>
                </a:highlight>
                <a:latin typeface="Consolas" panose="020B0609020204030204" pitchFamily="49" charset="0"/>
              </a:rPr>
              <a:t>Window</a:t>
            </a:r>
            <a:r>
              <a:rPr lang="en-US" sz="1400" dirty="0" smtClean="0">
                <a:solidFill>
                  <a:srgbClr val="000000"/>
                </a:solidFill>
                <a:highlight>
                  <a:srgbClr val="FFFFFF"/>
                </a:highlight>
                <a:latin typeface="Consolas" panose="020B0609020204030204" pitchFamily="49" charset="0"/>
              </a:rPr>
              <a:t> Desktop = </a:t>
            </a:r>
            <a:r>
              <a:rPr lang="en-US" sz="1400" dirty="0">
                <a:solidFill>
                  <a:srgbClr val="0000FF"/>
                </a:solidFill>
                <a:highlight>
                  <a:srgbClr val="FFFFFF"/>
                </a:highlight>
                <a:latin typeface="Consolas" panose="020B0609020204030204" pitchFamily="49" charset="0"/>
              </a:rPr>
              <a:t>new</a:t>
            </a:r>
            <a:r>
              <a:rPr lang="en-US" sz="1400" dirty="0" smtClean="0">
                <a:solidFill>
                  <a:srgbClr val="000000"/>
                </a:solidFill>
                <a:highlight>
                  <a:srgbClr val="FFFFFF"/>
                </a:highlight>
                <a:latin typeface="Consolas" panose="020B0609020204030204" pitchFamily="49" charset="0"/>
              </a:rPr>
              <a:t> Desktop();</a:t>
            </a:r>
          </a:p>
          <a:p>
            <a:pPr marL="432000" indent="0">
              <a:buNone/>
            </a:pP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2000" indent="0">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1800" indent="-431800" eaLnBrk="1" hangingPunct="1">
              <a:spcBef>
                <a:spcPct val="100000"/>
              </a:spcBef>
            </a:pPr>
            <a:r>
              <a:rPr lang="ru-RU" altLang="en-US" sz="1800" dirty="0" smtClean="0"/>
              <a:t>Объект </a:t>
            </a:r>
            <a:r>
              <a:rPr lang="en-US" altLang="en-US" sz="1800" dirty="0" err="1" smtClean="0"/>
              <a:t>Program.Desktop</a:t>
            </a:r>
            <a:r>
              <a:rPr lang="ru-RU" altLang="en-US" sz="1800" dirty="0" smtClean="0"/>
              <a:t> является глобальной переменной,</a:t>
            </a:r>
            <a:r>
              <a:rPr lang="en-US" altLang="en-US" sz="1800" dirty="0" smtClean="0"/>
              <a:t> </a:t>
            </a:r>
            <a:r>
              <a:rPr lang="ru-RU" altLang="en-US" sz="1800" dirty="0" smtClean="0"/>
              <a:t>создаваемой один раз при первом обращении к ней.</a:t>
            </a:r>
          </a:p>
          <a:p>
            <a:pPr marL="431800" indent="-431800" eaLnBrk="1" hangingPunct="1">
              <a:spcBef>
                <a:spcPct val="100000"/>
              </a:spcBef>
            </a:pPr>
            <a:r>
              <a:rPr lang="ru-RU" altLang="en-US" sz="1800" dirty="0" smtClean="0"/>
              <a:t>В примере кроется потенциальная проблема. Если конструктор класса </a:t>
            </a:r>
            <a:r>
              <a:rPr lang="en-US" altLang="en-US" sz="1800" dirty="0" smtClean="0"/>
              <a:t>Desktop </a:t>
            </a:r>
            <a:r>
              <a:rPr lang="ru-RU" altLang="en-US" sz="1800" dirty="0" smtClean="0"/>
              <a:t>создаст исключение, объект не будет создан, и переменная </a:t>
            </a:r>
            <a:r>
              <a:rPr lang="en-US" altLang="en-US" sz="1800" dirty="0" err="1" smtClean="0"/>
              <a:t>Program.Desktop</a:t>
            </a:r>
            <a:r>
              <a:rPr lang="ru-RU" altLang="en-US" sz="1800" dirty="0" smtClean="0"/>
              <a:t> останется равна </a:t>
            </a:r>
            <a:r>
              <a:rPr lang="en-US" altLang="en-US" sz="1800" dirty="0" smtClean="0"/>
              <a:t>null</a:t>
            </a:r>
            <a:r>
              <a:rPr lang="ru-RU" altLang="en-US" sz="1800" dirty="0" smtClean="0"/>
              <a:t>.</a:t>
            </a:r>
            <a:r>
              <a:rPr lang="en-US" altLang="en-US" sz="1800" dirty="0" smtClean="0"/>
              <a:t> </a:t>
            </a:r>
            <a:r>
              <a:rPr lang="ru-RU" altLang="en-US" sz="1800" dirty="0" smtClean="0"/>
              <a:t>Выход – использовать функцию для создания объекта-одиночки.</a:t>
            </a:r>
          </a:p>
          <a:p>
            <a:pPr marL="431800" indent="-431800" eaLnBrk="1" hangingPunct="1">
              <a:spcBef>
                <a:spcPct val="100000"/>
              </a:spcBef>
            </a:pPr>
            <a:r>
              <a:rPr lang="ru-RU" altLang="en-US" sz="1800" dirty="0" smtClean="0"/>
              <a:t>Статья</a:t>
            </a:r>
            <a:r>
              <a:rPr lang="ru-RU" altLang="en-US" sz="1800" dirty="0"/>
              <a:t> </a:t>
            </a:r>
            <a:r>
              <a:rPr lang="en-US" altLang="en-US" sz="1800" dirty="0"/>
              <a:t>MSDN</a:t>
            </a:r>
            <a:r>
              <a:rPr lang="ru-RU" altLang="en-US" sz="1800" dirty="0" smtClean="0"/>
              <a:t> по объектам-одиночкам</a:t>
            </a:r>
            <a:r>
              <a:rPr lang="en-US" altLang="en-US" sz="1800" dirty="0" smtClean="0"/>
              <a:t>:</a:t>
            </a:r>
            <a:br>
              <a:rPr lang="en-US" altLang="en-US" sz="1800" dirty="0" smtClean="0"/>
            </a:br>
            <a:r>
              <a:rPr lang="en-US" altLang="en-US" sz="1800" dirty="0" smtClean="0">
                <a:hlinkClick r:id="rId2"/>
              </a:rPr>
              <a:t>https</a:t>
            </a:r>
            <a:r>
              <a:rPr lang="en-US" altLang="en-US" sz="1800" dirty="0">
                <a:hlinkClick r:id="rId2"/>
              </a:rPr>
              <a:t>://</a:t>
            </a:r>
            <a:r>
              <a:rPr lang="en-US" altLang="en-US" sz="1800" dirty="0" smtClean="0">
                <a:hlinkClick r:id="rId2"/>
              </a:rPr>
              <a:t>msdn.microsoft.com/en-us/library/ee817670.aspx</a:t>
            </a:r>
            <a:endParaRPr lang="en-US" sz="1400" dirty="0" smtClean="0">
              <a:solidFill>
                <a:srgbClr val="0000FF"/>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3"/>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56</a:t>
            </a:fld>
            <a:endParaRPr lang="en-GB" altLang="en-US" sz="1400" smtClean="0"/>
          </a:p>
        </p:txBody>
      </p:sp>
    </p:spTree>
    <p:extLst>
      <p:ext uri="{BB962C8B-B14F-4D97-AF65-F5344CB8AC3E}">
        <p14:creationId xmlns:p14="http://schemas.microsoft.com/office/powerpoint/2010/main" val="28229163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smtClean="0"/>
              <a:t>Одиночка</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305800" cy="5805487"/>
          </a:xfrm>
        </p:spPr>
        <p:txBody>
          <a:bodyPr/>
          <a:lstStyle/>
          <a:p>
            <a:pPr marL="0" indent="0">
              <a:spcBef>
                <a:spcPts val="1200"/>
              </a:spcBef>
              <a:buNone/>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Config</a:t>
            </a:r>
            <a:endParaRPr lang="en-US" sz="1400" dirty="0">
              <a:solidFill>
                <a:srgbClr val="000000"/>
              </a:solidFill>
              <a:highlight>
                <a:srgbClr val="FFFFFF"/>
              </a:highlight>
              <a:latin typeface="Consolas" panose="020B0609020204030204" pitchFamily="49" charset="0"/>
            </a:endParaRPr>
          </a:p>
          <a:p>
            <a:pPr marL="0" indent="0">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0" indent="0">
              <a:buNone/>
            </a:pPr>
            <a:r>
              <a:rPr lang="ru-RU" sz="1400" dirty="0" smtClean="0">
                <a:solidFill>
                  <a:srgbClr val="0000FF"/>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private</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volatile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Config</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instance </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null</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0" indent="0">
              <a:buNone/>
            </a:pPr>
            <a:r>
              <a:rPr lang="ru-RU" sz="1400" dirty="0" smtClean="0">
                <a:solidFill>
                  <a:srgbClr val="0000FF"/>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private</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readonly</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object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syncRoot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object</a:t>
            </a: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0" indent="0">
              <a:buNone/>
            </a:pPr>
            <a:endParaRPr lang="ru-RU" sz="1400" dirty="0" smtClean="0">
              <a:solidFill>
                <a:srgbClr val="000000"/>
              </a:solidFill>
              <a:highlight>
                <a:srgbClr val="FFFFFF"/>
              </a:highlight>
              <a:latin typeface="Consolas" panose="020B0609020204030204" pitchFamily="49" charset="0"/>
            </a:endParaRPr>
          </a:p>
          <a:p>
            <a:pPr marL="0" indent="0">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Config</a:t>
            </a:r>
            <a:r>
              <a:rPr lang="en-US" sz="1400" dirty="0" smtClean="0">
                <a:solidFill>
                  <a:srgbClr val="000000"/>
                </a:solidFill>
                <a:highlight>
                  <a:srgbClr val="FFFFFF"/>
                </a:highlight>
                <a:latin typeface="Consolas" panose="020B0609020204030204" pitchFamily="49" charset="0"/>
              </a:rPr>
              <a:t>()</a:t>
            </a: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r>
              <a:rPr lang="ru-RU" sz="1400" dirty="0" smtClean="0">
                <a:solidFill>
                  <a:srgbClr val="000000"/>
                </a:solidFill>
                <a:highlight>
                  <a:srgbClr val="FFFFFF"/>
                </a:highlight>
                <a:latin typeface="Consolas" panose="020B0609020204030204" pitchFamily="49" charset="0"/>
              </a:rPr>
              <a:t> ... </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0" indent="0">
              <a:buNone/>
            </a:pPr>
            <a:endParaRPr lang="en-US" sz="1400" dirty="0">
              <a:solidFill>
                <a:srgbClr val="000000"/>
              </a:solidFill>
              <a:highlight>
                <a:srgbClr val="FFFFFF"/>
              </a:highlight>
              <a:latin typeface="Consolas" panose="020B0609020204030204" pitchFamily="49" charset="0"/>
            </a:endParaRPr>
          </a:p>
          <a:p>
            <a:pPr marL="0" indent="0">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Config</a:t>
            </a:r>
            <a:r>
              <a:rPr lang="en-US" sz="1400" dirty="0">
                <a:solidFill>
                  <a:srgbClr val="000000"/>
                </a:solidFill>
                <a:highlight>
                  <a:srgbClr val="FFFFFF"/>
                </a:highlight>
                <a:latin typeface="Consolas" panose="020B0609020204030204" pitchFamily="49" charset="0"/>
              </a:rPr>
              <a:t> Instance</a:t>
            </a:r>
            <a:r>
              <a:rPr lang="en-US" sz="1400" dirty="0" smtClean="0">
                <a:solidFill>
                  <a:srgbClr val="000000"/>
                </a:solidFill>
                <a:highlight>
                  <a:srgbClr val="FFFFFF"/>
                </a:highlight>
                <a:latin typeface="Consolas" panose="020B0609020204030204" pitchFamily="49" charset="0"/>
              </a:rPr>
              <a:t>()</a:t>
            </a:r>
            <a:r>
              <a:rPr lang="ru-RU" sz="1400" dirty="0" smtClean="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применение: </a:t>
            </a:r>
            <a:r>
              <a:rPr lang="en-US" sz="1400" dirty="0" err="1" smtClean="0">
                <a:solidFill>
                  <a:srgbClr val="008000"/>
                </a:solidFill>
                <a:highlight>
                  <a:srgbClr val="FFFFFF"/>
                </a:highlight>
                <a:latin typeface="Consolas" panose="020B0609020204030204" pitchFamily="49" charset="0"/>
              </a:rPr>
              <a:t>Config.Instance</a:t>
            </a:r>
            <a:r>
              <a:rPr lang="en-US" sz="1400" dirty="0" smtClean="0">
                <a:solidFill>
                  <a:srgbClr val="008000"/>
                </a:solidFill>
                <a:highlight>
                  <a:srgbClr val="FFFFFF"/>
                </a:highlight>
                <a:latin typeface="Consolas" panose="020B0609020204030204" pitchFamily="49" charset="0"/>
              </a:rPr>
              <a:t>().</a:t>
            </a:r>
            <a:r>
              <a:rPr lang="en-US" sz="1400" dirty="0" err="1" smtClean="0">
                <a:solidFill>
                  <a:srgbClr val="008000"/>
                </a:solidFill>
                <a:highlight>
                  <a:srgbClr val="FFFFFF"/>
                </a:highlight>
                <a:latin typeface="Consolas" panose="020B0609020204030204" pitchFamily="49" charset="0"/>
              </a:rPr>
              <a:t>ToString</a:t>
            </a:r>
            <a:r>
              <a:rPr lang="en-US" sz="1400" dirty="0" smtClean="0">
                <a:solidFill>
                  <a:srgbClr val="008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pPr marL="0" indent="0">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0" indent="0">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(instance </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a:t>
            </a:r>
          </a:p>
          <a:p>
            <a:pPr marL="0" indent="0">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0" indent="0">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lock</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r>
              <a:rPr lang="en-US" sz="1400" dirty="0" err="1" smtClean="0">
                <a:solidFill>
                  <a:srgbClr val="000000"/>
                </a:solidFill>
                <a:highlight>
                  <a:srgbClr val="FFFFFF"/>
                </a:highlight>
                <a:latin typeface="Consolas" panose="020B0609020204030204" pitchFamily="49" charset="0"/>
              </a:rPr>
              <a:t>syncRoot</a:t>
            </a: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лишь один поток может находиться в этом блоке</a:t>
            </a:r>
            <a:endParaRPr lang="en-US" sz="1400" dirty="0">
              <a:solidFill>
                <a:srgbClr val="000000"/>
              </a:solidFill>
              <a:highlight>
                <a:srgbClr val="FFFFFF"/>
              </a:highlight>
              <a:latin typeface="Consolas" panose="020B0609020204030204" pitchFamily="49" charset="0"/>
            </a:endParaRPr>
          </a:p>
          <a:p>
            <a:pPr marL="0" indent="0">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0" indent="0">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(instance </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a:t>
            </a:r>
          </a:p>
          <a:p>
            <a:pPr marL="0" indent="0">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0" indent="0">
              <a:buNone/>
            </a:pPr>
            <a:r>
              <a:rPr lang="en-US" sz="1400" dirty="0" smtClean="0">
                <a:solidFill>
                  <a:srgbClr val="000000"/>
                </a:solidFill>
                <a:highlight>
                  <a:srgbClr val="FFFFFF"/>
                </a:highlight>
                <a:latin typeface="Consolas" panose="020B0609020204030204" pitchFamily="49" charset="0"/>
              </a:rPr>
              <a:t>                    instance </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Config</a:t>
            </a:r>
            <a:r>
              <a:rPr lang="en-US" sz="1400" dirty="0">
                <a:solidFill>
                  <a:srgbClr val="000000"/>
                </a:solidFill>
                <a:highlight>
                  <a:srgbClr val="FFFFFF"/>
                </a:highlight>
                <a:latin typeface="Consolas" panose="020B0609020204030204" pitchFamily="49" charset="0"/>
              </a:rPr>
              <a:t>();</a:t>
            </a:r>
          </a:p>
          <a:p>
            <a:pPr marL="0" indent="0">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0" indent="0">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0" indent="0">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0" indent="0">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instance</a:t>
            </a:r>
            <a:r>
              <a:rPr lang="en-US" sz="1400" dirty="0">
                <a:solidFill>
                  <a:srgbClr val="000000"/>
                </a:solidFill>
                <a:highlight>
                  <a:srgbClr val="FFFFFF"/>
                </a:highlight>
                <a:latin typeface="Consolas" panose="020B0609020204030204" pitchFamily="49" charset="0"/>
              </a:rPr>
              <a:t>;</a:t>
            </a:r>
          </a:p>
          <a:p>
            <a:pPr marL="0" indent="0">
              <a:buNone/>
            </a:pP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marL="0" indent="0">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431800" indent="-431800" eaLnBrk="1" hangingPunct="1">
              <a:spcBef>
                <a:spcPct val="100000"/>
              </a:spcBef>
            </a:pPr>
            <a:endParaRPr lang="en-US" sz="1400" dirty="0" smtClean="0">
              <a:solidFill>
                <a:srgbClr val="0000FF"/>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57</a:t>
            </a:fld>
            <a:endParaRPr lang="en-GB" altLang="en-US" sz="1400" smtClean="0"/>
          </a:p>
        </p:txBody>
      </p:sp>
    </p:spTree>
    <p:extLst>
      <p:ext uri="{BB962C8B-B14F-4D97-AF65-F5344CB8AC3E}">
        <p14:creationId xmlns:p14="http://schemas.microsoft.com/office/powerpoint/2010/main" val="21288883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smtClean="0"/>
              <a:t>Заместитель</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sz="1800" dirty="0" smtClean="0">
                <a:solidFill>
                  <a:srgbClr val="40458C"/>
                </a:solidFill>
                <a:latin typeface="Tahoma" panose="020B0604030504040204" pitchFamily="34" charset="0"/>
              </a:rPr>
              <a:t>П</a:t>
            </a:r>
            <a:r>
              <a:rPr lang="ru-RU" altLang="en-US" sz="1800" dirty="0" smtClean="0"/>
              <a:t>рокси (</a:t>
            </a:r>
            <a:r>
              <a:rPr lang="en-US" altLang="en-US" sz="1800" dirty="0" smtClean="0"/>
              <a:t>Proxy</a:t>
            </a:r>
            <a:r>
              <a:rPr lang="ru-RU" altLang="en-US" sz="1800" dirty="0" smtClean="0"/>
              <a:t>) или </a:t>
            </a:r>
            <a:r>
              <a:rPr lang="ru-RU" altLang="en-US" sz="1800" dirty="0"/>
              <a:t>Суррогат (</a:t>
            </a:r>
            <a:r>
              <a:rPr lang="en-US" altLang="en-US" sz="1800" dirty="0"/>
              <a:t>Surrogate</a:t>
            </a:r>
            <a:r>
              <a:rPr lang="ru-RU" altLang="en-US" sz="1800" dirty="0"/>
              <a:t>) </a:t>
            </a:r>
            <a:r>
              <a:rPr lang="ru-RU" altLang="en-US" sz="1800" dirty="0" smtClean="0"/>
              <a:t>–</a:t>
            </a:r>
            <a:r>
              <a:rPr lang="en-US" altLang="en-US" sz="1800" dirty="0" smtClean="0"/>
              <a:t> </a:t>
            </a:r>
            <a:r>
              <a:rPr lang="ru-RU" altLang="en-US" sz="1800" dirty="0" smtClean="0"/>
              <a:t>легковесный объект</a:t>
            </a:r>
            <a:r>
              <a:rPr lang="en-US" altLang="en-US" sz="1800" dirty="0" smtClean="0"/>
              <a:t>-</a:t>
            </a:r>
            <a:r>
              <a:rPr lang="ru-RU" altLang="en-US" sz="1800" dirty="0" smtClean="0"/>
              <a:t>заместитель</a:t>
            </a:r>
            <a:r>
              <a:rPr lang="ru-RU" altLang="en-US" sz="1800" dirty="0"/>
              <a:t>, </a:t>
            </a:r>
            <a:r>
              <a:rPr lang="ru-RU" altLang="en-US" sz="1800" dirty="0" smtClean="0"/>
              <a:t>перенаправляющий вызовы к </a:t>
            </a:r>
            <a:r>
              <a:rPr lang="ru-RU" altLang="en-US" sz="1800" dirty="0"/>
              <a:t>замещаемому </a:t>
            </a:r>
            <a:r>
              <a:rPr lang="ru-RU" altLang="en-US" sz="1800" dirty="0" smtClean="0"/>
              <a:t>тяжеловесному объекту</a:t>
            </a:r>
            <a:r>
              <a:rPr lang="en-US" altLang="en-US" sz="1800" dirty="0" smtClean="0"/>
              <a:t>.</a:t>
            </a:r>
            <a:endParaRPr lang="ru-RU" altLang="en-US" sz="1800" dirty="0" smtClean="0"/>
          </a:p>
          <a:p>
            <a:pPr marL="431800" indent="-431800" eaLnBrk="1" hangingPunct="1">
              <a:spcBef>
                <a:spcPct val="100000"/>
              </a:spcBef>
            </a:pPr>
            <a:r>
              <a:rPr lang="ru-RU" sz="1800" dirty="0">
                <a:solidFill>
                  <a:srgbClr val="40458C"/>
                </a:solidFill>
                <a:latin typeface="Tahoma" panose="020B0604030504040204" pitchFamily="34" charset="0"/>
              </a:rPr>
              <a:t>Обертка (</a:t>
            </a:r>
            <a:r>
              <a:rPr lang="en-US" sz="1800" dirty="0">
                <a:solidFill>
                  <a:srgbClr val="40458C"/>
                </a:solidFill>
                <a:latin typeface="Tahoma" panose="020B0604030504040204" pitchFamily="34" charset="0"/>
              </a:rPr>
              <a:t>Wrapper)</a:t>
            </a:r>
            <a:r>
              <a:rPr lang="ru-RU" sz="1800" dirty="0">
                <a:solidFill>
                  <a:srgbClr val="40458C"/>
                </a:solidFill>
                <a:latin typeface="Tahoma" panose="020B0604030504040204" pitchFamily="34" charset="0"/>
              </a:rPr>
              <a:t> или Декоратор (</a:t>
            </a:r>
            <a:r>
              <a:rPr lang="en-US" sz="1800" dirty="0">
                <a:solidFill>
                  <a:srgbClr val="40458C"/>
                </a:solidFill>
                <a:latin typeface="Tahoma" panose="020B0604030504040204" pitchFamily="34" charset="0"/>
              </a:rPr>
              <a:t>Decorator) – </a:t>
            </a:r>
            <a:r>
              <a:rPr lang="ru-RU" sz="1800" dirty="0">
                <a:solidFill>
                  <a:srgbClr val="40458C"/>
                </a:solidFill>
                <a:latin typeface="Tahoma" panose="020B0604030504040204" pitchFamily="34" charset="0"/>
              </a:rPr>
              <a:t>объект-заместитель, содержащий в себе замещаемый объект и предоставляющий, по сравнению с ним, новые функции</a:t>
            </a:r>
            <a:r>
              <a:rPr lang="ru-RU" sz="1800" dirty="0" smtClean="0">
                <a:solidFill>
                  <a:srgbClr val="40458C"/>
                </a:solidFill>
                <a:latin typeface="Tahoma" panose="020B0604030504040204" pitchFamily="34" charset="0"/>
              </a:rPr>
              <a:t>.</a:t>
            </a:r>
          </a:p>
          <a:p>
            <a:pPr marL="431800" indent="-431800" eaLnBrk="1" hangingPunct="1">
              <a:spcBef>
                <a:spcPct val="100000"/>
              </a:spcBef>
            </a:pPr>
            <a:r>
              <a:rPr lang="ru-RU" altLang="en-US" sz="1800" dirty="0" smtClean="0"/>
              <a:t>Адаптер (</a:t>
            </a:r>
            <a:r>
              <a:rPr lang="en-US" altLang="en-US" sz="1800" dirty="0" smtClean="0"/>
              <a:t>Adapter</a:t>
            </a:r>
            <a:r>
              <a:rPr lang="ru-RU" altLang="en-US" sz="1800" dirty="0" smtClean="0"/>
              <a:t>) </a:t>
            </a:r>
            <a:r>
              <a:rPr lang="ru-RU" altLang="en-US" sz="1800" dirty="0"/>
              <a:t>– объект, реализующий некоторый интерфейс путем обращения к другому объекту через свойственный ему интерфейс.</a:t>
            </a:r>
            <a:endParaRPr lang="en-US" sz="1800" dirty="0">
              <a:solidFill>
                <a:srgbClr val="40458C"/>
              </a:solidFill>
              <a:latin typeface="Tahoma" panose="020B0604030504040204" pitchFamily="34"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58</a:t>
            </a:fld>
            <a:endParaRPr lang="en-GB" altLang="en-US" sz="1400" smtClean="0"/>
          </a:p>
        </p:txBody>
      </p:sp>
    </p:spTree>
    <p:extLst>
      <p:ext uri="{BB962C8B-B14F-4D97-AF65-F5344CB8AC3E}">
        <p14:creationId xmlns:p14="http://schemas.microsoft.com/office/powerpoint/2010/main" val="20481095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smtClean="0"/>
              <a:t>Прокси</a:t>
            </a:r>
            <a:r>
              <a:rPr lang="en-US" altLang="en-US" sz="2800" dirty="0" smtClean="0"/>
              <a:t> (Proxy)</a:t>
            </a:r>
            <a:r>
              <a:rPr lang="ru-RU" altLang="en-US" sz="2800" dirty="0"/>
              <a:t> </a:t>
            </a:r>
            <a:r>
              <a:rPr lang="en-US" altLang="en-US" sz="2800" dirty="0" smtClean="0"/>
              <a:t>/</a:t>
            </a:r>
            <a:r>
              <a:rPr lang="ru-RU" altLang="en-US" sz="2800" dirty="0" smtClean="0"/>
              <a:t> </a:t>
            </a:r>
            <a:r>
              <a:rPr lang="ru-RU" altLang="en-US" sz="2800" dirty="0"/>
              <a:t>Суррогат (</a:t>
            </a:r>
            <a:r>
              <a:rPr lang="en-US" altLang="en-US" sz="2800" dirty="0"/>
              <a:t>Surrogate</a:t>
            </a:r>
            <a:r>
              <a:rPr lang="ru-RU" altLang="en-US" sz="2800" dirty="0"/>
              <a:t>)</a:t>
            </a:r>
            <a:endParaRPr lang="ru-RU" altLang="en-US" sz="2800" dirty="0" smtClean="0"/>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sz="1800" dirty="0">
                <a:solidFill>
                  <a:srgbClr val="40458C"/>
                </a:solidFill>
                <a:latin typeface="Tahoma" panose="020B0604030504040204" pitchFamily="34" charset="0"/>
              </a:rPr>
              <a:t>П</a:t>
            </a:r>
            <a:r>
              <a:rPr lang="ru-RU" altLang="en-US" sz="1800" dirty="0"/>
              <a:t>рокси (</a:t>
            </a:r>
            <a:r>
              <a:rPr lang="en-US" altLang="en-US" sz="1800" dirty="0"/>
              <a:t>Proxy</a:t>
            </a:r>
            <a:r>
              <a:rPr lang="ru-RU" altLang="en-US" sz="1800" dirty="0"/>
              <a:t>) или Суррогат (</a:t>
            </a:r>
            <a:r>
              <a:rPr lang="en-US" altLang="en-US" sz="1800" dirty="0"/>
              <a:t>Surrogate</a:t>
            </a:r>
            <a:r>
              <a:rPr lang="ru-RU" altLang="en-US" sz="1800" dirty="0"/>
              <a:t>) –</a:t>
            </a:r>
            <a:r>
              <a:rPr lang="en-US" altLang="en-US" sz="1800" dirty="0"/>
              <a:t> </a:t>
            </a:r>
            <a:r>
              <a:rPr lang="ru-RU" altLang="en-US" sz="1800" dirty="0"/>
              <a:t>легковесный объект</a:t>
            </a:r>
            <a:r>
              <a:rPr lang="en-US" altLang="en-US" sz="1800" dirty="0"/>
              <a:t>-</a:t>
            </a:r>
            <a:r>
              <a:rPr lang="ru-RU" altLang="en-US" sz="1800" dirty="0"/>
              <a:t>заместитель, перенаправляющий вызовы к замещаемому тяжеловесному объекту</a:t>
            </a:r>
            <a:r>
              <a:rPr lang="en-US" altLang="en-US" sz="1800" dirty="0"/>
              <a:t>. </a:t>
            </a:r>
            <a:endParaRPr lang="ru-RU" altLang="en-US" sz="1800" dirty="0" smtClean="0"/>
          </a:p>
          <a:p>
            <a:pPr marL="431800" indent="-431800" eaLnBrk="1" hangingPunct="1">
              <a:spcBef>
                <a:spcPct val="100000"/>
              </a:spcBef>
            </a:pPr>
            <a:r>
              <a:rPr lang="ru-RU" sz="1800" dirty="0" smtClean="0"/>
              <a:t>Представьте,</a:t>
            </a:r>
            <a:r>
              <a:rPr lang="en-US" sz="1800" dirty="0" smtClean="0"/>
              <a:t> </a:t>
            </a:r>
            <a:r>
              <a:rPr lang="ru-RU" sz="1800" dirty="0" smtClean="0"/>
              <a:t>что </a:t>
            </a:r>
            <a:r>
              <a:rPr lang="ru-RU" sz="1800" dirty="0"/>
              <a:t>у вас есть интерфейс </a:t>
            </a:r>
            <a:r>
              <a:rPr lang="ru-RU" sz="1800" dirty="0" err="1"/>
              <a:t>IBookStorage</a:t>
            </a:r>
            <a:r>
              <a:rPr lang="ru-RU" sz="1800" dirty="0"/>
              <a:t> и стандартная реализация этого интерфейса для работы с веб-сервисом, которую вы используете для создания, получения, обновления и удаления (CRUD) книг в вашей электронной библиотеке. </a:t>
            </a:r>
            <a:r>
              <a:rPr lang="ru-RU" sz="1800" dirty="0" smtClean="0"/>
              <a:t>Вы </a:t>
            </a:r>
            <a:r>
              <a:rPr lang="ru-RU" sz="1800" dirty="0"/>
              <a:t>решили, что хорошо было бы кэшировать полученные данные на какое-то время. Как добавить кэш</a:t>
            </a:r>
            <a:r>
              <a:rPr lang="ru-RU" sz="1800" dirty="0" smtClean="0"/>
              <a:t>?</a:t>
            </a:r>
          </a:p>
          <a:p>
            <a:pPr marL="431800" indent="-431800" eaLnBrk="1" hangingPunct="1">
              <a:spcBef>
                <a:spcPct val="100000"/>
              </a:spcBef>
            </a:pPr>
            <a:r>
              <a:rPr lang="ru-RU" sz="1800" dirty="0" smtClean="0"/>
              <a:t>Можно </a:t>
            </a:r>
            <a:r>
              <a:rPr lang="ru-RU" sz="1800" dirty="0"/>
              <a:t>модифицировать существующий код для работы с кэшем. А что если он должен быть опциональным? А что если другой команде нужен ваш компонент, но без всяких намеков на кэш</a:t>
            </a:r>
            <a:r>
              <a:rPr lang="ru-RU" sz="1800" dirty="0" smtClean="0"/>
              <a:t>?</a:t>
            </a:r>
          </a:p>
          <a:p>
            <a:pPr marL="431800" indent="-431800" eaLnBrk="1" hangingPunct="1">
              <a:spcBef>
                <a:spcPct val="100000"/>
              </a:spcBef>
            </a:pPr>
            <a:r>
              <a:rPr lang="ru-RU" sz="1800" dirty="0"/>
              <a:t>Задача решается созданием промежуточного объекта – </a:t>
            </a:r>
            <a:r>
              <a:rPr lang="ru-RU" sz="1800" dirty="0" smtClean="0"/>
              <a:t>прокси, </a:t>
            </a:r>
            <a:r>
              <a:rPr lang="ru-RU" sz="1800" dirty="0"/>
              <a:t>реализующего интерфейс </a:t>
            </a:r>
            <a:r>
              <a:rPr lang="en-US" sz="1800" dirty="0" err="1"/>
              <a:t>IConfig</a:t>
            </a:r>
            <a:r>
              <a:rPr lang="ru-RU" sz="1800" dirty="0"/>
              <a:t> (</a:t>
            </a:r>
            <a:r>
              <a:rPr lang="en-US" sz="1800" dirty="0" err="1"/>
              <a:t>IStream</a:t>
            </a:r>
            <a:r>
              <a:rPr lang="ru-RU" sz="1800" dirty="0"/>
              <a:t>)</a:t>
            </a:r>
            <a:r>
              <a:rPr lang="en-US" sz="1800" dirty="0"/>
              <a:t> </a:t>
            </a:r>
            <a:r>
              <a:rPr lang="ru-RU" sz="1800" dirty="0"/>
              <a:t>путем обращения к объекту </a:t>
            </a:r>
            <a:r>
              <a:rPr lang="ru-RU" sz="1800" dirty="0" err="1"/>
              <a:t>Dictionary</a:t>
            </a:r>
            <a:r>
              <a:rPr lang="ru-RU" sz="1800" dirty="0"/>
              <a:t> (массиву </a:t>
            </a:r>
            <a:r>
              <a:rPr lang="ru-RU" sz="1800" dirty="0" err="1"/>
              <a:t>byte</a:t>
            </a:r>
            <a:r>
              <a:rPr lang="ru-RU" sz="1800" dirty="0"/>
              <a:t>[]) через свойственный ему интерфейс.</a:t>
            </a:r>
            <a:endParaRPr lang="en-US" sz="1800" dirty="0"/>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59</a:t>
            </a:fld>
            <a:endParaRPr lang="en-GB" altLang="en-US" sz="1400" smtClean="0"/>
          </a:p>
        </p:txBody>
      </p:sp>
    </p:spTree>
    <p:extLst>
      <p:ext uri="{BB962C8B-B14F-4D97-AF65-F5344CB8AC3E}">
        <p14:creationId xmlns:p14="http://schemas.microsoft.com/office/powerpoint/2010/main" val="1229104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0" y="304800"/>
            <a:ext cx="7772400" cy="603250"/>
          </a:xfrm>
        </p:spPr>
        <p:txBody>
          <a:bodyPr/>
          <a:lstStyle/>
          <a:p>
            <a:pPr eaLnBrk="1" hangingPunct="1"/>
            <a:r>
              <a:rPr lang="ru-RU" altLang="en-US" sz="2800" dirty="0" smtClean="0"/>
              <a:t>Разграничение доступа к модулям</a:t>
            </a:r>
          </a:p>
        </p:txBody>
      </p:sp>
      <p:sp>
        <p:nvSpPr>
          <p:cNvPr id="17412"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3B11061-899F-4717-B65F-3BBCB206B35A}" type="slidenum">
              <a:rPr lang="en-GB" altLang="en-US" sz="1400" smtClean="0"/>
              <a:pPr>
                <a:spcBef>
                  <a:spcPct val="0"/>
                </a:spcBef>
                <a:buClrTx/>
                <a:buSzTx/>
                <a:buFontTx/>
                <a:buNone/>
              </a:pPr>
              <a:t>6</a:t>
            </a:fld>
            <a:endParaRPr lang="en-GB" altLang="en-US" sz="1400" smtClean="0"/>
          </a:p>
        </p:txBody>
      </p:sp>
      <p:sp>
        <p:nvSpPr>
          <p:cNvPr id="6" name="Rectangle 3" descr="Rectangle: Click to edit Master text styles&#10;Second level&#10;Third level&#10;Fourth level&#10;Fifth level"/>
          <p:cNvSpPr>
            <a:spLocks noGrp="1" noChangeArrowheads="1"/>
          </p:cNvSpPr>
          <p:nvPr>
            <p:ph idx="1"/>
          </p:nvPr>
        </p:nvSpPr>
        <p:spPr>
          <a:xfrm>
            <a:off x="838200" y="1052513"/>
            <a:ext cx="7772400" cy="5805487"/>
          </a:xfrm>
        </p:spPr>
        <p:txBody>
          <a:bodyPr/>
          <a:lstStyle/>
          <a:p>
            <a:pPr marL="431800" indent="-431800" eaLnBrk="1" hangingPunct="1">
              <a:spcBef>
                <a:spcPts val="1400"/>
              </a:spcBef>
            </a:pPr>
            <a:r>
              <a:rPr lang="ru-RU" altLang="en-US" sz="1800" dirty="0" smtClean="0"/>
              <a:t>Разграничение доступа к модулю осуществляется с помощью ключевых слов:</a:t>
            </a:r>
          </a:p>
          <a:p>
            <a:pPr marL="831850" lvl="1" indent="-431800" eaLnBrk="1" hangingPunct="1">
              <a:spcBef>
                <a:spcPts val="1400"/>
              </a:spcBef>
            </a:pPr>
            <a:r>
              <a:rPr lang="en-US" altLang="en-US" sz="1400" dirty="0" smtClean="0">
                <a:solidFill>
                  <a:srgbClr val="0000FF"/>
                </a:solidFill>
              </a:rPr>
              <a:t>public</a:t>
            </a:r>
            <a:r>
              <a:rPr lang="en-US" altLang="en-US" sz="1400" dirty="0" smtClean="0"/>
              <a:t> – </a:t>
            </a:r>
            <a:r>
              <a:rPr lang="ru-RU" altLang="en-US" sz="1400" dirty="0" smtClean="0"/>
              <a:t>доступ к модулю получают все;</a:t>
            </a:r>
          </a:p>
          <a:p>
            <a:pPr marL="831850" lvl="1" indent="-431800" eaLnBrk="1" hangingPunct="1">
              <a:spcBef>
                <a:spcPts val="1400"/>
              </a:spcBef>
            </a:pPr>
            <a:r>
              <a:rPr lang="en-US" altLang="en-US" sz="1400" dirty="0" smtClean="0">
                <a:solidFill>
                  <a:srgbClr val="0000FF"/>
                </a:solidFill>
              </a:rPr>
              <a:t>protected</a:t>
            </a:r>
            <a:r>
              <a:rPr lang="en-US" altLang="en-US" sz="1400" dirty="0" smtClean="0"/>
              <a:t> – </a:t>
            </a:r>
            <a:r>
              <a:rPr lang="ru-RU" altLang="en-US" sz="1400" dirty="0"/>
              <a:t>доступ к </a:t>
            </a:r>
            <a:r>
              <a:rPr lang="ru-RU" altLang="en-US" sz="1400" dirty="0" smtClean="0"/>
              <a:t>модулю получают данный модуль и модули расширения;</a:t>
            </a:r>
          </a:p>
          <a:p>
            <a:pPr marL="831850" lvl="1" indent="-431800" eaLnBrk="1" hangingPunct="1">
              <a:spcBef>
                <a:spcPts val="1400"/>
              </a:spcBef>
            </a:pPr>
            <a:r>
              <a:rPr lang="en-US" altLang="en-US" sz="1400" dirty="0" smtClean="0">
                <a:solidFill>
                  <a:srgbClr val="0000FF"/>
                </a:solidFill>
              </a:rPr>
              <a:t>internal</a:t>
            </a:r>
            <a:r>
              <a:rPr lang="en-US" altLang="en-US" sz="1400" dirty="0" smtClean="0"/>
              <a:t> – </a:t>
            </a:r>
            <a:r>
              <a:rPr lang="ru-RU" altLang="en-US" sz="1400" dirty="0" smtClean="0"/>
              <a:t>доступ</a:t>
            </a:r>
            <a:r>
              <a:rPr lang="ru-RU" altLang="en-US" sz="1400" dirty="0"/>
              <a:t> к </a:t>
            </a:r>
            <a:r>
              <a:rPr lang="ru-RU" altLang="en-US" sz="1400" dirty="0" smtClean="0"/>
              <a:t>модулю получают данный модуль и программы, в которых данный модуль подключается на уровне исходного кода;</a:t>
            </a:r>
          </a:p>
          <a:p>
            <a:pPr marL="831850" lvl="1" indent="-431800" eaLnBrk="1" hangingPunct="1">
              <a:spcBef>
                <a:spcPts val="1400"/>
              </a:spcBef>
            </a:pPr>
            <a:r>
              <a:rPr lang="en-US" altLang="en-US" sz="1400" dirty="0" smtClean="0">
                <a:solidFill>
                  <a:srgbClr val="0000FF"/>
                </a:solidFill>
              </a:rPr>
              <a:t>protected internal</a:t>
            </a:r>
            <a:r>
              <a:rPr lang="en-US" altLang="en-US" sz="1400" dirty="0" smtClean="0"/>
              <a:t> – </a:t>
            </a:r>
            <a:r>
              <a:rPr lang="ru-RU" altLang="en-US" sz="1400" dirty="0"/>
              <a:t>доступ к </a:t>
            </a:r>
            <a:r>
              <a:rPr lang="ru-RU" altLang="en-US" sz="1400" dirty="0" smtClean="0"/>
              <a:t>модулю </a:t>
            </a:r>
            <a:r>
              <a:rPr lang="ru-RU" altLang="en-US" sz="1400" dirty="0"/>
              <a:t>получают </a:t>
            </a:r>
            <a:r>
              <a:rPr lang="ru-RU" altLang="en-US" sz="1400" dirty="0" smtClean="0"/>
              <a:t>модули расширения и программы, в </a:t>
            </a:r>
            <a:r>
              <a:rPr lang="ru-RU" altLang="en-US" sz="1400" dirty="0"/>
              <a:t>которых данный модуль подключается на уровне исходного кода</a:t>
            </a:r>
            <a:r>
              <a:rPr lang="ru-RU" altLang="en-US" sz="1400" dirty="0" smtClean="0"/>
              <a:t>;</a:t>
            </a:r>
          </a:p>
          <a:p>
            <a:pPr marL="831850" lvl="1" indent="-431800" eaLnBrk="1" hangingPunct="1">
              <a:spcBef>
                <a:spcPts val="1400"/>
              </a:spcBef>
            </a:pPr>
            <a:r>
              <a:rPr lang="en-US" altLang="en-US" sz="1400" dirty="0" smtClean="0">
                <a:solidFill>
                  <a:srgbClr val="0000FF"/>
                </a:solidFill>
              </a:rPr>
              <a:t>private</a:t>
            </a:r>
            <a:r>
              <a:rPr lang="en-US" altLang="en-US" sz="1400" dirty="0" smtClean="0"/>
              <a:t> – </a:t>
            </a:r>
            <a:r>
              <a:rPr lang="ru-RU" altLang="en-US" sz="1400" dirty="0" smtClean="0"/>
              <a:t>доступ к модулю получают лишь процедуры этого модуля.</a:t>
            </a:r>
          </a:p>
          <a:p>
            <a:pPr marL="431800" indent="-431800" eaLnBrk="1" hangingPunct="1">
              <a:spcBef>
                <a:spcPts val="1400"/>
              </a:spcBef>
            </a:pPr>
            <a:r>
              <a:rPr lang="ru-RU" altLang="en-US" sz="1800" dirty="0" smtClean="0"/>
              <a:t>Примеры модулей и процедур с различными режимами доступа:</a:t>
            </a:r>
          </a:p>
          <a:p>
            <a:pPr marL="432000" indent="0">
              <a:spcBef>
                <a:spcPts val="1200"/>
              </a:spcBef>
              <a:buNone/>
              <a:defRPr/>
            </a:pPr>
            <a:r>
              <a:rPr lang="en-US" sz="1300" dirty="0" smtClean="0">
                <a:solidFill>
                  <a:srgbClr val="0000FF"/>
                </a:solidFill>
                <a:highlight>
                  <a:srgbClr val="FFFFFF"/>
                </a:highlight>
                <a:latin typeface="Consolas" panose="020B0609020204030204" pitchFamily="49" charset="0"/>
              </a:rPr>
              <a:t>public</a:t>
            </a:r>
            <a:r>
              <a:rPr lang="en-US" sz="1300" dirty="0" smtClean="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static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class</a:t>
            </a:r>
            <a:r>
              <a:rPr lang="en-US" sz="1300" dirty="0">
                <a:solidFill>
                  <a:srgbClr val="000000"/>
                </a:solidFill>
                <a:highlight>
                  <a:srgbClr val="FFFFFF"/>
                </a:highlight>
                <a:latin typeface="Consolas" panose="020B0609020204030204" pitchFamily="49" charset="0"/>
              </a:rPr>
              <a:t> </a:t>
            </a:r>
            <a:r>
              <a:rPr lang="en-US" sz="1300" dirty="0" smtClean="0">
                <a:solidFill>
                  <a:srgbClr val="2B91AF"/>
                </a:solidFill>
                <a:highlight>
                  <a:srgbClr val="FFFFFF"/>
                </a:highlight>
                <a:latin typeface="Consolas" panose="020B0609020204030204" pitchFamily="49" charset="0"/>
              </a:rPr>
              <a:t>Module1</a:t>
            </a:r>
            <a:endParaRPr lang="en-US" sz="1300" dirty="0">
              <a:solidFill>
                <a:srgbClr val="000000"/>
              </a:solidFill>
              <a:highlight>
                <a:srgbClr val="FFFFFF"/>
              </a:highlight>
              <a:latin typeface="Consolas" panose="020B0609020204030204" pitchFamily="49" charset="0"/>
            </a:endParaRPr>
          </a:p>
          <a:p>
            <a:pPr marL="432000" indent="0">
              <a:spcBef>
                <a:spcPts val="24"/>
              </a:spcBef>
              <a:buNone/>
              <a:defRPr/>
            </a:pPr>
            <a:r>
              <a:rPr lang="en-US" sz="1300" dirty="0" smtClean="0">
                <a:solidFill>
                  <a:srgbClr val="000000"/>
                </a:solidFill>
                <a:highlight>
                  <a:srgbClr val="FFFFFF"/>
                </a:highlight>
                <a:latin typeface="Consolas" panose="020B0609020204030204" pitchFamily="49" charset="0"/>
              </a:rPr>
              <a:t>{</a:t>
            </a:r>
            <a:endParaRPr lang="en-US" sz="1300" dirty="0">
              <a:solidFill>
                <a:srgbClr val="000000"/>
              </a:solidFill>
              <a:highlight>
                <a:srgbClr val="FFFFFF"/>
              </a:highlight>
              <a:latin typeface="Consolas" panose="020B0609020204030204" pitchFamily="49" charset="0"/>
            </a:endParaRPr>
          </a:p>
          <a:p>
            <a:pPr marL="432000" indent="0">
              <a:spcBef>
                <a:spcPts val="24"/>
              </a:spcBef>
              <a:buNone/>
              <a:defRPr/>
            </a:pPr>
            <a:r>
              <a:rPr lang="en-US" sz="1300" dirty="0" smtClean="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public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static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a:t>
            </a:r>
            <a:r>
              <a:rPr lang="en-US" sz="1300" dirty="0" smtClean="0">
                <a:solidFill>
                  <a:srgbClr val="000000"/>
                </a:solidFill>
                <a:highlight>
                  <a:srgbClr val="FFFFFF"/>
                </a:highlight>
                <a:latin typeface="Consolas" panose="020B0609020204030204" pitchFamily="49" charset="0"/>
              </a:rPr>
              <a:t>Procedure1() { ... }</a:t>
            </a:r>
            <a:endParaRPr lang="en-US" sz="1300" dirty="0">
              <a:solidFill>
                <a:srgbClr val="000000"/>
              </a:solidFill>
              <a:highlight>
                <a:srgbClr val="FFFFFF"/>
              </a:highlight>
              <a:latin typeface="Consolas" panose="020B0609020204030204" pitchFamily="49" charset="0"/>
            </a:endParaRPr>
          </a:p>
          <a:p>
            <a:pPr marL="432000" indent="0">
              <a:spcBef>
                <a:spcPts val="24"/>
              </a:spcBef>
              <a:buNone/>
              <a:defRPr/>
            </a:pPr>
            <a:r>
              <a:rPr lang="en-US" sz="1300" dirty="0" smtClean="0">
                <a:solidFill>
                  <a:srgbClr val="000000"/>
                </a:solidFill>
                <a:highlight>
                  <a:srgbClr val="FFFFFF"/>
                </a:highlight>
                <a:latin typeface="Consolas" panose="020B0609020204030204" pitchFamily="49" charset="0"/>
              </a:rPr>
              <a:t>    </a:t>
            </a:r>
            <a:r>
              <a:rPr lang="en-US" sz="1300" dirty="0" smtClean="0">
                <a:solidFill>
                  <a:srgbClr val="0000FF"/>
                </a:solidFill>
                <a:highlight>
                  <a:srgbClr val="FFFFFF"/>
                </a:highlight>
                <a:latin typeface="Consolas" panose="020B0609020204030204" pitchFamily="49" charset="0"/>
              </a:rPr>
              <a:t>internal static</a:t>
            </a:r>
            <a:r>
              <a:rPr lang="en-US" sz="1300" dirty="0" smtClean="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Procedure</a:t>
            </a:r>
            <a:r>
              <a:rPr lang="en-US" sz="1300" dirty="0" smtClean="0">
                <a:solidFill>
                  <a:srgbClr val="000000"/>
                </a:solidFill>
                <a:highlight>
                  <a:srgbClr val="FFFFFF"/>
                </a:highlight>
                <a:latin typeface="Consolas" panose="020B0609020204030204" pitchFamily="49" charset="0"/>
              </a:rPr>
              <a:t>2</a:t>
            </a:r>
            <a:r>
              <a:rPr lang="en-US" sz="1300" dirty="0">
                <a:solidFill>
                  <a:srgbClr val="000000"/>
                </a:solidFill>
                <a:highlight>
                  <a:srgbClr val="FFFFFF"/>
                </a:highlight>
                <a:latin typeface="Consolas" panose="020B0609020204030204" pitchFamily="49" charset="0"/>
              </a:rPr>
              <a:t>() { ... }</a:t>
            </a:r>
            <a:endParaRPr lang="en-US" sz="1300" dirty="0" smtClean="0">
              <a:solidFill>
                <a:srgbClr val="000000"/>
              </a:solidFill>
              <a:highlight>
                <a:srgbClr val="FFFFFF"/>
              </a:highlight>
              <a:latin typeface="Consolas" panose="020B0609020204030204" pitchFamily="49" charset="0"/>
            </a:endParaRPr>
          </a:p>
          <a:p>
            <a:pPr marL="432000" indent="0">
              <a:spcBef>
                <a:spcPts val="24"/>
              </a:spcBef>
              <a:buNone/>
              <a:defRPr/>
            </a:pPr>
            <a:r>
              <a:rPr lang="en-US" sz="1300" dirty="0" smtClean="0">
                <a:solidFill>
                  <a:srgbClr val="000000"/>
                </a:solidFill>
                <a:highlight>
                  <a:srgbClr val="FFFFFF"/>
                </a:highlight>
                <a:latin typeface="Consolas" panose="020B0609020204030204" pitchFamily="49" charset="0"/>
              </a:rPr>
              <a:t>    </a:t>
            </a:r>
            <a:r>
              <a:rPr lang="en-US" sz="1300" dirty="0" smtClean="0">
                <a:solidFill>
                  <a:srgbClr val="0000FF"/>
                </a:solidFill>
                <a:highlight>
                  <a:srgbClr val="FFFFFF"/>
                </a:highlight>
                <a:latin typeface="Consolas" panose="020B0609020204030204" pitchFamily="49" charset="0"/>
              </a:rPr>
              <a:t>private</a:t>
            </a:r>
            <a:r>
              <a:rPr lang="en-US" sz="1300" dirty="0" smtClean="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static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Procedure</a:t>
            </a:r>
            <a:r>
              <a:rPr lang="en-US" sz="1300" dirty="0" smtClean="0">
                <a:solidFill>
                  <a:srgbClr val="000000"/>
                </a:solidFill>
                <a:highlight>
                  <a:srgbClr val="FFFFFF"/>
                </a:highlight>
                <a:latin typeface="Consolas" panose="020B0609020204030204" pitchFamily="49" charset="0"/>
              </a:rPr>
              <a:t>3() </a:t>
            </a:r>
            <a:r>
              <a:rPr lang="en-US" sz="1300" dirty="0">
                <a:solidFill>
                  <a:srgbClr val="000000"/>
                </a:solidFill>
                <a:highlight>
                  <a:srgbClr val="FFFFFF"/>
                </a:highlight>
                <a:latin typeface="Consolas" panose="020B0609020204030204" pitchFamily="49" charset="0"/>
              </a:rPr>
              <a:t>{ ... </a:t>
            </a:r>
            <a:r>
              <a:rPr lang="en-US" sz="1300" dirty="0" smtClean="0">
                <a:solidFill>
                  <a:srgbClr val="000000"/>
                </a:solidFill>
                <a:highlight>
                  <a:srgbClr val="FFFFFF"/>
                </a:highlight>
                <a:latin typeface="Consolas" panose="020B0609020204030204" pitchFamily="49" charset="0"/>
              </a:rPr>
              <a:t>}</a:t>
            </a:r>
          </a:p>
          <a:p>
            <a:pPr marL="432000" indent="0">
              <a:spcBef>
                <a:spcPts val="24"/>
              </a:spcBef>
              <a:buNone/>
              <a:defRPr/>
            </a:pPr>
            <a:r>
              <a:rPr lang="en-US" sz="1300" dirty="0" smtClean="0">
                <a:solidFill>
                  <a:srgbClr val="000000"/>
                </a:solidFill>
                <a:highlight>
                  <a:srgbClr val="FFFFFF"/>
                </a:highlight>
                <a:latin typeface="Consolas" panose="020B0609020204030204" pitchFamily="49" charset="0"/>
              </a:rPr>
              <a:t>}</a:t>
            </a:r>
          </a:p>
          <a:p>
            <a:pPr marL="432000" indent="0">
              <a:spcBef>
                <a:spcPts val="1200"/>
              </a:spcBef>
              <a:buNone/>
              <a:defRPr/>
            </a:pPr>
            <a:r>
              <a:rPr lang="en-US" sz="1300" dirty="0" smtClean="0">
                <a:solidFill>
                  <a:srgbClr val="0000FF"/>
                </a:solidFill>
                <a:highlight>
                  <a:srgbClr val="FFFFFF"/>
                </a:highlight>
                <a:latin typeface="Consolas" panose="020B0609020204030204" pitchFamily="49" charset="0"/>
              </a:rPr>
              <a:t>internal static</a:t>
            </a:r>
            <a:r>
              <a:rPr lang="en-US" sz="1300" dirty="0" smtClean="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class</a:t>
            </a:r>
            <a:r>
              <a:rPr lang="en-US" sz="1300" dirty="0">
                <a:solidFill>
                  <a:srgbClr val="000000"/>
                </a:solidFill>
                <a:highlight>
                  <a:srgbClr val="FFFFFF"/>
                </a:highlight>
                <a:latin typeface="Consolas" panose="020B0609020204030204" pitchFamily="49" charset="0"/>
              </a:rPr>
              <a:t> </a:t>
            </a:r>
            <a:r>
              <a:rPr lang="en-US" sz="1300" dirty="0" smtClean="0">
                <a:solidFill>
                  <a:srgbClr val="2B91AF"/>
                </a:solidFill>
                <a:highlight>
                  <a:srgbClr val="FFFFFF"/>
                </a:highlight>
                <a:latin typeface="Consolas" panose="020B0609020204030204" pitchFamily="49" charset="0"/>
              </a:rPr>
              <a:t>Module2</a:t>
            </a:r>
            <a:endParaRPr lang="en-US" sz="1300" dirty="0">
              <a:solidFill>
                <a:srgbClr val="000000"/>
              </a:solidFill>
              <a:highlight>
                <a:srgbClr val="FFFFFF"/>
              </a:highlight>
              <a:latin typeface="Consolas" panose="020B0609020204030204" pitchFamily="49" charset="0"/>
            </a:endParaRPr>
          </a:p>
          <a:p>
            <a:pPr marL="432000" indent="0">
              <a:spcBef>
                <a:spcPts val="24"/>
              </a:spcBef>
              <a:buNone/>
              <a:defRPr/>
            </a:pPr>
            <a:r>
              <a:rPr lang="en-US" sz="1300" dirty="0">
                <a:solidFill>
                  <a:srgbClr val="000000"/>
                </a:solidFill>
                <a:highlight>
                  <a:srgbClr val="FFFFFF"/>
                </a:highlight>
                <a:latin typeface="Consolas" panose="020B0609020204030204" pitchFamily="49" charset="0"/>
              </a:rPr>
              <a:t>{</a:t>
            </a:r>
          </a:p>
          <a:p>
            <a:pPr marL="432000" indent="0">
              <a:spcBef>
                <a:spcPts val="24"/>
              </a:spcBef>
              <a:buNone/>
              <a:defRPr/>
            </a:pPr>
            <a:r>
              <a:rPr lang="en-US" sz="1300" dirty="0" smtClean="0">
                <a:solidFill>
                  <a:srgbClr val="0000FF"/>
                </a:solidFill>
                <a:highlight>
                  <a:srgbClr val="FFFFFF"/>
                </a:highlight>
                <a:latin typeface="Consolas" panose="020B0609020204030204" pitchFamily="49" charset="0"/>
              </a:rPr>
              <a:t>    public</a:t>
            </a:r>
            <a:r>
              <a:rPr lang="en-US" sz="1300" dirty="0" smtClean="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static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a:t>
            </a:r>
            <a:r>
              <a:rPr lang="en-US" sz="1300" dirty="0" smtClean="0">
                <a:solidFill>
                  <a:srgbClr val="000000"/>
                </a:solidFill>
                <a:highlight>
                  <a:srgbClr val="FFFFFF"/>
                </a:highlight>
                <a:latin typeface="Consolas" panose="020B0609020204030204" pitchFamily="49" charset="0"/>
              </a:rPr>
              <a:t>Procedure4() </a:t>
            </a:r>
            <a:r>
              <a:rPr lang="en-US" sz="1300" dirty="0">
                <a:solidFill>
                  <a:srgbClr val="000000"/>
                </a:solidFill>
                <a:highlight>
                  <a:srgbClr val="FFFFFF"/>
                </a:highlight>
                <a:latin typeface="Consolas" panose="020B0609020204030204" pitchFamily="49" charset="0"/>
              </a:rPr>
              <a:t>{ ... }</a:t>
            </a:r>
            <a:endParaRPr lang="en-US" sz="1300" dirty="0" smtClean="0">
              <a:solidFill>
                <a:srgbClr val="000000"/>
              </a:solidFill>
              <a:highlight>
                <a:srgbClr val="FFFFFF"/>
              </a:highlight>
              <a:latin typeface="Consolas" panose="020B0609020204030204" pitchFamily="49" charset="0"/>
            </a:endParaRPr>
          </a:p>
          <a:p>
            <a:pPr marL="432000" indent="0">
              <a:spcBef>
                <a:spcPts val="24"/>
              </a:spcBef>
              <a:buNone/>
              <a:defRPr/>
            </a:pPr>
            <a:r>
              <a:rPr lang="en-US" sz="1300" dirty="0" smtClean="0">
                <a:solidFill>
                  <a:srgbClr val="000000"/>
                </a:solidFill>
                <a:highlight>
                  <a:srgbClr val="FFFFFF"/>
                </a:highlight>
                <a:latin typeface="Consolas" panose="020B0609020204030204" pitchFamily="49" charset="0"/>
              </a:rPr>
              <a:t>}</a:t>
            </a:r>
            <a:endParaRPr lang="en-US" sz="1300" dirty="0">
              <a:solidFill>
                <a:srgbClr val="000000"/>
              </a:solidFill>
              <a:highlight>
                <a:srgbClr val="FFFFFF"/>
              </a:highlight>
              <a:latin typeface="Consolas" panose="020B0609020204030204" pitchFamily="49" charset="0"/>
            </a:endParaRPr>
          </a:p>
          <a:p>
            <a:pPr marL="432000" indent="0">
              <a:spcBef>
                <a:spcPts val="24"/>
              </a:spcBef>
              <a:buNone/>
              <a:defRPr/>
            </a:pPr>
            <a:endParaRPr lang="en-US" altLang="en-US" sz="13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1409650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Прокси </a:t>
            </a:r>
            <a:r>
              <a:rPr lang="en-US" altLang="en-US" sz="2800" dirty="0" smtClean="0"/>
              <a:t>/</a:t>
            </a:r>
            <a:r>
              <a:rPr lang="ru-RU" altLang="en-US" sz="2800" dirty="0" smtClean="0"/>
              <a:t> Суррогат</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0" indent="0">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interface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IWebClient</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Request();</a:t>
            </a:r>
          </a:p>
          <a:p>
            <a:pPr marL="0" indent="0">
              <a:buNone/>
            </a:pPr>
            <a:r>
              <a:rPr lang="en-US" sz="1400" dirty="0">
                <a:solidFill>
                  <a:srgbClr val="000000"/>
                </a:solidFill>
                <a:highlight>
                  <a:srgbClr val="FFFFFF"/>
                </a:highlight>
                <a:latin typeface="Consolas" panose="020B0609020204030204" pitchFamily="49" charset="0"/>
              </a:rPr>
              <a:t>}</a:t>
            </a:r>
          </a:p>
          <a:p>
            <a:pPr marL="0" indent="0">
              <a:buNone/>
            </a:pP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WebClient</a:t>
            </a:r>
            <a:r>
              <a:rPr lang="en-US" sz="1400" dirty="0">
                <a:solidFill>
                  <a:srgbClr val="000000"/>
                </a:solidFill>
                <a:highlight>
                  <a:srgbClr val="FFFFFF"/>
                </a:highlight>
                <a:latin typeface="Consolas" panose="020B0609020204030204" pitchFamily="49" charset="0"/>
              </a:rPr>
              <a:t> : </a:t>
            </a:r>
            <a:r>
              <a:rPr lang="en-US" sz="1400" dirty="0" err="1">
                <a:solidFill>
                  <a:srgbClr val="2B91AF"/>
                </a:solidFill>
                <a:highlight>
                  <a:srgbClr val="FFFFFF"/>
                </a:highlight>
                <a:latin typeface="Consolas" panose="020B0609020204030204" pitchFamily="49" charset="0"/>
              </a:rPr>
              <a:t>IWebClient</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a:t>
            </a:r>
          </a:p>
          <a:p>
            <a:pPr marL="0" indent="0">
              <a:buNone/>
            </a:pPr>
            <a:r>
              <a:rPr lang="ru-RU" sz="1400" dirty="0" smtClean="0">
                <a:solidFill>
                  <a:srgbClr val="0000FF"/>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 public</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WebClient</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 </a:t>
            </a: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0" indent="0">
              <a:buNone/>
            </a:pPr>
            <a:r>
              <a:rPr lang="en-US" sz="1400" dirty="0" smtClean="0">
                <a:solidFill>
                  <a:srgbClr val="0000FF"/>
                </a:solidFill>
                <a:highlight>
                  <a:srgbClr val="FFFFFF"/>
                </a:highlight>
                <a:latin typeface="Consolas" panose="020B0609020204030204" pitchFamily="49" charset="0"/>
              </a:rPr>
              <a:t>    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Request</a:t>
            </a:r>
            <a:r>
              <a:rPr lang="en-US" sz="1400" dirty="0" smtClean="0">
                <a:solidFill>
                  <a:srgbClr val="000000"/>
                </a:solidFill>
                <a:highlight>
                  <a:srgbClr val="FFFFFF"/>
                </a:highlight>
                <a:latin typeface="Consolas" panose="020B0609020204030204" pitchFamily="49" charset="0"/>
              </a:rPr>
              <a:t>() { ... }</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a:t>
            </a:r>
          </a:p>
          <a:p>
            <a:pPr marL="0" indent="0">
              <a:buNone/>
            </a:pP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ProxyClient</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IWebClient</a:t>
            </a:r>
            <a:r>
              <a:rPr lang="en-US" sz="1400" dirty="0" smtClean="0">
                <a:solidFill>
                  <a:srgbClr val="2B91AF"/>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Прокси для </a:t>
            </a:r>
            <a:r>
              <a:rPr lang="en-US" sz="1400" dirty="0" err="1">
                <a:solidFill>
                  <a:srgbClr val="008000"/>
                </a:solidFill>
                <a:highlight>
                  <a:srgbClr val="FFFFFF"/>
                </a:highlight>
                <a:latin typeface="Consolas" panose="020B0609020204030204" pitchFamily="49" charset="0"/>
              </a:rPr>
              <a:t>WebClient</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WebClient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fClient</a:t>
            </a:r>
            <a:r>
              <a:rPr lang="en-US" sz="1400" dirty="0">
                <a:solidFill>
                  <a:srgbClr val="000000"/>
                </a:solidFill>
                <a:highlight>
                  <a:srgbClr val="FFFFFF"/>
                </a:highlight>
                <a:latin typeface="Consolas" panose="020B0609020204030204" pitchFamily="49" charset="0"/>
              </a:rPr>
              <a:t>;</a:t>
            </a:r>
          </a:p>
          <a:p>
            <a:pPr marL="0" indent="0">
              <a:buNone/>
            </a:pP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Request()</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ru-RU" sz="1400" dirty="0" smtClean="0">
                <a:solidFill>
                  <a:srgbClr val="0000FF"/>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if</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fClient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null</a:t>
            </a: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fClient</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WebClient</a:t>
            </a: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0" indent="0">
              <a:buNone/>
            </a:pP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fClient.Request</a:t>
            </a:r>
            <a:r>
              <a:rPr lang="en-US" sz="1400" dirty="0" smtClean="0">
                <a:solidFill>
                  <a:srgbClr val="000000"/>
                </a:solidFill>
                <a:highlight>
                  <a:srgbClr val="FFFFFF"/>
                </a:highlight>
                <a:latin typeface="Consolas" panose="020B0609020204030204" pitchFamily="49" charset="0"/>
              </a:rPr>
              <a:t>();</a:t>
            </a:r>
          </a:p>
          <a:p>
            <a:pPr marL="0" indent="0">
              <a:buNone/>
            </a:pP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0" indent="0">
              <a:buNone/>
            </a:pPr>
            <a:r>
              <a:rPr lang="en-US" sz="1400" dirty="0" smtClean="0">
                <a:solidFill>
                  <a:srgbClr val="000000"/>
                </a:solidFill>
                <a:highlight>
                  <a:srgbClr val="FFFFFF"/>
                </a:highlight>
                <a:latin typeface="Consolas" panose="020B0609020204030204" pitchFamily="49" charset="0"/>
              </a:rPr>
              <a:t>}</a:t>
            </a:r>
            <a:endParaRPr lang="en-US" sz="1400" dirty="0" smtClean="0">
              <a:solidFill>
                <a:srgbClr val="0000FF"/>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60</a:t>
            </a:fld>
            <a:endParaRPr lang="en-GB" altLang="en-US" sz="1400" smtClean="0"/>
          </a:p>
        </p:txBody>
      </p:sp>
    </p:spTree>
    <p:extLst>
      <p:ext uri="{BB962C8B-B14F-4D97-AF65-F5344CB8AC3E}">
        <p14:creationId xmlns:p14="http://schemas.microsoft.com/office/powerpoint/2010/main" val="325330785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Прокси </a:t>
            </a:r>
            <a:r>
              <a:rPr lang="en-US" altLang="en-US" sz="2800" dirty="0" smtClean="0"/>
              <a:t>/</a:t>
            </a:r>
            <a:r>
              <a:rPr lang="ru-RU" altLang="en-US" sz="2800" dirty="0" smtClean="0"/>
              <a:t> Суррогат</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sz="1800" dirty="0">
                <a:solidFill>
                  <a:srgbClr val="40458C"/>
                </a:solidFill>
                <a:latin typeface="Tahoma" panose="020B0604030504040204" pitchFamily="34" charset="0"/>
              </a:rPr>
              <a:t>П</a:t>
            </a:r>
            <a:r>
              <a:rPr lang="ru-RU" altLang="en-US" sz="1800" dirty="0"/>
              <a:t>рокси (</a:t>
            </a:r>
            <a:r>
              <a:rPr lang="en-US" altLang="en-US" sz="1800" dirty="0"/>
              <a:t>Proxy</a:t>
            </a:r>
            <a:r>
              <a:rPr lang="ru-RU" altLang="en-US" sz="1800" dirty="0"/>
              <a:t>) –</a:t>
            </a:r>
            <a:r>
              <a:rPr lang="en-US" altLang="en-US" sz="1800" dirty="0"/>
              <a:t> </a:t>
            </a:r>
            <a:r>
              <a:rPr lang="ru-RU" altLang="en-US" sz="1800" dirty="0"/>
              <a:t>легковесный объект</a:t>
            </a:r>
            <a:r>
              <a:rPr lang="en-US" altLang="en-US" sz="1800" dirty="0"/>
              <a:t>-</a:t>
            </a:r>
            <a:r>
              <a:rPr lang="ru-RU" altLang="en-US" sz="1800" dirty="0"/>
              <a:t>заместитель, перенаправляющий вызовы к замещаемому тяжеловесному объекту (обычно через сеть)</a:t>
            </a:r>
            <a:r>
              <a:rPr lang="en-US" altLang="en-US" sz="1800" dirty="0"/>
              <a:t>.</a:t>
            </a:r>
            <a:endParaRPr lang="en-US" sz="1400" dirty="0" smtClean="0">
              <a:solidFill>
                <a:srgbClr val="0000FF"/>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61</a:t>
            </a:fld>
            <a:endParaRPr lang="en-GB" altLang="en-US" sz="1400" smtClean="0"/>
          </a:p>
        </p:txBody>
      </p:sp>
      <p:grpSp>
        <p:nvGrpSpPr>
          <p:cNvPr id="5" name="Group 5"/>
          <p:cNvGrpSpPr>
            <a:grpSpLocks noChangeAspect="1"/>
          </p:cNvGrpSpPr>
          <p:nvPr/>
        </p:nvGrpSpPr>
        <p:grpSpPr bwMode="auto">
          <a:xfrm>
            <a:off x="246063" y="2513682"/>
            <a:ext cx="8642350" cy="3003550"/>
            <a:chOff x="155" y="1106"/>
            <a:chExt cx="5444" cy="1892"/>
          </a:xfrm>
        </p:grpSpPr>
        <p:sp>
          <p:nvSpPr>
            <p:cNvPr id="34" name="Freeform 38"/>
            <p:cNvSpPr>
              <a:spLocks/>
            </p:cNvSpPr>
            <p:nvPr/>
          </p:nvSpPr>
          <p:spPr bwMode="auto">
            <a:xfrm>
              <a:off x="884" y="1438"/>
              <a:ext cx="1247" cy="1"/>
            </a:xfrm>
            <a:custGeom>
              <a:avLst/>
              <a:gdLst/>
              <a:ahLst/>
              <a:cxnLst>
                <a:cxn ang="0">
                  <a:pos x="0" y="1"/>
                </a:cxn>
                <a:cxn ang="0">
                  <a:pos x="144" y="1"/>
                </a:cxn>
                <a:cxn ang="0">
                  <a:pos x="144" y="0"/>
                </a:cxn>
                <a:cxn ang="0">
                  <a:pos x="1420" y="0"/>
                </a:cxn>
              </a:cxnLst>
              <a:rect l="0" t="0" r="r" b="b"/>
              <a:pathLst>
                <a:path w="1420" h="1">
                  <a:moveTo>
                    <a:pt x="0" y="1"/>
                  </a:moveTo>
                  <a:lnTo>
                    <a:pt x="144" y="1"/>
                  </a:lnTo>
                  <a:lnTo>
                    <a:pt x="144" y="0"/>
                  </a:lnTo>
                  <a:lnTo>
                    <a:pt x="1420" y="0"/>
                  </a:lnTo>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6" name="Freeform 37"/>
            <p:cNvSpPr>
              <a:spLocks/>
            </p:cNvSpPr>
            <p:nvPr/>
          </p:nvSpPr>
          <p:spPr bwMode="auto">
            <a:xfrm>
              <a:off x="2142" y="2520"/>
              <a:ext cx="152" cy="92"/>
            </a:xfrm>
            <a:custGeom>
              <a:avLst/>
              <a:gdLst/>
              <a:ahLst/>
              <a:cxnLst>
                <a:cxn ang="0">
                  <a:pos x="76" y="0"/>
                </a:cxn>
                <a:cxn ang="0">
                  <a:pos x="152" y="46"/>
                </a:cxn>
                <a:cxn ang="0">
                  <a:pos x="76" y="92"/>
                </a:cxn>
                <a:cxn ang="0">
                  <a:pos x="0" y="46"/>
                </a:cxn>
                <a:cxn ang="0">
                  <a:pos x="76" y="0"/>
                </a:cxn>
              </a:cxnLst>
              <a:rect l="0" t="0" r="r" b="b"/>
              <a:pathLst>
                <a:path w="152" h="92">
                  <a:moveTo>
                    <a:pt x="76" y="0"/>
                  </a:moveTo>
                  <a:lnTo>
                    <a:pt x="152" y="46"/>
                  </a:lnTo>
                  <a:lnTo>
                    <a:pt x="76" y="92"/>
                  </a:lnTo>
                  <a:lnTo>
                    <a:pt x="0" y="46"/>
                  </a:lnTo>
                  <a:lnTo>
                    <a:pt x="76" y="0"/>
                  </a:lnTo>
                  <a:close/>
                </a:path>
              </a:pathLst>
            </a:cu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7" name="Freeform 36"/>
            <p:cNvSpPr>
              <a:spLocks/>
            </p:cNvSpPr>
            <p:nvPr/>
          </p:nvSpPr>
          <p:spPr bwMode="auto">
            <a:xfrm>
              <a:off x="2143" y="2520"/>
              <a:ext cx="152" cy="92"/>
            </a:xfrm>
            <a:custGeom>
              <a:avLst/>
              <a:gdLst/>
              <a:ahLst/>
              <a:cxnLst>
                <a:cxn ang="0">
                  <a:pos x="76" y="0"/>
                </a:cxn>
                <a:cxn ang="0">
                  <a:pos x="152" y="46"/>
                </a:cxn>
                <a:cxn ang="0">
                  <a:pos x="76" y="92"/>
                </a:cxn>
                <a:cxn ang="0">
                  <a:pos x="0" y="46"/>
                </a:cxn>
                <a:cxn ang="0">
                  <a:pos x="76" y="0"/>
                </a:cxn>
              </a:cxnLst>
              <a:rect l="0" t="0" r="r" b="b"/>
              <a:pathLst>
                <a:path w="152" h="92">
                  <a:moveTo>
                    <a:pt x="76" y="0"/>
                  </a:moveTo>
                  <a:lnTo>
                    <a:pt x="152" y="46"/>
                  </a:lnTo>
                  <a:lnTo>
                    <a:pt x="76" y="92"/>
                  </a:lnTo>
                  <a:lnTo>
                    <a:pt x="0" y="46"/>
                  </a:lnTo>
                  <a:lnTo>
                    <a:pt x="76" y="0"/>
                  </a:lnTo>
                  <a:close/>
                </a:path>
              </a:pathLst>
            </a:cu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8" name="Rectangle 6"/>
            <p:cNvSpPr>
              <a:spLocks noChangeArrowheads="1"/>
            </p:cNvSpPr>
            <p:nvPr/>
          </p:nvSpPr>
          <p:spPr bwMode="auto">
            <a:xfrm>
              <a:off x="2109" y="1536"/>
              <a:ext cx="1104" cy="22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9" name="Rectangle 7"/>
            <p:cNvSpPr>
              <a:spLocks noChangeArrowheads="1"/>
            </p:cNvSpPr>
            <p:nvPr/>
          </p:nvSpPr>
          <p:spPr bwMode="auto">
            <a:xfrm>
              <a:off x="2109" y="1536"/>
              <a:ext cx="1104" cy="222"/>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0" name="Rectangle 9"/>
            <p:cNvSpPr>
              <a:spLocks noChangeArrowheads="1"/>
            </p:cNvSpPr>
            <p:nvPr/>
          </p:nvSpPr>
          <p:spPr bwMode="auto">
            <a:xfrm>
              <a:off x="2148" y="1547"/>
              <a:ext cx="1066" cy="1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smtClean="0">
                  <a:ln>
                    <a:noFill/>
                  </a:ln>
                  <a:solidFill>
                    <a:srgbClr val="000000"/>
                  </a:solidFill>
                  <a:effectLst/>
                  <a:latin typeface="Consolas" pitchFamily="49" charset="0"/>
                  <a:cs typeface="Arial" pitchFamily="34" charset="0"/>
                </a:rPr>
                <a:t>+Operation()</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1"/>
            <p:cNvSpPr>
              <a:spLocks noChangeArrowheads="1"/>
            </p:cNvSpPr>
            <p:nvPr/>
          </p:nvSpPr>
          <p:spPr bwMode="auto">
            <a:xfrm>
              <a:off x="2109" y="1119"/>
              <a:ext cx="1104" cy="41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2" name="Rectangle 12"/>
            <p:cNvSpPr>
              <a:spLocks noChangeArrowheads="1"/>
            </p:cNvSpPr>
            <p:nvPr/>
          </p:nvSpPr>
          <p:spPr bwMode="auto">
            <a:xfrm>
              <a:off x="2109" y="1119"/>
              <a:ext cx="1104" cy="417"/>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3" name="Rectangle 13"/>
            <p:cNvSpPr>
              <a:spLocks noChangeArrowheads="1"/>
            </p:cNvSpPr>
            <p:nvPr/>
          </p:nvSpPr>
          <p:spPr bwMode="auto">
            <a:xfrm>
              <a:off x="2177" y="1131"/>
              <a:ext cx="1122" cy="2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000000"/>
                  </a:solidFill>
                  <a:effectLst/>
                  <a:latin typeface="Consolas" pitchFamily="49" charset="0"/>
                  <a:cs typeface="Arial" pitchFamily="34" charset="0"/>
                </a:rPr>
                <a:t>«</a:t>
              </a:r>
              <a:r>
                <a:rPr kumimoji="0" lang="ru-RU" sz="2000" b="0" i="0" u="none" strike="noStrike" cap="none" normalizeH="0" baseline="0" dirty="0" err="1" smtClean="0">
                  <a:ln>
                    <a:noFill/>
                  </a:ln>
                  <a:solidFill>
                    <a:srgbClr val="000000"/>
                  </a:solidFill>
                  <a:effectLst/>
                  <a:latin typeface="Consolas" pitchFamily="49" charset="0"/>
                  <a:cs typeface="Arial" pitchFamily="34" charset="0"/>
                </a:rPr>
                <a:t>interface</a:t>
              </a:r>
              <a:r>
                <a:rPr kumimoji="0" lang="ru-RU" sz="2000" b="0" i="0" u="none" strike="noStrike" cap="none" normalizeH="0" baseline="0" dirty="0" smtClean="0">
                  <a:ln>
                    <a:noFill/>
                  </a:ln>
                  <a:solidFill>
                    <a:srgbClr val="000000"/>
                  </a:solidFill>
                  <a:effectLst/>
                  <a:latin typeface="Consolas" pitchFamily="49" charset="0"/>
                  <a:cs typeface="Arial" pitchFamily="34" charset="0"/>
                </a:rPr>
                <a:t>»</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Rectangle 14"/>
            <p:cNvSpPr>
              <a:spLocks noChangeArrowheads="1"/>
            </p:cNvSpPr>
            <p:nvPr/>
          </p:nvSpPr>
          <p:spPr bwMode="auto">
            <a:xfrm>
              <a:off x="2238" y="1305"/>
              <a:ext cx="889" cy="1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smtClean="0">
                  <a:ln>
                    <a:noFill/>
                  </a:ln>
                  <a:solidFill>
                    <a:srgbClr val="000000"/>
                  </a:solidFill>
                  <a:effectLst/>
                  <a:latin typeface="Consolas" pitchFamily="49" charset="0"/>
                  <a:cs typeface="Arial" pitchFamily="34" charset="0"/>
                </a:rPr>
                <a:t>IComponent</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Rectangle 15"/>
            <p:cNvSpPr>
              <a:spLocks noChangeArrowheads="1"/>
            </p:cNvSpPr>
            <p:nvPr/>
          </p:nvSpPr>
          <p:spPr bwMode="auto">
            <a:xfrm>
              <a:off x="155" y="1550"/>
              <a:ext cx="726" cy="22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6" name="Rectangle 16"/>
            <p:cNvSpPr>
              <a:spLocks noChangeArrowheads="1"/>
            </p:cNvSpPr>
            <p:nvPr/>
          </p:nvSpPr>
          <p:spPr bwMode="auto">
            <a:xfrm>
              <a:off x="155" y="1550"/>
              <a:ext cx="726" cy="222"/>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7" name="Rectangle 17"/>
            <p:cNvSpPr>
              <a:spLocks noChangeArrowheads="1"/>
            </p:cNvSpPr>
            <p:nvPr/>
          </p:nvSpPr>
          <p:spPr bwMode="auto">
            <a:xfrm>
              <a:off x="155" y="1328"/>
              <a:ext cx="726" cy="22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8" name="Rectangle 18"/>
            <p:cNvSpPr>
              <a:spLocks noChangeArrowheads="1"/>
            </p:cNvSpPr>
            <p:nvPr/>
          </p:nvSpPr>
          <p:spPr bwMode="auto">
            <a:xfrm>
              <a:off x="155" y="1328"/>
              <a:ext cx="726" cy="222"/>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9" name="Rectangle 19"/>
            <p:cNvSpPr>
              <a:spLocks noChangeArrowheads="1"/>
            </p:cNvSpPr>
            <p:nvPr/>
          </p:nvSpPr>
          <p:spPr bwMode="auto">
            <a:xfrm>
              <a:off x="155" y="1106"/>
              <a:ext cx="726" cy="22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0" name="Rectangle 20"/>
            <p:cNvSpPr>
              <a:spLocks noChangeArrowheads="1"/>
            </p:cNvSpPr>
            <p:nvPr/>
          </p:nvSpPr>
          <p:spPr bwMode="auto">
            <a:xfrm>
              <a:off x="155" y="1106"/>
              <a:ext cx="726" cy="222"/>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1" name="Rectangle 21"/>
            <p:cNvSpPr>
              <a:spLocks noChangeArrowheads="1"/>
            </p:cNvSpPr>
            <p:nvPr/>
          </p:nvSpPr>
          <p:spPr bwMode="auto">
            <a:xfrm>
              <a:off x="246" y="1111"/>
              <a:ext cx="657" cy="2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smtClean="0">
                  <a:ln>
                    <a:noFill/>
                  </a:ln>
                  <a:solidFill>
                    <a:srgbClr val="000000"/>
                  </a:solidFill>
                  <a:effectLst/>
                  <a:latin typeface="Consolas" pitchFamily="49" charset="0"/>
                  <a:cs typeface="Arial" pitchFamily="34" charset="0"/>
                </a:rPr>
                <a:t>Client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2" name="Rectangle 22"/>
            <p:cNvSpPr>
              <a:spLocks noChangeArrowheads="1"/>
            </p:cNvSpPr>
            <p:nvPr/>
          </p:nvSpPr>
          <p:spPr bwMode="auto">
            <a:xfrm>
              <a:off x="2295" y="2688"/>
              <a:ext cx="1125" cy="22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3" name="Rectangle 23"/>
            <p:cNvSpPr>
              <a:spLocks noChangeArrowheads="1"/>
            </p:cNvSpPr>
            <p:nvPr/>
          </p:nvSpPr>
          <p:spPr bwMode="auto">
            <a:xfrm>
              <a:off x="2295" y="2688"/>
              <a:ext cx="1125" cy="222"/>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4" name="Rectangle 25"/>
            <p:cNvSpPr>
              <a:spLocks noChangeArrowheads="1"/>
            </p:cNvSpPr>
            <p:nvPr/>
          </p:nvSpPr>
          <p:spPr bwMode="auto">
            <a:xfrm>
              <a:off x="2331" y="2694"/>
              <a:ext cx="1066" cy="1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dirty="0" smtClean="0">
                  <a:solidFill>
                    <a:srgbClr val="000000"/>
                  </a:solidFill>
                  <a:latin typeface="Consolas" pitchFamily="49" charset="0"/>
                  <a:cs typeface="Arial" pitchFamily="34" charset="0"/>
                </a:rPr>
                <a:t>+Operation()</a:t>
              </a:r>
              <a:endParaRPr lang="ru-RU" dirty="0" smtClean="0">
                <a:latin typeface="Arial" pitchFamily="34" charset="0"/>
                <a:cs typeface="Arial" pitchFamily="34" charset="0"/>
              </a:endParaRPr>
            </a:p>
          </p:txBody>
        </p:sp>
        <p:sp>
          <p:nvSpPr>
            <p:cNvPr id="25" name="Rectangle 27"/>
            <p:cNvSpPr>
              <a:spLocks noChangeArrowheads="1"/>
            </p:cNvSpPr>
            <p:nvPr/>
          </p:nvSpPr>
          <p:spPr bwMode="auto">
            <a:xfrm>
              <a:off x="2295" y="2467"/>
              <a:ext cx="1125" cy="22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6" name="Rectangle 28"/>
            <p:cNvSpPr>
              <a:spLocks noChangeArrowheads="1"/>
            </p:cNvSpPr>
            <p:nvPr/>
          </p:nvSpPr>
          <p:spPr bwMode="auto">
            <a:xfrm>
              <a:off x="2295" y="2467"/>
              <a:ext cx="1125" cy="221"/>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7" name="Rectangle 29"/>
            <p:cNvSpPr>
              <a:spLocks noChangeArrowheads="1"/>
            </p:cNvSpPr>
            <p:nvPr/>
          </p:nvSpPr>
          <p:spPr bwMode="auto">
            <a:xfrm>
              <a:off x="2295" y="2245"/>
              <a:ext cx="1125" cy="22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8" name="Rectangle 30"/>
            <p:cNvSpPr>
              <a:spLocks noChangeArrowheads="1"/>
            </p:cNvSpPr>
            <p:nvPr/>
          </p:nvSpPr>
          <p:spPr bwMode="auto">
            <a:xfrm>
              <a:off x="2295" y="2245"/>
              <a:ext cx="1125" cy="222"/>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9" name="Rectangle 31"/>
            <p:cNvSpPr>
              <a:spLocks noChangeArrowheads="1"/>
            </p:cNvSpPr>
            <p:nvPr/>
          </p:nvSpPr>
          <p:spPr bwMode="auto">
            <a:xfrm>
              <a:off x="2632" y="2248"/>
              <a:ext cx="556" cy="2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smtClean="0">
                  <a:ln>
                    <a:noFill/>
                  </a:ln>
                  <a:solidFill>
                    <a:srgbClr val="000000"/>
                  </a:solidFill>
                  <a:effectLst/>
                  <a:latin typeface="Consolas" pitchFamily="49" charset="0"/>
                  <a:cs typeface="Arial" pitchFamily="34" charset="0"/>
                </a:rPr>
                <a:t>Proxy</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1" name="Freeform 33"/>
            <p:cNvSpPr>
              <a:spLocks/>
            </p:cNvSpPr>
            <p:nvPr/>
          </p:nvSpPr>
          <p:spPr bwMode="auto">
            <a:xfrm>
              <a:off x="2778" y="1758"/>
              <a:ext cx="152" cy="122"/>
            </a:xfrm>
            <a:custGeom>
              <a:avLst/>
              <a:gdLst/>
              <a:ahLst/>
              <a:cxnLst>
                <a:cxn ang="0">
                  <a:pos x="0" y="122"/>
                </a:cxn>
                <a:cxn ang="0">
                  <a:pos x="152" y="122"/>
                </a:cxn>
                <a:cxn ang="0">
                  <a:pos x="76" y="0"/>
                </a:cxn>
                <a:cxn ang="0">
                  <a:pos x="0" y="122"/>
                </a:cxn>
              </a:cxnLst>
              <a:rect l="0" t="0" r="r" b="b"/>
              <a:pathLst>
                <a:path w="152" h="122">
                  <a:moveTo>
                    <a:pt x="0" y="122"/>
                  </a:moveTo>
                  <a:lnTo>
                    <a:pt x="152" y="122"/>
                  </a:lnTo>
                  <a:lnTo>
                    <a:pt x="76" y="0"/>
                  </a:lnTo>
                  <a:lnTo>
                    <a:pt x="0" y="12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2" name="Freeform 34"/>
            <p:cNvSpPr>
              <a:spLocks/>
            </p:cNvSpPr>
            <p:nvPr/>
          </p:nvSpPr>
          <p:spPr bwMode="auto">
            <a:xfrm>
              <a:off x="2777" y="1758"/>
              <a:ext cx="152" cy="122"/>
            </a:xfrm>
            <a:custGeom>
              <a:avLst/>
              <a:gdLst/>
              <a:ahLst/>
              <a:cxnLst>
                <a:cxn ang="0">
                  <a:pos x="0" y="122"/>
                </a:cxn>
                <a:cxn ang="0">
                  <a:pos x="152" y="122"/>
                </a:cxn>
                <a:cxn ang="0">
                  <a:pos x="76" y="0"/>
                </a:cxn>
                <a:cxn ang="0">
                  <a:pos x="0" y="122"/>
                </a:cxn>
              </a:cxnLst>
              <a:rect l="0" t="0" r="r" b="b"/>
              <a:pathLst>
                <a:path w="152" h="122">
                  <a:moveTo>
                    <a:pt x="0" y="122"/>
                  </a:moveTo>
                  <a:lnTo>
                    <a:pt x="152" y="122"/>
                  </a:lnTo>
                  <a:lnTo>
                    <a:pt x="76" y="0"/>
                  </a:lnTo>
                  <a:lnTo>
                    <a:pt x="0" y="122"/>
                  </a:lnTo>
                  <a:close/>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3" name="Line 35"/>
            <p:cNvSpPr>
              <a:spLocks noChangeShapeType="1"/>
            </p:cNvSpPr>
            <p:nvPr/>
          </p:nvSpPr>
          <p:spPr bwMode="auto">
            <a:xfrm flipH="1">
              <a:off x="1260" y="2566"/>
              <a:ext cx="893" cy="1"/>
            </a:xfrm>
            <a:prstGeom prst="line">
              <a:avLst/>
            </a:pr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5" name="Freeform 39"/>
            <p:cNvSpPr>
              <a:spLocks/>
            </p:cNvSpPr>
            <p:nvPr/>
          </p:nvSpPr>
          <p:spPr bwMode="auto">
            <a:xfrm>
              <a:off x="881" y="1393"/>
              <a:ext cx="152" cy="92"/>
            </a:xfrm>
            <a:custGeom>
              <a:avLst/>
              <a:gdLst/>
              <a:ahLst/>
              <a:cxnLst>
                <a:cxn ang="0">
                  <a:pos x="76" y="92"/>
                </a:cxn>
                <a:cxn ang="0">
                  <a:pos x="0" y="46"/>
                </a:cxn>
                <a:cxn ang="0">
                  <a:pos x="76" y="0"/>
                </a:cxn>
                <a:cxn ang="0">
                  <a:pos x="152" y="46"/>
                </a:cxn>
                <a:cxn ang="0">
                  <a:pos x="76" y="92"/>
                </a:cxn>
              </a:cxnLst>
              <a:rect l="0" t="0" r="r" b="b"/>
              <a:pathLst>
                <a:path w="152" h="92">
                  <a:moveTo>
                    <a:pt x="76" y="92"/>
                  </a:moveTo>
                  <a:lnTo>
                    <a:pt x="0" y="46"/>
                  </a:lnTo>
                  <a:lnTo>
                    <a:pt x="76" y="0"/>
                  </a:lnTo>
                  <a:lnTo>
                    <a:pt x="152" y="46"/>
                  </a:lnTo>
                  <a:lnTo>
                    <a:pt x="76" y="9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6" name="Freeform 40"/>
            <p:cNvSpPr>
              <a:spLocks/>
            </p:cNvSpPr>
            <p:nvPr/>
          </p:nvSpPr>
          <p:spPr bwMode="auto">
            <a:xfrm>
              <a:off x="881" y="1393"/>
              <a:ext cx="152" cy="92"/>
            </a:xfrm>
            <a:custGeom>
              <a:avLst/>
              <a:gdLst/>
              <a:ahLst/>
              <a:cxnLst>
                <a:cxn ang="0">
                  <a:pos x="76" y="92"/>
                </a:cxn>
                <a:cxn ang="0">
                  <a:pos x="0" y="46"/>
                </a:cxn>
                <a:cxn ang="0">
                  <a:pos x="76" y="0"/>
                </a:cxn>
                <a:cxn ang="0">
                  <a:pos x="152" y="46"/>
                </a:cxn>
                <a:cxn ang="0">
                  <a:pos x="76" y="92"/>
                </a:cxn>
              </a:cxnLst>
              <a:rect l="0" t="0" r="r" b="b"/>
              <a:pathLst>
                <a:path w="152" h="92">
                  <a:moveTo>
                    <a:pt x="76" y="92"/>
                  </a:moveTo>
                  <a:lnTo>
                    <a:pt x="0" y="46"/>
                  </a:lnTo>
                  <a:lnTo>
                    <a:pt x="76" y="0"/>
                  </a:lnTo>
                  <a:lnTo>
                    <a:pt x="152" y="46"/>
                  </a:lnTo>
                  <a:lnTo>
                    <a:pt x="76" y="92"/>
                  </a:lnTo>
                  <a:close/>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7" name="Rectangle 41"/>
            <p:cNvSpPr>
              <a:spLocks noChangeArrowheads="1"/>
            </p:cNvSpPr>
            <p:nvPr/>
          </p:nvSpPr>
          <p:spPr bwMode="auto">
            <a:xfrm>
              <a:off x="286" y="2688"/>
              <a:ext cx="1109" cy="22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8" name="Rectangle 42"/>
            <p:cNvSpPr>
              <a:spLocks noChangeArrowheads="1"/>
            </p:cNvSpPr>
            <p:nvPr/>
          </p:nvSpPr>
          <p:spPr bwMode="auto">
            <a:xfrm>
              <a:off x="286" y="2688"/>
              <a:ext cx="1109" cy="222"/>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9" name="Rectangle 44"/>
            <p:cNvSpPr>
              <a:spLocks noChangeArrowheads="1"/>
            </p:cNvSpPr>
            <p:nvPr/>
          </p:nvSpPr>
          <p:spPr bwMode="auto">
            <a:xfrm>
              <a:off x="315" y="2694"/>
              <a:ext cx="1066" cy="1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en-US" sz="2000" dirty="0" smtClean="0">
                  <a:solidFill>
                    <a:srgbClr val="000000"/>
                  </a:solidFill>
                  <a:latin typeface="Consolas" pitchFamily="49" charset="0"/>
                  <a:cs typeface="Arial" pitchFamily="34" charset="0"/>
                </a:rPr>
                <a:t>+Operation()</a:t>
              </a:r>
              <a:endParaRPr lang="ru-RU" dirty="0" smtClean="0">
                <a:latin typeface="Arial" pitchFamily="34" charset="0"/>
                <a:cs typeface="Arial" pitchFamily="34" charset="0"/>
              </a:endParaRPr>
            </a:p>
          </p:txBody>
        </p:sp>
        <p:sp>
          <p:nvSpPr>
            <p:cNvPr id="40" name="Rectangle 46"/>
            <p:cNvSpPr>
              <a:spLocks noChangeArrowheads="1"/>
            </p:cNvSpPr>
            <p:nvPr/>
          </p:nvSpPr>
          <p:spPr bwMode="auto">
            <a:xfrm>
              <a:off x="286" y="2467"/>
              <a:ext cx="1109" cy="22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 name="Rectangle 47"/>
            <p:cNvSpPr>
              <a:spLocks noChangeArrowheads="1"/>
            </p:cNvSpPr>
            <p:nvPr/>
          </p:nvSpPr>
          <p:spPr bwMode="auto">
            <a:xfrm>
              <a:off x="286" y="2467"/>
              <a:ext cx="1109" cy="221"/>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2" name="Rectangle 48"/>
            <p:cNvSpPr>
              <a:spLocks noChangeArrowheads="1"/>
            </p:cNvSpPr>
            <p:nvPr/>
          </p:nvSpPr>
          <p:spPr bwMode="auto">
            <a:xfrm>
              <a:off x="286" y="2245"/>
              <a:ext cx="1109" cy="22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3" name="Rectangle 49"/>
            <p:cNvSpPr>
              <a:spLocks noChangeArrowheads="1"/>
            </p:cNvSpPr>
            <p:nvPr/>
          </p:nvSpPr>
          <p:spPr bwMode="auto">
            <a:xfrm>
              <a:off x="286" y="2245"/>
              <a:ext cx="1109" cy="222"/>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4" name="Rectangle 50"/>
            <p:cNvSpPr>
              <a:spLocks noChangeArrowheads="1"/>
            </p:cNvSpPr>
            <p:nvPr/>
          </p:nvSpPr>
          <p:spPr bwMode="auto">
            <a:xfrm>
              <a:off x="405" y="2248"/>
              <a:ext cx="800" cy="1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000" b="1" dirty="0" smtClean="0">
                  <a:solidFill>
                    <a:srgbClr val="000000"/>
                  </a:solidFill>
                  <a:latin typeface="Consolas" pitchFamily="49" charset="0"/>
                  <a:cs typeface="Arial" pitchFamily="34" charset="0"/>
                </a:rPr>
                <a:t>Component</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5" name="Freeform 51"/>
            <p:cNvSpPr>
              <a:spLocks noEditPoints="1"/>
            </p:cNvSpPr>
            <p:nvPr/>
          </p:nvSpPr>
          <p:spPr bwMode="auto">
            <a:xfrm>
              <a:off x="3690" y="2500"/>
              <a:ext cx="1909" cy="498"/>
            </a:xfrm>
            <a:custGeom>
              <a:avLst/>
              <a:gdLst/>
              <a:ahLst/>
              <a:cxnLst>
                <a:cxn ang="0">
                  <a:pos x="1909" y="147"/>
                </a:cxn>
                <a:cxn ang="0">
                  <a:pos x="1788" y="0"/>
                </a:cxn>
                <a:cxn ang="0">
                  <a:pos x="1788" y="147"/>
                </a:cxn>
                <a:cxn ang="0">
                  <a:pos x="1909" y="147"/>
                </a:cxn>
                <a:cxn ang="0">
                  <a:pos x="0" y="498"/>
                </a:cxn>
                <a:cxn ang="0">
                  <a:pos x="1909" y="498"/>
                </a:cxn>
                <a:cxn ang="0">
                  <a:pos x="1909" y="147"/>
                </a:cxn>
                <a:cxn ang="0">
                  <a:pos x="1788" y="147"/>
                </a:cxn>
                <a:cxn ang="0">
                  <a:pos x="1788" y="0"/>
                </a:cxn>
                <a:cxn ang="0">
                  <a:pos x="0" y="0"/>
                </a:cxn>
                <a:cxn ang="0">
                  <a:pos x="0" y="498"/>
                </a:cxn>
              </a:cxnLst>
              <a:rect l="0" t="0" r="r" b="b"/>
              <a:pathLst>
                <a:path w="1909" h="498">
                  <a:moveTo>
                    <a:pt x="1909" y="147"/>
                  </a:moveTo>
                  <a:lnTo>
                    <a:pt x="1788" y="0"/>
                  </a:lnTo>
                  <a:lnTo>
                    <a:pt x="1788" y="147"/>
                  </a:lnTo>
                  <a:lnTo>
                    <a:pt x="1909" y="147"/>
                  </a:lnTo>
                  <a:close/>
                  <a:moveTo>
                    <a:pt x="0" y="498"/>
                  </a:moveTo>
                  <a:lnTo>
                    <a:pt x="1909" y="498"/>
                  </a:lnTo>
                  <a:lnTo>
                    <a:pt x="1909" y="147"/>
                  </a:lnTo>
                  <a:lnTo>
                    <a:pt x="1788" y="147"/>
                  </a:lnTo>
                  <a:lnTo>
                    <a:pt x="1788" y="0"/>
                  </a:lnTo>
                  <a:lnTo>
                    <a:pt x="0" y="0"/>
                  </a:lnTo>
                  <a:lnTo>
                    <a:pt x="0" y="49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6" name="Freeform 52"/>
            <p:cNvSpPr>
              <a:spLocks/>
            </p:cNvSpPr>
            <p:nvPr/>
          </p:nvSpPr>
          <p:spPr bwMode="auto">
            <a:xfrm>
              <a:off x="5478" y="2500"/>
              <a:ext cx="121" cy="147"/>
            </a:xfrm>
            <a:custGeom>
              <a:avLst/>
              <a:gdLst/>
              <a:ahLst/>
              <a:cxnLst>
                <a:cxn ang="0">
                  <a:pos x="121" y="147"/>
                </a:cxn>
                <a:cxn ang="0">
                  <a:pos x="0" y="0"/>
                </a:cxn>
                <a:cxn ang="0">
                  <a:pos x="0" y="147"/>
                </a:cxn>
                <a:cxn ang="0">
                  <a:pos x="121" y="147"/>
                </a:cxn>
              </a:cxnLst>
              <a:rect l="0" t="0" r="r" b="b"/>
              <a:pathLst>
                <a:path w="121" h="147">
                  <a:moveTo>
                    <a:pt x="121" y="147"/>
                  </a:moveTo>
                  <a:lnTo>
                    <a:pt x="0" y="0"/>
                  </a:lnTo>
                  <a:lnTo>
                    <a:pt x="0" y="147"/>
                  </a:lnTo>
                  <a:lnTo>
                    <a:pt x="121" y="147"/>
                  </a:lnTo>
                  <a:close/>
                </a:path>
              </a:pathLst>
            </a:custGeom>
            <a:noFill/>
            <a:ln w="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7" name="Freeform 53"/>
            <p:cNvSpPr>
              <a:spLocks/>
            </p:cNvSpPr>
            <p:nvPr/>
          </p:nvSpPr>
          <p:spPr bwMode="auto">
            <a:xfrm>
              <a:off x="3690" y="2500"/>
              <a:ext cx="1909" cy="498"/>
            </a:xfrm>
            <a:custGeom>
              <a:avLst/>
              <a:gdLst/>
              <a:ahLst/>
              <a:cxnLst>
                <a:cxn ang="0">
                  <a:pos x="0" y="498"/>
                </a:cxn>
                <a:cxn ang="0">
                  <a:pos x="1909" y="498"/>
                </a:cxn>
                <a:cxn ang="0">
                  <a:pos x="1909" y="147"/>
                </a:cxn>
                <a:cxn ang="0">
                  <a:pos x="1788" y="147"/>
                </a:cxn>
                <a:cxn ang="0">
                  <a:pos x="1788" y="0"/>
                </a:cxn>
                <a:cxn ang="0">
                  <a:pos x="0" y="0"/>
                </a:cxn>
                <a:cxn ang="0">
                  <a:pos x="0" y="498"/>
                </a:cxn>
              </a:cxnLst>
              <a:rect l="0" t="0" r="r" b="b"/>
              <a:pathLst>
                <a:path w="1909" h="498">
                  <a:moveTo>
                    <a:pt x="0" y="498"/>
                  </a:moveTo>
                  <a:lnTo>
                    <a:pt x="1909" y="498"/>
                  </a:lnTo>
                  <a:lnTo>
                    <a:pt x="1909" y="147"/>
                  </a:lnTo>
                  <a:lnTo>
                    <a:pt x="1788" y="147"/>
                  </a:lnTo>
                  <a:lnTo>
                    <a:pt x="1788" y="0"/>
                  </a:lnTo>
                  <a:lnTo>
                    <a:pt x="0" y="0"/>
                  </a:lnTo>
                  <a:lnTo>
                    <a:pt x="0" y="498"/>
                  </a:lnTo>
                  <a:close/>
                </a:path>
              </a:pathLst>
            </a:custGeom>
            <a:noFill/>
            <a:ln w="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8" name="Rectangle 54"/>
            <p:cNvSpPr>
              <a:spLocks noChangeArrowheads="1"/>
            </p:cNvSpPr>
            <p:nvPr/>
          </p:nvSpPr>
          <p:spPr bwMode="auto">
            <a:xfrm>
              <a:off x="3744" y="2552"/>
              <a:ext cx="1405" cy="2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err="1" smtClean="0">
                  <a:ln>
                    <a:noFill/>
                  </a:ln>
                  <a:solidFill>
                    <a:srgbClr val="000000"/>
                  </a:solidFill>
                  <a:effectLst/>
                  <a:latin typeface="Consolas" pitchFamily="49" charset="0"/>
                  <a:cs typeface="Arial" pitchFamily="34" charset="0"/>
                </a:rPr>
                <a:t>Перенаправляет</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9" name="Rectangle 55"/>
            <p:cNvSpPr>
              <a:spLocks noChangeArrowheads="1"/>
            </p:cNvSpPr>
            <p:nvPr/>
          </p:nvSpPr>
          <p:spPr bwMode="auto">
            <a:xfrm>
              <a:off x="3744" y="2745"/>
              <a:ext cx="1688" cy="19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lvl="0" fontAlgn="base">
                <a:spcBef>
                  <a:spcPct val="0"/>
                </a:spcBef>
                <a:spcAft>
                  <a:spcPct val="0"/>
                </a:spcAft>
              </a:pPr>
              <a:r>
                <a:rPr kumimoji="0" lang="ru-RU" sz="2000" b="0" i="0" u="none" strike="noStrike" cap="none" normalizeH="0" baseline="0" dirty="0" smtClean="0">
                  <a:ln>
                    <a:noFill/>
                  </a:ln>
                  <a:solidFill>
                    <a:srgbClr val="000000"/>
                  </a:solidFill>
                  <a:effectLst/>
                  <a:latin typeface="Consolas" pitchFamily="49" charset="0"/>
                  <a:cs typeface="Arial" pitchFamily="34" charset="0"/>
                </a:rPr>
                <a:t>запросы к </a:t>
              </a:r>
              <a:r>
                <a:rPr lang="en-US" sz="2000" b="1" dirty="0" smtClean="0">
                  <a:solidFill>
                    <a:srgbClr val="000000"/>
                  </a:solidFill>
                  <a:latin typeface="Consolas" pitchFamily="49" charset="0"/>
                  <a:cs typeface="Arial" pitchFamily="34" charset="0"/>
                </a:rPr>
                <a:t>Component</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 name="Freeform 33"/>
            <p:cNvSpPr>
              <a:spLocks/>
            </p:cNvSpPr>
            <p:nvPr/>
          </p:nvSpPr>
          <p:spPr bwMode="auto">
            <a:xfrm>
              <a:off x="2280" y="1764"/>
              <a:ext cx="152" cy="122"/>
            </a:xfrm>
            <a:custGeom>
              <a:avLst/>
              <a:gdLst/>
              <a:ahLst/>
              <a:cxnLst>
                <a:cxn ang="0">
                  <a:pos x="0" y="122"/>
                </a:cxn>
                <a:cxn ang="0">
                  <a:pos x="152" y="122"/>
                </a:cxn>
                <a:cxn ang="0">
                  <a:pos x="76" y="0"/>
                </a:cxn>
                <a:cxn ang="0">
                  <a:pos x="0" y="122"/>
                </a:cxn>
              </a:cxnLst>
              <a:rect l="0" t="0" r="r" b="b"/>
              <a:pathLst>
                <a:path w="152" h="122">
                  <a:moveTo>
                    <a:pt x="0" y="122"/>
                  </a:moveTo>
                  <a:lnTo>
                    <a:pt x="152" y="122"/>
                  </a:lnTo>
                  <a:lnTo>
                    <a:pt x="76" y="0"/>
                  </a:lnTo>
                  <a:lnTo>
                    <a:pt x="0" y="12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grpSp>
      <p:cxnSp>
        <p:nvCxnSpPr>
          <p:cNvPr id="28681" name="Straight Connector 28680"/>
          <p:cNvCxnSpPr>
            <a:stCxn id="42" idx="0"/>
          </p:cNvCxnSpPr>
          <p:nvPr/>
        </p:nvCxnSpPr>
        <p:spPr bwMode="auto">
          <a:xfrm flipV="1">
            <a:off x="1334295" y="3955256"/>
            <a:ext cx="0" cy="366589"/>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3" name="Straight Connector 28682"/>
          <p:cNvCxnSpPr/>
          <p:nvPr/>
        </p:nvCxnSpPr>
        <p:spPr bwMode="auto">
          <a:xfrm>
            <a:off x="1334295" y="3955256"/>
            <a:ext cx="2401887" cy="0"/>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7" name="Straight Connector 28686"/>
          <p:cNvCxnSpPr/>
          <p:nvPr/>
        </p:nvCxnSpPr>
        <p:spPr bwMode="auto">
          <a:xfrm flipV="1">
            <a:off x="3736182" y="3750343"/>
            <a:ext cx="0" cy="204913"/>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Freeform 34"/>
          <p:cNvSpPr>
            <a:spLocks/>
          </p:cNvSpPr>
          <p:nvPr/>
        </p:nvSpPr>
        <p:spPr bwMode="auto">
          <a:xfrm>
            <a:off x="3615532" y="3556668"/>
            <a:ext cx="241300" cy="193675"/>
          </a:xfrm>
          <a:custGeom>
            <a:avLst/>
            <a:gdLst/>
            <a:ahLst/>
            <a:cxnLst>
              <a:cxn ang="0">
                <a:pos x="0" y="122"/>
              </a:cxn>
              <a:cxn ang="0">
                <a:pos x="152" y="122"/>
              </a:cxn>
              <a:cxn ang="0">
                <a:pos x="76" y="0"/>
              </a:cxn>
              <a:cxn ang="0">
                <a:pos x="0" y="122"/>
              </a:cxn>
            </a:cxnLst>
            <a:rect l="0" t="0" r="r" b="b"/>
            <a:pathLst>
              <a:path w="152" h="122">
                <a:moveTo>
                  <a:pt x="0" y="122"/>
                </a:moveTo>
                <a:lnTo>
                  <a:pt x="152" y="122"/>
                </a:lnTo>
                <a:lnTo>
                  <a:pt x="76" y="0"/>
                </a:lnTo>
                <a:lnTo>
                  <a:pt x="0" y="122"/>
                </a:lnTo>
                <a:close/>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cxnSp>
        <p:nvCxnSpPr>
          <p:cNvPr id="28691" name="Straight Connector 28690"/>
          <p:cNvCxnSpPr/>
          <p:nvPr/>
        </p:nvCxnSpPr>
        <p:spPr bwMode="auto">
          <a:xfrm>
            <a:off x="4529138" y="3742407"/>
            <a:ext cx="0" cy="579438"/>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87"/>
          <p:cNvCxnSpPr/>
          <p:nvPr/>
        </p:nvCxnSpPr>
        <p:spPr bwMode="auto">
          <a:xfrm flipH="1">
            <a:off x="5429251" y="5115595"/>
            <a:ext cx="428625" cy="0"/>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547773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Обертка (</a:t>
            </a:r>
            <a:r>
              <a:rPr lang="en-US" altLang="en-US" sz="2800" dirty="0"/>
              <a:t>Wrapper</a:t>
            </a:r>
            <a:r>
              <a:rPr lang="en-US" altLang="en-US" sz="2800" dirty="0" smtClean="0"/>
              <a:t>) / </a:t>
            </a:r>
            <a:r>
              <a:rPr lang="ru-RU" altLang="en-US" sz="2800" dirty="0"/>
              <a:t>Декоратор (</a:t>
            </a:r>
            <a:r>
              <a:rPr lang="en-US" altLang="en-US" sz="2800" dirty="0"/>
              <a:t>Decorator)</a:t>
            </a:r>
            <a:endParaRPr lang="ru-RU" altLang="en-US" sz="2800" dirty="0" smtClean="0"/>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sz="1800" dirty="0">
                <a:solidFill>
                  <a:srgbClr val="40458C"/>
                </a:solidFill>
                <a:latin typeface="Tahoma" panose="020B0604030504040204" pitchFamily="34" charset="0"/>
              </a:rPr>
              <a:t>Обертка (</a:t>
            </a:r>
            <a:r>
              <a:rPr lang="en-US" sz="1800" dirty="0">
                <a:solidFill>
                  <a:srgbClr val="40458C"/>
                </a:solidFill>
                <a:latin typeface="Tahoma" panose="020B0604030504040204" pitchFamily="34" charset="0"/>
              </a:rPr>
              <a:t>Wrapper)</a:t>
            </a:r>
            <a:r>
              <a:rPr lang="ru-RU" sz="1800" dirty="0">
                <a:solidFill>
                  <a:srgbClr val="40458C"/>
                </a:solidFill>
                <a:latin typeface="Tahoma" panose="020B0604030504040204" pitchFamily="34" charset="0"/>
              </a:rPr>
              <a:t> или Декоратор (</a:t>
            </a:r>
            <a:r>
              <a:rPr lang="en-US" sz="1800" dirty="0">
                <a:solidFill>
                  <a:srgbClr val="40458C"/>
                </a:solidFill>
                <a:latin typeface="Tahoma" panose="020B0604030504040204" pitchFamily="34" charset="0"/>
              </a:rPr>
              <a:t>Decorator) – </a:t>
            </a:r>
            <a:r>
              <a:rPr lang="ru-RU" sz="1800" dirty="0">
                <a:solidFill>
                  <a:srgbClr val="40458C"/>
                </a:solidFill>
                <a:latin typeface="Tahoma" panose="020B0604030504040204" pitchFamily="34" charset="0"/>
              </a:rPr>
              <a:t>объект-заместитель, содержащий в себе замещаемый объект и </a:t>
            </a:r>
            <a:r>
              <a:rPr lang="ru-RU" sz="1800" dirty="0" smtClean="0">
                <a:solidFill>
                  <a:srgbClr val="40458C"/>
                </a:solidFill>
                <a:latin typeface="Tahoma" panose="020B0604030504040204" pitchFamily="34" charset="0"/>
              </a:rPr>
              <a:t>предоставляющий, </a:t>
            </a:r>
            <a:r>
              <a:rPr lang="ru-RU" sz="1800" dirty="0">
                <a:solidFill>
                  <a:srgbClr val="40458C"/>
                </a:solidFill>
                <a:latin typeface="Tahoma" panose="020B0604030504040204" pitchFamily="34" charset="0"/>
              </a:rPr>
              <a:t>по сравнению с ним, </a:t>
            </a:r>
            <a:r>
              <a:rPr lang="ru-RU" sz="1800" dirty="0" smtClean="0">
                <a:solidFill>
                  <a:srgbClr val="40458C"/>
                </a:solidFill>
                <a:latin typeface="Tahoma" panose="020B0604030504040204" pitchFamily="34" charset="0"/>
              </a:rPr>
              <a:t>новые функции.</a:t>
            </a:r>
          </a:p>
          <a:p>
            <a:pPr marL="431800" indent="-431800" eaLnBrk="1" hangingPunct="1">
              <a:spcBef>
                <a:spcPct val="100000"/>
              </a:spcBef>
            </a:pPr>
            <a:r>
              <a:rPr lang="ru-RU" sz="1800" dirty="0" smtClean="0">
                <a:solidFill>
                  <a:srgbClr val="40458C"/>
                </a:solidFill>
                <a:latin typeface="Tahoma" panose="020B0604030504040204" pitchFamily="34" charset="0"/>
              </a:rPr>
              <a:t>Представьте, что у </a:t>
            </a:r>
            <a:r>
              <a:rPr lang="ru-RU" sz="1800" dirty="0">
                <a:solidFill>
                  <a:srgbClr val="40458C"/>
                </a:solidFill>
                <a:latin typeface="Tahoma" panose="020B0604030504040204" pitchFamily="34" charset="0"/>
              </a:rPr>
              <a:t>вас есть интерфейс </a:t>
            </a:r>
            <a:r>
              <a:rPr lang="ru-RU" sz="1800" dirty="0" err="1">
                <a:solidFill>
                  <a:srgbClr val="40458C"/>
                </a:solidFill>
                <a:latin typeface="Tahoma" panose="020B0604030504040204" pitchFamily="34" charset="0"/>
              </a:rPr>
              <a:t>IStream</a:t>
            </a:r>
            <a:r>
              <a:rPr lang="ru-RU" sz="1800" dirty="0">
                <a:solidFill>
                  <a:srgbClr val="40458C"/>
                </a:solidFill>
                <a:latin typeface="Tahoma" panose="020B0604030504040204" pitchFamily="34" charset="0"/>
              </a:rPr>
              <a:t> (поток) и стандартная реализация этого интерфейса для </a:t>
            </a:r>
            <a:r>
              <a:rPr lang="ru-RU" sz="1800" dirty="0" smtClean="0">
                <a:solidFill>
                  <a:srgbClr val="40458C"/>
                </a:solidFill>
                <a:latin typeface="Tahoma" panose="020B0604030504040204" pitchFamily="34" charset="0"/>
              </a:rPr>
              <a:t>чтения </a:t>
            </a:r>
            <a:r>
              <a:rPr lang="ru-RU" sz="1800" dirty="0">
                <a:solidFill>
                  <a:srgbClr val="40458C"/>
                </a:solidFill>
                <a:latin typeface="Tahoma" panose="020B0604030504040204" pitchFamily="34" charset="0"/>
              </a:rPr>
              <a:t>и </a:t>
            </a:r>
            <a:r>
              <a:rPr lang="ru-RU" sz="1800" dirty="0" smtClean="0">
                <a:solidFill>
                  <a:srgbClr val="40458C"/>
                </a:solidFill>
                <a:latin typeface="Tahoma" panose="020B0604030504040204" pitchFamily="34" charset="0"/>
              </a:rPr>
              <a:t>записи файла (вы ее </a:t>
            </a:r>
            <a:r>
              <a:rPr lang="ru-RU" sz="1800" dirty="0">
                <a:solidFill>
                  <a:srgbClr val="40458C"/>
                </a:solidFill>
                <a:latin typeface="Tahoma" panose="020B0604030504040204" pitchFamily="34" charset="0"/>
              </a:rPr>
              <a:t>используете для сохранения пользовательских </a:t>
            </a:r>
            <a:r>
              <a:rPr lang="ru-RU" sz="1800" dirty="0" smtClean="0">
                <a:solidFill>
                  <a:srgbClr val="40458C"/>
                </a:solidFill>
                <a:latin typeface="Tahoma" panose="020B0604030504040204" pitchFamily="34" charset="0"/>
              </a:rPr>
              <a:t>настроек). Появилось </a:t>
            </a:r>
            <a:r>
              <a:rPr lang="ru-RU" sz="1800" dirty="0">
                <a:solidFill>
                  <a:srgbClr val="40458C"/>
                </a:solidFill>
                <a:latin typeface="Tahoma" panose="020B0604030504040204" pitchFamily="34" charset="0"/>
              </a:rPr>
              <a:t>требование, </a:t>
            </a:r>
            <a:r>
              <a:rPr lang="ru-RU" sz="1800" dirty="0" smtClean="0">
                <a:solidFill>
                  <a:srgbClr val="40458C"/>
                </a:solidFill>
                <a:latin typeface="Tahoma" panose="020B0604030504040204" pitchFamily="34" charset="0"/>
              </a:rPr>
              <a:t>чтобы </a:t>
            </a:r>
            <a:r>
              <a:rPr lang="ru-RU" sz="1800" dirty="0">
                <a:solidFill>
                  <a:srgbClr val="40458C"/>
                </a:solidFill>
                <a:latin typeface="Tahoma" panose="020B0604030504040204" pitchFamily="34" charset="0"/>
              </a:rPr>
              <a:t>данные записывались в файл в сжатом виде</a:t>
            </a:r>
            <a:r>
              <a:rPr lang="ru-RU" sz="1800" dirty="0" smtClean="0">
                <a:solidFill>
                  <a:srgbClr val="40458C"/>
                </a:solidFill>
                <a:latin typeface="Tahoma" panose="020B0604030504040204" pitchFamily="34" charset="0"/>
              </a:rPr>
              <a:t>.</a:t>
            </a:r>
          </a:p>
          <a:p>
            <a:pPr marL="431800" indent="-431800" eaLnBrk="1" hangingPunct="1">
              <a:spcBef>
                <a:spcPct val="100000"/>
              </a:spcBef>
            </a:pPr>
            <a:r>
              <a:rPr lang="ru-RU" sz="1800" dirty="0" smtClean="0">
                <a:solidFill>
                  <a:srgbClr val="40458C"/>
                </a:solidFill>
                <a:latin typeface="Tahoma" panose="020B0604030504040204" pitchFamily="34" charset="0"/>
              </a:rPr>
              <a:t>Можно </a:t>
            </a:r>
            <a:r>
              <a:rPr lang="ru-RU" sz="1800" dirty="0">
                <a:solidFill>
                  <a:srgbClr val="40458C"/>
                </a:solidFill>
                <a:latin typeface="Tahoma" panose="020B0604030504040204" pitchFamily="34" charset="0"/>
              </a:rPr>
              <a:t>вставить логику сжатия данных в место, где используется </a:t>
            </a:r>
            <a:r>
              <a:rPr lang="ru-RU" sz="1800" dirty="0" err="1">
                <a:solidFill>
                  <a:srgbClr val="40458C"/>
                </a:solidFill>
                <a:latin typeface="Tahoma" panose="020B0604030504040204" pitchFamily="34" charset="0"/>
              </a:rPr>
              <a:t>IStream</a:t>
            </a:r>
            <a:r>
              <a:rPr lang="ru-RU" sz="1800" dirty="0">
                <a:solidFill>
                  <a:srgbClr val="40458C"/>
                </a:solidFill>
                <a:latin typeface="Tahoma" panose="020B0604030504040204" pitchFamily="34" charset="0"/>
              </a:rPr>
              <a:t> (непосредственно до вызова метода </a:t>
            </a:r>
            <a:r>
              <a:rPr lang="ru-RU" sz="1800" dirty="0" err="1">
                <a:solidFill>
                  <a:srgbClr val="40458C"/>
                </a:solidFill>
                <a:latin typeface="Tahoma" panose="020B0604030504040204" pitchFamily="34" charset="0"/>
              </a:rPr>
              <a:t>Write</a:t>
            </a:r>
            <a:r>
              <a:rPr lang="ru-RU" sz="1800" dirty="0">
                <a:solidFill>
                  <a:srgbClr val="40458C"/>
                </a:solidFill>
                <a:latin typeface="Tahoma" panose="020B0604030504040204" pitchFamily="34" charset="0"/>
              </a:rPr>
              <a:t> и сразу после вызова метода </a:t>
            </a:r>
            <a:r>
              <a:rPr lang="ru-RU" sz="1800" dirty="0" err="1">
                <a:solidFill>
                  <a:srgbClr val="40458C"/>
                </a:solidFill>
                <a:latin typeface="Tahoma" panose="020B0604030504040204" pitchFamily="34" charset="0"/>
              </a:rPr>
              <a:t>Read</a:t>
            </a:r>
            <a:r>
              <a:rPr lang="ru-RU" sz="1800" dirty="0" smtClean="0">
                <a:solidFill>
                  <a:srgbClr val="40458C"/>
                </a:solidFill>
                <a:latin typeface="Tahoma" panose="020B0604030504040204" pitchFamily="34" charset="0"/>
              </a:rPr>
              <a:t>). Но в таком случае, работать со сжатыми файлами становится неудобно – код сжатия и </a:t>
            </a:r>
            <a:r>
              <a:rPr lang="ru-RU" sz="1800" dirty="0" err="1" smtClean="0">
                <a:solidFill>
                  <a:srgbClr val="40458C"/>
                </a:solidFill>
                <a:latin typeface="Tahoma" panose="020B0604030504040204" pitchFamily="34" charset="0"/>
              </a:rPr>
              <a:t>разжатия</a:t>
            </a:r>
            <a:r>
              <a:rPr lang="ru-RU" sz="1800" dirty="0" smtClean="0">
                <a:solidFill>
                  <a:srgbClr val="40458C"/>
                </a:solidFill>
                <a:latin typeface="Tahoma" panose="020B0604030504040204" pitchFamily="34" charset="0"/>
              </a:rPr>
              <a:t> приходится дублировать, поддерживать программу становится сложно. Можно модифицировать код методов </a:t>
            </a:r>
            <a:r>
              <a:rPr lang="ru-RU" sz="1800" dirty="0" err="1">
                <a:solidFill>
                  <a:srgbClr val="40458C"/>
                </a:solidFill>
                <a:latin typeface="Tahoma" panose="020B0604030504040204" pitchFamily="34" charset="0"/>
              </a:rPr>
              <a:t>Write</a:t>
            </a:r>
            <a:r>
              <a:rPr lang="ru-RU" sz="1800" dirty="0">
                <a:solidFill>
                  <a:srgbClr val="40458C"/>
                </a:solidFill>
                <a:latin typeface="Tahoma" panose="020B0604030504040204" pitchFamily="34" charset="0"/>
              </a:rPr>
              <a:t> и </a:t>
            </a:r>
            <a:r>
              <a:rPr lang="ru-RU" sz="1800" dirty="0" err="1" smtClean="0">
                <a:solidFill>
                  <a:srgbClr val="40458C"/>
                </a:solidFill>
                <a:latin typeface="Tahoma" panose="020B0604030504040204" pitchFamily="34" charset="0"/>
              </a:rPr>
              <a:t>Read</a:t>
            </a:r>
            <a:r>
              <a:rPr lang="ru-RU" sz="1800" dirty="0" smtClean="0">
                <a:solidFill>
                  <a:srgbClr val="40458C"/>
                </a:solidFill>
                <a:latin typeface="Tahoma" panose="020B0604030504040204" pitchFamily="34" charset="0"/>
              </a:rPr>
              <a:t>. </a:t>
            </a:r>
            <a:r>
              <a:rPr lang="ru-RU" sz="1800" dirty="0"/>
              <a:t>А </a:t>
            </a:r>
            <a:r>
              <a:rPr lang="ru-RU" sz="1800" dirty="0" smtClean="0"/>
              <a:t>если </a:t>
            </a:r>
            <a:r>
              <a:rPr lang="ru-RU" sz="1800" dirty="0"/>
              <a:t>он должен быть опциональным? А </a:t>
            </a:r>
            <a:r>
              <a:rPr lang="ru-RU" sz="1800" dirty="0" smtClean="0"/>
              <a:t>если </a:t>
            </a:r>
            <a:r>
              <a:rPr lang="ru-RU" sz="1800" dirty="0"/>
              <a:t>другой команде нужен </a:t>
            </a:r>
            <a:r>
              <a:rPr lang="ru-RU" sz="1800" dirty="0" smtClean="0"/>
              <a:t>поток, </a:t>
            </a:r>
            <a:r>
              <a:rPr lang="ru-RU" sz="1800" dirty="0"/>
              <a:t>но </a:t>
            </a:r>
            <a:r>
              <a:rPr lang="ru-RU" sz="1800" dirty="0" smtClean="0"/>
              <a:t>без сжатия?</a:t>
            </a:r>
          </a:p>
          <a:p>
            <a:pPr marL="431800" indent="-431800" eaLnBrk="1" hangingPunct="1">
              <a:spcBef>
                <a:spcPct val="100000"/>
              </a:spcBef>
            </a:pPr>
            <a:r>
              <a:rPr lang="ru-RU" sz="1800" dirty="0"/>
              <a:t>Задача решается созданием промежуточного </a:t>
            </a:r>
            <a:r>
              <a:rPr lang="ru-RU" sz="1800" dirty="0" smtClean="0"/>
              <a:t>объекта – обертки / декоратора, содержащего внутри себя поток и выполняющего сжатие и </a:t>
            </a:r>
            <a:r>
              <a:rPr lang="ru-RU" sz="1800" dirty="0" err="1" smtClean="0"/>
              <a:t>разжатие</a:t>
            </a:r>
            <a:r>
              <a:rPr lang="ru-RU" sz="1800" dirty="0" smtClean="0"/>
              <a:t> данных.</a:t>
            </a:r>
            <a:endParaRPr lang="en-US" sz="1800" dirty="0">
              <a:solidFill>
                <a:srgbClr val="40458C"/>
              </a:solidFill>
              <a:latin typeface="Tahoma" panose="020B0604030504040204" pitchFamily="34"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62</a:t>
            </a:fld>
            <a:endParaRPr lang="en-GB" altLang="en-US" sz="1400" smtClean="0"/>
          </a:p>
        </p:txBody>
      </p:sp>
    </p:spTree>
    <p:extLst>
      <p:ext uri="{BB962C8B-B14F-4D97-AF65-F5344CB8AC3E}">
        <p14:creationId xmlns:p14="http://schemas.microsoft.com/office/powerpoint/2010/main" val="9157673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Straight Connector 65"/>
          <p:cNvCxnSpPr/>
          <p:nvPr/>
        </p:nvCxnSpPr>
        <p:spPr bwMode="auto">
          <a:xfrm flipV="1">
            <a:off x="3419872" y="3949700"/>
            <a:ext cx="0" cy="367754"/>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 name="Group 5"/>
          <p:cNvGrpSpPr>
            <a:grpSpLocks noChangeAspect="1"/>
          </p:cNvGrpSpPr>
          <p:nvPr/>
        </p:nvGrpSpPr>
        <p:grpSpPr bwMode="auto">
          <a:xfrm>
            <a:off x="298450" y="2234654"/>
            <a:ext cx="8439150" cy="3930650"/>
            <a:chOff x="188" y="836"/>
            <a:chExt cx="5316" cy="2476"/>
          </a:xfrm>
        </p:grpSpPr>
        <p:sp>
          <p:nvSpPr>
            <p:cNvPr id="6" name="Rectangle 6"/>
            <p:cNvSpPr>
              <a:spLocks noChangeArrowheads="1"/>
            </p:cNvSpPr>
            <p:nvPr/>
          </p:nvSpPr>
          <p:spPr bwMode="auto">
            <a:xfrm>
              <a:off x="2463" y="1249"/>
              <a:ext cx="1184" cy="2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7" name="Rectangle 7"/>
            <p:cNvSpPr>
              <a:spLocks noChangeArrowheads="1"/>
            </p:cNvSpPr>
            <p:nvPr/>
          </p:nvSpPr>
          <p:spPr bwMode="auto">
            <a:xfrm>
              <a:off x="2463" y="1249"/>
              <a:ext cx="1184" cy="220"/>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8" name="Rectangle 8"/>
            <p:cNvSpPr>
              <a:spLocks noChangeArrowheads="1"/>
            </p:cNvSpPr>
            <p:nvPr/>
          </p:nvSpPr>
          <p:spPr bwMode="auto">
            <a:xfrm>
              <a:off x="2475" y="1252"/>
              <a:ext cx="181"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1"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9"/>
            <p:cNvSpPr>
              <a:spLocks noChangeArrowheads="1"/>
            </p:cNvSpPr>
            <p:nvPr/>
          </p:nvSpPr>
          <p:spPr bwMode="auto">
            <a:xfrm>
              <a:off x="2565" y="1252"/>
              <a:ext cx="933"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1" u="none" strike="noStrike" cap="none" normalizeH="0" baseline="0" smtClean="0">
                  <a:ln>
                    <a:noFill/>
                  </a:ln>
                  <a:solidFill>
                    <a:srgbClr val="000000"/>
                  </a:solidFill>
                  <a:effectLst/>
                  <a:latin typeface="Consolas" pitchFamily="49" charset="0"/>
                  <a:cs typeface="Arial" pitchFamily="34" charset="0"/>
                </a:rPr>
                <a:t>Operation</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10"/>
            <p:cNvSpPr>
              <a:spLocks noChangeArrowheads="1"/>
            </p:cNvSpPr>
            <p:nvPr/>
          </p:nvSpPr>
          <p:spPr bwMode="auto">
            <a:xfrm>
              <a:off x="3358" y="1252"/>
              <a:ext cx="281"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1"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11"/>
            <p:cNvSpPr>
              <a:spLocks noChangeArrowheads="1"/>
            </p:cNvSpPr>
            <p:nvPr/>
          </p:nvSpPr>
          <p:spPr bwMode="auto">
            <a:xfrm>
              <a:off x="2463" y="836"/>
              <a:ext cx="1184" cy="41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2" name="Rectangle 12"/>
            <p:cNvSpPr>
              <a:spLocks noChangeArrowheads="1"/>
            </p:cNvSpPr>
            <p:nvPr/>
          </p:nvSpPr>
          <p:spPr bwMode="auto">
            <a:xfrm>
              <a:off x="2463" y="836"/>
              <a:ext cx="1184" cy="413"/>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3" name="Rectangle 13"/>
            <p:cNvSpPr>
              <a:spLocks noChangeArrowheads="1"/>
            </p:cNvSpPr>
            <p:nvPr/>
          </p:nvSpPr>
          <p:spPr bwMode="auto">
            <a:xfrm>
              <a:off x="2565" y="840"/>
              <a:ext cx="1123"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«interface»</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Rectangle 14"/>
            <p:cNvSpPr>
              <a:spLocks noChangeArrowheads="1"/>
            </p:cNvSpPr>
            <p:nvPr/>
          </p:nvSpPr>
          <p:spPr bwMode="auto">
            <a:xfrm>
              <a:off x="2616" y="1041"/>
              <a:ext cx="1033"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smtClean="0">
                  <a:ln>
                    <a:noFill/>
                  </a:ln>
                  <a:solidFill>
                    <a:srgbClr val="000000"/>
                  </a:solidFill>
                  <a:effectLst/>
                  <a:latin typeface="Consolas" pitchFamily="49" charset="0"/>
                  <a:cs typeface="Arial" pitchFamily="34" charset="0"/>
                </a:rPr>
                <a:t>IComponent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Rectangle 15"/>
            <p:cNvSpPr>
              <a:spLocks noChangeArrowheads="1"/>
            </p:cNvSpPr>
            <p:nvPr/>
          </p:nvSpPr>
          <p:spPr bwMode="auto">
            <a:xfrm>
              <a:off x="188" y="2556"/>
              <a:ext cx="720" cy="2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6" name="Rectangle 16"/>
            <p:cNvSpPr>
              <a:spLocks noChangeArrowheads="1"/>
            </p:cNvSpPr>
            <p:nvPr/>
          </p:nvSpPr>
          <p:spPr bwMode="auto">
            <a:xfrm>
              <a:off x="188" y="2556"/>
              <a:ext cx="720" cy="220"/>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7" name="Rectangle 17"/>
            <p:cNvSpPr>
              <a:spLocks noChangeArrowheads="1"/>
            </p:cNvSpPr>
            <p:nvPr/>
          </p:nvSpPr>
          <p:spPr bwMode="auto">
            <a:xfrm>
              <a:off x="188" y="2336"/>
              <a:ext cx="720" cy="2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8" name="Rectangle 18"/>
            <p:cNvSpPr>
              <a:spLocks noChangeArrowheads="1"/>
            </p:cNvSpPr>
            <p:nvPr/>
          </p:nvSpPr>
          <p:spPr bwMode="auto">
            <a:xfrm>
              <a:off x="188" y="2336"/>
              <a:ext cx="720" cy="220"/>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9" name="Rectangle 19"/>
            <p:cNvSpPr>
              <a:spLocks noChangeArrowheads="1"/>
            </p:cNvSpPr>
            <p:nvPr/>
          </p:nvSpPr>
          <p:spPr bwMode="auto">
            <a:xfrm>
              <a:off x="188" y="2116"/>
              <a:ext cx="720" cy="2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0" name="Rectangle 20"/>
            <p:cNvSpPr>
              <a:spLocks noChangeArrowheads="1"/>
            </p:cNvSpPr>
            <p:nvPr/>
          </p:nvSpPr>
          <p:spPr bwMode="auto">
            <a:xfrm>
              <a:off x="188" y="2116"/>
              <a:ext cx="720" cy="220"/>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1" name="Rectangle 21"/>
            <p:cNvSpPr>
              <a:spLocks noChangeArrowheads="1"/>
            </p:cNvSpPr>
            <p:nvPr/>
          </p:nvSpPr>
          <p:spPr bwMode="auto">
            <a:xfrm>
              <a:off x="278" y="2128"/>
              <a:ext cx="652"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smtClean="0">
                  <a:ln>
                    <a:noFill/>
                  </a:ln>
                  <a:solidFill>
                    <a:srgbClr val="000000"/>
                  </a:solidFill>
                  <a:effectLst/>
                  <a:latin typeface="Consolas" pitchFamily="49" charset="0"/>
                  <a:cs typeface="Arial" pitchFamily="34" charset="0"/>
                </a:rPr>
                <a:t>Client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2" name="Rectangle 22"/>
            <p:cNvSpPr>
              <a:spLocks noChangeArrowheads="1"/>
            </p:cNvSpPr>
            <p:nvPr/>
          </p:nvSpPr>
          <p:spPr bwMode="auto">
            <a:xfrm>
              <a:off x="1610" y="2581"/>
              <a:ext cx="1184" cy="2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3" name="Rectangle 23"/>
            <p:cNvSpPr>
              <a:spLocks noChangeArrowheads="1"/>
            </p:cNvSpPr>
            <p:nvPr/>
          </p:nvSpPr>
          <p:spPr bwMode="auto">
            <a:xfrm>
              <a:off x="1610" y="2581"/>
              <a:ext cx="1184" cy="220"/>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4" name="Rectangle 24"/>
            <p:cNvSpPr>
              <a:spLocks noChangeArrowheads="1"/>
            </p:cNvSpPr>
            <p:nvPr/>
          </p:nvSpPr>
          <p:spPr bwMode="auto">
            <a:xfrm>
              <a:off x="1622" y="2590"/>
              <a:ext cx="181"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5" name="Rectangle 25"/>
            <p:cNvSpPr>
              <a:spLocks noChangeArrowheads="1"/>
            </p:cNvSpPr>
            <p:nvPr/>
          </p:nvSpPr>
          <p:spPr bwMode="auto">
            <a:xfrm>
              <a:off x="1713" y="2590"/>
              <a:ext cx="933"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Operation</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6" name="Rectangle 26"/>
            <p:cNvSpPr>
              <a:spLocks noChangeArrowheads="1"/>
            </p:cNvSpPr>
            <p:nvPr/>
          </p:nvSpPr>
          <p:spPr bwMode="auto">
            <a:xfrm>
              <a:off x="2505" y="2590"/>
              <a:ext cx="281"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7" name="Rectangle 27"/>
            <p:cNvSpPr>
              <a:spLocks noChangeArrowheads="1"/>
            </p:cNvSpPr>
            <p:nvPr/>
          </p:nvSpPr>
          <p:spPr bwMode="auto">
            <a:xfrm>
              <a:off x="1610" y="2362"/>
              <a:ext cx="1184" cy="21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8" name="Rectangle 28"/>
            <p:cNvSpPr>
              <a:spLocks noChangeArrowheads="1"/>
            </p:cNvSpPr>
            <p:nvPr/>
          </p:nvSpPr>
          <p:spPr bwMode="auto">
            <a:xfrm>
              <a:off x="1610" y="2362"/>
              <a:ext cx="1184" cy="219"/>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9" name="Rectangle 29"/>
            <p:cNvSpPr>
              <a:spLocks noChangeArrowheads="1"/>
            </p:cNvSpPr>
            <p:nvPr/>
          </p:nvSpPr>
          <p:spPr bwMode="auto">
            <a:xfrm>
              <a:off x="1610" y="2142"/>
              <a:ext cx="1184" cy="2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0" name="Rectangle 30"/>
            <p:cNvSpPr>
              <a:spLocks noChangeArrowheads="1"/>
            </p:cNvSpPr>
            <p:nvPr/>
          </p:nvSpPr>
          <p:spPr bwMode="auto">
            <a:xfrm>
              <a:off x="1610" y="2142"/>
              <a:ext cx="1184" cy="220"/>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1" name="Rectangle 31"/>
            <p:cNvSpPr>
              <a:spLocks noChangeArrowheads="1"/>
            </p:cNvSpPr>
            <p:nvPr/>
          </p:nvSpPr>
          <p:spPr bwMode="auto">
            <a:xfrm>
              <a:off x="1803" y="2148"/>
              <a:ext cx="933"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00"/>
                  </a:solidFill>
                  <a:effectLst/>
                  <a:latin typeface="Consolas" pitchFamily="49" charset="0"/>
                  <a:cs typeface="Arial" pitchFamily="34" charset="0"/>
                </a:rPr>
                <a:t>Component</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2" name="Rectangle 32"/>
            <p:cNvSpPr>
              <a:spLocks noChangeArrowheads="1"/>
            </p:cNvSpPr>
            <p:nvPr/>
          </p:nvSpPr>
          <p:spPr bwMode="auto">
            <a:xfrm>
              <a:off x="3316" y="2799"/>
              <a:ext cx="2155" cy="41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3" name="Rectangle 33"/>
            <p:cNvSpPr>
              <a:spLocks noChangeArrowheads="1"/>
            </p:cNvSpPr>
            <p:nvPr/>
          </p:nvSpPr>
          <p:spPr bwMode="auto">
            <a:xfrm>
              <a:off x="3316" y="2799"/>
              <a:ext cx="2155" cy="413"/>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4" name="Rectangle 34"/>
            <p:cNvSpPr>
              <a:spLocks noChangeArrowheads="1"/>
            </p:cNvSpPr>
            <p:nvPr/>
          </p:nvSpPr>
          <p:spPr bwMode="auto">
            <a:xfrm>
              <a:off x="3328" y="2802"/>
              <a:ext cx="181"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5" name="Rectangle 35"/>
            <p:cNvSpPr>
              <a:spLocks noChangeArrowheads="1"/>
            </p:cNvSpPr>
            <p:nvPr/>
          </p:nvSpPr>
          <p:spPr bwMode="auto">
            <a:xfrm>
              <a:off x="3418" y="2802"/>
              <a:ext cx="933"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Operation</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6" name="Rectangle 36"/>
            <p:cNvSpPr>
              <a:spLocks noChangeArrowheads="1"/>
            </p:cNvSpPr>
            <p:nvPr/>
          </p:nvSpPr>
          <p:spPr bwMode="auto">
            <a:xfrm>
              <a:off x="4210" y="2802"/>
              <a:ext cx="281"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7" name="Rectangle 37"/>
            <p:cNvSpPr>
              <a:spLocks noChangeArrowheads="1"/>
            </p:cNvSpPr>
            <p:nvPr/>
          </p:nvSpPr>
          <p:spPr bwMode="auto">
            <a:xfrm>
              <a:off x="3328" y="3003"/>
              <a:ext cx="181"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8" name="Rectangle 38"/>
            <p:cNvSpPr>
              <a:spLocks noChangeArrowheads="1"/>
            </p:cNvSpPr>
            <p:nvPr/>
          </p:nvSpPr>
          <p:spPr bwMode="auto">
            <a:xfrm>
              <a:off x="3418" y="3003"/>
              <a:ext cx="1314"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AddedBehavior</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9" name="Rectangle 39"/>
            <p:cNvSpPr>
              <a:spLocks noChangeArrowheads="1"/>
            </p:cNvSpPr>
            <p:nvPr/>
          </p:nvSpPr>
          <p:spPr bwMode="auto">
            <a:xfrm>
              <a:off x="4562" y="3003"/>
              <a:ext cx="281"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40" name="Rectangle 40"/>
            <p:cNvSpPr>
              <a:spLocks noChangeArrowheads="1"/>
            </p:cNvSpPr>
            <p:nvPr/>
          </p:nvSpPr>
          <p:spPr bwMode="auto">
            <a:xfrm>
              <a:off x="3316" y="2386"/>
              <a:ext cx="2155" cy="41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1" name="Rectangle 41"/>
            <p:cNvSpPr>
              <a:spLocks noChangeArrowheads="1"/>
            </p:cNvSpPr>
            <p:nvPr/>
          </p:nvSpPr>
          <p:spPr bwMode="auto">
            <a:xfrm>
              <a:off x="3316" y="2386"/>
              <a:ext cx="2155" cy="413"/>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2" name="Rectangle 42"/>
            <p:cNvSpPr>
              <a:spLocks noChangeArrowheads="1"/>
            </p:cNvSpPr>
            <p:nvPr/>
          </p:nvSpPr>
          <p:spPr bwMode="auto">
            <a:xfrm>
              <a:off x="3328" y="2389"/>
              <a:ext cx="181"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43" name="Rectangle 43"/>
            <p:cNvSpPr>
              <a:spLocks noChangeArrowheads="1"/>
            </p:cNvSpPr>
            <p:nvPr/>
          </p:nvSpPr>
          <p:spPr bwMode="auto">
            <a:xfrm>
              <a:off x="3418" y="2389"/>
              <a:ext cx="1033"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addedState</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44" name="Rectangle 44"/>
            <p:cNvSpPr>
              <a:spLocks noChangeArrowheads="1"/>
            </p:cNvSpPr>
            <p:nvPr/>
          </p:nvSpPr>
          <p:spPr bwMode="auto">
            <a:xfrm>
              <a:off x="3328" y="2590"/>
              <a:ext cx="181"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45" name="Rectangle 45"/>
            <p:cNvSpPr>
              <a:spLocks noChangeArrowheads="1"/>
            </p:cNvSpPr>
            <p:nvPr/>
          </p:nvSpPr>
          <p:spPr bwMode="auto">
            <a:xfrm>
              <a:off x="3418" y="2590"/>
              <a:ext cx="1033"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component </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6" name="Rectangle 46"/>
            <p:cNvSpPr>
              <a:spLocks noChangeArrowheads="1"/>
            </p:cNvSpPr>
            <p:nvPr/>
          </p:nvSpPr>
          <p:spPr bwMode="auto">
            <a:xfrm>
              <a:off x="4301" y="2590"/>
              <a:ext cx="281"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 </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7" name="Rectangle 47"/>
            <p:cNvSpPr>
              <a:spLocks noChangeArrowheads="1"/>
            </p:cNvSpPr>
            <p:nvPr/>
          </p:nvSpPr>
          <p:spPr bwMode="auto">
            <a:xfrm>
              <a:off x="4471" y="2590"/>
              <a:ext cx="1033"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IComponent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48" name="Rectangle 48"/>
            <p:cNvSpPr>
              <a:spLocks noChangeArrowheads="1"/>
            </p:cNvSpPr>
            <p:nvPr/>
          </p:nvSpPr>
          <p:spPr bwMode="auto">
            <a:xfrm>
              <a:off x="3316" y="2166"/>
              <a:ext cx="2155" cy="2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9" name="Rectangle 49"/>
            <p:cNvSpPr>
              <a:spLocks noChangeArrowheads="1"/>
            </p:cNvSpPr>
            <p:nvPr/>
          </p:nvSpPr>
          <p:spPr bwMode="auto">
            <a:xfrm>
              <a:off x="3316" y="2166"/>
              <a:ext cx="2155" cy="220"/>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0" name="Rectangle 50"/>
            <p:cNvSpPr>
              <a:spLocks noChangeArrowheads="1"/>
            </p:cNvSpPr>
            <p:nvPr/>
          </p:nvSpPr>
          <p:spPr bwMode="auto">
            <a:xfrm>
              <a:off x="4000" y="2178"/>
              <a:ext cx="933" cy="241"/>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smtClean="0">
                  <a:ln>
                    <a:noFill/>
                  </a:ln>
                  <a:solidFill>
                    <a:srgbClr val="000000"/>
                  </a:solidFill>
                  <a:effectLst/>
                  <a:latin typeface="Consolas" pitchFamily="49" charset="0"/>
                  <a:cs typeface="Arial" pitchFamily="34" charset="0"/>
                </a:rPr>
                <a:t>Decorator</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52" name="Freeform 52"/>
            <p:cNvSpPr>
              <a:spLocks/>
            </p:cNvSpPr>
            <p:nvPr/>
          </p:nvSpPr>
          <p:spPr bwMode="auto">
            <a:xfrm>
              <a:off x="2684" y="1469"/>
              <a:ext cx="150" cy="121"/>
            </a:xfrm>
            <a:custGeom>
              <a:avLst/>
              <a:gdLst/>
              <a:ahLst/>
              <a:cxnLst>
                <a:cxn ang="0">
                  <a:pos x="0" y="121"/>
                </a:cxn>
                <a:cxn ang="0">
                  <a:pos x="150" y="121"/>
                </a:cxn>
                <a:cxn ang="0">
                  <a:pos x="75" y="0"/>
                </a:cxn>
                <a:cxn ang="0">
                  <a:pos x="0" y="121"/>
                </a:cxn>
              </a:cxnLst>
              <a:rect l="0" t="0" r="r" b="b"/>
              <a:pathLst>
                <a:path w="150" h="121">
                  <a:moveTo>
                    <a:pt x="0" y="121"/>
                  </a:moveTo>
                  <a:lnTo>
                    <a:pt x="150" y="121"/>
                  </a:lnTo>
                  <a:lnTo>
                    <a:pt x="75" y="0"/>
                  </a:lnTo>
                  <a:lnTo>
                    <a:pt x="0" y="1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5" name="Freeform 55"/>
            <p:cNvSpPr>
              <a:spLocks/>
            </p:cNvSpPr>
            <p:nvPr/>
          </p:nvSpPr>
          <p:spPr bwMode="auto">
            <a:xfrm>
              <a:off x="3276" y="1469"/>
              <a:ext cx="150" cy="121"/>
            </a:xfrm>
            <a:custGeom>
              <a:avLst/>
              <a:gdLst/>
              <a:ahLst/>
              <a:cxnLst>
                <a:cxn ang="0">
                  <a:pos x="0" y="121"/>
                </a:cxn>
                <a:cxn ang="0">
                  <a:pos x="150" y="121"/>
                </a:cxn>
                <a:cxn ang="0">
                  <a:pos x="75" y="0"/>
                </a:cxn>
                <a:cxn ang="0">
                  <a:pos x="0" y="121"/>
                </a:cxn>
              </a:cxnLst>
              <a:rect l="0" t="0" r="r" b="b"/>
              <a:pathLst>
                <a:path w="150" h="121">
                  <a:moveTo>
                    <a:pt x="0" y="121"/>
                  </a:moveTo>
                  <a:lnTo>
                    <a:pt x="150" y="121"/>
                  </a:lnTo>
                  <a:lnTo>
                    <a:pt x="75" y="0"/>
                  </a:lnTo>
                  <a:lnTo>
                    <a:pt x="0" y="12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6" name="Freeform 56"/>
            <p:cNvSpPr>
              <a:spLocks/>
            </p:cNvSpPr>
            <p:nvPr/>
          </p:nvSpPr>
          <p:spPr bwMode="auto">
            <a:xfrm>
              <a:off x="3276" y="1469"/>
              <a:ext cx="150" cy="121"/>
            </a:xfrm>
            <a:custGeom>
              <a:avLst/>
              <a:gdLst/>
              <a:ahLst/>
              <a:cxnLst>
                <a:cxn ang="0">
                  <a:pos x="0" y="121"/>
                </a:cxn>
                <a:cxn ang="0">
                  <a:pos x="150" y="121"/>
                </a:cxn>
                <a:cxn ang="0">
                  <a:pos x="75" y="0"/>
                </a:cxn>
                <a:cxn ang="0">
                  <a:pos x="0" y="121"/>
                </a:cxn>
              </a:cxnLst>
              <a:rect l="0" t="0" r="r" b="b"/>
              <a:pathLst>
                <a:path w="150" h="121">
                  <a:moveTo>
                    <a:pt x="0" y="121"/>
                  </a:moveTo>
                  <a:lnTo>
                    <a:pt x="150" y="121"/>
                  </a:lnTo>
                  <a:lnTo>
                    <a:pt x="75" y="0"/>
                  </a:lnTo>
                  <a:lnTo>
                    <a:pt x="0" y="121"/>
                  </a:lnTo>
                  <a:close/>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7" name="Freeform 57"/>
            <p:cNvSpPr>
              <a:spLocks/>
            </p:cNvSpPr>
            <p:nvPr/>
          </p:nvSpPr>
          <p:spPr bwMode="auto">
            <a:xfrm>
              <a:off x="728" y="2801"/>
              <a:ext cx="1474" cy="221"/>
            </a:xfrm>
            <a:custGeom>
              <a:avLst/>
              <a:gdLst/>
              <a:ahLst/>
              <a:cxnLst>
                <a:cxn ang="0">
                  <a:pos x="0" y="126"/>
                </a:cxn>
                <a:cxn ang="0">
                  <a:pos x="0" y="221"/>
                </a:cxn>
                <a:cxn ang="0">
                  <a:pos x="1474" y="221"/>
                </a:cxn>
                <a:cxn ang="0">
                  <a:pos x="1474" y="0"/>
                </a:cxn>
              </a:cxnLst>
              <a:rect l="0" t="0" r="r" b="b"/>
              <a:pathLst>
                <a:path w="1474" h="221">
                  <a:moveTo>
                    <a:pt x="0" y="126"/>
                  </a:moveTo>
                  <a:lnTo>
                    <a:pt x="0" y="221"/>
                  </a:lnTo>
                  <a:lnTo>
                    <a:pt x="1474" y="221"/>
                  </a:lnTo>
                  <a:lnTo>
                    <a:pt x="1474" y="0"/>
                  </a:lnTo>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8" name="Freeform 58"/>
            <p:cNvSpPr>
              <a:spLocks/>
            </p:cNvSpPr>
            <p:nvPr/>
          </p:nvSpPr>
          <p:spPr bwMode="auto">
            <a:xfrm>
              <a:off x="683" y="2776"/>
              <a:ext cx="91" cy="151"/>
            </a:xfrm>
            <a:custGeom>
              <a:avLst/>
              <a:gdLst/>
              <a:ahLst/>
              <a:cxnLst>
                <a:cxn ang="0">
                  <a:pos x="0" y="75"/>
                </a:cxn>
                <a:cxn ang="0">
                  <a:pos x="45" y="0"/>
                </a:cxn>
                <a:cxn ang="0">
                  <a:pos x="91" y="75"/>
                </a:cxn>
                <a:cxn ang="0">
                  <a:pos x="45" y="151"/>
                </a:cxn>
                <a:cxn ang="0">
                  <a:pos x="0" y="75"/>
                </a:cxn>
              </a:cxnLst>
              <a:rect l="0" t="0" r="r" b="b"/>
              <a:pathLst>
                <a:path w="91" h="151">
                  <a:moveTo>
                    <a:pt x="0" y="75"/>
                  </a:moveTo>
                  <a:lnTo>
                    <a:pt x="45" y="0"/>
                  </a:lnTo>
                  <a:lnTo>
                    <a:pt x="91" y="75"/>
                  </a:lnTo>
                  <a:lnTo>
                    <a:pt x="45" y="151"/>
                  </a:lnTo>
                  <a:lnTo>
                    <a:pt x="0" y="7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9" name="Freeform 59"/>
            <p:cNvSpPr>
              <a:spLocks/>
            </p:cNvSpPr>
            <p:nvPr/>
          </p:nvSpPr>
          <p:spPr bwMode="auto">
            <a:xfrm>
              <a:off x="683" y="2776"/>
              <a:ext cx="91" cy="151"/>
            </a:xfrm>
            <a:custGeom>
              <a:avLst/>
              <a:gdLst/>
              <a:ahLst/>
              <a:cxnLst>
                <a:cxn ang="0">
                  <a:pos x="0" y="75"/>
                </a:cxn>
                <a:cxn ang="0">
                  <a:pos x="45" y="0"/>
                </a:cxn>
                <a:cxn ang="0">
                  <a:pos x="91" y="75"/>
                </a:cxn>
                <a:cxn ang="0">
                  <a:pos x="45" y="151"/>
                </a:cxn>
                <a:cxn ang="0">
                  <a:pos x="0" y="75"/>
                </a:cxn>
              </a:cxnLst>
              <a:rect l="0" t="0" r="r" b="b"/>
              <a:pathLst>
                <a:path w="91" h="151">
                  <a:moveTo>
                    <a:pt x="0" y="75"/>
                  </a:moveTo>
                  <a:lnTo>
                    <a:pt x="45" y="0"/>
                  </a:lnTo>
                  <a:lnTo>
                    <a:pt x="91" y="75"/>
                  </a:lnTo>
                  <a:lnTo>
                    <a:pt x="45" y="151"/>
                  </a:lnTo>
                  <a:lnTo>
                    <a:pt x="0" y="75"/>
                  </a:lnTo>
                  <a:close/>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60" name="Freeform 60"/>
            <p:cNvSpPr>
              <a:spLocks/>
            </p:cNvSpPr>
            <p:nvPr/>
          </p:nvSpPr>
          <p:spPr bwMode="auto">
            <a:xfrm>
              <a:off x="368" y="2927"/>
              <a:ext cx="4026" cy="385"/>
            </a:xfrm>
            <a:custGeom>
              <a:avLst/>
              <a:gdLst/>
              <a:ahLst/>
              <a:cxnLst>
                <a:cxn ang="0">
                  <a:pos x="0" y="0"/>
                </a:cxn>
                <a:cxn ang="0">
                  <a:pos x="0" y="385"/>
                </a:cxn>
                <a:cxn ang="0">
                  <a:pos x="4026" y="385"/>
                </a:cxn>
                <a:cxn ang="0">
                  <a:pos x="4026" y="285"/>
                </a:cxn>
              </a:cxnLst>
              <a:rect l="0" t="0" r="r" b="b"/>
              <a:pathLst>
                <a:path w="4026" h="385">
                  <a:moveTo>
                    <a:pt x="0" y="0"/>
                  </a:moveTo>
                  <a:lnTo>
                    <a:pt x="0" y="385"/>
                  </a:lnTo>
                  <a:lnTo>
                    <a:pt x="4026" y="385"/>
                  </a:lnTo>
                  <a:lnTo>
                    <a:pt x="4026" y="285"/>
                  </a:lnTo>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61" name="Freeform 61"/>
            <p:cNvSpPr>
              <a:spLocks/>
            </p:cNvSpPr>
            <p:nvPr/>
          </p:nvSpPr>
          <p:spPr bwMode="auto">
            <a:xfrm>
              <a:off x="323" y="2776"/>
              <a:ext cx="90" cy="151"/>
            </a:xfrm>
            <a:custGeom>
              <a:avLst/>
              <a:gdLst/>
              <a:ahLst/>
              <a:cxnLst>
                <a:cxn ang="0">
                  <a:pos x="0" y="75"/>
                </a:cxn>
                <a:cxn ang="0">
                  <a:pos x="45" y="0"/>
                </a:cxn>
                <a:cxn ang="0">
                  <a:pos x="90" y="75"/>
                </a:cxn>
                <a:cxn ang="0">
                  <a:pos x="45" y="151"/>
                </a:cxn>
                <a:cxn ang="0">
                  <a:pos x="0" y="75"/>
                </a:cxn>
              </a:cxnLst>
              <a:rect l="0" t="0" r="r" b="b"/>
              <a:pathLst>
                <a:path w="90" h="151">
                  <a:moveTo>
                    <a:pt x="0" y="75"/>
                  </a:moveTo>
                  <a:lnTo>
                    <a:pt x="45" y="0"/>
                  </a:lnTo>
                  <a:lnTo>
                    <a:pt x="90" y="75"/>
                  </a:lnTo>
                  <a:lnTo>
                    <a:pt x="45" y="151"/>
                  </a:lnTo>
                  <a:lnTo>
                    <a:pt x="0" y="7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2" name="Freeform 62"/>
            <p:cNvSpPr>
              <a:spLocks/>
            </p:cNvSpPr>
            <p:nvPr/>
          </p:nvSpPr>
          <p:spPr bwMode="auto">
            <a:xfrm>
              <a:off x="323" y="2776"/>
              <a:ext cx="90" cy="151"/>
            </a:xfrm>
            <a:custGeom>
              <a:avLst/>
              <a:gdLst/>
              <a:ahLst/>
              <a:cxnLst>
                <a:cxn ang="0">
                  <a:pos x="0" y="75"/>
                </a:cxn>
                <a:cxn ang="0">
                  <a:pos x="45" y="0"/>
                </a:cxn>
                <a:cxn ang="0">
                  <a:pos x="90" y="75"/>
                </a:cxn>
                <a:cxn ang="0">
                  <a:pos x="45" y="151"/>
                </a:cxn>
                <a:cxn ang="0">
                  <a:pos x="0" y="75"/>
                </a:cxn>
              </a:cxnLst>
              <a:rect l="0" t="0" r="r" b="b"/>
              <a:pathLst>
                <a:path w="90" h="151">
                  <a:moveTo>
                    <a:pt x="0" y="75"/>
                  </a:moveTo>
                  <a:lnTo>
                    <a:pt x="45" y="0"/>
                  </a:lnTo>
                  <a:lnTo>
                    <a:pt x="90" y="75"/>
                  </a:lnTo>
                  <a:lnTo>
                    <a:pt x="45" y="151"/>
                  </a:lnTo>
                  <a:lnTo>
                    <a:pt x="0" y="75"/>
                  </a:lnTo>
                  <a:close/>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63" name="Freeform 63"/>
            <p:cNvSpPr>
              <a:spLocks/>
            </p:cNvSpPr>
            <p:nvPr/>
          </p:nvSpPr>
          <p:spPr bwMode="auto">
            <a:xfrm>
              <a:off x="3647" y="994"/>
              <a:ext cx="1285" cy="1021"/>
            </a:xfrm>
            <a:custGeom>
              <a:avLst/>
              <a:gdLst/>
              <a:ahLst/>
              <a:cxnLst>
                <a:cxn ang="0">
                  <a:pos x="1285" y="1021"/>
                </a:cxn>
                <a:cxn ang="0">
                  <a:pos x="1285" y="0"/>
                </a:cxn>
                <a:cxn ang="0">
                  <a:pos x="0" y="0"/>
                </a:cxn>
              </a:cxnLst>
              <a:rect l="0" t="0" r="r" b="b"/>
              <a:pathLst>
                <a:path w="1285" h="1021">
                  <a:moveTo>
                    <a:pt x="1285" y="1021"/>
                  </a:moveTo>
                  <a:lnTo>
                    <a:pt x="1285" y="0"/>
                  </a:lnTo>
                  <a:lnTo>
                    <a:pt x="0" y="0"/>
                  </a:lnTo>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64" name="Freeform 64"/>
            <p:cNvSpPr>
              <a:spLocks/>
            </p:cNvSpPr>
            <p:nvPr/>
          </p:nvSpPr>
          <p:spPr bwMode="auto">
            <a:xfrm>
              <a:off x="4887" y="2015"/>
              <a:ext cx="90" cy="151"/>
            </a:xfrm>
            <a:custGeom>
              <a:avLst/>
              <a:gdLst/>
              <a:ahLst/>
              <a:cxnLst>
                <a:cxn ang="0">
                  <a:pos x="90" y="76"/>
                </a:cxn>
                <a:cxn ang="0">
                  <a:pos x="45" y="151"/>
                </a:cxn>
                <a:cxn ang="0">
                  <a:pos x="0" y="76"/>
                </a:cxn>
                <a:cxn ang="0">
                  <a:pos x="45" y="0"/>
                </a:cxn>
                <a:cxn ang="0">
                  <a:pos x="90" y="76"/>
                </a:cxn>
              </a:cxnLst>
              <a:rect l="0" t="0" r="r" b="b"/>
              <a:pathLst>
                <a:path w="90" h="151">
                  <a:moveTo>
                    <a:pt x="90" y="76"/>
                  </a:moveTo>
                  <a:lnTo>
                    <a:pt x="45" y="151"/>
                  </a:lnTo>
                  <a:lnTo>
                    <a:pt x="0" y="76"/>
                  </a:lnTo>
                  <a:lnTo>
                    <a:pt x="45" y="0"/>
                  </a:lnTo>
                  <a:lnTo>
                    <a:pt x="90" y="7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5" name="Freeform 65"/>
            <p:cNvSpPr>
              <a:spLocks/>
            </p:cNvSpPr>
            <p:nvPr/>
          </p:nvSpPr>
          <p:spPr bwMode="auto">
            <a:xfrm>
              <a:off x="4887" y="2015"/>
              <a:ext cx="90" cy="151"/>
            </a:xfrm>
            <a:custGeom>
              <a:avLst/>
              <a:gdLst/>
              <a:ahLst/>
              <a:cxnLst>
                <a:cxn ang="0">
                  <a:pos x="90" y="76"/>
                </a:cxn>
                <a:cxn ang="0">
                  <a:pos x="45" y="151"/>
                </a:cxn>
                <a:cxn ang="0">
                  <a:pos x="0" y="76"/>
                </a:cxn>
                <a:cxn ang="0">
                  <a:pos x="45" y="0"/>
                </a:cxn>
                <a:cxn ang="0">
                  <a:pos x="90" y="76"/>
                </a:cxn>
              </a:cxnLst>
              <a:rect l="0" t="0" r="r" b="b"/>
              <a:pathLst>
                <a:path w="90" h="151">
                  <a:moveTo>
                    <a:pt x="90" y="76"/>
                  </a:moveTo>
                  <a:lnTo>
                    <a:pt x="45" y="151"/>
                  </a:lnTo>
                  <a:lnTo>
                    <a:pt x="0" y="76"/>
                  </a:lnTo>
                  <a:lnTo>
                    <a:pt x="45" y="0"/>
                  </a:lnTo>
                  <a:lnTo>
                    <a:pt x="90" y="76"/>
                  </a:lnTo>
                  <a:close/>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3" name="Freeform 53"/>
            <p:cNvSpPr>
              <a:spLocks/>
            </p:cNvSpPr>
            <p:nvPr/>
          </p:nvSpPr>
          <p:spPr bwMode="auto">
            <a:xfrm>
              <a:off x="2684" y="1469"/>
              <a:ext cx="150" cy="121"/>
            </a:xfrm>
            <a:custGeom>
              <a:avLst/>
              <a:gdLst/>
              <a:ahLst/>
              <a:cxnLst>
                <a:cxn ang="0">
                  <a:pos x="0" y="121"/>
                </a:cxn>
                <a:cxn ang="0">
                  <a:pos x="150" y="121"/>
                </a:cxn>
                <a:cxn ang="0">
                  <a:pos x="75" y="0"/>
                </a:cxn>
                <a:cxn ang="0">
                  <a:pos x="0" y="121"/>
                </a:cxn>
              </a:cxnLst>
              <a:rect l="0" t="0" r="r" b="b"/>
              <a:pathLst>
                <a:path w="150" h="121">
                  <a:moveTo>
                    <a:pt x="0" y="121"/>
                  </a:moveTo>
                  <a:lnTo>
                    <a:pt x="150" y="121"/>
                  </a:lnTo>
                  <a:lnTo>
                    <a:pt x="75" y="0"/>
                  </a:lnTo>
                  <a:lnTo>
                    <a:pt x="0" y="121"/>
                  </a:lnTo>
                  <a:close/>
                </a:path>
              </a:pathLst>
            </a:custGeom>
            <a:solidFill>
              <a:schemeClr val="bg1"/>
            </a:solid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grpSp>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Обертка (</a:t>
            </a:r>
            <a:r>
              <a:rPr lang="en-US" altLang="en-US" sz="2800" dirty="0"/>
              <a:t>Wrapper</a:t>
            </a:r>
            <a:r>
              <a:rPr lang="en-US" altLang="en-US" sz="2800" dirty="0" smtClean="0"/>
              <a:t>) / </a:t>
            </a:r>
            <a:r>
              <a:rPr lang="ru-RU" altLang="en-US" sz="2800" dirty="0"/>
              <a:t>Декоратор (</a:t>
            </a:r>
            <a:r>
              <a:rPr lang="en-US" altLang="en-US" sz="2800" dirty="0"/>
              <a:t>Decorator)</a:t>
            </a:r>
            <a:endParaRPr lang="ru-RU" altLang="en-US" sz="2800" dirty="0" smtClean="0"/>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sz="1800" dirty="0">
                <a:solidFill>
                  <a:srgbClr val="40458C"/>
                </a:solidFill>
                <a:latin typeface="Tahoma" panose="020B0604030504040204" pitchFamily="34" charset="0"/>
              </a:rPr>
              <a:t>Обертка (</a:t>
            </a:r>
            <a:r>
              <a:rPr lang="en-US" sz="1800" dirty="0">
                <a:solidFill>
                  <a:srgbClr val="40458C"/>
                </a:solidFill>
                <a:latin typeface="Tahoma" panose="020B0604030504040204" pitchFamily="34" charset="0"/>
              </a:rPr>
              <a:t>Wrapper)</a:t>
            </a:r>
            <a:r>
              <a:rPr lang="ru-RU" sz="1800" dirty="0">
                <a:solidFill>
                  <a:srgbClr val="40458C"/>
                </a:solidFill>
                <a:latin typeface="Tahoma" panose="020B0604030504040204" pitchFamily="34" charset="0"/>
              </a:rPr>
              <a:t> или Декоратор (</a:t>
            </a:r>
            <a:r>
              <a:rPr lang="en-US" sz="1800" dirty="0">
                <a:solidFill>
                  <a:srgbClr val="40458C"/>
                </a:solidFill>
                <a:latin typeface="Tahoma" panose="020B0604030504040204" pitchFamily="34" charset="0"/>
              </a:rPr>
              <a:t>Decorator) – </a:t>
            </a:r>
            <a:r>
              <a:rPr lang="ru-RU" sz="1800" dirty="0">
                <a:solidFill>
                  <a:srgbClr val="40458C"/>
                </a:solidFill>
                <a:latin typeface="Tahoma" panose="020B0604030504040204" pitchFamily="34" charset="0"/>
              </a:rPr>
              <a:t>объект-заместитель, содержащий в себе замещаемый объект и </a:t>
            </a:r>
            <a:r>
              <a:rPr lang="ru-RU" sz="1800" dirty="0" smtClean="0">
                <a:solidFill>
                  <a:srgbClr val="40458C"/>
                </a:solidFill>
                <a:latin typeface="Tahoma" panose="020B0604030504040204" pitchFamily="34" charset="0"/>
              </a:rPr>
              <a:t>предоставляющий, </a:t>
            </a:r>
            <a:r>
              <a:rPr lang="ru-RU" sz="1800" dirty="0">
                <a:solidFill>
                  <a:srgbClr val="40458C"/>
                </a:solidFill>
                <a:latin typeface="Tahoma" panose="020B0604030504040204" pitchFamily="34" charset="0"/>
              </a:rPr>
              <a:t>по сравнению с ним, </a:t>
            </a:r>
            <a:r>
              <a:rPr lang="ru-RU" sz="1800" dirty="0" smtClean="0">
                <a:solidFill>
                  <a:srgbClr val="40458C"/>
                </a:solidFill>
                <a:latin typeface="Tahoma" panose="020B0604030504040204" pitchFamily="34" charset="0"/>
              </a:rPr>
              <a:t>новые функции.</a:t>
            </a: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63</a:t>
            </a:fld>
            <a:endParaRPr lang="en-GB" altLang="en-US" sz="1400" smtClean="0"/>
          </a:p>
        </p:txBody>
      </p:sp>
      <p:cxnSp>
        <p:nvCxnSpPr>
          <p:cNvPr id="67" name="Straight Connector 66"/>
          <p:cNvCxnSpPr/>
          <p:nvPr/>
        </p:nvCxnSpPr>
        <p:spPr bwMode="auto">
          <a:xfrm>
            <a:off x="3419872" y="3955256"/>
            <a:ext cx="959916" cy="0"/>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Straight Connector 67"/>
          <p:cNvCxnSpPr/>
          <p:nvPr/>
        </p:nvCxnSpPr>
        <p:spPr bwMode="auto">
          <a:xfrm flipV="1">
            <a:off x="4379788" y="3423123"/>
            <a:ext cx="0" cy="532133"/>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Connector 78"/>
          <p:cNvCxnSpPr/>
          <p:nvPr/>
        </p:nvCxnSpPr>
        <p:spPr bwMode="auto">
          <a:xfrm flipV="1">
            <a:off x="5330825" y="3423123"/>
            <a:ext cx="0" cy="532133"/>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Connector 79"/>
          <p:cNvCxnSpPr/>
          <p:nvPr/>
        </p:nvCxnSpPr>
        <p:spPr bwMode="auto">
          <a:xfrm>
            <a:off x="5330825" y="3949700"/>
            <a:ext cx="1352550" cy="0"/>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86"/>
          <p:cNvCxnSpPr/>
          <p:nvPr/>
        </p:nvCxnSpPr>
        <p:spPr bwMode="auto">
          <a:xfrm flipV="1">
            <a:off x="6680597" y="3940175"/>
            <a:ext cx="0" cy="405854"/>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135336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smtClean="0"/>
              <a:t>Адаптер </a:t>
            </a:r>
            <a:r>
              <a:rPr lang="en-US" altLang="en-US" sz="2800" dirty="0" smtClean="0"/>
              <a:t>(Adapter)</a:t>
            </a:r>
            <a:endParaRPr lang="ru-RU" altLang="en-US" sz="2800" dirty="0" smtClean="0"/>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a:t>Адаптер – объект, </a:t>
            </a:r>
            <a:r>
              <a:rPr lang="ru-RU" altLang="en-US" sz="1800" dirty="0" smtClean="0"/>
              <a:t>реализующий некоторый интерфейс путем обращения к другому объекту через свойственный ему интерфейс.</a:t>
            </a:r>
            <a:endParaRPr lang="en-US" altLang="en-US" sz="1800" dirty="0" smtClean="0"/>
          </a:p>
          <a:p>
            <a:pPr marL="431800" indent="-431800" eaLnBrk="1" hangingPunct="1">
              <a:spcBef>
                <a:spcPct val="100000"/>
              </a:spcBef>
            </a:pPr>
            <a:r>
              <a:rPr lang="ru-RU" sz="1800" dirty="0" smtClean="0"/>
              <a:t>Представьте,</a:t>
            </a:r>
            <a:r>
              <a:rPr lang="en-US" sz="1800" dirty="0" smtClean="0"/>
              <a:t> </a:t>
            </a:r>
            <a:r>
              <a:rPr lang="ru-RU" sz="1800" dirty="0" smtClean="0"/>
              <a:t>что </a:t>
            </a:r>
            <a:r>
              <a:rPr lang="ru-RU" sz="1800" dirty="0"/>
              <a:t>у вас есть интерфейс </a:t>
            </a:r>
            <a:r>
              <a:rPr lang="ru-RU" sz="1800" dirty="0" err="1"/>
              <a:t>IStream</a:t>
            </a:r>
            <a:r>
              <a:rPr lang="ru-RU" sz="1800" dirty="0"/>
              <a:t> (поток) и реализация </a:t>
            </a:r>
            <a:r>
              <a:rPr lang="ru-RU" sz="1800" dirty="0" smtClean="0"/>
              <a:t>этого интерфейса</a:t>
            </a:r>
            <a:r>
              <a:rPr lang="en-US" sz="1800" dirty="0" smtClean="0"/>
              <a:t> </a:t>
            </a:r>
            <a:r>
              <a:rPr lang="ru-RU" sz="1800" dirty="0" smtClean="0"/>
              <a:t>для </a:t>
            </a:r>
            <a:r>
              <a:rPr lang="ru-RU" sz="1800" dirty="0"/>
              <a:t>чтения </a:t>
            </a:r>
            <a:r>
              <a:rPr lang="ru-RU" sz="1800" dirty="0" smtClean="0"/>
              <a:t>файла. Вам </a:t>
            </a:r>
            <a:r>
              <a:rPr lang="ru-RU" sz="1800" dirty="0"/>
              <a:t>нужно сделать так, чтобы </a:t>
            </a:r>
            <a:r>
              <a:rPr lang="ru-RU" sz="1800" dirty="0" smtClean="0"/>
              <a:t>другая </a:t>
            </a:r>
            <a:r>
              <a:rPr lang="ru-RU" sz="1800" dirty="0"/>
              <a:t>реализация </a:t>
            </a:r>
            <a:r>
              <a:rPr lang="ru-RU" sz="1800" dirty="0" err="1"/>
              <a:t>IStream</a:t>
            </a:r>
            <a:r>
              <a:rPr lang="ru-RU" sz="1800" dirty="0"/>
              <a:t> читала из массива </a:t>
            </a:r>
            <a:r>
              <a:rPr lang="ru-RU" sz="1800" dirty="0" err="1"/>
              <a:t>byte</a:t>
            </a:r>
            <a:r>
              <a:rPr lang="ru-RU" sz="1800" dirty="0"/>
              <a:t>[]. Но массив </a:t>
            </a:r>
            <a:r>
              <a:rPr lang="ru-RU" sz="1800" dirty="0" err="1"/>
              <a:t>byte</a:t>
            </a:r>
            <a:r>
              <a:rPr lang="ru-RU" sz="1800" dirty="0"/>
              <a:t>[] не </a:t>
            </a:r>
            <a:r>
              <a:rPr lang="ru-RU" sz="1800" dirty="0" smtClean="0"/>
              <a:t>поддерживает </a:t>
            </a:r>
            <a:r>
              <a:rPr lang="ru-RU" sz="1800" dirty="0"/>
              <a:t>интерфейс </a:t>
            </a:r>
            <a:r>
              <a:rPr lang="ru-RU" sz="1800" dirty="0" err="1" smtClean="0"/>
              <a:t>IStream</a:t>
            </a:r>
            <a:r>
              <a:rPr lang="ru-RU" sz="1800" dirty="0" smtClean="0"/>
              <a:t>. Так </a:t>
            </a:r>
            <a:r>
              <a:rPr lang="ru-RU" sz="1800" dirty="0"/>
              <a:t>что же делать</a:t>
            </a:r>
            <a:r>
              <a:rPr lang="ru-RU" sz="1800" dirty="0" smtClean="0"/>
              <a:t>?</a:t>
            </a:r>
          </a:p>
          <a:p>
            <a:pPr marL="431800" indent="-431800" eaLnBrk="1" hangingPunct="1">
              <a:spcBef>
                <a:spcPct val="100000"/>
              </a:spcBef>
            </a:pPr>
            <a:r>
              <a:rPr lang="ru-RU" sz="1800" dirty="0" smtClean="0"/>
              <a:t>Представьте, что у </a:t>
            </a:r>
            <a:r>
              <a:rPr lang="ru-RU" sz="1800" dirty="0"/>
              <a:t>вас есть интерфейс </a:t>
            </a:r>
            <a:r>
              <a:rPr lang="ru-RU" sz="1800" dirty="0" err="1"/>
              <a:t>IConfig</a:t>
            </a:r>
            <a:r>
              <a:rPr lang="ru-RU" sz="1800" dirty="0"/>
              <a:t> с методом </a:t>
            </a:r>
            <a:r>
              <a:rPr lang="ru-RU" sz="1800" dirty="0" smtClean="0"/>
              <a:t/>
            </a:r>
            <a:br>
              <a:rPr lang="ru-RU" sz="1800" dirty="0" smtClean="0"/>
            </a:br>
            <a:r>
              <a:rPr lang="ru-RU" sz="1800" dirty="0" err="1" smtClean="0"/>
              <a:t>string</a:t>
            </a:r>
            <a:r>
              <a:rPr lang="ru-RU" sz="1800" dirty="0" smtClean="0"/>
              <a:t> </a:t>
            </a:r>
            <a:r>
              <a:rPr lang="ru-RU" sz="1800" dirty="0" err="1"/>
              <a:t>GetValue</a:t>
            </a:r>
            <a:r>
              <a:rPr lang="ru-RU" sz="1800" dirty="0"/>
              <a:t>(</a:t>
            </a:r>
            <a:r>
              <a:rPr lang="ru-RU" sz="1800" dirty="0" err="1"/>
              <a:t>string</a:t>
            </a:r>
            <a:r>
              <a:rPr lang="ru-RU" sz="1800" dirty="0"/>
              <a:t> </a:t>
            </a:r>
            <a:r>
              <a:rPr lang="ru-RU" sz="1800" dirty="0" err="1"/>
              <a:t>key</a:t>
            </a:r>
            <a:r>
              <a:rPr lang="ru-RU" sz="1800" dirty="0" smtClean="0"/>
              <a:t>) и </a:t>
            </a:r>
            <a:r>
              <a:rPr lang="ru-RU" sz="1800" dirty="0"/>
              <a:t>реализация этого </a:t>
            </a:r>
            <a:r>
              <a:rPr lang="ru-RU" sz="1800" dirty="0" smtClean="0"/>
              <a:t>интерфейса для считывания</a:t>
            </a:r>
            <a:r>
              <a:rPr lang="ru-RU" sz="1800" dirty="0"/>
              <a:t> из системного </a:t>
            </a:r>
            <a:r>
              <a:rPr lang="ru-RU" sz="1800" dirty="0" smtClean="0"/>
              <a:t>реестра значений по заданным ключам. Вам </a:t>
            </a:r>
            <a:r>
              <a:rPr lang="ru-RU" sz="1800" dirty="0"/>
              <a:t>для тестирования нужно сделать так, чтобы </a:t>
            </a:r>
            <a:r>
              <a:rPr lang="ru-RU" sz="1800" dirty="0" smtClean="0"/>
              <a:t>другая реализация </a:t>
            </a:r>
            <a:r>
              <a:rPr lang="ru-RU" sz="1800" dirty="0" err="1"/>
              <a:t>IConfig</a:t>
            </a:r>
            <a:r>
              <a:rPr lang="ru-RU" sz="1800" dirty="0"/>
              <a:t> забирала значения из вашего </a:t>
            </a:r>
            <a:r>
              <a:rPr lang="ru-RU" sz="1800" dirty="0" err="1" smtClean="0"/>
              <a:t>Dictionary</a:t>
            </a:r>
            <a:r>
              <a:rPr lang="ru-RU" sz="1800" dirty="0" smtClean="0"/>
              <a:t>&lt;</a:t>
            </a:r>
            <a:r>
              <a:rPr lang="ru-RU" sz="1800" dirty="0" err="1" smtClean="0"/>
              <a:t>string</a:t>
            </a:r>
            <a:r>
              <a:rPr lang="ru-RU" sz="1800" dirty="0"/>
              <a:t>, </a:t>
            </a:r>
            <a:r>
              <a:rPr lang="ru-RU" sz="1800" dirty="0" err="1"/>
              <a:t>string</a:t>
            </a:r>
            <a:r>
              <a:rPr lang="ru-RU" sz="1800" dirty="0" smtClean="0"/>
              <a:t>&gt;. </a:t>
            </a:r>
            <a:r>
              <a:rPr lang="ru-RU" sz="1800" dirty="0"/>
              <a:t>Но </a:t>
            </a:r>
            <a:r>
              <a:rPr lang="ru-RU" sz="1800" dirty="0" err="1"/>
              <a:t>Dictionary</a:t>
            </a:r>
            <a:r>
              <a:rPr lang="ru-RU" sz="1800" dirty="0"/>
              <a:t> не </a:t>
            </a:r>
            <a:r>
              <a:rPr lang="ru-RU" sz="1800" dirty="0" smtClean="0"/>
              <a:t>поддерживает интерфейс </a:t>
            </a:r>
            <a:r>
              <a:rPr lang="ru-RU" sz="1800" dirty="0" err="1" smtClean="0"/>
              <a:t>IConfig</a:t>
            </a:r>
            <a:r>
              <a:rPr lang="ru-RU" sz="1800" dirty="0" smtClean="0"/>
              <a:t>. Так </a:t>
            </a:r>
            <a:r>
              <a:rPr lang="ru-RU" sz="1800" dirty="0"/>
              <a:t>что же делать</a:t>
            </a:r>
            <a:r>
              <a:rPr lang="ru-RU" sz="1800" dirty="0" smtClean="0"/>
              <a:t>?</a:t>
            </a:r>
          </a:p>
          <a:p>
            <a:pPr marL="431800" indent="-431800" eaLnBrk="1" hangingPunct="1">
              <a:spcBef>
                <a:spcPct val="100000"/>
              </a:spcBef>
            </a:pPr>
            <a:r>
              <a:rPr lang="ru-RU" sz="1800" dirty="0" smtClean="0"/>
              <a:t>Задача решается созданием промежуточного объекта – адаптера, реализующего интерфейс </a:t>
            </a:r>
            <a:r>
              <a:rPr lang="en-US" sz="1800" dirty="0" err="1" smtClean="0"/>
              <a:t>IConfig</a:t>
            </a:r>
            <a:r>
              <a:rPr lang="ru-RU" sz="1800" dirty="0" smtClean="0"/>
              <a:t> (</a:t>
            </a:r>
            <a:r>
              <a:rPr lang="en-US" sz="1800" dirty="0" err="1" smtClean="0"/>
              <a:t>IStream</a:t>
            </a:r>
            <a:r>
              <a:rPr lang="ru-RU" sz="1800" dirty="0" smtClean="0"/>
              <a:t>)</a:t>
            </a:r>
            <a:r>
              <a:rPr lang="en-US" sz="1800" dirty="0" smtClean="0"/>
              <a:t> </a:t>
            </a:r>
            <a:r>
              <a:rPr lang="ru-RU" sz="1800" dirty="0" smtClean="0"/>
              <a:t>путем обращения к объекту </a:t>
            </a:r>
            <a:r>
              <a:rPr lang="ru-RU" sz="1800" dirty="0" err="1" smtClean="0"/>
              <a:t>Dictionary</a:t>
            </a:r>
            <a:r>
              <a:rPr lang="ru-RU" sz="1800" dirty="0" smtClean="0"/>
              <a:t> (массиву </a:t>
            </a:r>
            <a:r>
              <a:rPr lang="ru-RU" sz="1800" dirty="0" err="1" smtClean="0"/>
              <a:t>byte</a:t>
            </a:r>
            <a:r>
              <a:rPr lang="ru-RU" sz="1800" dirty="0"/>
              <a:t>[]</a:t>
            </a:r>
            <a:r>
              <a:rPr lang="ru-RU" sz="1800" dirty="0" smtClean="0"/>
              <a:t>) через свойственный ему интерфейс.</a:t>
            </a:r>
            <a:endParaRPr lang="en-US" sz="1800" dirty="0"/>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64</a:t>
            </a:fld>
            <a:endParaRPr lang="en-GB" altLang="en-US" sz="1400" dirty="0" smtClean="0"/>
          </a:p>
        </p:txBody>
      </p:sp>
    </p:spTree>
    <p:extLst>
      <p:ext uri="{BB962C8B-B14F-4D97-AF65-F5344CB8AC3E}">
        <p14:creationId xmlns:p14="http://schemas.microsoft.com/office/powerpoint/2010/main" val="36882744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smtClean="0"/>
              <a:t>Адаптер</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305800" cy="5805487"/>
          </a:xfrm>
        </p:spPr>
        <p:txBody>
          <a:bodyPr/>
          <a:lstStyle/>
          <a:p>
            <a:pPr marL="0" indent="0">
              <a:buNone/>
            </a:pPr>
            <a:r>
              <a:rPr lang="en-US" sz="1400" dirty="0">
                <a:solidFill>
                  <a:srgbClr val="0000FF"/>
                </a:solidFill>
                <a:highlight>
                  <a:srgbClr val="FFFFFF"/>
                </a:highlight>
                <a:latin typeface="Consolas" panose="020B0609020204030204" pitchFamily="49" charset="0"/>
              </a:rPr>
              <a:t>interface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IConfig</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GetValue</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key);</a:t>
            </a:r>
          </a:p>
          <a:p>
            <a:pPr marL="0" indent="0">
              <a:buNone/>
            </a:pPr>
            <a:r>
              <a:rPr lang="en-US" sz="1400" dirty="0">
                <a:solidFill>
                  <a:srgbClr val="000000"/>
                </a:solidFill>
                <a:highlight>
                  <a:srgbClr val="FFFFFF"/>
                </a:highlight>
                <a:latin typeface="Consolas" panose="020B0609020204030204" pitchFamily="49" charset="0"/>
              </a:rPr>
              <a:t>}</a:t>
            </a:r>
          </a:p>
          <a:p>
            <a:pPr marL="0" indent="0">
              <a:buNone/>
            </a:pP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DictionaryConfig</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IConfig</a:t>
            </a: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Адаптер для </a:t>
            </a:r>
            <a:r>
              <a:rPr lang="en-US" sz="1400" dirty="0">
                <a:solidFill>
                  <a:srgbClr val="008000"/>
                </a:solidFill>
                <a:highlight>
                  <a:srgbClr val="FFFFFF"/>
                </a:highlight>
                <a:latin typeface="Consolas" panose="020B0609020204030204" pitchFamily="49" charset="0"/>
              </a:rPr>
              <a:t>Dictionary&lt;string, string&gt;</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private</a:t>
            </a:r>
            <a:r>
              <a:rPr lang="en-US" sz="1400" dirty="0" smtClean="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Dictionary</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 </a:t>
            </a:r>
            <a:r>
              <a:rPr lang="en-US" sz="1400" dirty="0" err="1" smtClean="0">
                <a:solidFill>
                  <a:srgbClr val="000000"/>
                </a:solidFill>
                <a:highlight>
                  <a:srgbClr val="FFFFFF"/>
                </a:highlight>
                <a:latin typeface="Consolas" panose="020B0609020204030204" pitchFamily="49" charset="0"/>
              </a:rPr>
              <a:t>fDictionary</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pPr marL="0" indent="0">
              <a:buNone/>
            </a:pP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DictionaryConfig</a:t>
            </a:r>
            <a:r>
              <a:rPr lang="en-US" sz="1400" dirty="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Dictionary</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&gt; </a:t>
            </a:r>
            <a:r>
              <a:rPr lang="en-US" sz="1400" dirty="0" smtClean="0">
                <a:solidFill>
                  <a:srgbClr val="000000"/>
                </a:solidFill>
                <a:highlight>
                  <a:srgbClr val="FFFFFF"/>
                </a:highlight>
                <a:latin typeface="Consolas" panose="020B0609020204030204" pitchFamily="49" charset="0"/>
              </a:rPr>
              <a:t>dictionary)</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000000"/>
                </a:solidFill>
                <a:highlight>
                  <a:srgbClr val="FFFFFF"/>
                </a:highlight>
                <a:latin typeface="Consolas" panose="020B0609020204030204" pitchFamily="49" charset="0"/>
              </a:rPr>
              <a:t>fDictionary</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dictionary;</a:t>
            </a: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endParaRPr lang="en-US" sz="1400" dirty="0">
              <a:solidFill>
                <a:srgbClr val="000000"/>
              </a:solidFill>
              <a:highlight>
                <a:srgbClr val="FFFFFF"/>
              </a:highlight>
              <a:latin typeface="Consolas" panose="020B0609020204030204" pitchFamily="49" charset="0"/>
            </a:endParaRP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GetValue</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key)</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fDictionary</a:t>
            </a:r>
            <a:r>
              <a:rPr lang="en-US" sz="1400" dirty="0" smtClean="0">
                <a:solidFill>
                  <a:srgbClr val="000000"/>
                </a:solidFill>
                <a:highlight>
                  <a:srgbClr val="FFFFFF"/>
                </a:highlight>
                <a:latin typeface="Consolas" panose="020B0609020204030204" pitchFamily="49" charset="0"/>
              </a:rPr>
              <a:t>[key</a:t>
            </a:r>
            <a:r>
              <a:rPr lang="en-US" sz="1400" dirty="0">
                <a:solidFill>
                  <a:srgbClr val="000000"/>
                </a:solidFill>
                <a:highlight>
                  <a:srgbClr val="FFFFFF"/>
                </a:highlight>
                <a:latin typeface="Consolas" panose="020B0609020204030204" pitchFamily="49" charset="0"/>
              </a:rPr>
              <a:t>];</a:t>
            </a:r>
          </a:p>
          <a:p>
            <a:pPr marL="0" indent="0">
              <a:buNone/>
            </a:pPr>
            <a:r>
              <a:rPr lang="en-US" sz="1400" dirty="0">
                <a:solidFill>
                  <a:srgbClr val="000000"/>
                </a:solidFill>
                <a:highlight>
                  <a:srgbClr val="FFFFFF"/>
                </a:highlight>
                <a:latin typeface="Consolas" panose="020B0609020204030204" pitchFamily="49" charset="0"/>
              </a:rPr>
              <a:t>    }</a:t>
            </a:r>
          </a:p>
          <a:p>
            <a:pPr marL="0" indent="0">
              <a:buNone/>
            </a:pPr>
            <a:r>
              <a:rPr lang="en-US" sz="1400" dirty="0">
                <a:solidFill>
                  <a:srgbClr val="000000"/>
                </a:solidFill>
                <a:highlight>
                  <a:srgbClr val="FFFFFF"/>
                </a:highlight>
                <a:latin typeface="Consolas" panose="020B0609020204030204" pitchFamily="49" charset="0"/>
              </a:rPr>
              <a:t>}</a:t>
            </a:r>
            <a:endParaRPr lang="en-US" sz="1400" dirty="0" smtClean="0">
              <a:solidFill>
                <a:srgbClr val="0000FF"/>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65</a:t>
            </a:fld>
            <a:endParaRPr lang="en-GB" altLang="en-US" sz="1400" smtClean="0"/>
          </a:p>
        </p:txBody>
      </p:sp>
    </p:spTree>
    <p:extLst>
      <p:ext uri="{BB962C8B-B14F-4D97-AF65-F5344CB8AC3E}">
        <p14:creationId xmlns:p14="http://schemas.microsoft.com/office/powerpoint/2010/main" val="12096716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Connector 58"/>
          <p:cNvCxnSpPr/>
          <p:nvPr/>
        </p:nvCxnSpPr>
        <p:spPr bwMode="auto">
          <a:xfrm>
            <a:off x="1592418" y="2613817"/>
            <a:ext cx="1422356" cy="0"/>
          </a:xfrm>
          <a:prstGeom prst="line">
            <a:avLst/>
          </a:prstGeom>
          <a:solidFill>
            <a:schemeClr val="accent1"/>
          </a:solidFill>
          <a:ln w="1905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Freeform 57"/>
          <p:cNvSpPr>
            <a:spLocks/>
          </p:cNvSpPr>
          <p:nvPr/>
        </p:nvSpPr>
        <p:spPr bwMode="auto">
          <a:xfrm flipH="1">
            <a:off x="3954571" y="3486150"/>
            <a:ext cx="1533525" cy="927098"/>
          </a:xfrm>
          <a:custGeom>
            <a:avLst/>
            <a:gdLst/>
            <a:ahLst/>
            <a:cxnLst>
              <a:cxn ang="0">
                <a:pos x="554" y="0"/>
              </a:cxn>
              <a:cxn ang="0">
                <a:pos x="554" y="263"/>
              </a:cxn>
              <a:cxn ang="0">
                <a:pos x="0" y="263"/>
              </a:cxn>
              <a:cxn ang="0">
                <a:pos x="0" y="478"/>
              </a:cxn>
            </a:cxnLst>
            <a:rect l="0" t="0" r="r" b="b"/>
            <a:pathLst>
              <a:path w="554" h="478">
                <a:moveTo>
                  <a:pt x="554" y="0"/>
                </a:moveTo>
                <a:lnTo>
                  <a:pt x="554" y="263"/>
                </a:lnTo>
                <a:lnTo>
                  <a:pt x="0" y="263"/>
                </a:lnTo>
                <a:lnTo>
                  <a:pt x="0" y="478"/>
                </a:lnTo>
              </a:path>
            </a:pathLst>
          </a:custGeom>
          <a:noFill/>
          <a:ln w="19050" cap="rnd">
            <a:solidFill>
              <a:srgbClr val="000000"/>
            </a:solidFill>
            <a:prstDash val="lgDash"/>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smtClean="0"/>
              <a:t>Адаптер</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a:t>Адаптер – объект, реализующий некоторый интерфейс путем обращения к другому объекту через свойственный ему интерфейс.</a:t>
            </a:r>
            <a:endParaRPr lang="en-US" sz="1400" dirty="0" smtClean="0">
              <a:solidFill>
                <a:srgbClr val="0000FF"/>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66</a:t>
            </a:fld>
            <a:endParaRPr lang="en-GB" altLang="en-US" sz="1400" smtClean="0"/>
          </a:p>
        </p:txBody>
      </p:sp>
      <p:grpSp>
        <p:nvGrpSpPr>
          <p:cNvPr id="5" name="Group 4"/>
          <p:cNvGrpSpPr>
            <a:grpSpLocks noChangeAspect="1"/>
          </p:cNvGrpSpPr>
          <p:nvPr/>
        </p:nvGrpSpPr>
        <p:grpSpPr bwMode="auto">
          <a:xfrm>
            <a:off x="281098" y="2384426"/>
            <a:ext cx="8555040" cy="3141660"/>
            <a:chOff x="247" y="973"/>
            <a:chExt cx="5389" cy="1979"/>
          </a:xfrm>
        </p:grpSpPr>
        <p:sp>
          <p:nvSpPr>
            <p:cNvPr id="6" name="Rectangle 5"/>
            <p:cNvSpPr>
              <a:spLocks noChangeArrowheads="1"/>
            </p:cNvSpPr>
            <p:nvPr/>
          </p:nvSpPr>
          <p:spPr bwMode="auto">
            <a:xfrm>
              <a:off x="1953" y="1426"/>
              <a:ext cx="1198" cy="24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7" name="Rectangle 6"/>
            <p:cNvSpPr>
              <a:spLocks noChangeArrowheads="1"/>
            </p:cNvSpPr>
            <p:nvPr/>
          </p:nvSpPr>
          <p:spPr bwMode="auto">
            <a:xfrm>
              <a:off x="1953" y="1426"/>
              <a:ext cx="1198" cy="241"/>
            </a:xfrm>
            <a:prstGeom prst="rect">
              <a:avLst/>
            </a:prstGeom>
            <a:noFill/>
            <a:ln w="1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8" name="Rectangle 7"/>
            <p:cNvSpPr>
              <a:spLocks noChangeArrowheads="1"/>
            </p:cNvSpPr>
            <p:nvPr/>
          </p:nvSpPr>
          <p:spPr bwMode="auto">
            <a:xfrm>
              <a:off x="1969" y="1430"/>
              <a:ext cx="197"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0" i="1" u="none" strike="noStrike" cap="none" normalizeH="0" baseline="0" dirty="0" smtClean="0">
                  <a:ln>
                    <a:noFill/>
                  </a:ln>
                  <a:solidFill>
                    <a:srgbClr val="000000"/>
                  </a:solidFill>
                  <a:effectLst/>
                  <a:latin typeface="Consolas" pitchFamily="49" charset="0"/>
                  <a:cs typeface="Arial" pitchFamily="34" charset="0"/>
                </a:rPr>
                <a:t>+</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8"/>
            <p:cNvSpPr>
              <a:spLocks noChangeArrowheads="1"/>
            </p:cNvSpPr>
            <p:nvPr/>
          </p:nvSpPr>
          <p:spPr bwMode="auto">
            <a:xfrm>
              <a:off x="2068" y="1430"/>
              <a:ext cx="768"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0" i="1" u="none" strike="noStrike" cap="none" normalizeH="0" baseline="0" smtClean="0">
                  <a:ln>
                    <a:noFill/>
                  </a:ln>
                  <a:solidFill>
                    <a:srgbClr val="000000"/>
                  </a:solidFill>
                  <a:effectLst/>
                  <a:latin typeface="Consolas" pitchFamily="49" charset="0"/>
                  <a:cs typeface="Arial" pitchFamily="34" charset="0"/>
                </a:rPr>
                <a:t>Request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9"/>
            <p:cNvSpPr>
              <a:spLocks noChangeArrowheads="1"/>
            </p:cNvSpPr>
            <p:nvPr/>
          </p:nvSpPr>
          <p:spPr bwMode="auto">
            <a:xfrm>
              <a:off x="2737" y="1430"/>
              <a:ext cx="296"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0" i="1"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10"/>
            <p:cNvSpPr>
              <a:spLocks noChangeArrowheads="1"/>
            </p:cNvSpPr>
            <p:nvPr/>
          </p:nvSpPr>
          <p:spPr bwMode="auto">
            <a:xfrm>
              <a:off x="1953" y="973"/>
              <a:ext cx="1198" cy="45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12" name="Rectangle 11"/>
            <p:cNvSpPr>
              <a:spLocks noChangeArrowheads="1"/>
            </p:cNvSpPr>
            <p:nvPr/>
          </p:nvSpPr>
          <p:spPr bwMode="auto">
            <a:xfrm>
              <a:off x="1953" y="973"/>
              <a:ext cx="1198" cy="453"/>
            </a:xfrm>
            <a:prstGeom prst="rect">
              <a:avLst/>
            </a:prstGeom>
            <a:noFill/>
            <a:ln w="1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13" name="Rectangle 12"/>
            <p:cNvSpPr>
              <a:spLocks noChangeArrowheads="1"/>
            </p:cNvSpPr>
            <p:nvPr/>
          </p:nvSpPr>
          <p:spPr bwMode="auto">
            <a:xfrm>
              <a:off x="2024" y="978"/>
              <a:ext cx="1152"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0" i="0" u="none" strike="noStrike" cap="none" normalizeH="0" baseline="0" dirty="0" smtClean="0">
                  <a:ln>
                    <a:noFill/>
                  </a:ln>
                  <a:solidFill>
                    <a:srgbClr val="000000"/>
                  </a:solidFill>
                  <a:effectLst/>
                  <a:latin typeface="Consolas" pitchFamily="49" charset="0"/>
                  <a:cs typeface="Arial" pitchFamily="34" charset="0"/>
                </a:rPr>
                <a:t>«</a:t>
              </a:r>
              <a:r>
                <a:rPr kumimoji="0" lang="ru-RU" sz="2200" b="0" i="0" u="none" strike="noStrike" cap="none" normalizeH="0" baseline="0" dirty="0" err="1" smtClean="0">
                  <a:ln>
                    <a:noFill/>
                  </a:ln>
                  <a:solidFill>
                    <a:srgbClr val="000000"/>
                  </a:solidFill>
                  <a:effectLst/>
                  <a:latin typeface="Consolas" pitchFamily="49" charset="0"/>
                  <a:cs typeface="Arial" pitchFamily="34" charset="0"/>
                </a:rPr>
                <a:t>interface</a:t>
              </a:r>
              <a:r>
                <a:rPr kumimoji="0" lang="ru-RU" sz="2200" b="0" i="0" u="none" strike="noStrike" cap="none" normalizeH="0" baseline="0" dirty="0" smtClean="0">
                  <a:ln>
                    <a:noFill/>
                  </a:ln>
                  <a:solidFill>
                    <a:srgbClr val="000000"/>
                  </a:solidFill>
                  <a:effectLst/>
                  <a:latin typeface="Consolas" pitchFamily="49" charset="0"/>
                  <a:cs typeface="Arial" pitchFamily="34" charset="0"/>
                </a:rPr>
                <a:t>»</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Rectangle 13"/>
            <p:cNvSpPr>
              <a:spLocks noChangeArrowheads="1"/>
            </p:cNvSpPr>
            <p:nvPr/>
          </p:nvSpPr>
          <p:spPr bwMode="auto">
            <a:xfrm>
              <a:off x="2210" y="1199"/>
              <a:ext cx="768"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1" i="0" u="none" strike="noStrike" cap="none" normalizeH="0" baseline="0" dirty="0" err="1" smtClean="0">
                  <a:ln>
                    <a:noFill/>
                  </a:ln>
                  <a:solidFill>
                    <a:srgbClr val="000000"/>
                  </a:solidFill>
                  <a:effectLst/>
                  <a:latin typeface="Consolas" pitchFamily="49" charset="0"/>
                  <a:cs typeface="Arial" pitchFamily="34" charset="0"/>
                </a:rPr>
                <a:t>ITarget</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 name="Freeform 14"/>
            <p:cNvSpPr>
              <a:spLocks noEditPoints="1"/>
            </p:cNvSpPr>
            <p:nvPr/>
          </p:nvSpPr>
          <p:spPr bwMode="auto">
            <a:xfrm>
              <a:off x="677" y="2411"/>
              <a:ext cx="2265" cy="541"/>
            </a:xfrm>
            <a:custGeom>
              <a:avLst/>
              <a:gdLst/>
              <a:ahLst/>
              <a:cxnLst>
                <a:cxn ang="0">
                  <a:pos x="2265" y="159"/>
                </a:cxn>
                <a:cxn ang="0">
                  <a:pos x="2133" y="0"/>
                </a:cxn>
                <a:cxn ang="0">
                  <a:pos x="2133" y="159"/>
                </a:cxn>
                <a:cxn ang="0">
                  <a:pos x="2265" y="159"/>
                </a:cxn>
                <a:cxn ang="0">
                  <a:pos x="0" y="541"/>
                </a:cxn>
                <a:cxn ang="0">
                  <a:pos x="2265" y="541"/>
                </a:cxn>
                <a:cxn ang="0">
                  <a:pos x="2265" y="159"/>
                </a:cxn>
                <a:cxn ang="0">
                  <a:pos x="2133" y="159"/>
                </a:cxn>
                <a:cxn ang="0">
                  <a:pos x="2133" y="0"/>
                </a:cxn>
                <a:cxn ang="0">
                  <a:pos x="0" y="0"/>
                </a:cxn>
                <a:cxn ang="0">
                  <a:pos x="0" y="541"/>
                </a:cxn>
              </a:cxnLst>
              <a:rect l="0" t="0" r="r" b="b"/>
              <a:pathLst>
                <a:path w="2265" h="541">
                  <a:moveTo>
                    <a:pt x="2265" y="159"/>
                  </a:moveTo>
                  <a:lnTo>
                    <a:pt x="2133" y="0"/>
                  </a:lnTo>
                  <a:lnTo>
                    <a:pt x="2133" y="159"/>
                  </a:lnTo>
                  <a:lnTo>
                    <a:pt x="2265" y="159"/>
                  </a:lnTo>
                  <a:close/>
                  <a:moveTo>
                    <a:pt x="0" y="541"/>
                  </a:moveTo>
                  <a:lnTo>
                    <a:pt x="2265" y="541"/>
                  </a:lnTo>
                  <a:lnTo>
                    <a:pt x="2265" y="159"/>
                  </a:lnTo>
                  <a:lnTo>
                    <a:pt x="2133" y="159"/>
                  </a:lnTo>
                  <a:lnTo>
                    <a:pt x="2133" y="0"/>
                  </a:lnTo>
                  <a:lnTo>
                    <a:pt x="0" y="0"/>
                  </a:lnTo>
                  <a:lnTo>
                    <a:pt x="0" y="54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16" name="Freeform 15"/>
            <p:cNvSpPr>
              <a:spLocks/>
            </p:cNvSpPr>
            <p:nvPr/>
          </p:nvSpPr>
          <p:spPr bwMode="auto">
            <a:xfrm>
              <a:off x="2810" y="2411"/>
              <a:ext cx="132" cy="159"/>
            </a:xfrm>
            <a:custGeom>
              <a:avLst/>
              <a:gdLst/>
              <a:ahLst/>
              <a:cxnLst>
                <a:cxn ang="0">
                  <a:pos x="132" y="159"/>
                </a:cxn>
                <a:cxn ang="0">
                  <a:pos x="0" y="0"/>
                </a:cxn>
                <a:cxn ang="0">
                  <a:pos x="0" y="159"/>
                </a:cxn>
                <a:cxn ang="0">
                  <a:pos x="132" y="159"/>
                </a:cxn>
              </a:cxnLst>
              <a:rect l="0" t="0" r="r" b="b"/>
              <a:pathLst>
                <a:path w="132" h="159">
                  <a:moveTo>
                    <a:pt x="132" y="159"/>
                  </a:moveTo>
                  <a:lnTo>
                    <a:pt x="0" y="0"/>
                  </a:lnTo>
                  <a:lnTo>
                    <a:pt x="0" y="159"/>
                  </a:lnTo>
                  <a:lnTo>
                    <a:pt x="132" y="159"/>
                  </a:lnTo>
                  <a:close/>
                </a:path>
              </a:pathLst>
            </a:custGeom>
            <a:noFill/>
            <a:ln w="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17" name="Freeform 16"/>
            <p:cNvSpPr>
              <a:spLocks/>
            </p:cNvSpPr>
            <p:nvPr/>
          </p:nvSpPr>
          <p:spPr bwMode="auto">
            <a:xfrm>
              <a:off x="677" y="2411"/>
              <a:ext cx="2265" cy="541"/>
            </a:xfrm>
            <a:custGeom>
              <a:avLst/>
              <a:gdLst/>
              <a:ahLst/>
              <a:cxnLst>
                <a:cxn ang="0">
                  <a:pos x="0" y="541"/>
                </a:cxn>
                <a:cxn ang="0">
                  <a:pos x="2265" y="541"/>
                </a:cxn>
                <a:cxn ang="0">
                  <a:pos x="2265" y="159"/>
                </a:cxn>
                <a:cxn ang="0">
                  <a:pos x="2133" y="159"/>
                </a:cxn>
                <a:cxn ang="0">
                  <a:pos x="2133" y="0"/>
                </a:cxn>
                <a:cxn ang="0">
                  <a:pos x="0" y="0"/>
                </a:cxn>
                <a:cxn ang="0">
                  <a:pos x="0" y="541"/>
                </a:cxn>
              </a:cxnLst>
              <a:rect l="0" t="0" r="r" b="b"/>
              <a:pathLst>
                <a:path w="2265" h="541">
                  <a:moveTo>
                    <a:pt x="0" y="541"/>
                  </a:moveTo>
                  <a:lnTo>
                    <a:pt x="2265" y="541"/>
                  </a:lnTo>
                  <a:lnTo>
                    <a:pt x="2265" y="159"/>
                  </a:lnTo>
                  <a:lnTo>
                    <a:pt x="2133" y="159"/>
                  </a:lnTo>
                  <a:lnTo>
                    <a:pt x="2133" y="0"/>
                  </a:lnTo>
                  <a:lnTo>
                    <a:pt x="0" y="0"/>
                  </a:lnTo>
                  <a:lnTo>
                    <a:pt x="0" y="541"/>
                  </a:lnTo>
                  <a:close/>
                </a:path>
              </a:pathLst>
            </a:custGeom>
            <a:noFill/>
            <a:ln w="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18" name="Rectangle 17"/>
            <p:cNvSpPr>
              <a:spLocks noChangeArrowheads="1"/>
            </p:cNvSpPr>
            <p:nvPr/>
          </p:nvSpPr>
          <p:spPr bwMode="auto">
            <a:xfrm>
              <a:off x="730" y="2466"/>
              <a:ext cx="768"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0" i="0" u="none" strike="noStrike" cap="none" normalizeH="0" baseline="0" smtClean="0">
                  <a:ln>
                    <a:noFill/>
                  </a:ln>
                  <a:solidFill>
                    <a:srgbClr val="000000"/>
                  </a:solidFill>
                  <a:effectLst/>
                  <a:latin typeface="Consolas" pitchFamily="49" charset="0"/>
                  <a:cs typeface="Arial" pitchFamily="34" charset="0"/>
                </a:rPr>
                <a:t>Request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Rectangle 18"/>
            <p:cNvSpPr>
              <a:spLocks noChangeArrowheads="1"/>
            </p:cNvSpPr>
            <p:nvPr/>
          </p:nvSpPr>
          <p:spPr bwMode="auto">
            <a:xfrm>
              <a:off x="1409" y="2466"/>
              <a:ext cx="384"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0" i="0" u="none" strike="noStrike" cap="none" normalizeH="0" baseline="0" smtClean="0">
                  <a:ln>
                    <a:noFill/>
                  </a:ln>
                  <a:solidFill>
                    <a:srgbClr val="000000"/>
                  </a:solidFill>
                  <a:effectLst/>
                  <a:latin typeface="Consolas" pitchFamily="49" charset="0"/>
                  <a:cs typeface="Arial" pitchFamily="34" charset="0"/>
                </a:rPr>
                <a:t>() </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 name="Rectangle 19"/>
            <p:cNvSpPr>
              <a:spLocks noChangeArrowheads="1"/>
            </p:cNvSpPr>
            <p:nvPr/>
          </p:nvSpPr>
          <p:spPr bwMode="auto">
            <a:xfrm>
              <a:off x="1695" y="2466"/>
              <a:ext cx="866"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0" i="0" u="none" strike="noStrike" cap="none" normalizeH="0" baseline="0" smtClean="0">
                  <a:ln>
                    <a:noFill/>
                  </a:ln>
                  <a:solidFill>
                    <a:srgbClr val="000000"/>
                  </a:solidFill>
                  <a:effectLst/>
                  <a:latin typeface="Consolas" pitchFamily="49" charset="0"/>
                  <a:cs typeface="Arial" pitchFamily="34" charset="0"/>
                </a:rPr>
                <a:t>вызывает</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1" name="Rectangle 20"/>
            <p:cNvSpPr>
              <a:spLocks noChangeArrowheads="1"/>
            </p:cNvSpPr>
            <p:nvPr/>
          </p:nvSpPr>
          <p:spPr bwMode="auto">
            <a:xfrm>
              <a:off x="730" y="2675"/>
              <a:ext cx="1535"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0" i="0" u="none" strike="noStrike" cap="none" normalizeH="0" baseline="0" dirty="0" err="1" smtClean="0">
                  <a:ln>
                    <a:noFill/>
                  </a:ln>
                  <a:solidFill>
                    <a:srgbClr val="000000"/>
                  </a:solidFill>
                  <a:effectLst/>
                  <a:latin typeface="Consolas" pitchFamily="49" charset="0"/>
                  <a:cs typeface="Arial" pitchFamily="34" charset="0"/>
                </a:rPr>
                <a:t>SpecificRequest</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 name="Rectangle 21"/>
            <p:cNvSpPr>
              <a:spLocks noChangeArrowheads="1"/>
            </p:cNvSpPr>
            <p:nvPr/>
          </p:nvSpPr>
          <p:spPr bwMode="auto">
            <a:xfrm>
              <a:off x="2177" y="2675"/>
              <a:ext cx="296"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3" name="Rectangle 22"/>
            <p:cNvSpPr>
              <a:spLocks noChangeArrowheads="1"/>
            </p:cNvSpPr>
            <p:nvPr/>
          </p:nvSpPr>
          <p:spPr bwMode="auto">
            <a:xfrm>
              <a:off x="247" y="1413"/>
              <a:ext cx="829" cy="18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24" name="Rectangle 23"/>
            <p:cNvSpPr>
              <a:spLocks noChangeArrowheads="1"/>
            </p:cNvSpPr>
            <p:nvPr/>
          </p:nvSpPr>
          <p:spPr bwMode="auto">
            <a:xfrm>
              <a:off x="247" y="1413"/>
              <a:ext cx="829" cy="186"/>
            </a:xfrm>
            <a:prstGeom prst="rect">
              <a:avLst/>
            </a:prstGeom>
            <a:noFill/>
            <a:ln w="1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25" name="Rectangle 24"/>
            <p:cNvSpPr>
              <a:spLocks noChangeArrowheads="1"/>
            </p:cNvSpPr>
            <p:nvPr/>
          </p:nvSpPr>
          <p:spPr bwMode="auto">
            <a:xfrm>
              <a:off x="247" y="1227"/>
              <a:ext cx="829" cy="18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26" name="Rectangle 25"/>
            <p:cNvSpPr>
              <a:spLocks noChangeArrowheads="1"/>
            </p:cNvSpPr>
            <p:nvPr/>
          </p:nvSpPr>
          <p:spPr bwMode="auto">
            <a:xfrm>
              <a:off x="247" y="1227"/>
              <a:ext cx="829" cy="186"/>
            </a:xfrm>
            <a:prstGeom prst="rect">
              <a:avLst/>
            </a:prstGeom>
            <a:noFill/>
            <a:ln w="1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27" name="Rectangle 26"/>
            <p:cNvSpPr>
              <a:spLocks noChangeArrowheads="1"/>
            </p:cNvSpPr>
            <p:nvPr/>
          </p:nvSpPr>
          <p:spPr bwMode="auto">
            <a:xfrm>
              <a:off x="247" y="986"/>
              <a:ext cx="829" cy="24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28" name="Rectangle 27"/>
            <p:cNvSpPr>
              <a:spLocks noChangeArrowheads="1"/>
            </p:cNvSpPr>
            <p:nvPr/>
          </p:nvSpPr>
          <p:spPr bwMode="auto">
            <a:xfrm>
              <a:off x="247" y="986"/>
              <a:ext cx="829" cy="241"/>
            </a:xfrm>
            <a:prstGeom prst="rect">
              <a:avLst/>
            </a:prstGeom>
            <a:noFill/>
            <a:ln w="1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29" name="Rectangle 28"/>
            <p:cNvSpPr>
              <a:spLocks noChangeArrowheads="1"/>
            </p:cNvSpPr>
            <p:nvPr/>
          </p:nvSpPr>
          <p:spPr bwMode="auto">
            <a:xfrm>
              <a:off x="368" y="989"/>
              <a:ext cx="680"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1" i="0" u="none" strike="noStrike" cap="none" normalizeH="0" baseline="0" dirty="0" err="1" smtClean="0">
                  <a:ln>
                    <a:noFill/>
                  </a:ln>
                  <a:solidFill>
                    <a:srgbClr val="000000"/>
                  </a:solidFill>
                  <a:effectLst/>
                  <a:latin typeface="Consolas" pitchFamily="49" charset="0"/>
                  <a:cs typeface="Arial" pitchFamily="34" charset="0"/>
                </a:rPr>
                <a:t>Client</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 name="Rectangle 29"/>
            <p:cNvSpPr>
              <a:spLocks noChangeArrowheads="1"/>
            </p:cNvSpPr>
            <p:nvPr/>
          </p:nvSpPr>
          <p:spPr bwMode="auto">
            <a:xfrm>
              <a:off x="3319" y="2677"/>
              <a:ext cx="1102" cy="24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31" name="Rectangle 30"/>
            <p:cNvSpPr>
              <a:spLocks noChangeArrowheads="1"/>
            </p:cNvSpPr>
            <p:nvPr/>
          </p:nvSpPr>
          <p:spPr bwMode="auto">
            <a:xfrm>
              <a:off x="3319" y="2677"/>
              <a:ext cx="1102" cy="241"/>
            </a:xfrm>
            <a:prstGeom prst="rect">
              <a:avLst/>
            </a:prstGeom>
            <a:noFill/>
            <a:ln w="1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32" name="Rectangle 31"/>
            <p:cNvSpPr>
              <a:spLocks noChangeArrowheads="1"/>
            </p:cNvSpPr>
            <p:nvPr/>
          </p:nvSpPr>
          <p:spPr bwMode="auto">
            <a:xfrm>
              <a:off x="3329" y="2686"/>
              <a:ext cx="197"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3" name="Rectangle 32"/>
            <p:cNvSpPr>
              <a:spLocks noChangeArrowheads="1"/>
            </p:cNvSpPr>
            <p:nvPr/>
          </p:nvSpPr>
          <p:spPr bwMode="auto">
            <a:xfrm>
              <a:off x="3428" y="2686"/>
              <a:ext cx="768"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0" i="0" u="none" strike="noStrike" cap="none" normalizeH="0" baseline="0" dirty="0" err="1" smtClean="0">
                  <a:ln>
                    <a:noFill/>
                  </a:ln>
                  <a:solidFill>
                    <a:srgbClr val="000000"/>
                  </a:solidFill>
                  <a:effectLst/>
                  <a:latin typeface="Consolas" pitchFamily="49" charset="0"/>
                  <a:cs typeface="Arial" pitchFamily="34" charset="0"/>
                </a:rPr>
                <a:t>Request</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4" name="Rectangle 33"/>
            <p:cNvSpPr>
              <a:spLocks noChangeArrowheads="1"/>
            </p:cNvSpPr>
            <p:nvPr/>
          </p:nvSpPr>
          <p:spPr bwMode="auto">
            <a:xfrm>
              <a:off x="4108" y="2686"/>
              <a:ext cx="296"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5" name="Rectangle 34"/>
            <p:cNvSpPr>
              <a:spLocks noChangeArrowheads="1"/>
            </p:cNvSpPr>
            <p:nvPr/>
          </p:nvSpPr>
          <p:spPr bwMode="auto">
            <a:xfrm>
              <a:off x="3319" y="2492"/>
              <a:ext cx="1102" cy="18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36" name="Rectangle 35"/>
            <p:cNvSpPr>
              <a:spLocks noChangeArrowheads="1"/>
            </p:cNvSpPr>
            <p:nvPr/>
          </p:nvSpPr>
          <p:spPr bwMode="auto">
            <a:xfrm>
              <a:off x="3319" y="2492"/>
              <a:ext cx="1102" cy="185"/>
            </a:xfrm>
            <a:prstGeom prst="rect">
              <a:avLst/>
            </a:prstGeom>
            <a:noFill/>
            <a:ln w="1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37" name="Rectangle 36"/>
            <p:cNvSpPr>
              <a:spLocks noChangeArrowheads="1"/>
            </p:cNvSpPr>
            <p:nvPr/>
          </p:nvSpPr>
          <p:spPr bwMode="auto">
            <a:xfrm>
              <a:off x="3319" y="2251"/>
              <a:ext cx="1102" cy="24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38" name="Rectangle 37"/>
            <p:cNvSpPr>
              <a:spLocks noChangeArrowheads="1"/>
            </p:cNvSpPr>
            <p:nvPr/>
          </p:nvSpPr>
          <p:spPr bwMode="auto">
            <a:xfrm>
              <a:off x="3319" y="2251"/>
              <a:ext cx="1102" cy="241"/>
            </a:xfrm>
            <a:prstGeom prst="rect">
              <a:avLst/>
            </a:prstGeom>
            <a:noFill/>
            <a:ln w="1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39" name="Rectangle 38"/>
            <p:cNvSpPr>
              <a:spLocks noChangeArrowheads="1"/>
            </p:cNvSpPr>
            <p:nvPr/>
          </p:nvSpPr>
          <p:spPr bwMode="auto">
            <a:xfrm>
              <a:off x="3537" y="2257"/>
              <a:ext cx="768"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1" i="0" u="none" strike="noStrike" cap="none" normalizeH="0" baseline="0" smtClean="0">
                  <a:ln>
                    <a:noFill/>
                  </a:ln>
                  <a:solidFill>
                    <a:srgbClr val="000000"/>
                  </a:solidFill>
                  <a:effectLst/>
                  <a:latin typeface="Consolas" pitchFamily="49" charset="0"/>
                  <a:cs typeface="Arial" pitchFamily="34" charset="0"/>
                </a:rPr>
                <a:t>Adapter</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42" name="Freeform 41"/>
            <p:cNvSpPr>
              <a:spLocks/>
            </p:cNvSpPr>
            <p:nvPr/>
          </p:nvSpPr>
          <p:spPr bwMode="auto">
            <a:xfrm>
              <a:off x="1082" y="1066"/>
              <a:ext cx="165" cy="99"/>
            </a:xfrm>
            <a:custGeom>
              <a:avLst/>
              <a:gdLst/>
              <a:ahLst/>
              <a:cxnLst>
                <a:cxn ang="0">
                  <a:pos x="83" y="99"/>
                </a:cxn>
                <a:cxn ang="0">
                  <a:pos x="0" y="49"/>
                </a:cxn>
                <a:cxn ang="0">
                  <a:pos x="83" y="0"/>
                </a:cxn>
                <a:cxn ang="0">
                  <a:pos x="165" y="49"/>
                </a:cxn>
                <a:cxn ang="0">
                  <a:pos x="83" y="99"/>
                </a:cxn>
              </a:cxnLst>
              <a:rect l="0" t="0" r="r" b="b"/>
              <a:pathLst>
                <a:path w="165" h="99">
                  <a:moveTo>
                    <a:pt x="83" y="99"/>
                  </a:moveTo>
                  <a:lnTo>
                    <a:pt x="0" y="49"/>
                  </a:lnTo>
                  <a:lnTo>
                    <a:pt x="83" y="0"/>
                  </a:lnTo>
                  <a:lnTo>
                    <a:pt x="165" y="49"/>
                  </a:lnTo>
                  <a:lnTo>
                    <a:pt x="83" y="99"/>
                  </a:lnTo>
                  <a:close/>
                </a:path>
              </a:pathLst>
            </a:custGeom>
            <a:solidFill>
              <a:srgbClr val="FFFFFF"/>
            </a:solid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45" name="Freeform 44"/>
            <p:cNvSpPr>
              <a:spLocks/>
            </p:cNvSpPr>
            <p:nvPr/>
          </p:nvSpPr>
          <p:spPr bwMode="auto">
            <a:xfrm>
              <a:off x="2470" y="1667"/>
              <a:ext cx="164" cy="133"/>
            </a:xfrm>
            <a:custGeom>
              <a:avLst/>
              <a:gdLst/>
              <a:ahLst/>
              <a:cxnLst>
                <a:cxn ang="0">
                  <a:pos x="0" y="133"/>
                </a:cxn>
                <a:cxn ang="0">
                  <a:pos x="164" y="133"/>
                </a:cxn>
                <a:cxn ang="0">
                  <a:pos x="82" y="0"/>
                </a:cxn>
                <a:cxn ang="0">
                  <a:pos x="0" y="133"/>
                </a:cxn>
              </a:cxnLst>
              <a:rect l="0" t="0" r="r" b="b"/>
              <a:pathLst>
                <a:path w="164" h="133">
                  <a:moveTo>
                    <a:pt x="0" y="133"/>
                  </a:moveTo>
                  <a:lnTo>
                    <a:pt x="164" y="133"/>
                  </a:lnTo>
                  <a:lnTo>
                    <a:pt x="82" y="0"/>
                  </a:lnTo>
                  <a:lnTo>
                    <a:pt x="0" y="133"/>
                  </a:lnTo>
                  <a:close/>
                </a:path>
              </a:pathLst>
            </a:custGeom>
            <a:solidFill>
              <a:srgbClr val="FFFFFF"/>
            </a:solid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47" name="Rectangle 46"/>
            <p:cNvSpPr>
              <a:spLocks noChangeArrowheads="1"/>
            </p:cNvSpPr>
            <p:nvPr/>
          </p:nvSpPr>
          <p:spPr bwMode="auto">
            <a:xfrm>
              <a:off x="3763" y="1400"/>
              <a:ext cx="1873" cy="24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48" name="Rectangle 47"/>
            <p:cNvSpPr>
              <a:spLocks noChangeArrowheads="1"/>
            </p:cNvSpPr>
            <p:nvPr/>
          </p:nvSpPr>
          <p:spPr bwMode="auto">
            <a:xfrm>
              <a:off x="3763" y="1400"/>
              <a:ext cx="1873" cy="241"/>
            </a:xfrm>
            <a:prstGeom prst="rect">
              <a:avLst/>
            </a:prstGeom>
            <a:noFill/>
            <a:ln w="1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49" name="Rectangle 48"/>
            <p:cNvSpPr>
              <a:spLocks noChangeArrowheads="1"/>
            </p:cNvSpPr>
            <p:nvPr/>
          </p:nvSpPr>
          <p:spPr bwMode="auto">
            <a:xfrm>
              <a:off x="3778" y="1408"/>
              <a:ext cx="197"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50" name="Rectangle 49"/>
            <p:cNvSpPr>
              <a:spLocks noChangeArrowheads="1"/>
            </p:cNvSpPr>
            <p:nvPr/>
          </p:nvSpPr>
          <p:spPr bwMode="auto">
            <a:xfrm>
              <a:off x="3877" y="1408"/>
              <a:ext cx="1535"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0" i="0" u="none" strike="noStrike" cap="none" normalizeH="0" baseline="0" dirty="0" err="1" smtClean="0">
                  <a:ln>
                    <a:noFill/>
                  </a:ln>
                  <a:solidFill>
                    <a:srgbClr val="000000"/>
                  </a:solidFill>
                  <a:effectLst/>
                  <a:latin typeface="Consolas" pitchFamily="49" charset="0"/>
                  <a:cs typeface="Arial" pitchFamily="34" charset="0"/>
                </a:rPr>
                <a:t>SpecificRequest</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 name="Rectangle 50"/>
            <p:cNvSpPr>
              <a:spLocks noChangeArrowheads="1"/>
            </p:cNvSpPr>
            <p:nvPr/>
          </p:nvSpPr>
          <p:spPr bwMode="auto">
            <a:xfrm>
              <a:off x="5325" y="1408"/>
              <a:ext cx="296" cy="25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2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52" name="Rectangle 51"/>
            <p:cNvSpPr>
              <a:spLocks noChangeArrowheads="1"/>
            </p:cNvSpPr>
            <p:nvPr/>
          </p:nvSpPr>
          <p:spPr bwMode="auto">
            <a:xfrm>
              <a:off x="3763" y="1214"/>
              <a:ext cx="1873" cy="18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53" name="Rectangle 52"/>
            <p:cNvSpPr>
              <a:spLocks noChangeArrowheads="1"/>
            </p:cNvSpPr>
            <p:nvPr/>
          </p:nvSpPr>
          <p:spPr bwMode="auto">
            <a:xfrm>
              <a:off x="3763" y="1214"/>
              <a:ext cx="1873" cy="186"/>
            </a:xfrm>
            <a:prstGeom prst="rect">
              <a:avLst/>
            </a:prstGeom>
            <a:noFill/>
            <a:ln w="1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54" name="Rectangle 53"/>
            <p:cNvSpPr>
              <a:spLocks noChangeArrowheads="1"/>
            </p:cNvSpPr>
            <p:nvPr/>
          </p:nvSpPr>
          <p:spPr bwMode="auto">
            <a:xfrm>
              <a:off x="3763" y="973"/>
              <a:ext cx="1873" cy="24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55" name="Rectangle 54"/>
            <p:cNvSpPr>
              <a:spLocks noChangeArrowheads="1"/>
            </p:cNvSpPr>
            <p:nvPr/>
          </p:nvSpPr>
          <p:spPr bwMode="auto">
            <a:xfrm>
              <a:off x="3763" y="973"/>
              <a:ext cx="1873" cy="241"/>
            </a:xfrm>
            <a:prstGeom prst="rect">
              <a:avLst/>
            </a:prstGeom>
            <a:noFill/>
            <a:ln w="1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56" name="Rectangle 55"/>
            <p:cNvSpPr>
              <a:spLocks noChangeArrowheads="1"/>
            </p:cNvSpPr>
            <p:nvPr/>
          </p:nvSpPr>
          <p:spPr bwMode="auto">
            <a:xfrm>
              <a:off x="4360" y="978"/>
              <a:ext cx="686" cy="2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err="1" smtClean="0">
                  <a:ln>
                    <a:noFill/>
                  </a:ln>
                  <a:solidFill>
                    <a:srgbClr val="000000"/>
                  </a:solidFill>
                  <a:effectLst/>
                  <a:latin typeface="Consolas" pitchFamily="49" charset="0"/>
                  <a:cs typeface="Arial" pitchFamily="34" charset="0"/>
                </a:rPr>
                <a:t>Adaptee</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7" name="Freeform 56"/>
            <p:cNvSpPr>
              <a:spLocks/>
            </p:cNvSpPr>
            <p:nvPr/>
          </p:nvSpPr>
          <p:spPr bwMode="auto">
            <a:xfrm>
              <a:off x="4145" y="1640"/>
              <a:ext cx="554" cy="611"/>
            </a:xfrm>
            <a:custGeom>
              <a:avLst/>
              <a:gdLst/>
              <a:ahLst/>
              <a:cxnLst>
                <a:cxn ang="0">
                  <a:pos x="554" y="0"/>
                </a:cxn>
                <a:cxn ang="0">
                  <a:pos x="554" y="263"/>
                </a:cxn>
                <a:cxn ang="0">
                  <a:pos x="0" y="263"/>
                </a:cxn>
                <a:cxn ang="0">
                  <a:pos x="0" y="478"/>
                </a:cxn>
              </a:cxnLst>
              <a:rect l="0" t="0" r="r" b="b"/>
              <a:pathLst>
                <a:path w="554" h="478">
                  <a:moveTo>
                    <a:pt x="554" y="0"/>
                  </a:moveTo>
                  <a:lnTo>
                    <a:pt x="554" y="263"/>
                  </a:lnTo>
                  <a:lnTo>
                    <a:pt x="0" y="263"/>
                  </a:lnTo>
                  <a:lnTo>
                    <a:pt x="0" y="478"/>
                  </a:lnTo>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grpSp>
      <p:cxnSp>
        <p:nvCxnSpPr>
          <p:cNvPr id="3" name="Straight Connector 2"/>
          <p:cNvCxnSpPr/>
          <p:nvPr/>
        </p:nvCxnSpPr>
        <p:spPr bwMode="auto">
          <a:xfrm>
            <a:off x="4559412" y="5259386"/>
            <a:ext cx="614362" cy="0"/>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149200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smtClean="0"/>
              <a:t>Компоновщик</a:t>
            </a:r>
            <a:r>
              <a:rPr lang="en-US" altLang="en-US" sz="2800" dirty="0" smtClean="0"/>
              <a:t> (Composite)</a:t>
            </a:r>
            <a:endParaRPr lang="ru-RU" altLang="en-US" sz="2800" dirty="0" smtClean="0"/>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a:t>Компоновщик – объект, компонующий набор других однотипных объектов в одно </a:t>
            </a:r>
            <a:r>
              <a:rPr lang="ru-RU" altLang="en-US" sz="1800" dirty="0" smtClean="0"/>
              <a:t>целое.</a:t>
            </a:r>
            <a:endParaRPr lang="ru-RU" sz="1400" dirty="0" smtClean="0">
              <a:solidFill>
                <a:srgbClr val="0000FF"/>
              </a:solidFill>
              <a:highlight>
                <a:srgbClr val="FFFFFF"/>
              </a:highlight>
              <a:latin typeface="Consolas" panose="020B0609020204030204" pitchFamily="49" charset="0"/>
            </a:endParaRPr>
          </a:p>
          <a:p>
            <a:pPr marL="432000" indent="0">
              <a:spcBef>
                <a:spcPts val="1200"/>
              </a:spcBef>
              <a:buNone/>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CompositeStream</a:t>
            </a:r>
            <a:r>
              <a:rPr lang="en-US" sz="1400" dirty="0">
                <a:solidFill>
                  <a:srgbClr val="000000"/>
                </a:solidFill>
                <a:highlight>
                  <a:srgbClr val="FFFFFF"/>
                </a:highlight>
                <a:latin typeface="Consolas" panose="020B0609020204030204" pitchFamily="49" charset="0"/>
              </a:rPr>
              <a:t> : Stream </a:t>
            </a:r>
            <a:r>
              <a:rPr lang="en-US" sz="1400" dirty="0">
                <a:solidFill>
                  <a:srgbClr val="008000"/>
                </a:solidFill>
                <a:highlight>
                  <a:srgbClr val="FFFFFF"/>
                </a:highlight>
                <a:latin typeface="Consolas" panose="020B0609020204030204" pitchFamily="49" charset="0"/>
              </a:rPr>
              <a:t>// </a:t>
            </a:r>
            <a:r>
              <a:rPr lang="en-US" sz="1400" dirty="0" err="1">
                <a:solidFill>
                  <a:srgbClr val="008000"/>
                </a:solidFill>
                <a:highlight>
                  <a:srgbClr val="FFFFFF"/>
                </a:highlight>
                <a:latin typeface="Consolas" panose="020B0609020204030204" pitchFamily="49" charset="0"/>
              </a:rPr>
              <a:t>Компоновщик</a:t>
            </a:r>
            <a:endParaRPr lang="en-US" sz="1400" dirty="0">
              <a:solidFill>
                <a:srgbClr val="000000"/>
              </a:solidFill>
              <a:highlight>
                <a:srgbClr val="FFFFFF"/>
              </a:highlight>
              <a:latin typeface="Consolas" panose="020B0609020204030204" pitchFamily="49" charset="0"/>
            </a:endParaRPr>
          </a:p>
          <a:p>
            <a:pPr marL="432000" indent="0">
              <a:buNone/>
            </a:pPr>
            <a:r>
              <a:rPr lang="en-US" sz="1400" dirty="0">
                <a:solidFill>
                  <a:srgbClr val="000000"/>
                </a:solidFill>
                <a:highlight>
                  <a:srgbClr val="FFFFFF"/>
                </a:highlight>
                <a:latin typeface="Consolas" panose="020B0609020204030204" pitchFamily="49" charset="0"/>
              </a:rPr>
              <a:t>{</a:t>
            </a:r>
          </a:p>
          <a:p>
            <a:pPr marL="43200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readonly</a:t>
            </a:r>
            <a:r>
              <a:rPr lang="en-US" sz="1400" dirty="0">
                <a:solidFill>
                  <a:srgbClr val="000000"/>
                </a:solidFill>
                <a:highlight>
                  <a:srgbClr val="FFFFFF"/>
                </a:highlight>
                <a:latin typeface="Consolas" panose="020B0609020204030204" pitchFamily="49" charset="0"/>
              </a:rPr>
              <a:t> Stream[] </a:t>
            </a:r>
            <a:r>
              <a:rPr lang="en-US" sz="1400" dirty="0" err="1">
                <a:solidFill>
                  <a:srgbClr val="000000"/>
                </a:solidFill>
                <a:highlight>
                  <a:srgbClr val="FFFFFF"/>
                </a:highlight>
                <a:latin typeface="Consolas" panose="020B0609020204030204" pitchFamily="49" charset="0"/>
              </a:rPr>
              <a:t>fStreams</a:t>
            </a:r>
            <a:r>
              <a:rPr lang="en-US" sz="1400" dirty="0">
                <a:solidFill>
                  <a:srgbClr val="000000"/>
                </a:solidFill>
                <a:highlight>
                  <a:srgbClr val="FFFFFF"/>
                </a:highlight>
                <a:latin typeface="Consolas" panose="020B0609020204030204" pitchFamily="49" charset="0"/>
              </a:rPr>
              <a:t>;</a:t>
            </a:r>
          </a:p>
          <a:p>
            <a:pPr marL="432000" indent="0">
              <a:buNone/>
            </a:pPr>
            <a:endParaRPr lang="en-US" sz="1400" dirty="0">
              <a:solidFill>
                <a:srgbClr val="000000"/>
              </a:solidFill>
              <a:highlight>
                <a:srgbClr val="FFFFFF"/>
              </a:highlight>
              <a:latin typeface="Consolas" panose="020B0609020204030204" pitchFamily="49" charset="0"/>
            </a:endParaRPr>
          </a:p>
          <a:p>
            <a:pPr marL="43200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CompositeStream</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params</a:t>
            </a:r>
            <a:r>
              <a:rPr lang="en-US" sz="1400" dirty="0">
                <a:solidFill>
                  <a:srgbClr val="000000"/>
                </a:solidFill>
                <a:highlight>
                  <a:srgbClr val="FFFFFF"/>
                </a:highlight>
                <a:latin typeface="Consolas" panose="020B0609020204030204" pitchFamily="49" charset="0"/>
              </a:rPr>
              <a:t> Stream[] streams)</a:t>
            </a:r>
          </a:p>
          <a:p>
            <a:pPr marL="432000" indent="0">
              <a:buNone/>
            </a:pPr>
            <a:r>
              <a:rPr lang="en-US" sz="1400" dirty="0">
                <a:solidFill>
                  <a:srgbClr val="000000"/>
                </a:solidFill>
                <a:highlight>
                  <a:srgbClr val="FFFFFF"/>
                </a:highlight>
                <a:latin typeface="Consolas" panose="020B0609020204030204" pitchFamily="49" charset="0"/>
              </a:rPr>
              <a:t>    {</a:t>
            </a:r>
          </a:p>
          <a:p>
            <a:pPr marL="43200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fStreams</a:t>
            </a:r>
            <a:r>
              <a:rPr lang="en-US" sz="1400" dirty="0">
                <a:solidFill>
                  <a:srgbClr val="000000"/>
                </a:solidFill>
                <a:highlight>
                  <a:srgbClr val="FFFFFF"/>
                </a:highlight>
                <a:latin typeface="Consolas" panose="020B0609020204030204" pitchFamily="49" charset="0"/>
              </a:rPr>
              <a:t> = streams;</a:t>
            </a:r>
          </a:p>
          <a:p>
            <a:pPr marL="432000" indent="0">
              <a:buNone/>
            </a:pPr>
            <a:r>
              <a:rPr lang="en-US" sz="1400" dirty="0">
                <a:solidFill>
                  <a:srgbClr val="000000"/>
                </a:solidFill>
                <a:highlight>
                  <a:srgbClr val="FFFFFF"/>
                </a:highlight>
                <a:latin typeface="Consolas" panose="020B0609020204030204" pitchFamily="49" charset="0"/>
              </a:rPr>
              <a:t>    }</a:t>
            </a:r>
          </a:p>
          <a:p>
            <a:pPr marL="432000" indent="0">
              <a:buNone/>
            </a:pPr>
            <a:endParaRPr lang="en-US" sz="1400" dirty="0">
              <a:solidFill>
                <a:srgbClr val="000000"/>
              </a:solidFill>
              <a:highlight>
                <a:srgbClr val="FFFFFF"/>
              </a:highlight>
              <a:latin typeface="Consolas" panose="020B0609020204030204" pitchFamily="49" charset="0"/>
            </a:endParaRPr>
          </a:p>
          <a:p>
            <a:pPr marL="432000" indent="0">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CopyTo</a:t>
            </a:r>
            <a:r>
              <a:rPr lang="en-US" sz="1400" dirty="0">
                <a:solidFill>
                  <a:srgbClr val="000000"/>
                </a:solidFill>
                <a:highlight>
                  <a:srgbClr val="FFFFFF"/>
                </a:highlight>
                <a:latin typeface="Consolas" panose="020B0609020204030204" pitchFamily="49" charset="0"/>
              </a:rPr>
              <a:t>(Stream destination)</a:t>
            </a:r>
          </a:p>
          <a:p>
            <a:pPr marL="432000" indent="0">
              <a:buNone/>
            </a:pPr>
            <a:r>
              <a:rPr lang="en-US" sz="1400" dirty="0">
                <a:solidFill>
                  <a:srgbClr val="000000"/>
                </a:solidFill>
                <a:highlight>
                  <a:srgbClr val="FFFFFF"/>
                </a:highlight>
                <a:latin typeface="Consolas" panose="020B0609020204030204" pitchFamily="49" charset="0"/>
              </a:rPr>
              <a:t>    {</a:t>
            </a:r>
          </a:p>
          <a:p>
            <a:pPr marL="43200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foreach</a:t>
            </a:r>
            <a:r>
              <a:rPr lang="en-US" sz="1400" dirty="0">
                <a:solidFill>
                  <a:srgbClr val="000000"/>
                </a:solidFill>
                <a:highlight>
                  <a:srgbClr val="FFFFFF"/>
                </a:highlight>
                <a:latin typeface="Consolas" panose="020B0609020204030204" pitchFamily="49" charset="0"/>
              </a:rPr>
              <a:t> (Stream </a:t>
            </a:r>
            <a:r>
              <a:rPr lang="en-US" sz="1400" dirty="0" err="1">
                <a:solidFill>
                  <a:srgbClr val="000000"/>
                </a:solidFill>
                <a:highlight>
                  <a:srgbClr val="FFFFFF"/>
                </a:highlight>
                <a:latin typeface="Consolas" panose="020B0609020204030204" pitchFamily="49" charset="0"/>
              </a:rPr>
              <a:t>stream</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fStreams</a:t>
            </a:r>
            <a:r>
              <a:rPr lang="en-US" sz="1400" dirty="0">
                <a:solidFill>
                  <a:srgbClr val="000000"/>
                </a:solidFill>
                <a:highlight>
                  <a:srgbClr val="FFFFFF"/>
                </a:highlight>
                <a:latin typeface="Consolas" panose="020B0609020204030204" pitchFamily="49" charset="0"/>
              </a:rPr>
              <a:t>)</a:t>
            </a:r>
          </a:p>
          <a:p>
            <a:pPr marL="43200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stream.CopyTo</a:t>
            </a:r>
            <a:r>
              <a:rPr lang="en-US" sz="1400" dirty="0">
                <a:solidFill>
                  <a:srgbClr val="000000"/>
                </a:solidFill>
                <a:highlight>
                  <a:srgbClr val="FFFFFF"/>
                </a:highlight>
                <a:latin typeface="Consolas" panose="020B0609020204030204" pitchFamily="49" charset="0"/>
              </a:rPr>
              <a:t>(destination);</a:t>
            </a:r>
          </a:p>
          <a:p>
            <a:pPr marL="432000" indent="0">
              <a:buNone/>
            </a:pPr>
            <a:r>
              <a:rPr lang="en-US" sz="1400" dirty="0">
                <a:solidFill>
                  <a:srgbClr val="000000"/>
                </a:solidFill>
                <a:highlight>
                  <a:srgbClr val="FFFFFF"/>
                </a:highlight>
                <a:latin typeface="Consolas" panose="020B0609020204030204" pitchFamily="49" charset="0"/>
              </a:rPr>
              <a:t>    }</a:t>
            </a:r>
          </a:p>
          <a:p>
            <a:pPr marL="432000" indent="0">
              <a:buNone/>
            </a:pPr>
            <a:r>
              <a:rPr lang="en-US" sz="1400" dirty="0">
                <a:solidFill>
                  <a:srgbClr val="000000"/>
                </a:solidFill>
                <a:highlight>
                  <a:srgbClr val="FFFFFF"/>
                </a:highlight>
                <a:latin typeface="Consolas" panose="020B0609020204030204" pitchFamily="49" charset="0"/>
              </a:rPr>
              <a:t>}</a:t>
            </a:r>
          </a:p>
          <a:p>
            <a:pPr marL="431800" indent="-431800" eaLnBrk="1" hangingPunct="1">
              <a:spcBef>
                <a:spcPct val="100000"/>
              </a:spcBef>
            </a:pPr>
            <a:endParaRPr lang="en-US" sz="1400" dirty="0" smtClean="0">
              <a:solidFill>
                <a:srgbClr val="0000FF"/>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67</a:t>
            </a:fld>
            <a:endParaRPr lang="en-GB" altLang="en-US" sz="1400" smtClean="0"/>
          </a:p>
        </p:txBody>
      </p:sp>
    </p:spTree>
    <p:extLst>
      <p:ext uri="{BB962C8B-B14F-4D97-AF65-F5344CB8AC3E}">
        <p14:creationId xmlns:p14="http://schemas.microsoft.com/office/powerpoint/2010/main" val="6275093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Freeform 70"/>
          <p:cNvSpPr>
            <a:spLocks/>
          </p:cNvSpPr>
          <p:nvPr/>
        </p:nvSpPr>
        <p:spPr bwMode="auto">
          <a:xfrm>
            <a:off x="1479550" y="3309217"/>
            <a:ext cx="1540667" cy="588963"/>
          </a:xfrm>
          <a:custGeom>
            <a:avLst/>
            <a:gdLst/>
            <a:ahLst/>
            <a:cxnLst>
              <a:cxn ang="0">
                <a:pos x="554" y="0"/>
              </a:cxn>
              <a:cxn ang="0">
                <a:pos x="554" y="263"/>
              </a:cxn>
              <a:cxn ang="0">
                <a:pos x="0" y="263"/>
              </a:cxn>
              <a:cxn ang="0">
                <a:pos x="0" y="478"/>
              </a:cxn>
            </a:cxnLst>
            <a:rect l="0" t="0" r="r" b="b"/>
            <a:pathLst>
              <a:path w="554" h="478">
                <a:moveTo>
                  <a:pt x="554" y="0"/>
                </a:moveTo>
                <a:lnTo>
                  <a:pt x="554" y="263"/>
                </a:lnTo>
                <a:lnTo>
                  <a:pt x="0" y="263"/>
                </a:lnTo>
                <a:lnTo>
                  <a:pt x="0" y="478"/>
                </a:lnTo>
              </a:path>
            </a:pathLst>
          </a:custGeom>
          <a:noFill/>
          <a:ln w="19050" cap="rnd">
            <a:solidFill>
              <a:srgbClr val="000000"/>
            </a:solidFill>
            <a:prstDash val="lgDash"/>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smtClean="0"/>
              <a:t>Компоновщик</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a:t>Компоновщик – объект, компонующий набор других однотипных объектов в одно </a:t>
            </a:r>
            <a:r>
              <a:rPr lang="ru-RU" altLang="en-US" sz="1800" dirty="0" smtClean="0"/>
              <a:t>целое.</a:t>
            </a:r>
            <a:endParaRPr lang="ru-RU" sz="1400" dirty="0" smtClean="0">
              <a:solidFill>
                <a:srgbClr val="0000FF"/>
              </a:solidFill>
              <a:highlight>
                <a:srgbClr val="FFFFFF"/>
              </a:highlight>
              <a:latin typeface="Consolas" panose="020B0609020204030204" pitchFamily="49" charset="0"/>
            </a:endParaRPr>
          </a:p>
          <a:p>
            <a:pPr marL="431800" indent="-431800" eaLnBrk="1" hangingPunct="1">
              <a:spcBef>
                <a:spcPct val="100000"/>
              </a:spcBef>
            </a:pPr>
            <a:endParaRPr lang="en-US" sz="1400" dirty="0" smtClean="0">
              <a:solidFill>
                <a:srgbClr val="0000FF"/>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68</a:t>
            </a:fld>
            <a:endParaRPr lang="en-GB" altLang="en-US" sz="1400" smtClean="0"/>
          </a:p>
        </p:txBody>
      </p:sp>
      <p:grpSp>
        <p:nvGrpSpPr>
          <p:cNvPr id="5" name="Group 67"/>
          <p:cNvGrpSpPr>
            <a:grpSpLocks noChangeAspect="1"/>
          </p:cNvGrpSpPr>
          <p:nvPr/>
        </p:nvGrpSpPr>
        <p:grpSpPr bwMode="auto">
          <a:xfrm>
            <a:off x="214313" y="2297980"/>
            <a:ext cx="8783637" cy="2643188"/>
            <a:chOff x="135" y="1260"/>
            <a:chExt cx="5533" cy="1665"/>
          </a:xfrm>
        </p:grpSpPr>
        <p:sp>
          <p:nvSpPr>
            <p:cNvPr id="6" name="AutoShape 66"/>
            <p:cNvSpPr>
              <a:spLocks noChangeAspect="1" noChangeArrowheads="1" noTextEdit="1"/>
            </p:cNvSpPr>
            <p:nvPr/>
          </p:nvSpPr>
          <p:spPr bwMode="auto">
            <a:xfrm>
              <a:off x="135" y="1260"/>
              <a:ext cx="5533" cy="16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7" name="Rectangle 68"/>
            <p:cNvSpPr>
              <a:spLocks noChangeArrowheads="1"/>
            </p:cNvSpPr>
            <p:nvPr/>
          </p:nvSpPr>
          <p:spPr bwMode="auto">
            <a:xfrm>
              <a:off x="1415" y="1633"/>
              <a:ext cx="986" cy="18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8" name="Rectangle 69"/>
            <p:cNvSpPr>
              <a:spLocks noChangeArrowheads="1"/>
            </p:cNvSpPr>
            <p:nvPr/>
          </p:nvSpPr>
          <p:spPr bwMode="auto">
            <a:xfrm>
              <a:off x="1415" y="1633"/>
              <a:ext cx="986" cy="187"/>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9" name="Rectangle 70"/>
            <p:cNvSpPr>
              <a:spLocks noChangeArrowheads="1"/>
            </p:cNvSpPr>
            <p:nvPr/>
          </p:nvSpPr>
          <p:spPr bwMode="auto">
            <a:xfrm>
              <a:off x="1421" y="1636"/>
              <a:ext cx="150"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1"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71"/>
            <p:cNvSpPr>
              <a:spLocks noChangeArrowheads="1"/>
            </p:cNvSpPr>
            <p:nvPr/>
          </p:nvSpPr>
          <p:spPr bwMode="auto">
            <a:xfrm>
              <a:off x="1497" y="1636"/>
              <a:ext cx="777"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1" u="none" strike="noStrike" cap="none" normalizeH="0" baseline="0" smtClean="0">
                  <a:ln>
                    <a:noFill/>
                  </a:ln>
                  <a:solidFill>
                    <a:srgbClr val="000000"/>
                  </a:solidFill>
                  <a:effectLst/>
                  <a:latin typeface="Consolas" pitchFamily="49" charset="0"/>
                  <a:cs typeface="Arial" pitchFamily="34" charset="0"/>
                </a:rPr>
                <a:t>Operation</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72"/>
            <p:cNvSpPr>
              <a:spLocks noChangeArrowheads="1"/>
            </p:cNvSpPr>
            <p:nvPr/>
          </p:nvSpPr>
          <p:spPr bwMode="auto">
            <a:xfrm>
              <a:off x="2156" y="1636"/>
              <a:ext cx="234"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1"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73"/>
            <p:cNvSpPr>
              <a:spLocks noChangeArrowheads="1"/>
            </p:cNvSpPr>
            <p:nvPr/>
          </p:nvSpPr>
          <p:spPr bwMode="auto">
            <a:xfrm>
              <a:off x="1415" y="1282"/>
              <a:ext cx="986" cy="35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3" name="Rectangle 74"/>
            <p:cNvSpPr>
              <a:spLocks noChangeArrowheads="1"/>
            </p:cNvSpPr>
            <p:nvPr/>
          </p:nvSpPr>
          <p:spPr bwMode="auto">
            <a:xfrm>
              <a:off x="1415" y="1282"/>
              <a:ext cx="986" cy="351"/>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4" name="Rectangle 75"/>
            <p:cNvSpPr>
              <a:spLocks noChangeArrowheads="1"/>
            </p:cNvSpPr>
            <p:nvPr/>
          </p:nvSpPr>
          <p:spPr bwMode="auto">
            <a:xfrm>
              <a:off x="1505" y="1286"/>
              <a:ext cx="936"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smtClean="0">
                  <a:ln>
                    <a:noFill/>
                  </a:ln>
                  <a:solidFill>
                    <a:srgbClr val="000000"/>
                  </a:solidFill>
                  <a:effectLst/>
                  <a:latin typeface="Consolas" pitchFamily="49" charset="0"/>
                  <a:cs typeface="Arial" pitchFamily="34" charset="0"/>
                </a:rPr>
                <a:t>«interface»</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Rectangle 76"/>
            <p:cNvSpPr>
              <a:spLocks noChangeArrowheads="1"/>
            </p:cNvSpPr>
            <p:nvPr/>
          </p:nvSpPr>
          <p:spPr bwMode="auto">
            <a:xfrm>
              <a:off x="1538" y="1456"/>
              <a:ext cx="852"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smtClean="0">
                  <a:ln>
                    <a:noFill/>
                  </a:ln>
                  <a:solidFill>
                    <a:srgbClr val="000000"/>
                  </a:solidFill>
                  <a:effectLst/>
                  <a:latin typeface="Consolas" pitchFamily="49" charset="0"/>
                  <a:cs typeface="Arial" pitchFamily="34" charset="0"/>
                </a:rPr>
                <a:t>IComponent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77"/>
            <p:cNvSpPr>
              <a:spLocks noChangeArrowheads="1"/>
            </p:cNvSpPr>
            <p:nvPr/>
          </p:nvSpPr>
          <p:spPr bwMode="auto">
            <a:xfrm>
              <a:off x="587" y="2622"/>
              <a:ext cx="985" cy="18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7" name="Rectangle 78"/>
            <p:cNvSpPr>
              <a:spLocks noChangeArrowheads="1"/>
            </p:cNvSpPr>
            <p:nvPr/>
          </p:nvSpPr>
          <p:spPr bwMode="auto">
            <a:xfrm>
              <a:off x="587" y="2602"/>
              <a:ext cx="985" cy="187"/>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8" name="Rectangle 79"/>
            <p:cNvSpPr>
              <a:spLocks noChangeArrowheads="1"/>
            </p:cNvSpPr>
            <p:nvPr/>
          </p:nvSpPr>
          <p:spPr bwMode="auto">
            <a:xfrm>
              <a:off x="594" y="2609"/>
              <a:ext cx="150"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000000"/>
                  </a:solidFill>
                  <a:effectLst/>
                  <a:latin typeface="Consolas" pitchFamily="49" charset="0"/>
                  <a:cs typeface="Arial" pitchFamily="34" charset="0"/>
                </a:rPr>
                <a:t>+</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9" name="Rectangle 80"/>
            <p:cNvSpPr>
              <a:spLocks noChangeArrowheads="1"/>
            </p:cNvSpPr>
            <p:nvPr/>
          </p:nvSpPr>
          <p:spPr bwMode="auto">
            <a:xfrm>
              <a:off x="670" y="2629"/>
              <a:ext cx="777"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err="1" smtClean="0">
                  <a:ln>
                    <a:noFill/>
                  </a:ln>
                  <a:solidFill>
                    <a:srgbClr val="000000"/>
                  </a:solidFill>
                  <a:effectLst/>
                  <a:latin typeface="Consolas" pitchFamily="49" charset="0"/>
                  <a:cs typeface="Arial" pitchFamily="34" charset="0"/>
                </a:rPr>
                <a:t>Operation</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 name="Rectangle 81"/>
            <p:cNvSpPr>
              <a:spLocks noChangeArrowheads="1"/>
            </p:cNvSpPr>
            <p:nvPr/>
          </p:nvSpPr>
          <p:spPr bwMode="auto">
            <a:xfrm>
              <a:off x="1329" y="2609"/>
              <a:ext cx="234"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1" name="Rectangle 82"/>
            <p:cNvSpPr>
              <a:spLocks noChangeArrowheads="1"/>
            </p:cNvSpPr>
            <p:nvPr/>
          </p:nvSpPr>
          <p:spPr bwMode="auto">
            <a:xfrm>
              <a:off x="587" y="2478"/>
              <a:ext cx="985" cy="1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2" name="Rectangle 83"/>
            <p:cNvSpPr>
              <a:spLocks noChangeArrowheads="1"/>
            </p:cNvSpPr>
            <p:nvPr/>
          </p:nvSpPr>
          <p:spPr bwMode="auto">
            <a:xfrm>
              <a:off x="587" y="2458"/>
              <a:ext cx="985" cy="144"/>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3" name="Rectangle 84"/>
            <p:cNvSpPr>
              <a:spLocks noChangeArrowheads="1"/>
            </p:cNvSpPr>
            <p:nvPr/>
          </p:nvSpPr>
          <p:spPr bwMode="auto">
            <a:xfrm>
              <a:off x="587" y="2292"/>
              <a:ext cx="985" cy="18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4" name="Rectangle 85"/>
            <p:cNvSpPr>
              <a:spLocks noChangeArrowheads="1"/>
            </p:cNvSpPr>
            <p:nvPr/>
          </p:nvSpPr>
          <p:spPr bwMode="auto">
            <a:xfrm>
              <a:off x="587" y="2272"/>
              <a:ext cx="985" cy="186"/>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5" name="Rectangle 86"/>
            <p:cNvSpPr>
              <a:spLocks noChangeArrowheads="1"/>
            </p:cNvSpPr>
            <p:nvPr/>
          </p:nvSpPr>
          <p:spPr bwMode="auto">
            <a:xfrm>
              <a:off x="745" y="2296"/>
              <a:ext cx="777"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smtClean="0">
                  <a:ln>
                    <a:noFill/>
                  </a:ln>
                  <a:solidFill>
                    <a:srgbClr val="000000"/>
                  </a:solidFill>
                  <a:effectLst/>
                  <a:latin typeface="Consolas" pitchFamily="49" charset="0"/>
                  <a:cs typeface="Arial" pitchFamily="34" charset="0"/>
                </a:rPr>
                <a:t>Component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6" name="Freeform 87"/>
            <p:cNvSpPr>
              <a:spLocks noEditPoints="1"/>
            </p:cNvSpPr>
            <p:nvPr/>
          </p:nvSpPr>
          <p:spPr bwMode="auto">
            <a:xfrm>
              <a:off x="3782" y="2492"/>
              <a:ext cx="1751" cy="419"/>
            </a:xfrm>
            <a:custGeom>
              <a:avLst/>
              <a:gdLst/>
              <a:ahLst/>
              <a:cxnLst>
                <a:cxn ang="0">
                  <a:pos x="1872" y="123"/>
                </a:cxn>
                <a:cxn ang="0">
                  <a:pos x="1772" y="0"/>
                </a:cxn>
                <a:cxn ang="0">
                  <a:pos x="1772" y="123"/>
                </a:cxn>
                <a:cxn ang="0">
                  <a:pos x="1872" y="123"/>
                </a:cxn>
                <a:cxn ang="0">
                  <a:pos x="0" y="419"/>
                </a:cxn>
                <a:cxn ang="0">
                  <a:pos x="1872" y="419"/>
                </a:cxn>
                <a:cxn ang="0">
                  <a:pos x="1872" y="123"/>
                </a:cxn>
                <a:cxn ang="0">
                  <a:pos x="1772" y="123"/>
                </a:cxn>
                <a:cxn ang="0">
                  <a:pos x="1772" y="0"/>
                </a:cxn>
                <a:cxn ang="0">
                  <a:pos x="0" y="0"/>
                </a:cxn>
                <a:cxn ang="0">
                  <a:pos x="0" y="419"/>
                </a:cxn>
              </a:cxnLst>
              <a:rect l="0" t="0" r="r" b="b"/>
              <a:pathLst>
                <a:path w="1872" h="419">
                  <a:moveTo>
                    <a:pt x="1872" y="123"/>
                  </a:moveTo>
                  <a:lnTo>
                    <a:pt x="1772" y="0"/>
                  </a:lnTo>
                  <a:lnTo>
                    <a:pt x="1772" y="123"/>
                  </a:lnTo>
                  <a:lnTo>
                    <a:pt x="1872" y="123"/>
                  </a:lnTo>
                  <a:close/>
                  <a:moveTo>
                    <a:pt x="0" y="419"/>
                  </a:moveTo>
                  <a:lnTo>
                    <a:pt x="1872" y="419"/>
                  </a:lnTo>
                  <a:lnTo>
                    <a:pt x="1872" y="123"/>
                  </a:lnTo>
                  <a:lnTo>
                    <a:pt x="1772" y="123"/>
                  </a:lnTo>
                  <a:lnTo>
                    <a:pt x="1772" y="0"/>
                  </a:lnTo>
                  <a:lnTo>
                    <a:pt x="0" y="0"/>
                  </a:lnTo>
                  <a:lnTo>
                    <a:pt x="0" y="41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27" name="Freeform 88"/>
            <p:cNvSpPr>
              <a:spLocks/>
            </p:cNvSpPr>
            <p:nvPr/>
          </p:nvSpPr>
          <p:spPr bwMode="auto">
            <a:xfrm>
              <a:off x="5502" y="2497"/>
              <a:ext cx="100" cy="123"/>
            </a:xfrm>
            <a:custGeom>
              <a:avLst/>
              <a:gdLst/>
              <a:ahLst/>
              <a:cxnLst>
                <a:cxn ang="0">
                  <a:pos x="100" y="123"/>
                </a:cxn>
                <a:cxn ang="0">
                  <a:pos x="0" y="0"/>
                </a:cxn>
                <a:cxn ang="0">
                  <a:pos x="0" y="123"/>
                </a:cxn>
                <a:cxn ang="0">
                  <a:pos x="100" y="123"/>
                </a:cxn>
              </a:cxnLst>
              <a:rect l="0" t="0" r="r" b="b"/>
              <a:pathLst>
                <a:path w="100" h="123">
                  <a:moveTo>
                    <a:pt x="100" y="123"/>
                  </a:moveTo>
                  <a:lnTo>
                    <a:pt x="0" y="0"/>
                  </a:lnTo>
                  <a:lnTo>
                    <a:pt x="0" y="123"/>
                  </a:lnTo>
                  <a:lnTo>
                    <a:pt x="100" y="123"/>
                  </a:lnTo>
                  <a:close/>
                </a:path>
              </a:pathLst>
            </a:custGeom>
            <a:noFill/>
            <a:ln w="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8" name="Freeform 89"/>
            <p:cNvSpPr>
              <a:spLocks/>
            </p:cNvSpPr>
            <p:nvPr/>
          </p:nvSpPr>
          <p:spPr bwMode="auto">
            <a:xfrm>
              <a:off x="3849" y="2492"/>
              <a:ext cx="1751" cy="419"/>
            </a:xfrm>
            <a:custGeom>
              <a:avLst/>
              <a:gdLst/>
              <a:ahLst/>
              <a:cxnLst>
                <a:cxn ang="0">
                  <a:pos x="0" y="419"/>
                </a:cxn>
                <a:cxn ang="0">
                  <a:pos x="1872" y="419"/>
                </a:cxn>
                <a:cxn ang="0">
                  <a:pos x="1872" y="123"/>
                </a:cxn>
                <a:cxn ang="0">
                  <a:pos x="1772" y="123"/>
                </a:cxn>
                <a:cxn ang="0">
                  <a:pos x="1772" y="0"/>
                </a:cxn>
                <a:cxn ang="0">
                  <a:pos x="0" y="0"/>
                </a:cxn>
                <a:cxn ang="0">
                  <a:pos x="0" y="419"/>
                </a:cxn>
              </a:cxnLst>
              <a:rect l="0" t="0" r="r" b="b"/>
              <a:pathLst>
                <a:path w="1872" h="419">
                  <a:moveTo>
                    <a:pt x="0" y="419"/>
                  </a:moveTo>
                  <a:lnTo>
                    <a:pt x="1872" y="419"/>
                  </a:lnTo>
                  <a:lnTo>
                    <a:pt x="1872" y="123"/>
                  </a:lnTo>
                  <a:lnTo>
                    <a:pt x="1772" y="123"/>
                  </a:lnTo>
                  <a:lnTo>
                    <a:pt x="1772" y="0"/>
                  </a:lnTo>
                  <a:lnTo>
                    <a:pt x="0" y="0"/>
                  </a:lnTo>
                  <a:lnTo>
                    <a:pt x="0" y="419"/>
                  </a:lnTo>
                  <a:close/>
                </a:path>
              </a:pathLst>
            </a:custGeom>
            <a:noFill/>
            <a:ln w="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9" name="Rectangle 90"/>
            <p:cNvSpPr>
              <a:spLocks noChangeArrowheads="1"/>
            </p:cNvSpPr>
            <p:nvPr/>
          </p:nvSpPr>
          <p:spPr bwMode="auto">
            <a:xfrm>
              <a:off x="3894" y="2532"/>
              <a:ext cx="1515" cy="1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000000"/>
                  </a:solidFill>
                  <a:effectLst/>
                  <a:latin typeface="Consolas" pitchFamily="49" charset="0"/>
                  <a:cs typeface="Arial" pitchFamily="34" charset="0"/>
                </a:rPr>
                <a:t>Вызывает </a:t>
              </a:r>
              <a:r>
                <a:rPr kumimoji="0" lang="ru-RU" sz="1700" b="0" i="0" u="none" strike="noStrike" cap="none" normalizeH="0" baseline="0" dirty="0" err="1" smtClean="0">
                  <a:ln>
                    <a:noFill/>
                  </a:ln>
                  <a:solidFill>
                    <a:srgbClr val="000000"/>
                  </a:solidFill>
                  <a:effectLst/>
                  <a:latin typeface="Consolas" pitchFamily="49" charset="0"/>
                  <a:cs typeface="Arial" pitchFamily="34" charset="0"/>
                </a:rPr>
                <a:t>Operation</a:t>
              </a:r>
              <a:r>
                <a:rPr kumimoji="0" lang="en-US" sz="1700" b="0" i="0" u="none" strike="noStrike" cap="none" normalizeH="0" baseline="0" dirty="0" smtClean="0">
                  <a:ln>
                    <a:noFill/>
                  </a:ln>
                  <a:solidFill>
                    <a:srgbClr val="000000"/>
                  </a:solidFill>
                  <a:effectLst/>
                  <a:latin typeface="Consolas" pitchFamily="49" charset="0"/>
                  <a:cs typeface="Arial" pitchFamily="34" charset="0"/>
                </a:rPr>
                <a:t>()</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 name="Rectangle 92"/>
            <p:cNvSpPr>
              <a:spLocks noChangeArrowheads="1"/>
            </p:cNvSpPr>
            <p:nvPr/>
          </p:nvSpPr>
          <p:spPr bwMode="auto">
            <a:xfrm>
              <a:off x="3894" y="2694"/>
              <a:ext cx="1637"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dirty="0" smtClean="0">
                  <a:ln>
                    <a:noFill/>
                  </a:ln>
                  <a:solidFill>
                    <a:srgbClr val="000000"/>
                  </a:solidFill>
                  <a:effectLst/>
                  <a:latin typeface="Consolas" pitchFamily="49" charset="0"/>
                  <a:cs typeface="Arial" pitchFamily="34" charset="0"/>
                </a:rPr>
                <a:t>у каждого компонента</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 name="Rectangle 93"/>
            <p:cNvSpPr>
              <a:spLocks noChangeArrowheads="1"/>
            </p:cNvSpPr>
            <p:nvPr/>
          </p:nvSpPr>
          <p:spPr bwMode="auto">
            <a:xfrm>
              <a:off x="152" y="1622"/>
              <a:ext cx="631" cy="14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2" name="Rectangle 94"/>
            <p:cNvSpPr>
              <a:spLocks noChangeArrowheads="1"/>
            </p:cNvSpPr>
            <p:nvPr/>
          </p:nvSpPr>
          <p:spPr bwMode="auto">
            <a:xfrm>
              <a:off x="152" y="1622"/>
              <a:ext cx="631" cy="144"/>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3" name="Rectangle 95"/>
            <p:cNvSpPr>
              <a:spLocks noChangeArrowheads="1"/>
            </p:cNvSpPr>
            <p:nvPr/>
          </p:nvSpPr>
          <p:spPr bwMode="auto">
            <a:xfrm>
              <a:off x="152" y="1479"/>
              <a:ext cx="631" cy="14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4" name="Rectangle 96"/>
            <p:cNvSpPr>
              <a:spLocks noChangeArrowheads="1"/>
            </p:cNvSpPr>
            <p:nvPr/>
          </p:nvSpPr>
          <p:spPr bwMode="auto">
            <a:xfrm>
              <a:off x="152" y="1479"/>
              <a:ext cx="631" cy="143"/>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5" name="Rectangle 97"/>
            <p:cNvSpPr>
              <a:spLocks noChangeArrowheads="1"/>
            </p:cNvSpPr>
            <p:nvPr/>
          </p:nvSpPr>
          <p:spPr bwMode="auto">
            <a:xfrm>
              <a:off x="152" y="1292"/>
              <a:ext cx="631" cy="18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6" name="Rectangle 98"/>
            <p:cNvSpPr>
              <a:spLocks noChangeArrowheads="1"/>
            </p:cNvSpPr>
            <p:nvPr/>
          </p:nvSpPr>
          <p:spPr bwMode="auto">
            <a:xfrm>
              <a:off x="152" y="1292"/>
              <a:ext cx="631" cy="187"/>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7" name="Rectangle 99"/>
            <p:cNvSpPr>
              <a:spLocks noChangeArrowheads="1"/>
            </p:cNvSpPr>
            <p:nvPr/>
          </p:nvSpPr>
          <p:spPr bwMode="auto">
            <a:xfrm>
              <a:off x="244" y="1294"/>
              <a:ext cx="543"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smtClean="0">
                  <a:ln>
                    <a:noFill/>
                  </a:ln>
                  <a:solidFill>
                    <a:srgbClr val="000000"/>
                  </a:solidFill>
                  <a:effectLst/>
                  <a:latin typeface="Consolas" pitchFamily="49" charset="0"/>
                  <a:cs typeface="Arial" pitchFamily="34" charset="0"/>
                </a:rPr>
                <a:t>Client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8" name="Rectangle 100"/>
            <p:cNvSpPr>
              <a:spLocks noChangeArrowheads="1"/>
            </p:cNvSpPr>
            <p:nvPr/>
          </p:nvSpPr>
          <p:spPr bwMode="auto">
            <a:xfrm>
              <a:off x="2198" y="2624"/>
              <a:ext cx="1426" cy="18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9" name="Rectangle 101"/>
            <p:cNvSpPr>
              <a:spLocks noChangeArrowheads="1"/>
            </p:cNvSpPr>
            <p:nvPr/>
          </p:nvSpPr>
          <p:spPr bwMode="auto">
            <a:xfrm>
              <a:off x="2198" y="2624"/>
              <a:ext cx="1426" cy="186"/>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0" name="Rectangle 102"/>
            <p:cNvSpPr>
              <a:spLocks noChangeArrowheads="1"/>
            </p:cNvSpPr>
            <p:nvPr/>
          </p:nvSpPr>
          <p:spPr bwMode="auto">
            <a:xfrm>
              <a:off x="2207" y="2626"/>
              <a:ext cx="150"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41" name="Rectangle 103"/>
            <p:cNvSpPr>
              <a:spLocks noChangeArrowheads="1"/>
            </p:cNvSpPr>
            <p:nvPr/>
          </p:nvSpPr>
          <p:spPr bwMode="auto">
            <a:xfrm>
              <a:off x="2282" y="2626"/>
              <a:ext cx="777"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smtClean="0">
                  <a:ln>
                    <a:noFill/>
                  </a:ln>
                  <a:solidFill>
                    <a:srgbClr val="000000"/>
                  </a:solidFill>
                  <a:effectLst/>
                  <a:latin typeface="Consolas" pitchFamily="49" charset="0"/>
                  <a:cs typeface="Arial" pitchFamily="34" charset="0"/>
                </a:rPr>
                <a:t>Operation</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42" name="Rectangle 104"/>
            <p:cNvSpPr>
              <a:spLocks noChangeArrowheads="1"/>
            </p:cNvSpPr>
            <p:nvPr/>
          </p:nvSpPr>
          <p:spPr bwMode="auto">
            <a:xfrm>
              <a:off x="2942" y="2626"/>
              <a:ext cx="234"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43" name="Rectangle 105"/>
            <p:cNvSpPr>
              <a:spLocks noChangeArrowheads="1"/>
            </p:cNvSpPr>
            <p:nvPr/>
          </p:nvSpPr>
          <p:spPr bwMode="auto">
            <a:xfrm>
              <a:off x="2198" y="2437"/>
              <a:ext cx="1426" cy="18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4" name="Rectangle 106"/>
            <p:cNvSpPr>
              <a:spLocks noChangeArrowheads="1"/>
            </p:cNvSpPr>
            <p:nvPr/>
          </p:nvSpPr>
          <p:spPr bwMode="auto">
            <a:xfrm>
              <a:off x="2198" y="2437"/>
              <a:ext cx="1426" cy="187"/>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5" name="Rectangle 107"/>
            <p:cNvSpPr>
              <a:spLocks noChangeArrowheads="1"/>
            </p:cNvSpPr>
            <p:nvPr/>
          </p:nvSpPr>
          <p:spPr bwMode="auto">
            <a:xfrm>
              <a:off x="2207" y="2447"/>
              <a:ext cx="150"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46" name="Rectangle 108"/>
            <p:cNvSpPr>
              <a:spLocks noChangeArrowheads="1"/>
            </p:cNvSpPr>
            <p:nvPr/>
          </p:nvSpPr>
          <p:spPr bwMode="auto">
            <a:xfrm>
              <a:off x="2282" y="2447"/>
              <a:ext cx="468"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smtClean="0">
                  <a:ln>
                    <a:noFill/>
                  </a:ln>
                  <a:solidFill>
                    <a:srgbClr val="000000"/>
                  </a:solidFill>
                  <a:effectLst/>
                  <a:latin typeface="Consolas" pitchFamily="49" charset="0"/>
                  <a:cs typeface="Arial" pitchFamily="34" charset="0"/>
                </a:rPr>
                <a:t>list </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7" name="Rectangle 109"/>
            <p:cNvSpPr>
              <a:spLocks noChangeArrowheads="1"/>
            </p:cNvSpPr>
            <p:nvPr/>
          </p:nvSpPr>
          <p:spPr bwMode="auto">
            <a:xfrm>
              <a:off x="2649" y="2447"/>
              <a:ext cx="234"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smtClean="0">
                  <a:ln>
                    <a:noFill/>
                  </a:ln>
                  <a:solidFill>
                    <a:srgbClr val="000000"/>
                  </a:solidFill>
                  <a:effectLst/>
                  <a:latin typeface="Consolas" pitchFamily="49" charset="0"/>
                  <a:cs typeface="Arial" pitchFamily="34" charset="0"/>
                </a:rPr>
                <a:t>: </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8" name="Rectangle 110"/>
            <p:cNvSpPr>
              <a:spLocks noChangeArrowheads="1"/>
            </p:cNvSpPr>
            <p:nvPr/>
          </p:nvSpPr>
          <p:spPr bwMode="auto">
            <a:xfrm>
              <a:off x="2800" y="2447"/>
              <a:ext cx="852"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0" i="0" u="none" strike="noStrike" cap="none" normalizeH="0" baseline="0" smtClean="0">
                  <a:ln>
                    <a:noFill/>
                  </a:ln>
                  <a:solidFill>
                    <a:srgbClr val="000000"/>
                  </a:solidFill>
                  <a:effectLst/>
                  <a:latin typeface="Consolas" pitchFamily="49" charset="0"/>
                  <a:cs typeface="Arial" pitchFamily="34" charset="0"/>
                </a:rPr>
                <a:t>IComponent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49" name="Rectangle 111"/>
            <p:cNvSpPr>
              <a:spLocks noChangeArrowheads="1"/>
            </p:cNvSpPr>
            <p:nvPr/>
          </p:nvSpPr>
          <p:spPr bwMode="auto">
            <a:xfrm>
              <a:off x="2198" y="2250"/>
              <a:ext cx="1426" cy="18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50" name="Rectangle 112"/>
            <p:cNvSpPr>
              <a:spLocks noChangeArrowheads="1"/>
            </p:cNvSpPr>
            <p:nvPr/>
          </p:nvSpPr>
          <p:spPr bwMode="auto">
            <a:xfrm>
              <a:off x="2198" y="2250"/>
              <a:ext cx="1426" cy="187"/>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1" name="Rectangle 113"/>
            <p:cNvSpPr>
              <a:spLocks noChangeArrowheads="1"/>
            </p:cNvSpPr>
            <p:nvPr/>
          </p:nvSpPr>
          <p:spPr bwMode="auto">
            <a:xfrm>
              <a:off x="2582" y="2259"/>
              <a:ext cx="777" cy="20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700" b="1" i="0" u="none" strike="noStrike" cap="none" normalizeH="0" baseline="0" smtClean="0">
                  <a:ln>
                    <a:noFill/>
                  </a:ln>
                  <a:solidFill>
                    <a:srgbClr val="000000"/>
                  </a:solidFill>
                  <a:effectLst/>
                  <a:latin typeface="Consolas" pitchFamily="49" charset="0"/>
                  <a:cs typeface="Arial" pitchFamily="34" charset="0"/>
                </a:rPr>
                <a:t>Composite</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52" name="Freeform 114"/>
            <p:cNvSpPr>
              <a:spLocks/>
            </p:cNvSpPr>
            <p:nvPr/>
          </p:nvSpPr>
          <p:spPr bwMode="auto">
            <a:xfrm>
              <a:off x="783" y="1410"/>
              <a:ext cx="632" cy="6"/>
            </a:xfrm>
            <a:custGeom>
              <a:avLst/>
              <a:gdLst/>
              <a:ahLst/>
              <a:cxnLst>
                <a:cxn ang="0">
                  <a:pos x="0" y="0"/>
                </a:cxn>
                <a:cxn ang="0">
                  <a:pos x="118" y="0"/>
                </a:cxn>
                <a:cxn ang="0">
                  <a:pos x="118" y="6"/>
                </a:cxn>
                <a:cxn ang="0">
                  <a:pos x="632" y="6"/>
                </a:cxn>
              </a:cxnLst>
              <a:rect l="0" t="0" r="r" b="b"/>
              <a:pathLst>
                <a:path w="632" h="6">
                  <a:moveTo>
                    <a:pt x="0" y="0"/>
                  </a:moveTo>
                  <a:lnTo>
                    <a:pt x="118" y="0"/>
                  </a:lnTo>
                  <a:lnTo>
                    <a:pt x="118" y="6"/>
                  </a:lnTo>
                  <a:lnTo>
                    <a:pt x="632" y="6"/>
                  </a:lnTo>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3" name="Freeform 115"/>
            <p:cNvSpPr>
              <a:spLocks/>
            </p:cNvSpPr>
            <p:nvPr/>
          </p:nvSpPr>
          <p:spPr bwMode="auto">
            <a:xfrm>
              <a:off x="777" y="1372"/>
              <a:ext cx="126" cy="77"/>
            </a:xfrm>
            <a:custGeom>
              <a:avLst/>
              <a:gdLst/>
              <a:ahLst/>
              <a:cxnLst>
                <a:cxn ang="0">
                  <a:pos x="63" y="77"/>
                </a:cxn>
                <a:cxn ang="0">
                  <a:pos x="0" y="38"/>
                </a:cxn>
                <a:cxn ang="0">
                  <a:pos x="63" y="0"/>
                </a:cxn>
                <a:cxn ang="0">
                  <a:pos x="126" y="38"/>
                </a:cxn>
                <a:cxn ang="0">
                  <a:pos x="63" y="77"/>
                </a:cxn>
              </a:cxnLst>
              <a:rect l="0" t="0" r="r" b="b"/>
              <a:pathLst>
                <a:path w="126" h="77">
                  <a:moveTo>
                    <a:pt x="63" y="77"/>
                  </a:moveTo>
                  <a:lnTo>
                    <a:pt x="0" y="38"/>
                  </a:lnTo>
                  <a:lnTo>
                    <a:pt x="63" y="0"/>
                  </a:lnTo>
                  <a:lnTo>
                    <a:pt x="126" y="38"/>
                  </a:lnTo>
                  <a:lnTo>
                    <a:pt x="63" y="7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4" name="Freeform 116"/>
            <p:cNvSpPr>
              <a:spLocks/>
            </p:cNvSpPr>
            <p:nvPr/>
          </p:nvSpPr>
          <p:spPr bwMode="auto">
            <a:xfrm>
              <a:off x="775" y="1372"/>
              <a:ext cx="126" cy="77"/>
            </a:xfrm>
            <a:custGeom>
              <a:avLst/>
              <a:gdLst/>
              <a:ahLst/>
              <a:cxnLst>
                <a:cxn ang="0">
                  <a:pos x="63" y="77"/>
                </a:cxn>
                <a:cxn ang="0">
                  <a:pos x="0" y="38"/>
                </a:cxn>
                <a:cxn ang="0">
                  <a:pos x="63" y="0"/>
                </a:cxn>
                <a:cxn ang="0">
                  <a:pos x="126" y="38"/>
                </a:cxn>
                <a:cxn ang="0">
                  <a:pos x="63" y="77"/>
                </a:cxn>
              </a:cxnLst>
              <a:rect l="0" t="0" r="r" b="b"/>
              <a:pathLst>
                <a:path w="126" h="77">
                  <a:moveTo>
                    <a:pt x="63" y="77"/>
                  </a:moveTo>
                  <a:lnTo>
                    <a:pt x="0" y="38"/>
                  </a:lnTo>
                  <a:lnTo>
                    <a:pt x="63" y="0"/>
                  </a:lnTo>
                  <a:lnTo>
                    <a:pt x="126" y="38"/>
                  </a:lnTo>
                  <a:lnTo>
                    <a:pt x="63" y="77"/>
                  </a:lnTo>
                  <a:close/>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6" name="Freeform 118"/>
            <p:cNvSpPr>
              <a:spLocks/>
            </p:cNvSpPr>
            <p:nvPr/>
          </p:nvSpPr>
          <p:spPr bwMode="auto">
            <a:xfrm>
              <a:off x="1845" y="1820"/>
              <a:ext cx="125" cy="102"/>
            </a:xfrm>
            <a:custGeom>
              <a:avLst/>
              <a:gdLst/>
              <a:ahLst/>
              <a:cxnLst>
                <a:cxn ang="0">
                  <a:pos x="0" y="102"/>
                </a:cxn>
                <a:cxn ang="0">
                  <a:pos x="125" y="102"/>
                </a:cxn>
                <a:cxn ang="0">
                  <a:pos x="62" y="0"/>
                </a:cxn>
                <a:cxn ang="0">
                  <a:pos x="0" y="102"/>
                </a:cxn>
              </a:cxnLst>
              <a:rect l="0" t="0" r="r" b="b"/>
              <a:pathLst>
                <a:path w="125" h="102">
                  <a:moveTo>
                    <a:pt x="0" y="102"/>
                  </a:moveTo>
                  <a:lnTo>
                    <a:pt x="125" y="102"/>
                  </a:lnTo>
                  <a:lnTo>
                    <a:pt x="62" y="0"/>
                  </a:lnTo>
                  <a:lnTo>
                    <a:pt x="0" y="102"/>
                  </a:lnTo>
                  <a:close/>
                </a:path>
              </a:pathLst>
            </a:cu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7" name="Freeform 119"/>
            <p:cNvSpPr>
              <a:spLocks/>
            </p:cNvSpPr>
            <p:nvPr/>
          </p:nvSpPr>
          <p:spPr bwMode="auto">
            <a:xfrm>
              <a:off x="1845" y="1820"/>
              <a:ext cx="125" cy="102"/>
            </a:xfrm>
            <a:custGeom>
              <a:avLst/>
              <a:gdLst/>
              <a:ahLst/>
              <a:cxnLst>
                <a:cxn ang="0">
                  <a:pos x="0" y="102"/>
                </a:cxn>
                <a:cxn ang="0">
                  <a:pos x="125" y="102"/>
                </a:cxn>
                <a:cxn ang="0">
                  <a:pos x="62" y="0"/>
                </a:cxn>
                <a:cxn ang="0">
                  <a:pos x="0" y="102"/>
                </a:cxn>
              </a:cxnLst>
              <a:rect l="0" t="0" r="r" b="b"/>
              <a:pathLst>
                <a:path w="125" h="102">
                  <a:moveTo>
                    <a:pt x="0" y="102"/>
                  </a:moveTo>
                  <a:lnTo>
                    <a:pt x="125" y="102"/>
                  </a:lnTo>
                  <a:lnTo>
                    <a:pt x="62" y="0"/>
                  </a:lnTo>
                  <a:lnTo>
                    <a:pt x="0" y="102"/>
                  </a:lnTo>
                  <a:close/>
                </a:path>
              </a:pathLst>
            </a:cu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9" name="Rectangle 121"/>
            <p:cNvSpPr>
              <a:spLocks noChangeArrowheads="1"/>
            </p:cNvSpPr>
            <p:nvPr/>
          </p:nvSpPr>
          <p:spPr bwMode="auto">
            <a:xfrm>
              <a:off x="2014" y="2319"/>
              <a:ext cx="72" cy="1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smtClean="0">
                  <a:ln>
                    <a:noFill/>
                  </a:ln>
                  <a:solidFill>
                    <a:srgbClr val="000000"/>
                  </a:solidFill>
                  <a:effectLst/>
                  <a:latin typeface="Arial" pitchFamily="34" charset="0"/>
                  <a:cs typeface="Arial" pitchFamily="34" charset="0"/>
                </a:rPr>
                <a:t>1</a:t>
              </a:r>
            </a:p>
          </p:txBody>
        </p:sp>
        <p:sp>
          <p:nvSpPr>
            <p:cNvPr id="60" name="Rectangle 122"/>
            <p:cNvSpPr>
              <a:spLocks noChangeArrowheads="1"/>
            </p:cNvSpPr>
            <p:nvPr/>
          </p:nvSpPr>
          <p:spPr bwMode="auto">
            <a:xfrm>
              <a:off x="1634" y="2326"/>
              <a:ext cx="76" cy="23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0" u="none" strike="noStrike" cap="none" normalizeH="0" baseline="0" dirty="0" smtClean="0">
                  <a:ln>
                    <a:noFill/>
                  </a:ln>
                  <a:solidFill>
                    <a:srgbClr val="000000"/>
                  </a:solidFill>
                  <a:effectLst/>
                  <a:latin typeface="Arial" pitchFamily="34" charset="0"/>
                  <a:cs typeface="Arial" pitchFamily="34" charset="0"/>
                </a:rPr>
                <a:t>*</a:t>
              </a:r>
            </a:p>
          </p:txBody>
        </p:sp>
        <p:sp>
          <p:nvSpPr>
            <p:cNvPr id="61" name="Line 123"/>
            <p:cNvSpPr>
              <a:spLocks noChangeShapeType="1"/>
            </p:cNvSpPr>
            <p:nvPr/>
          </p:nvSpPr>
          <p:spPr bwMode="auto">
            <a:xfrm flipH="1">
              <a:off x="1572" y="2530"/>
              <a:ext cx="500" cy="1"/>
            </a:xfrm>
            <a:prstGeom prst="line">
              <a:avLst/>
            </a:pr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62" name="Freeform 124"/>
            <p:cNvSpPr>
              <a:spLocks/>
            </p:cNvSpPr>
            <p:nvPr/>
          </p:nvSpPr>
          <p:spPr bwMode="auto">
            <a:xfrm>
              <a:off x="2072" y="2492"/>
              <a:ext cx="126" cy="77"/>
            </a:xfrm>
            <a:custGeom>
              <a:avLst/>
              <a:gdLst/>
              <a:ahLst/>
              <a:cxnLst>
                <a:cxn ang="0">
                  <a:pos x="63" y="0"/>
                </a:cxn>
                <a:cxn ang="0">
                  <a:pos x="126" y="38"/>
                </a:cxn>
                <a:cxn ang="0">
                  <a:pos x="63" y="77"/>
                </a:cxn>
                <a:cxn ang="0">
                  <a:pos x="0" y="38"/>
                </a:cxn>
                <a:cxn ang="0">
                  <a:pos x="63" y="0"/>
                </a:cxn>
              </a:cxnLst>
              <a:rect l="0" t="0" r="r" b="b"/>
              <a:pathLst>
                <a:path w="126" h="77">
                  <a:moveTo>
                    <a:pt x="63" y="0"/>
                  </a:moveTo>
                  <a:lnTo>
                    <a:pt x="126" y="38"/>
                  </a:lnTo>
                  <a:lnTo>
                    <a:pt x="63" y="77"/>
                  </a:lnTo>
                  <a:lnTo>
                    <a:pt x="0" y="38"/>
                  </a:lnTo>
                  <a:lnTo>
                    <a:pt x="6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3" name="Freeform 125"/>
            <p:cNvSpPr>
              <a:spLocks/>
            </p:cNvSpPr>
            <p:nvPr/>
          </p:nvSpPr>
          <p:spPr bwMode="auto">
            <a:xfrm>
              <a:off x="2072" y="2492"/>
              <a:ext cx="126" cy="77"/>
            </a:xfrm>
            <a:custGeom>
              <a:avLst/>
              <a:gdLst/>
              <a:ahLst/>
              <a:cxnLst>
                <a:cxn ang="0">
                  <a:pos x="63" y="0"/>
                </a:cxn>
                <a:cxn ang="0">
                  <a:pos x="126" y="38"/>
                </a:cxn>
                <a:cxn ang="0">
                  <a:pos x="63" y="77"/>
                </a:cxn>
                <a:cxn ang="0">
                  <a:pos x="0" y="38"/>
                </a:cxn>
                <a:cxn ang="0">
                  <a:pos x="63" y="0"/>
                </a:cxn>
              </a:cxnLst>
              <a:rect l="0" t="0" r="r" b="b"/>
              <a:pathLst>
                <a:path w="126" h="77">
                  <a:moveTo>
                    <a:pt x="63" y="0"/>
                  </a:moveTo>
                  <a:lnTo>
                    <a:pt x="126" y="38"/>
                  </a:lnTo>
                  <a:lnTo>
                    <a:pt x="63" y="77"/>
                  </a:lnTo>
                  <a:lnTo>
                    <a:pt x="0" y="38"/>
                  </a:lnTo>
                  <a:lnTo>
                    <a:pt x="63" y="0"/>
                  </a:lnTo>
                  <a:close/>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grpSp>
      <p:cxnSp>
        <p:nvCxnSpPr>
          <p:cNvPr id="65" name="Straight Connector 64"/>
          <p:cNvCxnSpPr/>
          <p:nvPr/>
        </p:nvCxnSpPr>
        <p:spPr bwMode="auto">
          <a:xfrm>
            <a:off x="5753100" y="4576910"/>
            <a:ext cx="357188" cy="0"/>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Freeform 67"/>
          <p:cNvSpPr>
            <a:spLocks/>
          </p:cNvSpPr>
          <p:nvPr/>
        </p:nvSpPr>
        <p:spPr bwMode="auto">
          <a:xfrm flipH="1">
            <a:off x="3020217" y="3347318"/>
            <a:ext cx="1533525" cy="519114"/>
          </a:xfrm>
          <a:custGeom>
            <a:avLst/>
            <a:gdLst/>
            <a:ahLst/>
            <a:cxnLst>
              <a:cxn ang="0">
                <a:pos x="554" y="0"/>
              </a:cxn>
              <a:cxn ang="0">
                <a:pos x="554" y="263"/>
              </a:cxn>
              <a:cxn ang="0">
                <a:pos x="0" y="263"/>
              </a:cxn>
              <a:cxn ang="0">
                <a:pos x="0" y="478"/>
              </a:cxn>
            </a:cxnLst>
            <a:rect l="0" t="0" r="r" b="b"/>
            <a:pathLst>
              <a:path w="554" h="478">
                <a:moveTo>
                  <a:pt x="554" y="0"/>
                </a:moveTo>
                <a:lnTo>
                  <a:pt x="554" y="263"/>
                </a:lnTo>
                <a:lnTo>
                  <a:pt x="0" y="263"/>
                </a:lnTo>
                <a:lnTo>
                  <a:pt x="0" y="478"/>
                </a:lnTo>
              </a:path>
            </a:pathLst>
          </a:custGeom>
          <a:noFill/>
          <a:ln w="19050" cap="rnd">
            <a:solidFill>
              <a:srgbClr val="000000"/>
            </a:solidFill>
            <a:prstDash val="lgDash"/>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Tree>
    <p:extLst>
      <p:ext uri="{BB962C8B-B14F-4D97-AF65-F5344CB8AC3E}">
        <p14:creationId xmlns:p14="http://schemas.microsoft.com/office/powerpoint/2010/main" val="29890795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smtClean="0"/>
              <a:t>Мост</a:t>
            </a:r>
            <a:r>
              <a:rPr lang="en-US" altLang="en-US" sz="2800" dirty="0" smtClean="0"/>
              <a:t> (Bridge)</a:t>
            </a:r>
            <a:endParaRPr lang="ru-RU" altLang="en-US" sz="2800" dirty="0" smtClean="0"/>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a:t>Мост – </a:t>
            </a:r>
            <a:r>
              <a:rPr lang="ru-RU" altLang="en-US" sz="1800" dirty="0" smtClean="0"/>
              <a:t>делегирование функциональности метода другому объекту через интерфейс, чтобы иметь возможность независимо менять реализацию интерфейса</a:t>
            </a:r>
            <a:r>
              <a:rPr lang="en-US" altLang="en-US" sz="1800" dirty="0" smtClean="0"/>
              <a:t>.</a:t>
            </a:r>
          </a:p>
          <a:p>
            <a:pPr marL="432000" indent="0">
              <a:spcBef>
                <a:spcPts val="1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Painter</a:t>
            </a:r>
            <a:endParaRPr lang="en-US" sz="1400" dirty="0">
              <a:solidFill>
                <a:srgbClr val="000000"/>
              </a:solidFill>
              <a:highlight>
                <a:srgbClr val="FFFFFF"/>
              </a:highlight>
              <a:latin typeface="Consolas" panose="020B0609020204030204" pitchFamily="49" charset="0"/>
            </a:endParaRPr>
          </a:p>
          <a:p>
            <a:pPr marL="432000" indent="0">
              <a:spcBef>
                <a:spcPts val="200"/>
              </a:spcBef>
              <a:buNone/>
            </a:pPr>
            <a:r>
              <a:rPr lang="en-US" sz="1400" dirty="0">
                <a:solidFill>
                  <a:srgbClr val="000000"/>
                </a:solidFill>
                <a:highlight>
                  <a:srgbClr val="FFFFFF"/>
                </a:highlight>
                <a:latin typeface="Consolas" panose="020B0609020204030204" pitchFamily="49" charset="0"/>
              </a:rPr>
              <a:t>{</a:t>
            </a:r>
          </a:p>
          <a:p>
            <a:pPr marL="432000" indent="0">
              <a:spcBef>
                <a:spcPts val="200"/>
              </a:spcBef>
              <a:buNone/>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readonly</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IPaintDevice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fDevice</a:t>
            </a:r>
            <a:r>
              <a:rPr lang="en-US" sz="1400" dirty="0">
                <a:solidFill>
                  <a:srgbClr val="000000"/>
                </a:solidFill>
                <a:highlight>
                  <a:srgbClr val="FFFFFF"/>
                </a:highlight>
                <a:latin typeface="Consolas" panose="020B0609020204030204" pitchFamily="49" charset="0"/>
              </a:rPr>
              <a:t>;</a:t>
            </a:r>
          </a:p>
          <a:p>
            <a:pPr marL="432000" indent="0">
              <a:spcBef>
                <a:spcPts val="200"/>
              </a:spcBef>
              <a:buNone/>
            </a:pPr>
            <a:endParaRPr lang="ru-RU" sz="1400" dirty="0" smtClean="0">
              <a:solidFill>
                <a:srgbClr val="000000"/>
              </a:solidFill>
              <a:highlight>
                <a:srgbClr val="FFFFFF"/>
              </a:highlight>
              <a:latin typeface="Consolas" panose="020B0609020204030204" pitchFamily="49" charset="0"/>
            </a:endParaRPr>
          </a:p>
          <a:p>
            <a:pPr marL="432000" indent="0">
              <a:spcBef>
                <a:spcPts val="200"/>
              </a:spcBef>
              <a:buNone/>
            </a:pPr>
            <a:r>
              <a:rPr lang="ru-RU" sz="1400" dirty="0" smtClean="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Painter(</a:t>
            </a:r>
            <a:r>
              <a:rPr lang="en-US" sz="1400" dirty="0" err="1">
                <a:solidFill>
                  <a:srgbClr val="2B91AF"/>
                </a:solidFill>
                <a:highlight>
                  <a:srgbClr val="FFFFFF"/>
                </a:highlight>
                <a:latin typeface="Consolas" panose="020B0609020204030204" pitchFamily="49" charset="0"/>
              </a:rPr>
              <a:t>IPaintDevice</a:t>
            </a:r>
            <a:r>
              <a:rPr lang="en-US" sz="1400" dirty="0">
                <a:solidFill>
                  <a:srgbClr val="000000"/>
                </a:solidFill>
                <a:highlight>
                  <a:srgbClr val="FFFFFF"/>
                </a:highlight>
                <a:latin typeface="Consolas" panose="020B0609020204030204" pitchFamily="49" charset="0"/>
              </a:rPr>
              <a:t> device)</a:t>
            </a:r>
          </a:p>
          <a:p>
            <a:pPr marL="432000" indent="0">
              <a:spcBef>
                <a:spcPts val="200"/>
              </a:spcBef>
              <a:buNone/>
            </a:pPr>
            <a:r>
              <a:rPr lang="en-US" sz="1400" dirty="0">
                <a:solidFill>
                  <a:srgbClr val="000000"/>
                </a:solidFill>
                <a:highlight>
                  <a:srgbClr val="FFFFFF"/>
                </a:highlight>
                <a:latin typeface="Consolas" panose="020B0609020204030204" pitchFamily="49" charset="0"/>
              </a:rPr>
              <a:t>    {</a:t>
            </a:r>
          </a:p>
          <a:p>
            <a:pPr marL="432000" indent="0">
              <a:spcBef>
                <a:spcPts val="20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fDevice</a:t>
            </a:r>
            <a:r>
              <a:rPr lang="en-US" sz="1400" dirty="0">
                <a:solidFill>
                  <a:srgbClr val="000000"/>
                </a:solidFill>
                <a:highlight>
                  <a:srgbClr val="FFFFFF"/>
                </a:highlight>
                <a:latin typeface="Consolas" panose="020B0609020204030204" pitchFamily="49" charset="0"/>
              </a:rPr>
              <a:t> = device;</a:t>
            </a:r>
          </a:p>
          <a:p>
            <a:pPr marL="432000" indent="0">
              <a:spcBef>
                <a:spcPts val="200"/>
              </a:spcBef>
              <a:buNone/>
            </a:pPr>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endParaRPr lang="ru-RU" sz="1400" dirty="0" smtClean="0">
              <a:solidFill>
                <a:srgbClr val="000000"/>
              </a:solidFill>
              <a:highlight>
                <a:srgbClr val="FFFFFF"/>
              </a:highlight>
              <a:latin typeface="Consolas" panose="020B0609020204030204" pitchFamily="49" charset="0"/>
            </a:endParaRPr>
          </a:p>
          <a:p>
            <a:pPr marL="432000" indent="0">
              <a:spcBef>
                <a:spcPts val="200"/>
              </a:spcBef>
              <a:buNone/>
            </a:pPr>
            <a:endParaRPr lang="en-US" sz="1400" dirty="0">
              <a:solidFill>
                <a:srgbClr val="000000"/>
              </a:solidFill>
              <a:highlight>
                <a:srgbClr val="FFFFFF"/>
              </a:highlight>
              <a:latin typeface="Consolas" panose="020B0609020204030204" pitchFamily="49" charset="0"/>
            </a:endParaRPr>
          </a:p>
          <a:p>
            <a:pPr marL="432000" indent="0">
              <a:spcBef>
                <a:spcPts val="200"/>
              </a:spcBef>
              <a:buNone/>
            </a:pPr>
            <a:r>
              <a:rPr lang="fr-FR" sz="1400" dirty="0">
                <a:solidFill>
                  <a:srgbClr val="000000"/>
                </a:solidFill>
                <a:highlight>
                  <a:srgbClr val="FFFFFF"/>
                </a:highlight>
                <a:latin typeface="Consolas" panose="020B0609020204030204" pitchFamily="49" charset="0"/>
              </a:rPr>
              <a:t>    </a:t>
            </a:r>
            <a:r>
              <a:rPr lang="fr-FR" sz="1400" dirty="0">
                <a:solidFill>
                  <a:srgbClr val="0000FF"/>
                </a:solidFill>
                <a:highlight>
                  <a:srgbClr val="FFFFFF"/>
                </a:highlight>
                <a:latin typeface="Consolas" panose="020B0609020204030204" pitchFamily="49" charset="0"/>
              </a:rPr>
              <a:t>public</a:t>
            </a:r>
            <a:r>
              <a:rPr lang="fr-FR" sz="1400" dirty="0">
                <a:solidFill>
                  <a:srgbClr val="000000"/>
                </a:solidFill>
                <a:highlight>
                  <a:srgbClr val="FFFFFF"/>
                </a:highlight>
                <a:latin typeface="Consolas" panose="020B0609020204030204" pitchFamily="49" charset="0"/>
              </a:rPr>
              <a:t> </a:t>
            </a:r>
            <a:r>
              <a:rPr lang="fr-FR" sz="1400" dirty="0" err="1">
                <a:solidFill>
                  <a:srgbClr val="0000FF"/>
                </a:solidFill>
                <a:highlight>
                  <a:srgbClr val="FFFFFF"/>
                </a:highlight>
                <a:latin typeface="Consolas" panose="020B0609020204030204" pitchFamily="49" charset="0"/>
              </a:rPr>
              <a:t>void</a:t>
            </a:r>
            <a:r>
              <a:rPr lang="fr-FR" sz="1400" dirty="0">
                <a:solidFill>
                  <a:srgbClr val="000000"/>
                </a:solidFill>
                <a:highlight>
                  <a:srgbClr val="FFFFFF"/>
                </a:highlight>
                <a:latin typeface="Consolas" panose="020B0609020204030204" pitchFamily="49" charset="0"/>
              </a:rPr>
              <a:t> </a:t>
            </a:r>
            <a:r>
              <a:rPr lang="fr-FR" sz="1400" dirty="0" err="1">
                <a:solidFill>
                  <a:srgbClr val="000000"/>
                </a:solidFill>
                <a:highlight>
                  <a:srgbClr val="FFFFFF"/>
                </a:highlight>
                <a:latin typeface="Consolas" panose="020B0609020204030204" pitchFamily="49" charset="0"/>
              </a:rPr>
              <a:t>DrawCircle</a:t>
            </a:r>
            <a:r>
              <a:rPr lang="fr-FR" sz="1400" dirty="0">
                <a:solidFill>
                  <a:srgbClr val="000000"/>
                </a:solidFill>
                <a:highlight>
                  <a:srgbClr val="FFFFFF"/>
                </a:highlight>
                <a:latin typeface="Consolas" panose="020B0609020204030204" pitchFamily="49" charset="0"/>
              </a:rPr>
              <a:t>(</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x, </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y, </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radius)</a:t>
            </a:r>
          </a:p>
          <a:p>
            <a:pPr marL="432000" indent="0">
              <a:spcBef>
                <a:spcPts val="200"/>
              </a:spcBef>
              <a:buNone/>
            </a:pPr>
            <a:r>
              <a:rPr lang="en-US" sz="1400" dirty="0">
                <a:solidFill>
                  <a:srgbClr val="000000"/>
                </a:solidFill>
                <a:highlight>
                  <a:srgbClr val="FFFFFF"/>
                </a:highlight>
                <a:latin typeface="Consolas" panose="020B0609020204030204" pitchFamily="49" charset="0"/>
              </a:rPr>
              <a:t>    {</a:t>
            </a:r>
          </a:p>
          <a:p>
            <a:pPr marL="432000" indent="0">
              <a:spcBef>
                <a:spcPts val="200"/>
              </a:spcBef>
              <a:buNone/>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fDevice.DrawCircle</a:t>
            </a:r>
            <a:r>
              <a:rPr lang="en-US" sz="1400" dirty="0">
                <a:solidFill>
                  <a:srgbClr val="000000"/>
                </a:solidFill>
                <a:highlight>
                  <a:srgbClr val="FFFFFF"/>
                </a:highlight>
                <a:latin typeface="Consolas" panose="020B0609020204030204" pitchFamily="49" charset="0"/>
              </a:rPr>
              <a:t>(x, y, radius);</a:t>
            </a:r>
          </a:p>
          <a:p>
            <a:pPr marL="432000" indent="0">
              <a:spcBef>
                <a:spcPts val="200"/>
              </a:spcBef>
              <a:buNone/>
            </a:pPr>
            <a:r>
              <a:rPr lang="en-US" sz="1400" dirty="0">
                <a:solidFill>
                  <a:srgbClr val="000000"/>
                </a:solidFill>
                <a:highlight>
                  <a:srgbClr val="FFFFFF"/>
                </a:highlight>
                <a:latin typeface="Consolas" panose="020B0609020204030204" pitchFamily="49" charset="0"/>
              </a:rPr>
              <a:t>    }</a:t>
            </a:r>
          </a:p>
          <a:p>
            <a:pPr marL="432000" indent="0">
              <a:spcBef>
                <a:spcPts val="200"/>
              </a:spcBef>
              <a:buNone/>
            </a:pPr>
            <a:r>
              <a:rPr lang="en-US" sz="1400" dirty="0">
                <a:solidFill>
                  <a:srgbClr val="000000"/>
                </a:solidFill>
                <a:highlight>
                  <a:srgbClr val="FFFFFF"/>
                </a:highlight>
                <a:latin typeface="Consolas" panose="020B0609020204030204" pitchFamily="49" charset="0"/>
              </a:rPr>
              <a:t>}</a:t>
            </a:r>
          </a:p>
          <a:p>
            <a:pPr marL="432000" indent="0">
              <a:spcBef>
                <a:spcPts val="200"/>
              </a:spcBef>
              <a:buNone/>
            </a:pPr>
            <a:endParaRPr lang="en-US" sz="1400" dirty="0">
              <a:solidFill>
                <a:srgbClr val="000000"/>
              </a:solidFill>
              <a:highlight>
                <a:srgbClr val="FFFFFF"/>
              </a:highlight>
              <a:latin typeface="Consolas" panose="020B0609020204030204" pitchFamily="49" charset="0"/>
            </a:endParaRPr>
          </a:p>
          <a:p>
            <a:pPr marL="432000" indent="0">
              <a:spcBef>
                <a:spcPts val="200"/>
              </a:spcBef>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interface</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IPaintDevice</a:t>
            </a:r>
            <a:r>
              <a:rPr lang="en-US" sz="1400" dirty="0">
                <a:solidFill>
                  <a:srgbClr val="000000"/>
                </a:solidFill>
                <a:highlight>
                  <a:srgbClr val="FFFFFF"/>
                </a:highlight>
                <a:latin typeface="Consolas" panose="020B0609020204030204" pitchFamily="49" charset="0"/>
              </a:rPr>
              <a:t> </a:t>
            </a:r>
          </a:p>
          <a:p>
            <a:pPr marL="432000" indent="0">
              <a:spcBef>
                <a:spcPts val="200"/>
              </a:spcBef>
              <a:buNone/>
            </a:pPr>
            <a:r>
              <a:rPr lang="en-US" sz="1400" dirty="0">
                <a:solidFill>
                  <a:srgbClr val="000000"/>
                </a:solidFill>
                <a:highlight>
                  <a:srgbClr val="FFFFFF"/>
                </a:highlight>
                <a:latin typeface="Consolas" panose="020B0609020204030204" pitchFamily="49" charset="0"/>
              </a:rPr>
              <a:t>{</a:t>
            </a:r>
          </a:p>
          <a:p>
            <a:pPr marL="432000" indent="0">
              <a:spcBef>
                <a:spcPts val="200"/>
              </a:spcBef>
              <a:buNone/>
            </a:pPr>
            <a:r>
              <a:rPr lang="fr-FR" sz="1400" dirty="0">
                <a:solidFill>
                  <a:srgbClr val="000000"/>
                </a:solidFill>
                <a:highlight>
                  <a:srgbClr val="FFFFFF"/>
                </a:highlight>
                <a:latin typeface="Consolas" panose="020B0609020204030204" pitchFamily="49" charset="0"/>
              </a:rPr>
              <a:t>    </a:t>
            </a:r>
            <a:r>
              <a:rPr lang="fr-FR" sz="1400" dirty="0" err="1">
                <a:solidFill>
                  <a:srgbClr val="0000FF"/>
                </a:solidFill>
                <a:highlight>
                  <a:srgbClr val="FFFFFF"/>
                </a:highlight>
                <a:latin typeface="Consolas" panose="020B0609020204030204" pitchFamily="49" charset="0"/>
              </a:rPr>
              <a:t>void</a:t>
            </a:r>
            <a:r>
              <a:rPr lang="fr-FR" sz="1400" dirty="0">
                <a:solidFill>
                  <a:srgbClr val="000000"/>
                </a:solidFill>
                <a:highlight>
                  <a:srgbClr val="FFFFFF"/>
                </a:highlight>
                <a:latin typeface="Consolas" panose="020B0609020204030204" pitchFamily="49" charset="0"/>
              </a:rPr>
              <a:t> </a:t>
            </a:r>
            <a:r>
              <a:rPr lang="fr-FR" sz="1400" dirty="0" err="1">
                <a:solidFill>
                  <a:srgbClr val="000000"/>
                </a:solidFill>
                <a:highlight>
                  <a:srgbClr val="FFFFFF"/>
                </a:highlight>
                <a:latin typeface="Consolas" panose="020B0609020204030204" pitchFamily="49" charset="0"/>
              </a:rPr>
              <a:t>DrawCircle</a:t>
            </a:r>
            <a:r>
              <a:rPr lang="fr-FR" sz="1400" dirty="0">
                <a:solidFill>
                  <a:srgbClr val="000000"/>
                </a:solidFill>
                <a:highlight>
                  <a:srgbClr val="FFFFFF"/>
                </a:highlight>
                <a:latin typeface="Consolas" panose="020B0609020204030204" pitchFamily="49" charset="0"/>
              </a:rPr>
              <a:t>(</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x, </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y, </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radius);</a:t>
            </a:r>
          </a:p>
          <a:p>
            <a:pPr marL="432000" indent="0">
              <a:spcBef>
                <a:spcPts val="200"/>
              </a:spcBef>
              <a:buNone/>
            </a:pP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69</a:t>
            </a:fld>
            <a:endParaRPr lang="en-GB" altLang="en-US" sz="1400" smtClean="0"/>
          </a:p>
        </p:txBody>
      </p:sp>
    </p:spTree>
    <p:extLst>
      <p:ext uri="{BB962C8B-B14F-4D97-AF65-F5344CB8AC3E}">
        <p14:creationId xmlns:p14="http://schemas.microsoft.com/office/powerpoint/2010/main" val="2291251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304800"/>
            <a:ext cx="7772400" cy="603250"/>
          </a:xfrm>
        </p:spPr>
        <p:txBody>
          <a:bodyPr/>
          <a:lstStyle/>
          <a:p>
            <a:pPr eaLnBrk="1" hangingPunct="1"/>
            <a:r>
              <a:rPr lang="ru-RU" altLang="en-US" sz="2800" smtClean="0"/>
              <a:t>Объект – динамический модуль</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7772400" cy="5329237"/>
          </a:xfrm>
          <a:extLst/>
        </p:spPr>
        <p:txBody>
          <a:bodyPr/>
          <a:lstStyle/>
          <a:p>
            <a:pPr marL="431800" indent="-431800" eaLnBrk="1" hangingPunct="1">
              <a:spcBef>
                <a:spcPts val="1400"/>
              </a:spcBef>
            </a:pPr>
            <a:r>
              <a:rPr lang="ru-RU" altLang="en-US" sz="1800" dirty="0" smtClean="0"/>
              <a:t>Объект </a:t>
            </a:r>
            <a:r>
              <a:rPr lang="ru-RU" altLang="en-US" sz="1800" dirty="0"/>
              <a:t>– </a:t>
            </a:r>
            <a:r>
              <a:rPr lang="ru-RU" altLang="en-US" sz="1800" dirty="0" smtClean="0"/>
              <a:t>динамический модуль, у которого может быть много экземпляров. Описание динамического модуля – класс.</a:t>
            </a:r>
            <a:endParaRPr lang="ru-RU" altLang="en-US" sz="1800" dirty="0"/>
          </a:p>
          <a:p>
            <a:pPr marL="432000" indent="0">
              <a:spcBef>
                <a:spcPts val="1200"/>
              </a:spcBef>
              <a:buFont typeface="Wingdings" panose="05000000000000000000" pitchFamily="2" charset="2"/>
              <a:buNone/>
              <a:defRPr/>
            </a:pPr>
            <a:r>
              <a:rPr lang="ru-RU" sz="1300" dirty="0" err="1" smtClean="0">
                <a:solidFill>
                  <a:srgbClr val="0000FF"/>
                </a:solidFill>
                <a:highlight>
                  <a:srgbClr val="FFFFFF"/>
                </a:highlight>
                <a:latin typeface="Consolas" panose="020B0609020204030204" pitchFamily="49" charset="0"/>
              </a:rPr>
              <a:t>public</a:t>
            </a:r>
            <a:r>
              <a:rPr lang="ru-RU" sz="1300" dirty="0" smtClean="0">
                <a:solidFill>
                  <a:srgbClr val="000000"/>
                </a:solidFill>
                <a:highlight>
                  <a:srgbClr val="FFFFFF"/>
                </a:highlight>
                <a:latin typeface="Consolas" panose="020B0609020204030204" pitchFamily="49" charset="0"/>
              </a:rPr>
              <a:t> </a:t>
            </a:r>
            <a:r>
              <a:rPr lang="ru-RU" sz="1300" dirty="0" err="1" smtClean="0">
                <a:solidFill>
                  <a:srgbClr val="0000FF"/>
                </a:solidFill>
                <a:highlight>
                  <a:srgbClr val="FFFFFF"/>
                </a:highlight>
                <a:latin typeface="Consolas" panose="020B0609020204030204" pitchFamily="49" charset="0"/>
              </a:rPr>
              <a:t>class</a:t>
            </a:r>
            <a:r>
              <a:rPr lang="ru-RU" sz="1300" dirty="0" smtClean="0">
                <a:solidFill>
                  <a:srgbClr val="000000"/>
                </a:solidFill>
                <a:highlight>
                  <a:srgbClr val="FFFFFF"/>
                </a:highlight>
                <a:latin typeface="Consolas" panose="020B0609020204030204" pitchFamily="49" charset="0"/>
              </a:rPr>
              <a:t> </a:t>
            </a:r>
            <a:r>
              <a:rPr lang="ru-RU" sz="1300" dirty="0" err="1" smtClean="0">
                <a:solidFill>
                  <a:srgbClr val="2B91AF"/>
                </a:solidFill>
                <a:highlight>
                  <a:srgbClr val="FFFFFF"/>
                </a:highlight>
                <a:latin typeface="Consolas" panose="020B0609020204030204" pitchFamily="49" charset="0"/>
              </a:rPr>
              <a:t>List</a:t>
            </a:r>
            <a:r>
              <a:rPr lang="ru-RU" sz="1300" dirty="0" smtClean="0">
                <a:solidFill>
                  <a:srgbClr val="000000"/>
                </a:solidFill>
                <a:highlight>
                  <a:srgbClr val="FFFFFF"/>
                </a:highlight>
                <a:latin typeface="Consolas" panose="020B0609020204030204" pitchFamily="49" charset="0"/>
              </a:rPr>
              <a:t> </a:t>
            </a:r>
            <a:r>
              <a:rPr lang="ru-RU" sz="1300" dirty="0" smtClean="0">
                <a:solidFill>
                  <a:srgbClr val="008000"/>
                </a:solidFill>
                <a:highlight>
                  <a:srgbClr val="FFFFFF"/>
                </a:highlight>
                <a:latin typeface="Consolas" panose="020B0609020204030204" pitchFamily="49" charset="0"/>
              </a:rPr>
              <a:t>// динамический модуль</a:t>
            </a:r>
            <a:endParaRPr lang="ru-RU" sz="13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3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300" dirty="0" smtClean="0">
                <a:solidFill>
                  <a:srgbClr val="000000"/>
                </a:solidFill>
                <a:highlight>
                  <a:srgbClr val="FFFFFF"/>
                </a:highlight>
                <a:latin typeface="Consolas" panose="020B0609020204030204" pitchFamily="49" charset="0"/>
              </a:rPr>
              <a:t>    </a:t>
            </a:r>
            <a:r>
              <a:rPr lang="en-US" sz="1300" dirty="0" smtClean="0">
                <a:solidFill>
                  <a:srgbClr val="0000FF"/>
                </a:solidFill>
                <a:highlight>
                  <a:srgbClr val="FFFFFF"/>
                </a:highlight>
                <a:latin typeface="Consolas" panose="020B0609020204030204" pitchFamily="49" charset="0"/>
              </a:rPr>
              <a:t>public</a:t>
            </a:r>
            <a:r>
              <a:rPr lang="en-US" sz="1300" dirty="0" smtClean="0">
                <a:solidFill>
                  <a:srgbClr val="000000"/>
                </a:solidFill>
                <a:highlight>
                  <a:srgbClr val="FFFFFF"/>
                </a:highlight>
                <a:latin typeface="Consolas" panose="020B0609020204030204" pitchFamily="49" charset="0"/>
              </a:rPr>
              <a:t> </a:t>
            </a:r>
            <a:r>
              <a:rPr lang="en-US" sz="1300" dirty="0" smtClean="0">
                <a:solidFill>
                  <a:srgbClr val="0000FF"/>
                </a:solidFill>
                <a:highlight>
                  <a:srgbClr val="FFFFFF"/>
                </a:highlight>
                <a:latin typeface="Consolas" panose="020B0609020204030204" pitchFamily="49" charset="0"/>
              </a:rPr>
              <a:t>void</a:t>
            </a:r>
            <a:r>
              <a:rPr lang="en-US" sz="1300" dirty="0" smtClean="0">
                <a:solidFill>
                  <a:srgbClr val="000000"/>
                </a:solidFill>
                <a:highlight>
                  <a:srgbClr val="FFFFFF"/>
                </a:highlight>
                <a:latin typeface="Consolas" panose="020B0609020204030204" pitchFamily="49" charset="0"/>
              </a:rPr>
              <a:t> Add(</a:t>
            </a:r>
            <a:r>
              <a:rPr lang="en-US" sz="1300" dirty="0" smtClean="0">
                <a:solidFill>
                  <a:srgbClr val="0000FF"/>
                </a:solidFill>
                <a:highlight>
                  <a:srgbClr val="FFFFFF"/>
                </a:highlight>
                <a:latin typeface="Consolas" panose="020B0609020204030204" pitchFamily="49" charset="0"/>
              </a:rPr>
              <a:t>object</a:t>
            </a:r>
            <a:r>
              <a:rPr lang="en-US" sz="1300" dirty="0" smtClean="0">
                <a:solidFill>
                  <a:srgbClr val="000000"/>
                </a:solidFill>
                <a:highlight>
                  <a:srgbClr val="FFFFFF"/>
                </a:highlight>
                <a:latin typeface="Consolas" panose="020B0609020204030204" pitchFamily="49" charset="0"/>
              </a:rPr>
              <a:t> item) { ... }</a:t>
            </a:r>
          </a:p>
          <a:p>
            <a:pPr marL="432000" indent="0">
              <a:buFont typeface="Wingdings" panose="05000000000000000000" pitchFamily="2" charset="2"/>
              <a:buNone/>
              <a:defRPr/>
            </a:pPr>
            <a:r>
              <a:rPr lang="en-US" sz="1300" dirty="0" smtClean="0">
                <a:solidFill>
                  <a:srgbClr val="000000"/>
                </a:solidFill>
                <a:highlight>
                  <a:srgbClr val="FFFFFF"/>
                </a:highlight>
                <a:latin typeface="Consolas" panose="020B0609020204030204" pitchFamily="49" charset="0"/>
              </a:rPr>
              <a:t>    </a:t>
            </a:r>
            <a:r>
              <a:rPr lang="en-US" sz="1300" dirty="0" smtClean="0">
                <a:solidFill>
                  <a:srgbClr val="0000FF"/>
                </a:solidFill>
                <a:highlight>
                  <a:srgbClr val="FFFFFF"/>
                </a:highlight>
                <a:latin typeface="Consolas" panose="020B0609020204030204" pitchFamily="49" charset="0"/>
              </a:rPr>
              <a:t>public</a:t>
            </a:r>
            <a:r>
              <a:rPr lang="en-US" sz="1300" dirty="0" smtClean="0">
                <a:solidFill>
                  <a:srgbClr val="000000"/>
                </a:solidFill>
                <a:highlight>
                  <a:srgbClr val="FFFFFF"/>
                </a:highlight>
                <a:latin typeface="Consolas" panose="020B0609020204030204" pitchFamily="49" charset="0"/>
              </a:rPr>
              <a:t> </a:t>
            </a:r>
            <a:r>
              <a:rPr lang="en-US" sz="1300" dirty="0" smtClean="0">
                <a:solidFill>
                  <a:srgbClr val="0000FF"/>
                </a:solidFill>
                <a:highlight>
                  <a:srgbClr val="FFFFFF"/>
                </a:highlight>
                <a:latin typeface="Consolas" panose="020B0609020204030204" pitchFamily="49" charset="0"/>
              </a:rPr>
              <a:t>void</a:t>
            </a:r>
            <a:r>
              <a:rPr lang="en-US" sz="1300" dirty="0" smtClean="0">
                <a:solidFill>
                  <a:srgbClr val="000000"/>
                </a:solidFill>
                <a:highlight>
                  <a:srgbClr val="FFFFFF"/>
                </a:highlight>
                <a:latin typeface="Consolas" panose="020B0609020204030204" pitchFamily="49" charset="0"/>
              </a:rPr>
              <a:t> </a:t>
            </a:r>
            <a:r>
              <a:rPr lang="en-US" sz="1300" dirty="0" err="1" smtClean="0">
                <a:solidFill>
                  <a:srgbClr val="000000"/>
                </a:solidFill>
                <a:highlight>
                  <a:srgbClr val="FFFFFF"/>
                </a:highlight>
                <a:latin typeface="Consolas" panose="020B0609020204030204" pitchFamily="49" charset="0"/>
              </a:rPr>
              <a:t>RemoveAt</a:t>
            </a:r>
            <a:r>
              <a:rPr lang="en-US" sz="1300" dirty="0" smtClean="0">
                <a:solidFill>
                  <a:srgbClr val="000000"/>
                </a:solidFill>
                <a:highlight>
                  <a:srgbClr val="FFFFFF"/>
                </a:highlight>
                <a:latin typeface="Consolas" panose="020B0609020204030204" pitchFamily="49" charset="0"/>
              </a:rPr>
              <a:t>(</a:t>
            </a:r>
            <a:r>
              <a:rPr lang="en-US" sz="1300" dirty="0" err="1" smtClean="0">
                <a:solidFill>
                  <a:srgbClr val="0000FF"/>
                </a:solidFill>
                <a:highlight>
                  <a:srgbClr val="FFFFFF"/>
                </a:highlight>
                <a:latin typeface="Consolas" panose="020B0609020204030204" pitchFamily="49" charset="0"/>
              </a:rPr>
              <a:t>int</a:t>
            </a:r>
            <a:r>
              <a:rPr lang="en-US" sz="1300" dirty="0" smtClean="0">
                <a:solidFill>
                  <a:srgbClr val="000000"/>
                </a:solidFill>
                <a:highlight>
                  <a:srgbClr val="FFFFFF"/>
                </a:highlight>
                <a:latin typeface="Consolas" panose="020B0609020204030204" pitchFamily="49" charset="0"/>
              </a:rPr>
              <a:t> index) { ... }</a:t>
            </a:r>
          </a:p>
          <a:p>
            <a:pPr marL="432000" indent="0">
              <a:buFont typeface="Wingdings" panose="05000000000000000000" pitchFamily="2" charset="2"/>
              <a:buNone/>
              <a:defRPr/>
            </a:pPr>
            <a:r>
              <a:rPr lang="en-US" sz="1300" dirty="0" smtClean="0">
                <a:solidFill>
                  <a:srgbClr val="000000"/>
                </a:solidFill>
                <a:highlight>
                  <a:srgbClr val="FFFFFF"/>
                </a:highlight>
                <a:latin typeface="Consolas" panose="020B0609020204030204" pitchFamily="49" charset="0"/>
              </a:rPr>
              <a:t>    </a:t>
            </a:r>
            <a:r>
              <a:rPr lang="en-US" sz="1300" dirty="0" smtClean="0">
                <a:solidFill>
                  <a:srgbClr val="0000FF"/>
                </a:solidFill>
                <a:highlight>
                  <a:srgbClr val="FFFFFF"/>
                </a:highlight>
                <a:latin typeface="Consolas" panose="020B0609020204030204" pitchFamily="49" charset="0"/>
              </a:rPr>
              <a:t>public</a:t>
            </a:r>
            <a:r>
              <a:rPr lang="en-US" sz="1300" dirty="0" smtClean="0">
                <a:solidFill>
                  <a:srgbClr val="000000"/>
                </a:solidFill>
                <a:highlight>
                  <a:srgbClr val="FFFFFF"/>
                </a:highlight>
                <a:latin typeface="Consolas" panose="020B0609020204030204" pitchFamily="49" charset="0"/>
              </a:rPr>
              <a:t> </a:t>
            </a:r>
            <a:r>
              <a:rPr lang="en-US" sz="1300" dirty="0" err="1" smtClean="0">
                <a:solidFill>
                  <a:srgbClr val="0000FF"/>
                </a:solidFill>
                <a:highlight>
                  <a:srgbClr val="FFFFFF"/>
                </a:highlight>
                <a:latin typeface="Consolas" panose="020B0609020204030204" pitchFamily="49" charset="0"/>
              </a:rPr>
              <a:t>int</a:t>
            </a:r>
            <a:r>
              <a:rPr lang="en-US" sz="1300" dirty="0" smtClean="0">
                <a:solidFill>
                  <a:srgbClr val="000000"/>
                </a:solidFill>
                <a:highlight>
                  <a:srgbClr val="FFFFFF"/>
                </a:highlight>
                <a:latin typeface="Consolas" panose="020B0609020204030204" pitchFamily="49" charset="0"/>
              </a:rPr>
              <a:t> </a:t>
            </a:r>
            <a:r>
              <a:rPr lang="en-US" sz="1300" dirty="0" err="1" smtClean="0">
                <a:solidFill>
                  <a:srgbClr val="000000"/>
                </a:solidFill>
                <a:highlight>
                  <a:srgbClr val="FFFFFF"/>
                </a:highlight>
                <a:latin typeface="Consolas" panose="020B0609020204030204" pitchFamily="49" charset="0"/>
              </a:rPr>
              <a:t>GetCount</a:t>
            </a:r>
            <a:r>
              <a:rPr lang="en-US" sz="1300" dirty="0" smtClean="0">
                <a:solidFill>
                  <a:srgbClr val="000000"/>
                </a:solidFill>
                <a:highlight>
                  <a:srgbClr val="FFFFFF"/>
                </a:highlight>
                <a:latin typeface="Consolas" panose="020B0609020204030204" pitchFamily="49" charset="0"/>
              </a:rPr>
              <a:t>() { ... }</a:t>
            </a:r>
          </a:p>
          <a:p>
            <a:pPr marL="432000" indent="0">
              <a:buFont typeface="Wingdings" panose="05000000000000000000" pitchFamily="2" charset="2"/>
              <a:buNone/>
              <a:defRPr/>
            </a:pPr>
            <a:r>
              <a:rPr lang="en-US" sz="1300" dirty="0" smtClean="0">
                <a:solidFill>
                  <a:srgbClr val="000000"/>
                </a:solidFill>
                <a:highlight>
                  <a:srgbClr val="FFFFFF"/>
                </a:highlight>
                <a:latin typeface="Consolas" panose="020B0609020204030204" pitchFamily="49" charset="0"/>
              </a:rPr>
              <a:t>    </a:t>
            </a:r>
            <a:r>
              <a:rPr lang="en-US" sz="1300" dirty="0" smtClean="0">
                <a:solidFill>
                  <a:srgbClr val="0000FF"/>
                </a:solidFill>
                <a:highlight>
                  <a:srgbClr val="FFFFFF"/>
                </a:highlight>
                <a:latin typeface="Consolas" panose="020B0609020204030204" pitchFamily="49" charset="0"/>
              </a:rPr>
              <a:t>public</a:t>
            </a:r>
            <a:r>
              <a:rPr lang="en-US" sz="1300" dirty="0" smtClean="0">
                <a:solidFill>
                  <a:srgbClr val="000000"/>
                </a:solidFill>
                <a:highlight>
                  <a:srgbClr val="FFFFFF"/>
                </a:highlight>
                <a:latin typeface="Consolas" panose="020B0609020204030204" pitchFamily="49" charset="0"/>
              </a:rPr>
              <a:t> </a:t>
            </a:r>
            <a:r>
              <a:rPr lang="en-US" sz="1300" dirty="0" smtClean="0">
                <a:solidFill>
                  <a:srgbClr val="0000FF"/>
                </a:solidFill>
                <a:highlight>
                  <a:srgbClr val="FFFFFF"/>
                </a:highlight>
                <a:latin typeface="Consolas" panose="020B0609020204030204" pitchFamily="49" charset="0"/>
              </a:rPr>
              <a:t>object</a:t>
            </a:r>
            <a:r>
              <a:rPr lang="en-US" sz="1300" dirty="0" smtClean="0">
                <a:solidFill>
                  <a:srgbClr val="000000"/>
                </a:solidFill>
                <a:highlight>
                  <a:srgbClr val="FFFFFF"/>
                </a:highlight>
                <a:latin typeface="Consolas" panose="020B0609020204030204" pitchFamily="49" charset="0"/>
              </a:rPr>
              <a:t> </a:t>
            </a:r>
            <a:r>
              <a:rPr lang="en-US" sz="1300" dirty="0" err="1" smtClean="0">
                <a:solidFill>
                  <a:srgbClr val="000000"/>
                </a:solidFill>
                <a:highlight>
                  <a:srgbClr val="FFFFFF"/>
                </a:highlight>
                <a:latin typeface="Consolas" panose="020B0609020204030204" pitchFamily="49" charset="0"/>
              </a:rPr>
              <a:t>GetItem</a:t>
            </a:r>
            <a:r>
              <a:rPr lang="en-US" sz="1300" dirty="0" smtClean="0">
                <a:solidFill>
                  <a:srgbClr val="000000"/>
                </a:solidFill>
                <a:highlight>
                  <a:srgbClr val="FFFFFF"/>
                </a:highlight>
                <a:latin typeface="Consolas" panose="020B0609020204030204" pitchFamily="49" charset="0"/>
              </a:rPr>
              <a:t>(</a:t>
            </a:r>
            <a:r>
              <a:rPr lang="en-US" sz="1300" dirty="0" err="1" smtClean="0">
                <a:solidFill>
                  <a:srgbClr val="0000FF"/>
                </a:solidFill>
                <a:highlight>
                  <a:srgbClr val="FFFFFF"/>
                </a:highlight>
                <a:latin typeface="Consolas" panose="020B0609020204030204" pitchFamily="49" charset="0"/>
              </a:rPr>
              <a:t>int</a:t>
            </a:r>
            <a:r>
              <a:rPr lang="en-US" sz="1300" dirty="0" smtClean="0">
                <a:solidFill>
                  <a:srgbClr val="000000"/>
                </a:solidFill>
                <a:highlight>
                  <a:srgbClr val="FFFFFF"/>
                </a:highlight>
                <a:latin typeface="Consolas" panose="020B0609020204030204" pitchFamily="49" charset="0"/>
              </a:rPr>
              <a:t> index) { ... }</a:t>
            </a:r>
          </a:p>
          <a:p>
            <a:pPr marL="432000" indent="0">
              <a:buFont typeface="Wingdings" panose="05000000000000000000" pitchFamily="2" charset="2"/>
              <a:buNone/>
              <a:defRPr/>
            </a:pPr>
            <a:r>
              <a:rPr lang="en-US" sz="13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endParaRPr lang="en-US" sz="13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300" dirty="0" smtClean="0">
                <a:solidFill>
                  <a:srgbClr val="0000FF"/>
                </a:solidFill>
                <a:highlight>
                  <a:srgbClr val="FFFFFF"/>
                </a:highlight>
                <a:latin typeface="Consolas" panose="020B0609020204030204" pitchFamily="49" charset="0"/>
              </a:rPr>
              <a:t>public</a:t>
            </a:r>
            <a:r>
              <a:rPr lang="en-US" sz="1300" dirty="0" smtClean="0">
                <a:solidFill>
                  <a:srgbClr val="000000"/>
                </a:solidFill>
                <a:highlight>
                  <a:srgbClr val="FFFFFF"/>
                </a:highlight>
                <a:latin typeface="Consolas" panose="020B0609020204030204" pitchFamily="49" charset="0"/>
              </a:rPr>
              <a:t> </a:t>
            </a:r>
            <a:r>
              <a:rPr lang="en-US" sz="1300" dirty="0" smtClean="0">
                <a:solidFill>
                  <a:srgbClr val="0000FF"/>
                </a:solidFill>
                <a:highlight>
                  <a:srgbClr val="FFFFFF"/>
                </a:highlight>
                <a:latin typeface="Consolas" panose="020B0609020204030204" pitchFamily="49" charset="0"/>
              </a:rPr>
              <a:t>static</a:t>
            </a:r>
            <a:r>
              <a:rPr lang="en-US" sz="1300" dirty="0" smtClean="0">
                <a:solidFill>
                  <a:srgbClr val="000000"/>
                </a:solidFill>
                <a:highlight>
                  <a:srgbClr val="FFFFFF"/>
                </a:highlight>
                <a:latin typeface="Consolas" panose="020B0609020204030204" pitchFamily="49" charset="0"/>
              </a:rPr>
              <a:t> </a:t>
            </a:r>
            <a:r>
              <a:rPr lang="en-US" sz="1300" dirty="0" smtClean="0">
                <a:solidFill>
                  <a:srgbClr val="0000FF"/>
                </a:solidFill>
                <a:highlight>
                  <a:srgbClr val="FFFFFF"/>
                </a:highlight>
                <a:latin typeface="Consolas" panose="020B0609020204030204" pitchFamily="49" charset="0"/>
              </a:rPr>
              <a:t>class</a:t>
            </a:r>
            <a:r>
              <a:rPr lang="en-US" sz="1300" dirty="0" smtClean="0">
                <a:solidFill>
                  <a:srgbClr val="000000"/>
                </a:solidFill>
                <a:highlight>
                  <a:srgbClr val="FFFFFF"/>
                </a:highlight>
                <a:latin typeface="Consolas" panose="020B0609020204030204" pitchFamily="49" charset="0"/>
              </a:rPr>
              <a:t> </a:t>
            </a:r>
            <a:r>
              <a:rPr lang="en-US" sz="1300" dirty="0" smtClean="0">
                <a:solidFill>
                  <a:srgbClr val="2B91AF"/>
                </a:solidFill>
                <a:highlight>
                  <a:srgbClr val="FFFFFF"/>
                </a:highlight>
                <a:latin typeface="Consolas" panose="020B0609020204030204" pitchFamily="49" charset="0"/>
              </a:rPr>
              <a:t>Helper</a:t>
            </a:r>
            <a:r>
              <a:rPr lang="ru-RU" sz="1300" dirty="0">
                <a:solidFill>
                  <a:srgbClr val="000000"/>
                </a:solidFill>
                <a:highlight>
                  <a:srgbClr val="FFFFFF"/>
                </a:highlight>
                <a:latin typeface="Consolas" panose="020B0609020204030204" pitchFamily="49" charset="0"/>
              </a:rPr>
              <a:t> </a:t>
            </a:r>
            <a:r>
              <a:rPr lang="ru-RU" sz="1300" dirty="0" smtClean="0">
                <a:solidFill>
                  <a:srgbClr val="008000"/>
                </a:solidFill>
                <a:highlight>
                  <a:srgbClr val="FFFFFF"/>
                </a:highlight>
                <a:latin typeface="Consolas" panose="020B0609020204030204" pitchFamily="49" charset="0"/>
              </a:rPr>
              <a:t>//</a:t>
            </a:r>
            <a:r>
              <a:rPr lang="en-US" sz="1300" dirty="0" smtClean="0">
                <a:solidFill>
                  <a:srgbClr val="008000"/>
                </a:solidFill>
                <a:highlight>
                  <a:srgbClr val="FFFFFF"/>
                </a:highlight>
                <a:latin typeface="Consolas" panose="020B0609020204030204" pitchFamily="49" charset="0"/>
              </a:rPr>
              <a:t> </a:t>
            </a:r>
            <a:r>
              <a:rPr lang="ru-RU" sz="1300" dirty="0" smtClean="0">
                <a:solidFill>
                  <a:srgbClr val="008000"/>
                </a:solidFill>
                <a:highlight>
                  <a:srgbClr val="FFFFFF"/>
                </a:highlight>
                <a:latin typeface="Consolas" panose="020B0609020204030204" pitchFamily="49" charset="0"/>
              </a:rPr>
              <a:t>статический модуль</a:t>
            </a:r>
            <a:endParaRPr lang="en-US" sz="13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3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300" dirty="0" smtClean="0">
                <a:solidFill>
                  <a:srgbClr val="000000"/>
                </a:solidFill>
                <a:highlight>
                  <a:srgbClr val="FFFFFF"/>
                </a:highlight>
                <a:latin typeface="Consolas" panose="020B0609020204030204" pitchFamily="49" charset="0"/>
              </a:rPr>
              <a:t>    </a:t>
            </a:r>
            <a:r>
              <a:rPr lang="en-US" sz="1300" dirty="0" smtClean="0">
                <a:solidFill>
                  <a:srgbClr val="0000FF"/>
                </a:solidFill>
                <a:highlight>
                  <a:srgbClr val="FFFFFF"/>
                </a:highlight>
                <a:latin typeface="Consolas" panose="020B0609020204030204" pitchFamily="49" charset="0"/>
              </a:rPr>
              <a:t>public</a:t>
            </a:r>
            <a:r>
              <a:rPr lang="en-US" sz="1300" dirty="0" smtClean="0">
                <a:solidFill>
                  <a:srgbClr val="000000"/>
                </a:solidFill>
                <a:highlight>
                  <a:srgbClr val="FFFFFF"/>
                </a:highlight>
                <a:latin typeface="Consolas" panose="020B0609020204030204" pitchFamily="49" charset="0"/>
              </a:rPr>
              <a:t> </a:t>
            </a:r>
            <a:r>
              <a:rPr lang="en-US" sz="1300" dirty="0" smtClean="0">
                <a:solidFill>
                  <a:srgbClr val="0000FF"/>
                </a:solidFill>
                <a:highlight>
                  <a:srgbClr val="FFFFFF"/>
                </a:highlight>
                <a:latin typeface="Consolas" panose="020B0609020204030204" pitchFamily="49" charset="0"/>
              </a:rPr>
              <a:t>static</a:t>
            </a:r>
            <a:r>
              <a:rPr lang="en-US" sz="1300" dirty="0" smtClean="0">
                <a:solidFill>
                  <a:srgbClr val="000000"/>
                </a:solidFill>
                <a:highlight>
                  <a:srgbClr val="FFFFFF"/>
                </a:highlight>
                <a:latin typeface="Consolas" panose="020B0609020204030204" pitchFamily="49" charset="0"/>
              </a:rPr>
              <a:t> </a:t>
            </a:r>
            <a:r>
              <a:rPr lang="en-US" sz="1300" dirty="0" smtClean="0">
                <a:solidFill>
                  <a:srgbClr val="0000FF"/>
                </a:solidFill>
                <a:highlight>
                  <a:srgbClr val="FFFFFF"/>
                </a:highlight>
                <a:latin typeface="Consolas" panose="020B0609020204030204" pitchFamily="49" charset="0"/>
              </a:rPr>
              <a:t>void</a:t>
            </a:r>
            <a:r>
              <a:rPr lang="en-US" sz="1300" dirty="0" smtClean="0">
                <a:solidFill>
                  <a:srgbClr val="000000"/>
                </a:solidFill>
                <a:highlight>
                  <a:srgbClr val="FFFFFF"/>
                </a:highlight>
                <a:latin typeface="Consolas" panose="020B0609020204030204" pitchFamily="49" charset="0"/>
              </a:rPr>
              <a:t> Test()</a:t>
            </a:r>
          </a:p>
          <a:p>
            <a:pPr marL="432000" indent="0">
              <a:buFont typeface="Wingdings" panose="05000000000000000000" pitchFamily="2" charset="2"/>
              <a:buNone/>
              <a:defRPr/>
            </a:pPr>
            <a:r>
              <a:rPr lang="en-US" sz="1300" dirty="0" smtClean="0">
                <a:solidFill>
                  <a:srgbClr val="000000"/>
                </a:solidFill>
                <a:highlight>
                  <a:srgbClr val="FFFFFF"/>
                </a:highlight>
                <a:latin typeface="Consolas" panose="020B0609020204030204" pitchFamily="49" charset="0"/>
              </a:rPr>
              <a:t>    {</a:t>
            </a:r>
          </a:p>
          <a:p>
            <a:pPr marL="432000" indent="0">
              <a:buFont typeface="Wingdings" panose="05000000000000000000" pitchFamily="2" charset="2"/>
              <a:buNone/>
              <a:defRPr/>
            </a:pPr>
            <a:r>
              <a:rPr lang="ru-RU" sz="1300" dirty="0" smtClean="0">
                <a:solidFill>
                  <a:srgbClr val="000000"/>
                </a:solidFill>
                <a:highlight>
                  <a:srgbClr val="FFFFFF"/>
                </a:highlight>
                <a:latin typeface="Consolas" panose="020B0609020204030204" pitchFamily="49" charset="0"/>
              </a:rPr>
              <a:t>        </a:t>
            </a:r>
            <a:r>
              <a:rPr lang="ru-RU" sz="1300" dirty="0" err="1" smtClean="0">
                <a:solidFill>
                  <a:srgbClr val="0000FF"/>
                </a:solidFill>
                <a:highlight>
                  <a:srgbClr val="FFFFFF"/>
                </a:highlight>
                <a:latin typeface="Consolas" panose="020B0609020204030204" pitchFamily="49" charset="0"/>
              </a:rPr>
              <a:t>var</a:t>
            </a:r>
            <a:r>
              <a:rPr lang="ru-RU" sz="1300" dirty="0" smtClean="0">
                <a:solidFill>
                  <a:srgbClr val="000000"/>
                </a:solidFill>
                <a:highlight>
                  <a:srgbClr val="FFFFFF"/>
                </a:highlight>
                <a:latin typeface="Consolas" panose="020B0609020204030204" pitchFamily="49" charset="0"/>
              </a:rPr>
              <a:t> </a:t>
            </a:r>
            <a:r>
              <a:rPr lang="ru-RU" sz="1300" dirty="0" err="1" smtClean="0">
                <a:solidFill>
                  <a:srgbClr val="000000"/>
                </a:solidFill>
                <a:highlight>
                  <a:srgbClr val="FFFFFF"/>
                </a:highlight>
                <a:latin typeface="Consolas" panose="020B0609020204030204" pitchFamily="49" charset="0"/>
              </a:rPr>
              <a:t>list</a:t>
            </a:r>
            <a:r>
              <a:rPr lang="ru-RU" sz="1300" dirty="0" smtClean="0">
                <a:solidFill>
                  <a:srgbClr val="000000"/>
                </a:solidFill>
                <a:highlight>
                  <a:srgbClr val="FFFFFF"/>
                </a:highlight>
                <a:latin typeface="Consolas" panose="020B0609020204030204" pitchFamily="49" charset="0"/>
              </a:rPr>
              <a:t> = </a:t>
            </a:r>
            <a:r>
              <a:rPr lang="ru-RU" sz="1300" dirty="0" err="1" smtClean="0">
                <a:solidFill>
                  <a:srgbClr val="0000FF"/>
                </a:solidFill>
                <a:highlight>
                  <a:srgbClr val="FFFFFF"/>
                </a:highlight>
                <a:latin typeface="Consolas" panose="020B0609020204030204" pitchFamily="49" charset="0"/>
              </a:rPr>
              <a:t>new</a:t>
            </a:r>
            <a:r>
              <a:rPr lang="ru-RU" sz="1300" dirty="0" smtClean="0">
                <a:solidFill>
                  <a:srgbClr val="000000"/>
                </a:solidFill>
                <a:highlight>
                  <a:srgbClr val="FFFFFF"/>
                </a:highlight>
                <a:latin typeface="Consolas" panose="020B0609020204030204" pitchFamily="49" charset="0"/>
              </a:rPr>
              <a:t> </a:t>
            </a:r>
            <a:r>
              <a:rPr lang="ru-RU" sz="1300" dirty="0" err="1" smtClean="0">
                <a:solidFill>
                  <a:srgbClr val="2B91AF"/>
                </a:solidFill>
                <a:highlight>
                  <a:srgbClr val="FFFFFF"/>
                </a:highlight>
                <a:latin typeface="Consolas" panose="020B0609020204030204" pitchFamily="49" charset="0"/>
              </a:rPr>
              <a:t>List</a:t>
            </a:r>
            <a:r>
              <a:rPr lang="ru-RU" sz="1300" dirty="0" smtClean="0">
                <a:solidFill>
                  <a:srgbClr val="000000"/>
                </a:solidFill>
                <a:highlight>
                  <a:srgbClr val="FFFFFF"/>
                </a:highlight>
                <a:latin typeface="Consolas" panose="020B0609020204030204" pitchFamily="49" charset="0"/>
              </a:rPr>
              <a:t>(); </a:t>
            </a:r>
            <a:r>
              <a:rPr lang="ru-RU" sz="1300" dirty="0" smtClean="0">
                <a:solidFill>
                  <a:srgbClr val="008000"/>
                </a:solidFill>
                <a:highlight>
                  <a:srgbClr val="FFFFFF"/>
                </a:highlight>
                <a:latin typeface="Consolas" panose="020B0609020204030204" pitchFamily="49" charset="0"/>
              </a:rPr>
              <a:t>// создание модуля</a:t>
            </a:r>
          </a:p>
          <a:p>
            <a:pPr marL="432000" indent="0">
              <a:buFont typeface="Wingdings" panose="05000000000000000000" pitchFamily="2" charset="2"/>
              <a:buNone/>
              <a:defRPr/>
            </a:pPr>
            <a:r>
              <a:rPr lang="en-US" sz="1300" dirty="0" smtClean="0">
                <a:solidFill>
                  <a:srgbClr val="000000"/>
                </a:solidFill>
                <a:highlight>
                  <a:srgbClr val="FFFFFF"/>
                </a:highlight>
                <a:latin typeface="Consolas" panose="020B0609020204030204" pitchFamily="49" charset="0"/>
              </a:rPr>
              <a:t>        </a:t>
            </a:r>
            <a:r>
              <a:rPr lang="en-US" sz="1300" dirty="0" err="1" smtClean="0">
                <a:solidFill>
                  <a:srgbClr val="000000"/>
                </a:solidFill>
                <a:highlight>
                  <a:srgbClr val="FFFFFF"/>
                </a:highlight>
                <a:latin typeface="Consolas" panose="020B0609020204030204" pitchFamily="49" charset="0"/>
              </a:rPr>
              <a:t>list.Add</a:t>
            </a:r>
            <a:r>
              <a:rPr lang="en-US" sz="1300" dirty="0" smtClean="0">
                <a:solidFill>
                  <a:srgbClr val="000000"/>
                </a:solidFill>
                <a:highlight>
                  <a:srgbClr val="FFFFFF"/>
                </a:highlight>
                <a:latin typeface="Consolas" panose="020B0609020204030204" pitchFamily="49" charset="0"/>
              </a:rPr>
              <a:t>(</a:t>
            </a:r>
            <a:r>
              <a:rPr lang="en-US" sz="1300" dirty="0" smtClean="0">
                <a:solidFill>
                  <a:srgbClr val="A31515"/>
                </a:solidFill>
                <a:highlight>
                  <a:srgbClr val="FFFFFF"/>
                </a:highlight>
                <a:latin typeface="Consolas" panose="020B0609020204030204" pitchFamily="49" charset="0"/>
              </a:rPr>
              <a:t>"</a:t>
            </a:r>
            <a:r>
              <a:rPr lang="ru-RU" sz="1300" dirty="0" smtClean="0">
                <a:solidFill>
                  <a:srgbClr val="A31515"/>
                </a:solidFill>
                <a:highlight>
                  <a:srgbClr val="FFFFFF"/>
                </a:highlight>
                <a:latin typeface="Consolas" panose="020B0609020204030204" pitchFamily="49" charset="0"/>
              </a:rPr>
              <a:t>Андрей Ершов"</a:t>
            </a:r>
            <a:r>
              <a:rPr lang="ru-RU" sz="13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300" dirty="0" smtClean="0">
                <a:solidFill>
                  <a:srgbClr val="000000"/>
                </a:solidFill>
                <a:highlight>
                  <a:srgbClr val="FFFFFF"/>
                </a:highlight>
                <a:latin typeface="Consolas" panose="020B0609020204030204" pitchFamily="49" charset="0"/>
              </a:rPr>
              <a:t>        </a:t>
            </a:r>
            <a:r>
              <a:rPr lang="en-US" sz="1300" dirty="0" err="1" smtClean="0">
                <a:solidFill>
                  <a:srgbClr val="000000"/>
                </a:solidFill>
                <a:highlight>
                  <a:srgbClr val="FFFFFF"/>
                </a:highlight>
                <a:latin typeface="Consolas" panose="020B0609020204030204" pitchFamily="49" charset="0"/>
              </a:rPr>
              <a:t>list.Add</a:t>
            </a:r>
            <a:r>
              <a:rPr lang="en-US" sz="1300" dirty="0" smtClean="0">
                <a:solidFill>
                  <a:srgbClr val="000000"/>
                </a:solidFill>
                <a:highlight>
                  <a:srgbClr val="FFFFFF"/>
                </a:highlight>
                <a:latin typeface="Consolas" panose="020B0609020204030204" pitchFamily="49" charset="0"/>
              </a:rPr>
              <a:t>(</a:t>
            </a:r>
            <a:r>
              <a:rPr lang="en-US" sz="1300" dirty="0" smtClean="0">
                <a:solidFill>
                  <a:srgbClr val="A31515"/>
                </a:solidFill>
                <a:highlight>
                  <a:srgbClr val="FFFFFF"/>
                </a:highlight>
                <a:latin typeface="Consolas" panose="020B0609020204030204" pitchFamily="49" charset="0"/>
              </a:rPr>
              <a:t>"</a:t>
            </a:r>
            <a:r>
              <a:rPr lang="en-US" sz="1300" dirty="0" err="1" smtClean="0">
                <a:solidFill>
                  <a:srgbClr val="A31515"/>
                </a:solidFill>
                <a:highlight>
                  <a:srgbClr val="FFFFFF"/>
                </a:highlight>
                <a:latin typeface="Consolas" panose="020B0609020204030204" pitchFamily="49" charset="0"/>
              </a:rPr>
              <a:t>Niklaus</a:t>
            </a:r>
            <a:r>
              <a:rPr lang="en-US" sz="1300" dirty="0" smtClean="0">
                <a:solidFill>
                  <a:srgbClr val="A31515"/>
                </a:solidFill>
                <a:highlight>
                  <a:srgbClr val="FFFFFF"/>
                </a:highlight>
                <a:latin typeface="Consolas" panose="020B0609020204030204" pitchFamily="49" charset="0"/>
              </a:rPr>
              <a:t> Wirth"</a:t>
            </a:r>
            <a:r>
              <a:rPr lang="en-US" sz="13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300" dirty="0" smtClean="0">
                <a:solidFill>
                  <a:srgbClr val="000000"/>
                </a:solidFill>
                <a:highlight>
                  <a:srgbClr val="FFFFFF"/>
                </a:highlight>
                <a:latin typeface="Consolas" panose="020B0609020204030204" pitchFamily="49" charset="0"/>
              </a:rPr>
              <a:t>        </a:t>
            </a:r>
            <a:r>
              <a:rPr lang="en-US" sz="1300" dirty="0" err="1" smtClean="0">
                <a:solidFill>
                  <a:srgbClr val="2B91AF"/>
                </a:solidFill>
                <a:highlight>
                  <a:srgbClr val="FFFFFF"/>
                </a:highlight>
                <a:latin typeface="Consolas" panose="020B0609020204030204" pitchFamily="49" charset="0"/>
              </a:rPr>
              <a:t>Console</a:t>
            </a:r>
            <a:r>
              <a:rPr lang="en-US" sz="1300" dirty="0" err="1" smtClean="0">
                <a:solidFill>
                  <a:srgbClr val="000000"/>
                </a:solidFill>
                <a:highlight>
                  <a:srgbClr val="FFFFFF"/>
                </a:highlight>
                <a:latin typeface="Consolas" panose="020B0609020204030204" pitchFamily="49" charset="0"/>
              </a:rPr>
              <a:t>.WriteLine</a:t>
            </a:r>
            <a:r>
              <a:rPr lang="en-US" sz="1300" dirty="0" smtClean="0">
                <a:solidFill>
                  <a:srgbClr val="000000"/>
                </a:solidFill>
                <a:highlight>
                  <a:srgbClr val="FFFFFF"/>
                </a:highlight>
                <a:latin typeface="Consolas" panose="020B0609020204030204" pitchFamily="49" charset="0"/>
              </a:rPr>
              <a:t>(</a:t>
            </a:r>
            <a:r>
              <a:rPr lang="en-US" sz="1300" dirty="0" smtClean="0">
                <a:solidFill>
                  <a:srgbClr val="A31515"/>
                </a:solidFill>
                <a:highlight>
                  <a:srgbClr val="FFFFFF"/>
                </a:highlight>
                <a:latin typeface="Consolas" panose="020B0609020204030204" pitchFamily="49" charset="0"/>
              </a:rPr>
              <a:t>"Count = {0}"</a:t>
            </a:r>
            <a:r>
              <a:rPr lang="en-US" sz="1300" dirty="0" smtClean="0">
                <a:solidFill>
                  <a:srgbClr val="000000"/>
                </a:solidFill>
                <a:highlight>
                  <a:srgbClr val="FFFFFF"/>
                </a:highlight>
                <a:latin typeface="Consolas" panose="020B0609020204030204" pitchFamily="49" charset="0"/>
              </a:rPr>
              <a:t>, </a:t>
            </a:r>
            <a:r>
              <a:rPr lang="en-US" sz="1300" dirty="0" err="1" smtClean="0">
                <a:solidFill>
                  <a:srgbClr val="000000"/>
                </a:solidFill>
                <a:highlight>
                  <a:srgbClr val="FFFFFF"/>
                </a:highlight>
                <a:latin typeface="Consolas" panose="020B0609020204030204" pitchFamily="49" charset="0"/>
              </a:rPr>
              <a:t>list.GetCount</a:t>
            </a:r>
            <a:r>
              <a:rPr lang="en-US" sz="13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300" dirty="0" smtClean="0">
                <a:solidFill>
                  <a:srgbClr val="000000"/>
                </a:solidFill>
                <a:highlight>
                  <a:srgbClr val="FFFFFF"/>
                </a:highlight>
                <a:latin typeface="Consolas" panose="020B0609020204030204" pitchFamily="49" charset="0"/>
              </a:rPr>
              <a:t>    }</a:t>
            </a:r>
          </a:p>
          <a:p>
            <a:pPr marL="432000" indent="0">
              <a:buFont typeface="Wingdings" panose="05000000000000000000" pitchFamily="2" charset="2"/>
              <a:buNone/>
              <a:defRPr/>
            </a:pPr>
            <a:r>
              <a:rPr lang="en-US" sz="1300" dirty="0" smtClean="0">
                <a:solidFill>
                  <a:srgbClr val="000000"/>
                </a:solidFill>
                <a:highlight>
                  <a:srgbClr val="FFFFFF"/>
                </a:highlight>
                <a:latin typeface="Consolas" panose="020B0609020204030204" pitchFamily="49" charset="0"/>
              </a:rPr>
              <a:t>}</a:t>
            </a:r>
          </a:p>
          <a:p>
            <a:pPr marL="0" indent="0">
              <a:buFont typeface="Wingdings" panose="05000000000000000000" pitchFamily="2" charset="2"/>
              <a:buNone/>
              <a:defRPr/>
            </a:pPr>
            <a:endParaRPr lang="ru-RU" sz="1300" dirty="0" smtClean="0">
              <a:solidFill>
                <a:srgbClr val="000000"/>
              </a:solidFill>
              <a:highlight>
                <a:srgbClr val="FFFFFF"/>
              </a:highlight>
              <a:latin typeface="Consolas" panose="020B0609020204030204" pitchFamily="49" charset="0"/>
            </a:endParaRPr>
          </a:p>
          <a:p>
            <a:pPr marL="0" indent="0">
              <a:buFont typeface="Wingdings" panose="05000000000000000000" pitchFamily="2" charset="2"/>
              <a:buNone/>
              <a:defRPr/>
            </a:pPr>
            <a:endParaRPr lang="en-US" sz="1300" dirty="0" smtClean="0">
              <a:solidFill>
                <a:srgbClr val="000000"/>
              </a:solidFill>
              <a:highlight>
                <a:srgbClr val="FFFFFF"/>
              </a:highlight>
              <a:latin typeface="Consolas" panose="020B0609020204030204" pitchFamily="49" charset="0"/>
            </a:endParaRPr>
          </a:p>
        </p:txBody>
      </p:sp>
      <p:sp>
        <p:nvSpPr>
          <p:cNvPr id="1843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6127B52-8C6B-4440-831D-6C1F18DDF94C}" type="slidenum">
              <a:rPr lang="en-GB" altLang="en-US" sz="1400" smtClean="0"/>
              <a:pPr>
                <a:spcBef>
                  <a:spcPct val="0"/>
                </a:spcBef>
                <a:buClrTx/>
                <a:buSzTx/>
                <a:buFontTx/>
                <a:buNone/>
              </a:pPr>
              <a:t>7</a:t>
            </a:fld>
            <a:endParaRPr lang="en-GB" altLang="en-US" sz="1400" smtClean="0"/>
          </a:p>
        </p:txBody>
      </p:sp>
      <p:pic>
        <p:nvPicPr>
          <p:cNvPr id="2" name="Picture 1"/>
          <p:cNvPicPr>
            <a:picLocks noChangeAspect="1"/>
          </p:cNvPicPr>
          <p:nvPr/>
        </p:nvPicPr>
        <p:blipFill>
          <a:blip r:embed="rId3"/>
          <a:stretch>
            <a:fillRect/>
          </a:stretch>
        </p:blipFill>
        <p:spPr>
          <a:xfrm>
            <a:off x="6012160" y="1729018"/>
            <a:ext cx="2829854" cy="3500182"/>
          </a:xfrm>
          <a:prstGeom prst="rect">
            <a:avLst/>
          </a:prstGeo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smtClean="0"/>
              <a:t>Мост</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smtClean="0"/>
              <a:t>Мост через интерфейс создается к отдельной иерархии классов</a:t>
            </a:r>
            <a:r>
              <a:rPr lang="en-US" altLang="en-US" sz="1800" dirty="0" smtClean="0"/>
              <a:t>.</a:t>
            </a:r>
          </a:p>
          <a:p>
            <a:pPr marL="432000" indent="0">
              <a:spcBef>
                <a:spcPts val="1200"/>
              </a:spcBef>
              <a:buNone/>
            </a:pPr>
            <a:r>
              <a:rPr lang="en-US" sz="1400" dirty="0" smtClean="0">
                <a:solidFill>
                  <a:srgbClr val="0000FF"/>
                </a:solidFill>
                <a:highlight>
                  <a:srgbClr val="FFFFFF"/>
                </a:highlight>
                <a:latin typeface="Consolas" panose="020B0609020204030204" pitchFamily="49" charset="0"/>
              </a:rPr>
              <a:t>public</a:t>
            </a:r>
            <a:r>
              <a:rPr lang="en-US" sz="1400" dirty="0" smtClean="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LowQualityPaintDevice</a:t>
            </a:r>
            <a:r>
              <a:rPr lang="en-US" sz="1400" dirty="0">
                <a:solidFill>
                  <a:srgbClr val="000000"/>
                </a:solidFill>
                <a:highlight>
                  <a:srgbClr val="FFFFFF"/>
                </a:highlight>
                <a:latin typeface="Consolas" panose="020B0609020204030204" pitchFamily="49" charset="0"/>
              </a:rPr>
              <a:t> : </a:t>
            </a:r>
            <a:r>
              <a:rPr lang="en-US" sz="1400" dirty="0" err="1">
                <a:solidFill>
                  <a:srgbClr val="2B91AF"/>
                </a:solidFill>
                <a:highlight>
                  <a:srgbClr val="FFFFFF"/>
                </a:highlight>
                <a:latin typeface="Consolas" panose="020B0609020204030204" pitchFamily="49" charset="0"/>
              </a:rPr>
              <a:t>IPaintDevice</a:t>
            </a:r>
            <a:endParaRPr lang="en-US" sz="1400" dirty="0">
              <a:solidFill>
                <a:srgbClr val="000000"/>
              </a:solidFill>
              <a:highlight>
                <a:srgbClr val="FFFFFF"/>
              </a:highlight>
              <a:latin typeface="Consolas" panose="020B0609020204030204" pitchFamily="49" charset="0"/>
            </a:endParaRPr>
          </a:p>
          <a:p>
            <a:pPr marL="432000" indent="0">
              <a:buNone/>
            </a:pPr>
            <a:r>
              <a:rPr lang="en-US" sz="1400" dirty="0">
                <a:solidFill>
                  <a:srgbClr val="000000"/>
                </a:solidFill>
                <a:highlight>
                  <a:srgbClr val="FFFFFF"/>
                </a:highlight>
                <a:latin typeface="Consolas" panose="020B0609020204030204" pitchFamily="49" charset="0"/>
              </a:rPr>
              <a:t>{</a:t>
            </a:r>
          </a:p>
          <a:p>
            <a:pPr marL="432000" indent="0">
              <a:buNone/>
            </a:pPr>
            <a:r>
              <a:rPr lang="fr-FR" sz="1400" dirty="0">
                <a:solidFill>
                  <a:srgbClr val="000000"/>
                </a:solidFill>
                <a:highlight>
                  <a:srgbClr val="FFFFFF"/>
                </a:highlight>
                <a:latin typeface="Consolas" panose="020B0609020204030204" pitchFamily="49" charset="0"/>
              </a:rPr>
              <a:t>    </a:t>
            </a:r>
            <a:r>
              <a:rPr lang="fr-FR" sz="1400" dirty="0">
                <a:solidFill>
                  <a:srgbClr val="0000FF"/>
                </a:solidFill>
                <a:highlight>
                  <a:srgbClr val="FFFFFF"/>
                </a:highlight>
                <a:latin typeface="Consolas" panose="020B0609020204030204" pitchFamily="49" charset="0"/>
              </a:rPr>
              <a:t>public</a:t>
            </a:r>
            <a:r>
              <a:rPr lang="fr-FR" sz="1400" dirty="0">
                <a:solidFill>
                  <a:srgbClr val="000000"/>
                </a:solidFill>
                <a:highlight>
                  <a:srgbClr val="FFFFFF"/>
                </a:highlight>
                <a:latin typeface="Consolas" panose="020B0609020204030204" pitchFamily="49" charset="0"/>
              </a:rPr>
              <a:t> </a:t>
            </a:r>
            <a:r>
              <a:rPr lang="fr-FR" sz="1400" dirty="0" err="1">
                <a:solidFill>
                  <a:srgbClr val="0000FF"/>
                </a:solidFill>
                <a:highlight>
                  <a:srgbClr val="FFFFFF"/>
                </a:highlight>
                <a:latin typeface="Consolas" panose="020B0609020204030204" pitchFamily="49" charset="0"/>
              </a:rPr>
              <a:t>void</a:t>
            </a:r>
            <a:r>
              <a:rPr lang="fr-FR" sz="1400" dirty="0">
                <a:solidFill>
                  <a:srgbClr val="000000"/>
                </a:solidFill>
                <a:highlight>
                  <a:srgbClr val="FFFFFF"/>
                </a:highlight>
                <a:latin typeface="Consolas" panose="020B0609020204030204" pitchFamily="49" charset="0"/>
              </a:rPr>
              <a:t> </a:t>
            </a:r>
            <a:r>
              <a:rPr lang="fr-FR" sz="1400" dirty="0" err="1">
                <a:solidFill>
                  <a:srgbClr val="000000"/>
                </a:solidFill>
                <a:highlight>
                  <a:srgbClr val="FFFFFF"/>
                </a:highlight>
                <a:latin typeface="Consolas" panose="020B0609020204030204" pitchFamily="49" charset="0"/>
              </a:rPr>
              <a:t>DrawCircle</a:t>
            </a:r>
            <a:r>
              <a:rPr lang="fr-FR" sz="1400" dirty="0">
                <a:solidFill>
                  <a:srgbClr val="000000"/>
                </a:solidFill>
                <a:highlight>
                  <a:srgbClr val="FFFFFF"/>
                </a:highlight>
                <a:latin typeface="Consolas" panose="020B0609020204030204" pitchFamily="49" charset="0"/>
              </a:rPr>
              <a:t>(</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x, </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y, </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radius) { ... }</a:t>
            </a:r>
          </a:p>
          <a:p>
            <a:pPr marL="432000" indent="0">
              <a:buNone/>
            </a:pPr>
            <a:r>
              <a:rPr lang="en-US" sz="1400" dirty="0">
                <a:solidFill>
                  <a:srgbClr val="000000"/>
                </a:solidFill>
                <a:highlight>
                  <a:srgbClr val="FFFFFF"/>
                </a:highlight>
                <a:latin typeface="Consolas" panose="020B0609020204030204" pitchFamily="49" charset="0"/>
              </a:rPr>
              <a:t>}</a:t>
            </a:r>
          </a:p>
          <a:p>
            <a:pPr marL="432000" indent="0">
              <a:buNone/>
            </a:pPr>
            <a:endParaRPr lang="en-US" sz="1400" dirty="0">
              <a:solidFill>
                <a:srgbClr val="000000"/>
              </a:solidFill>
              <a:highlight>
                <a:srgbClr val="FFFFFF"/>
              </a:highlight>
              <a:latin typeface="Consolas" panose="020B0609020204030204" pitchFamily="49" charset="0"/>
            </a:endParaRPr>
          </a:p>
          <a:p>
            <a:pPr marL="432000" indent="0">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HighQualityPaintDevice</a:t>
            </a:r>
            <a:r>
              <a:rPr lang="en-US" sz="1400" dirty="0">
                <a:solidFill>
                  <a:srgbClr val="000000"/>
                </a:solidFill>
                <a:highlight>
                  <a:srgbClr val="FFFFFF"/>
                </a:highlight>
                <a:latin typeface="Consolas" panose="020B0609020204030204" pitchFamily="49" charset="0"/>
              </a:rPr>
              <a:t> : </a:t>
            </a:r>
            <a:r>
              <a:rPr lang="en-US" sz="1400" dirty="0" err="1">
                <a:solidFill>
                  <a:srgbClr val="2B91AF"/>
                </a:solidFill>
                <a:highlight>
                  <a:srgbClr val="FFFFFF"/>
                </a:highlight>
                <a:latin typeface="Consolas" panose="020B0609020204030204" pitchFamily="49" charset="0"/>
              </a:rPr>
              <a:t>IPaintDevice</a:t>
            </a:r>
            <a:endParaRPr lang="en-US" sz="1400" dirty="0">
              <a:solidFill>
                <a:srgbClr val="000000"/>
              </a:solidFill>
              <a:highlight>
                <a:srgbClr val="FFFFFF"/>
              </a:highlight>
              <a:latin typeface="Consolas" panose="020B0609020204030204" pitchFamily="49" charset="0"/>
            </a:endParaRPr>
          </a:p>
          <a:p>
            <a:pPr marL="432000" indent="0">
              <a:buNone/>
            </a:pPr>
            <a:r>
              <a:rPr lang="en-US" sz="1400" dirty="0">
                <a:solidFill>
                  <a:srgbClr val="000000"/>
                </a:solidFill>
                <a:highlight>
                  <a:srgbClr val="FFFFFF"/>
                </a:highlight>
                <a:latin typeface="Consolas" panose="020B0609020204030204" pitchFamily="49" charset="0"/>
              </a:rPr>
              <a:t>{</a:t>
            </a:r>
          </a:p>
          <a:p>
            <a:pPr marL="432000" indent="0">
              <a:buNone/>
            </a:pPr>
            <a:r>
              <a:rPr lang="fr-FR" sz="1400" dirty="0">
                <a:solidFill>
                  <a:srgbClr val="000000"/>
                </a:solidFill>
                <a:highlight>
                  <a:srgbClr val="FFFFFF"/>
                </a:highlight>
                <a:latin typeface="Consolas" panose="020B0609020204030204" pitchFamily="49" charset="0"/>
              </a:rPr>
              <a:t>    </a:t>
            </a:r>
            <a:r>
              <a:rPr lang="fr-FR" sz="1400" dirty="0">
                <a:solidFill>
                  <a:srgbClr val="0000FF"/>
                </a:solidFill>
                <a:highlight>
                  <a:srgbClr val="FFFFFF"/>
                </a:highlight>
                <a:latin typeface="Consolas" panose="020B0609020204030204" pitchFamily="49" charset="0"/>
              </a:rPr>
              <a:t>public</a:t>
            </a:r>
            <a:r>
              <a:rPr lang="fr-FR" sz="1400" dirty="0">
                <a:solidFill>
                  <a:srgbClr val="000000"/>
                </a:solidFill>
                <a:highlight>
                  <a:srgbClr val="FFFFFF"/>
                </a:highlight>
                <a:latin typeface="Consolas" panose="020B0609020204030204" pitchFamily="49" charset="0"/>
              </a:rPr>
              <a:t> </a:t>
            </a:r>
            <a:r>
              <a:rPr lang="fr-FR" sz="1400" dirty="0" err="1">
                <a:solidFill>
                  <a:srgbClr val="0000FF"/>
                </a:solidFill>
                <a:highlight>
                  <a:srgbClr val="FFFFFF"/>
                </a:highlight>
                <a:latin typeface="Consolas" panose="020B0609020204030204" pitchFamily="49" charset="0"/>
              </a:rPr>
              <a:t>void</a:t>
            </a:r>
            <a:r>
              <a:rPr lang="fr-FR" sz="1400" dirty="0">
                <a:solidFill>
                  <a:srgbClr val="000000"/>
                </a:solidFill>
                <a:highlight>
                  <a:srgbClr val="FFFFFF"/>
                </a:highlight>
                <a:latin typeface="Consolas" panose="020B0609020204030204" pitchFamily="49" charset="0"/>
              </a:rPr>
              <a:t> </a:t>
            </a:r>
            <a:r>
              <a:rPr lang="fr-FR" sz="1400" dirty="0" err="1">
                <a:solidFill>
                  <a:srgbClr val="000000"/>
                </a:solidFill>
                <a:highlight>
                  <a:srgbClr val="FFFFFF"/>
                </a:highlight>
                <a:latin typeface="Consolas" panose="020B0609020204030204" pitchFamily="49" charset="0"/>
              </a:rPr>
              <a:t>DrawCircle</a:t>
            </a:r>
            <a:r>
              <a:rPr lang="fr-FR" sz="1400" dirty="0">
                <a:solidFill>
                  <a:srgbClr val="000000"/>
                </a:solidFill>
                <a:highlight>
                  <a:srgbClr val="FFFFFF"/>
                </a:highlight>
                <a:latin typeface="Consolas" panose="020B0609020204030204" pitchFamily="49" charset="0"/>
              </a:rPr>
              <a:t>(</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x, </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y, </a:t>
            </a:r>
            <a:r>
              <a:rPr lang="fr-FR" sz="1400" dirty="0" err="1">
                <a:solidFill>
                  <a:srgbClr val="0000FF"/>
                </a:solidFill>
                <a:highlight>
                  <a:srgbClr val="FFFFFF"/>
                </a:highlight>
                <a:latin typeface="Consolas" panose="020B0609020204030204" pitchFamily="49" charset="0"/>
              </a:rPr>
              <a:t>int</a:t>
            </a:r>
            <a:r>
              <a:rPr lang="fr-FR" sz="1400" dirty="0">
                <a:solidFill>
                  <a:srgbClr val="000000"/>
                </a:solidFill>
                <a:highlight>
                  <a:srgbClr val="FFFFFF"/>
                </a:highlight>
                <a:latin typeface="Consolas" panose="020B0609020204030204" pitchFamily="49" charset="0"/>
              </a:rPr>
              <a:t> radius) { ... }</a:t>
            </a:r>
          </a:p>
          <a:p>
            <a:pPr marL="432000" indent="0">
              <a:buNone/>
            </a:pPr>
            <a:r>
              <a:rPr lang="en-US" sz="1400" dirty="0">
                <a:solidFill>
                  <a:srgbClr val="000000"/>
                </a:solidFill>
                <a:highlight>
                  <a:srgbClr val="FFFFFF"/>
                </a:highlight>
                <a:latin typeface="Consolas" panose="020B0609020204030204" pitchFamily="49" charset="0"/>
              </a:rPr>
              <a:t>}</a:t>
            </a:r>
          </a:p>
          <a:p>
            <a:pPr marL="432000" indent="0">
              <a:spcBef>
                <a:spcPts val="200"/>
              </a:spcBef>
              <a:buNone/>
            </a:pPr>
            <a:endParaRPr lang="ru-RU" sz="1400" dirty="0" smtClean="0">
              <a:solidFill>
                <a:srgbClr val="000000"/>
              </a:solidFill>
              <a:highlight>
                <a:srgbClr val="FFFFFF"/>
              </a:highlight>
              <a:latin typeface="Consolas" panose="020B0609020204030204" pitchFamily="49" charset="0"/>
            </a:endParaRPr>
          </a:p>
          <a:p>
            <a:pPr marL="432000" indent="0">
              <a:buNone/>
            </a:pP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TestBridge</a:t>
            </a:r>
            <a:r>
              <a:rPr lang="en-US" sz="1400" dirty="0">
                <a:solidFill>
                  <a:srgbClr val="000000"/>
                </a:solidFill>
                <a:highlight>
                  <a:srgbClr val="FFFFFF"/>
                </a:highlight>
                <a:latin typeface="Consolas" panose="020B0609020204030204" pitchFamily="49" charset="0"/>
              </a:rPr>
              <a:t>()</a:t>
            </a:r>
          </a:p>
          <a:p>
            <a:pPr marL="432000" indent="0">
              <a:buNone/>
            </a:pPr>
            <a:r>
              <a:rPr lang="en-US" sz="1400" dirty="0">
                <a:solidFill>
                  <a:srgbClr val="000000"/>
                </a:solidFill>
                <a:highlight>
                  <a:srgbClr val="FFFFFF"/>
                </a:highlight>
                <a:latin typeface="Consolas" panose="020B0609020204030204" pitchFamily="49" charset="0"/>
              </a:rPr>
              <a:t>{</a:t>
            </a:r>
          </a:p>
          <a:p>
            <a:pPr marL="43200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painter1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Painter</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LowQualityPaintDevice</a:t>
            </a:r>
            <a:r>
              <a:rPr lang="en-US" sz="1400" dirty="0">
                <a:solidFill>
                  <a:srgbClr val="000000"/>
                </a:solidFill>
                <a:highlight>
                  <a:srgbClr val="FFFFFF"/>
                </a:highlight>
                <a:latin typeface="Consolas" panose="020B0609020204030204" pitchFamily="49" charset="0"/>
              </a:rPr>
              <a:t>());</a:t>
            </a:r>
          </a:p>
          <a:p>
            <a:pPr marL="432000" indent="0">
              <a:buNone/>
            </a:pPr>
            <a:r>
              <a:rPr lang="en-US" sz="1400" dirty="0">
                <a:solidFill>
                  <a:srgbClr val="000000"/>
                </a:solidFill>
                <a:highlight>
                  <a:srgbClr val="FFFFFF"/>
                </a:highlight>
                <a:latin typeface="Consolas" panose="020B0609020204030204" pitchFamily="49" charset="0"/>
              </a:rPr>
              <a:t>    painter1.DrawCircle(10, 10, 5);</a:t>
            </a:r>
          </a:p>
          <a:p>
            <a:pPr marL="432000" indent="0">
              <a:buNone/>
            </a:pPr>
            <a:endParaRPr lang="en-US" sz="1400" dirty="0">
              <a:solidFill>
                <a:srgbClr val="000000"/>
              </a:solidFill>
              <a:highlight>
                <a:srgbClr val="FFFFFF"/>
              </a:highlight>
              <a:latin typeface="Consolas" panose="020B0609020204030204" pitchFamily="49" charset="0"/>
            </a:endParaRPr>
          </a:p>
          <a:p>
            <a:pPr marL="432000" indent="0">
              <a:buNone/>
            </a:pP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var</a:t>
            </a:r>
            <a:r>
              <a:rPr lang="en-US" sz="1400" dirty="0">
                <a:solidFill>
                  <a:srgbClr val="000000"/>
                </a:solidFill>
                <a:highlight>
                  <a:srgbClr val="FFFFFF"/>
                </a:highlight>
                <a:latin typeface="Consolas" panose="020B0609020204030204" pitchFamily="49" charset="0"/>
              </a:rPr>
              <a:t> painter2 = </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Painter</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new</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HighQualityPaintDevice</a:t>
            </a:r>
            <a:r>
              <a:rPr lang="en-US" sz="1400" dirty="0">
                <a:solidFill>
                  <a:srgbClr val="000000"/>
                </a:solidFill>
                <a:highlight>
                  <a:srgbClr val="FFFFFF"/>
                </a:highlight>
                <a:latin typeface="Consolas" panose="020B0609020204030204" pitchFamily="49" charset="0"/>
              </a:rPr>
              <a:t>());</a:t>
            </a:r>
          </a:p>
          <a:p>
            <a:pPr marL="432000" indent="0">
              <a:buNone/>
            </a:pPr>
            <a:r>
              <a:rPr lang="en-US" sz="1400" dirty="0">
                <a:solidFill>
                  <a:srgbClr val="000000"/>
                </a:solidFill>
                <a:highlight>
                  <a:srgbClr val="FFFFFF"/>
                </a:highlight>
                <a:latin typeface="Consolas" panose="020B0609020204030204" pitchFamily="49" charset="0"/>
              </a:rPr>
              <a:t>    painter2.DrawCircle(10, 10, 5);</a:t>
            </a:r>
          </a:p>
          <a:p>
            <a:pPr marL="432000" indent="0">
              <a:buNone/>
            </a:pPr>
            <a:r>
              <a:rPr lang="en-US" sz="1400" dirty="0">
                <a:solidFill>
                  <a:srgbClr val="000000"/>
                </a:solidFill>
                <a:highlight>
                  <a:srgbClr val="FFFFFF"/>
                </a:highlight>
                <a:latin typeface="Consolas" panose="020B0609020204030204" pitchFamily="49" charset="0"/>
              </a:rPr>
              <a:t>}</a:t>
            </a:r>
          </a:p>
          <a:p>
            <a:pPr marL="432000" indent="0">
              <a:spcBef>
                <a:spcPts val="200"/>
              </a:spcBef>
              <a:buNone/>
            </a:pPr>
            <a:endParaRPr lang="en-US" sz="1400" dirty="0">
              <a:solidFill>
                <a:srgbClr val="000000"/>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70</a:t>
            </a:fld>
            <a:endParaRPr lang="en-GB" altLang="en-US" sz="1400" smtClean="0"/>
          </a:p>
        </p:txBody>
      </p:sp>
    </p:spTree>
    <p:extLst>
      <p:ext uri="{BB962C8B-B14F-4D97-AF65-F5344CB8AC3E}">
        <p14:creationId xmlns:p14="http://schemas.microsoft.com/office/powerpoint/2010/main" val="326069809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Straight Connector 72"/>
          <p:cNvCxnSpPr/>
          <p:nvPr/>
        </p:nvCxnSpPr>
        <p:spPr bwMode="auto">
          <a:xfrm flipV="1">
            <a:off x="2994057" y="3480173"/>
            <a:ext cx="1" cy="540469"/>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Freeform 71"/>
          <p:cNvSpPr>
            <a:spLocks/>
          </p:cNvSpPr>
          <p:nvPr/>
        </p:nvSpPr>
        <p:spPr bwMode="auto">
          <a:xfrm flipH="1">
            <a:off x="7118289" y="3615036"/>
            <a:ext cx="823913" cy="546099"/>
          </a:xfrm>
          <a:custGeom>
            <a:avLst/>
            <a:gdLst/>
            <a:ahLst/>
            <a:cxnLst>
              <a:cxn ang="0">
                <a:pos x="554" y="0"/>
              </a:cxn>
              <a:cxn ang="0">
                <a:pos x="554" y="263"/>
              </a:cxn>
              <a:cxn ang="0">
                <a:pos x="0" y="263"/>
              </a:cxn>
              <a:cxn ang="0">
                <a:pos x="0" y="478"/>
              </a:cxn>
            </a:cxnLst>
            <a:rect l="0" t="0" r="r" b="b"/>
            <a:pathLst>
              <a:path w="554" h="478">
                <a:moveTo>
                  <a:pt x="554" y="0"/>
                </a:moveTo>
                <a:lnTo>
                  <a:pt x="554" y="263"/>
                </a:lnTo>
                <a:lnTo>
                  <a:pt x="0" y="263"/>
                </a:lnTo>
                <a:lnTo>
                  <a:pt x="0" y="478"/>
                </a:lnTo>
              </a:path>
            </a:pathLst>
          </a:custGeom>
          <a:noFill/>
          <a:ln w="19050" cap="rnd">
            <a:solidFill>
              <a:srgbClr val="000000"/>
            </a:solidFill>
            <a:prstDash val="lgDash"/>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71" name="Freeform 70"/>
          <p:cNvSpPr>
            <a:spLocks/>
          </p:cNvSpPr>
          <p:nvPr/>
        </p:nvSpPr>
        <p:spPr bwMode="auto">
          <a:xfrm>
            <a:off x="5272088" y="3607891"/>
            <a:ext cx="823913" cy="546099"/>
          </a:xfrm>
          <a:custGeom>
            <a:avLst/>
            <a:gdLst/>
            <a:ahLst/>
            <a:cxnLst>
              <a:cxn ang="0">
                <a:pos x="554" y="0"/>
              </a:cxn>
              <a:cxn ang="0">
                <a:pos x="554" y="263"/>
              </a:cxn>
              <a:cxn ang="0">
                <a:pos x="0" y="263"/>
              </a:cxn>
              <a:cxn ang="0">
                <a:pos x="0" y="478"/>
              </a:cxn>
            </a:cxnLst>
            <a:rect l="0" t="0" r="r" b="b"/>
            <a:pathLst>
              <a:path w="554" h="478">
                <a:moveTo>
                  <a:pt x="554" y="0"/>
                </a:moveTo>
                <a:lnTo>
                  <a:pt x="554" y="263"/>
                </a:lnTo>
                <a:lnTo>
                  <a:pt x="0" y="263"/>
                </a:lnTo>
                <a:lnTo>
                  <a:pt x="0" y="478"/>
                </a:lnTo>
              </a:path>
            </a:pathLst>
          </a:custGeom>
          <a:noFill/>
          <a:ln w="19050" cap="rnd">
            <a:solidFill>
              <a:srgbClr val="000000"/>
            </a:solidFill>
            <a:prstDash val="lgDash"/>
            <a:round/>
            <a:headEnd/>
            <a:tailEnd/>
          </a:ln>
        </p:spPr>
        <p:txBody>
          <a:bodyPr vert="horz" wrap="square" lIns="91440" tIns="45720" rIns="91440" bIns="45720" numCol="1"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a:p>
        </p:txBody>
      </p:sp>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smtClean="0"/>
              <a:t>Мост</a:t>
            </a:r>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a:t>Мост – делегирование функциональности метода другому объекту через интерфейс, чтобы иметь возможность независимо менять реализацию интерфейса</a:t>
            </a:r>
            <a:r>
              <a:rPr lang="en-US" altLang="en-US" sz="1800" dirty="0"/>
              <a:t>.</a:t>
            </a:r>
            <a:endParaRPr lang="en-US" altLang="en-US" sz="1800" dirty="0" smtClean="0"/>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71</a:t>
            </a:fld>
            <a:endParaRPr lang="en-GB" altLang="en-US" sz="1400" smtClean="0"/>
          </a:p>
        </p:txBody>
      </p:sp>
      <p:grpSp>
        <p:nvGrpSpPr>
          <p:cNvPr id="5" name="Group 5"/>
          <p:cNvGrpSpPr>
            <a:grpSpLocks noChangeAspect="1"/>
          </p:cNvGrpSpPr>
          <p:nvPr/>
        </p:nvGrpSpPr>
        <p:grpSpPr bwMode="auto">
          <a:xfrm>
            <a:off x="166688" y="2564904"/>
            <a:ext cx="8824913" cy="2457450"/>
            <a:chOff x="105" y="1373"/>
            <a:chExt cx="5559" cy="1548"/>
          </a:xfrm>
        </p:grpSpPr>
        <p:sp>
          <p:nvSpPr>
            <p:cNvPr id="66" name="Line 66"/>
            <p:cNvSpPr>
              <a:spLocks noChangeShapeType="1"/>
            </p:cNvSpPr>
            <p:nvPr/>
          </p:nvSpPr>
          <p:spPr bwMode="auto">
            <a:xfrm>
              <a:off x="855" y="1662"/>
              <a:ext cx="500" cy="1"/>
            </a:xfrm>
            <a:prstGeom prst="line">
              <a:avLst/>
            </a:pr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0" name="Line 40"/>
            <p:cNvSpPr>
              <a:spLocks noChangeShapeType="1"/>
            </p:cNvSpPr>
            <p:nvPr/>
          </p:nvSpPr>
          <p:spPr bwMode="auto">
            <a:xfrm>
              <a:off x="2520" y="1662"/>
              <a:ext cx="998" cy="0"/>
            </a:xfrm>
            <a:prstGeom prst="line">
              <a:avLst/>
            </a:pr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6" name="Rectangle 6"/>
            <p:cNvSpPr>
              <a:spLocks noChangeArrowheads="1"/>
            </p:cNvSpPr>
            <p:nvPr/>
          </p:nvSpPr>
          <p:spPr bwMode="auto">
            <a:xfrm>
              <a:off x="3521" y="1736"/>
              <a:ext cx="1274" cy="19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7" name="Rectangle 7"/>
            <p:cNvSpPr>
              <a:spLocks noChangeArrowheads="1"/>
            </p:cNvSpPr>
            <p:nvPr/>
          </p:nvSpPr>
          <p:spPr bwMode="auto">
            <a:xfrm>
              <a:off x="3521" y="1736"/>
              <a:ext cx="1274" cy="193"/>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8" name="Rectangle 8"/>
            <p:cNvSpPr>
              <a:spLocks noChangeArrowheads="1"/>
            </p:cNvSpPr>
            <p:nvPr/>
          </p:nvSpPr>
          <p:spPr bwMode="auto">
            <a:xfrm>
              <a:off x="3530" y="1739"/>
              <a:ext cx="159"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1"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9"/>
            <p:cNvSpPr>
              <a:spLocks noChangeArrowheads="1"/>
            </p:cNvSpPr>
            <p:nvPr/>
          </p:nvSpPr>
          <p:spPr bwMode="auto">
            <a:xfrm>
              <a:off x="3609" y="1739"/>
              <a:ext cx="1014"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1" u="none" strike="noStrike" cap="none" normalizeH="0" baseline="0" smtClean="0">
                  <a:ln>
                    <a:noFill/>
                  </a:ln>
                  <a:solidFill>
                    <a:srgbClr val="000000"/>
                  </a:solidFill>
                  <a:effectLst/>
                  <a:latin typeface="Consolas" pitchFamily="49" charset="0"/>
                  <a:cs typeface="Arial" pitchFamily="34" charset="0"/>
                </a:rPr>
                <a:t>OperationImp</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10"/>
            <p:cNvSpPr>
              <a:spLocks noChangeArrowheads="1"/>
            </p:cNvSpPr>
            <p:nvPr/>
          </p:nvSpPr>
          <p:spPr bwMode="auto">
            <a:xfrm>
              <a:off x="4544" y="1739"/>
              <a:ext cx="238"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1"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11"/>
            <p:cNvSpPr>
              <a:spLocks noChangeArrowheads="1"/>
            </p:cNvSpPr>
            <p:nvPr/>
          </p:nvSpPr>
          <p:spPr bwMode="auto">
            <a:xfrm>
              <a:off x="3521" y="1373"/>
              <a:ext cx="1274" cy="36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2" name="Rectangle 12"/>
            <p:cNvSpPr>
              <a:spLocks noChangeArrowheads="1"/>
            </p:cNvSpPr>
            <p:nvPr/>
          </p:nvSpPr>
          <p:spPr bwMode="auto">
            <a:xfrm>
              <a:off x="3521" y="1373"/>
              <a:ext cx="1274" cy="363"/>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3" name="Rectangle 13"/>
            <p:cNvSpPr>
              <a:spLocks noChangeArrowheads="1"/>
            </p:cNvSpPr>
            <p:nvPr/>
          </p:nvSpPr>
          <p:spPr bwMode="auto">
            <a:xfrm>
              <a:off x="3732" y="1377"/>
              <a:ext cx="935"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rgbClr val="000000"/>
                  </a:solidFill>
                  <a:effectLst/>
                  <a:latin typeface="Consolas" pitchFamily="49" charset="0"/>
                  <a:cs typeface="Arial" pitchFamily="34" charset="0"/>
                </a:rPr>
                <a:t>«interface»</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Rectangle 14"/>
            <p:cNvSpPr>
              <a:spLocks noChangeArrowheads="1"/>
            </p:cNvSpPr>
            <p:nvPr/>
          </p:nvSpPr>
          <p:spPr bwMode="auto">
            <a:xfrm>
              <a:off x="3927" y="1553"/>
              <a:ext cx="547"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smtClean="0">
                  <a:ln>
                    <a:noFill/>
                  </a:ln>
                  <a:solidFill>
                    <a:srgbClr val="000000"/>
                  </a:solidFill>
                  <a:effectLst/>
                  <a:latin typeface="Consolas" pitchFamily="49" charset="0"/>
                  <a:cs typeface="Arial" pitchFamily="34" charset="0"/>
                </a:rPr>
                <a:t>Bridge</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Rectangle 15"/>
            <p:cNvSpPr>
              <a:spLocks noChangeArrowheads="1"/>
            </p:cNvSpPr>
            <p:nvPr/>
          </p:nvSpPr>
          <p:spPr bwMode="auto">
            <a:xfrm>
              <a:off x="1355" y="1759"/>
              <a:ext cx="1041" cy="19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6" name="Rectangle 16"/>
            <p:cNvSpPr>
              <a:spLocks noChangeArrowheads="1"/>
            </p:cNvSpPr>
            <p:nvPr/>
          </p:nvSpPr>
          <p:spPr bwMode="auto">
            <a:xfrm>
              <a:off x="1355" y="1759"/>
              <a:ext cx="1041" cy="193"/>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7" name="Rectangle 17"/>
            <p:cNvSpPr>
              <a:spLocks noChangeArrowheads="1"/>
            </p:cNvSpPr>
            <p:nvPr/>
          </p:nvSpPr>
          <p:spPr bwMode="auto">
            <a:xfrm>
              <a:off x="1369" y="1765"/>
              <a:ext cx="159"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8" name="Rectangle 18"/>
            <p:cNvSpPr>
              <a:spLocks noChangeArrowheads="1"/>
            </p:cNvSpPr>
            <p:nvPr/>
          </p:nvSpPr>
          <p:spPr bwMode="auto">
            <a:xfrm>
              <a:off x="1448" y="1765"/>
              <a:ext cx="785"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rgbClr val="000000"/>
                  </a:solidFill>
                  <a:effectLst/>
                  <a:latin typeface="Consolas" pitchFamily="49" charset="0"/>
                  <a:cs typeface="Arial" pitchFamily="34" charset="0"/>
                </a:rPr>
                <a:t>Operation</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Rectangle 19"/>
            <p:cNvSpPr>
              <a:spLocks noChangeArrowheads="1"/>
            </p:cNvSpPr>
            <p:nvPr/>
          </p:nvSpPr>
          <p:spPr bwMode="auto">
            <a:xfrm>
              <a:off x="2145" y="1765"/>
              <a:ext cx="238"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Rectangle 20"/>
            <p:cNvSpPr>
              <a:spLocks noChangeArrowheads="1"/>
            </p:cNvSpPr>
            <p:nvPr/>
          </p:nvSpPr>
          <p:spPr bwMode="auto">
            <a:xfrm>
              <a:off x="1355" y="1566"/>
              <a:ext cx="1041" cy="19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1" name="Rectangle 21"/>
            <p:cNvSpPr>
              <a:spLocks noChangeArrowheads="1"/>
            </p:cNvSpPr>
            <p:nvPr/>
          </p:nvSpPr>
          <p:spPr bwMode="auto">
            <a:xfrm>
              <a:off x="1355" y="1566"/>
              <a:ext cx="1041" cy="193"/>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2" name="Rectangle 22"/>
            <p:cNvSpPr>
              <a:spLocks noChangeArrowheads="1"/>
            </p:cNvSpPr>
            <p:nvPr/>
          </p:nvSpPr>
          <p:spPr bwMode="auto">
            <a:xfrm>
              <a:off x="1369" y="1571"/>
              <a:ext cx="159"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3" name="Rectangle 23"/>
            <p:cNvSpPr>
              <a:spLocks noChangeArrowheads="1"/>
            </p:cNvSpPr>
            <p:nvPr/>
          </p:nvSpPr>
          <p:spPr bwMode="auto">
            <a:xfrm>
              <a:off x="1448" y="1571"/>
              <a:ext cx="547"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rgbClr val="000000"/>
                  </a:solidFill>
                  <a:effectLst/>
                  <a:latin typeface="Consolas" pitchFamily="49" charset="0"/>
                  <a:cs typeface="Arial" pitchFamily="34" charset="0"/>
                </a:rPr>
                <a:t>bridge</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4" name="Rectangle 24"/>
            <p:cNvSpPr>
              <a:spLocks noChangeArrowheads="1"/>
            </p:cNvSpPr>
            <p:nvPr/>
          </p:nvSpPr>
          <p:spPr bwMode="auto">
            <a:xfrm>
              <a:off x="1355" y="1373"/>
              <a:ext cx="1041" cy="19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5" name="Rectangle 25"/>
            <p:cNvSpPr>
              <a:spLocks noChangeArrowheads="1"/>
            </p:cNvSpPr>
            <p:nvPr/>
          </p:nvSpPr>
          <p:spPr bwMode="auto">
            <a:xfrm>
              <a:off x="1355" y="1373"/>
              <a:ext cx="1041" cy="193"/>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6" name="Rectangle 26"/>
            <p:cNvSpPr>
              <a:spLocks noChangeArrowheads="1"/>
            </p:cNvSpPr>
            <p:nvPr/>
          </p:nvSpPr>
          <p:spPr bwMode="auto">
            <a:xfrm>
              <a:off x="1448" y="1377"/>
              <a:ext cx="935"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smtClean="0">
                  <a:ln>
                    <a:noFill/>
                  </a:ln>
                  <a:solidFill>
                    <a:srgbClr val="000000"/>
                  </a:solidFill>
                  <a:effectLst/>
                  <a:latin typeface="Consolas" pitchFamily="49" charset="0"/>
                  <a:cs typeface="Arial" pitchFamily="34" charset="0"/>
                </a:rPr>
                <a:t>Abstraction</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7" name="Rectangle 27"/>
            <p:cNvSpPr>
              <a:spLocks noChangeArrowheads="1"/>
            </p:cNvSpPr>
            <p:nvPr/>
          </p:nvSpPr>
          <p:spPr bwMode="auto">
            <a:xfrm>
              <a:off x="2718" y="2715"/>
              <a:ext cx="1274" cy="19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8" name="Rectangle 28"/>
            <p:cNvSpPr>
              <a:spLocks noChangeArrowheads="1"/>
            </p:cNvSpPr>
            <p:nvPr/>
          </p:nvSpPr>
          <p:spPr bwMode="auto">
            <a:xfrm>
              <a:off x="2718" y="2715"/>
              <a:ext cx="1274" cy="193"/>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9" name="Rectangle 29"/>
            <p:cNvSpPr>
              <a:spLocks noChangeArrowheads="1"/>
            </p:cNvSpPr>
            <p:nvPr/>
          </p:nvSpPr>
          <p:spPr bwMode="auto">
            <a:xfrm>
              <a:off x="2727" y="2718"/>
              <a:ext cx="159"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30"/>
            <p:cNvSpPr>
              <a:spLocks noChangeArrowheads="1"/>
            </p:cNvSpPr>
            <p:nvPr/>
          </p:nvSpPr>
          <p:spPr bwMode="auto">
            <a:xfrm>
              <a:off x="2806" y="2718"/>
              <a:ext cx="1014"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rgbClr val="000000"/>
                  </a:solidFill>
                  <a:effectLst/>
                  <a:latin typeface="Consolas" pitchFamily="49" charset="0"/>
                  <a:cs typeface="Arial" pitchFamily="34" charset="0"/>
                </a:rPr>
                <a:t>OperationImp</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1" name="Rectangle 31"/>
            <p:cNvSpPr>
              <a:spLocks noChangeArrowheads="1"/>
            </p:cNvSpPr>
            <p:nvPr/>
          </p:nvSpPr>
          <p:spPr bwMode="auto">
            <a:xfrm>
              <a:off x="3741" y="2718"/>
              <a:ext cx="238"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2" name="Rectangle 32"/>
            <p:cNvSpPr>
              <a:spLocks noChangeArrowheads="1"/>
            </p:cNvSpPr>
            <p:nvPr/>
          </p:nvSpPr>
          <p:spPr bwMode="auto">
            <a:xfrm>
              <a:off x="2718" y="2567"/>
              <a:ext cx="1274" cy="14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3" name="Rectangle 33"/>
            <p:cNvSpPr>
              <a:spLocks noChangeArrowheads="1"/>
            </p:cNvSpPr>
            <p:nvPr/>
          </p:nvSpPr>
          <p:spPr bwMode="auto">
            <a:xfrm>
              <a:off x="2718" y="2567"/>
              <a:ext cx="1274" cy="148"/>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4" name="Rectangle 34"/>
            <p:cNvSpPr>
              <a:spLocks noChangeArrowheads="1"/>
            </p:cNvSpPr>
            <p:nvPr/>
          </p:nvSpPr>
          <p:spPr bwMode="auto">
            <a:xfrm>
              <a:off x="2718" y="2374"/>
              <a:ext cx="1274" cy="19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5" name="Rectangle 35"/>
            <p:cNvSpPr>
              <a:spLocks noChangeArrowheads="1"/>
            </p:cNvSpPr>
            <p:nvPr/>
          </p:nvSpPr>
          <p:spPr bwMode="auto">
            <a:xfrm>
              <a:off x="2718" y="2374"/>
              <a:ext cx="1274" cy="193"/>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6" name="Rectangle 36"/>
            <p:cNvSpPr>
              <a:spLocks noChangeArrowheads="1"/>
            </p:cNvSpPr>
            <p:nvPr/>
          </p:nvSpPr>
          <p:spPr bwMode="auto">
            <a:xfrm>
              <a:off x="2771" y="2383"/>
              <a:ext cx="1252"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smtClean="0">
                  <a:ln>
                    <a:noFill/>
                  </a:ln>
                  <a:solidFill>
                    <a:srgbClr val="000000"/>
                  </a:solidFill>
                  <a:effectLst/>
                  <a:latin typeface="Consolas" pitchFamily="49" charset="0"/>
                  <a:cs typeface="Arial" pitchFamily="34" charset="0"/>
                </a:rPr>
                <a:t>ImplementationA</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8" name="Freeform 38"/>
            <p:cNvSpPr>
              <a:spLocks/>
            </p:cNvSpPr>
            <p:nvPr/>
          </p:nvSpPr>
          <p:spPr bwMode="auto">
            <a:xfrm>
              <a:off x="3774" y="1929"/>
              <a:ext cx="132" cy="105"/>
            </a:xfrm>
            <a:custGeom>
              <a:avLst/>
              <a:gdLst/>
              <a:ahLst/>
              <a:cxnLst>
                <a:cxn ang="0">
                  <a:pos x="0" y="105"/>
                </a:cxn>
                <a:cxn ang="0">
                  <a:pos x="132" y="105"/>
                </a:cxn>
                <a:cxn ang="0">
                  <a:pos x="66" y="0"/>
                </a:cxn>
                <a:cxn ang="0">
                  <a:pos x="0" y="105"/>
                </a:cxn>
              </a:cxnLst>
              <a:rect l="0" t="0" r="r" b="b"/>
              <a:pathLst>
                <a:path w="132" h="105">
                  <a:moveTo>
                    <a:pt x="0" y="105"/>
                  </a:moveTo>
                  <a:lnTo>
                    <a:pt x="132" y="105"/>
                  </a:lnTo>
                  <a:lnTo>
                    <a:pt x="66" y="0"/>
                  </a:lnTo>
                  <a:lnTo>
                    <a:pt x="0" y="10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9" name="Freeform 39"/>
            <p:cNvSpPr>
              <a:spLocks/>
            </p:cNvSpPr>
            <p:nvPr/>
          </p:nvSpPr>
          <p:spPr bwMode="auto">
            <a:xfrm>
              <a:off x="3774" y="1929"/>
              <a:ext cx="132" cy="105"/>
            </a:xfrm>
            <a:custGeom>
              <a:avLst/>
              <a:gdLst/>
              <a:ahLst/>
              <a:cxnLst>
                <a:cxn ang="0">
                  <a:pos x="0" y="105"/>
                </a:cxn>
                <a:cxn ang="0">
                  <a:pos x="132" y="105"/>
                </a:cxn>
                <a:cxn ang="0">
                  <a:pos x="66" y="0"/>
                </a:cxn>
                <a:cxn ang="0">
                  <a:pos x="0" y="105"/>
                </a:cxn>
              </a:cxnLst>
              <a:rect l="0" t="0" r="r" b="b"/>
              <a:pathLst>
                <a:path w="132" h="105">
                  <a:moveTo>
                    <a:pt x="0" y="105"/>
                  </a:moveTo>
                  <a:lnTo>
                    <a:pt x="132" y="105"/>
                  </a:lnTo>
                  <a:lnTo>
                    <a:pt x="66" y="0"/>
                  </a:lnTo>
                  <a:lnTo>
                    <a:pt x="0" y="105"/>
                  </a:lnTo>
                  <a:close/>
                </a:path>
              </a:pathLst>
            </a:cu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1" name="Freeform 41"/>
            <p:cNvSpPr>
              <a:spLocks/>
            </p:cNvSpPr>
            <p:nvPr/>
          </p:nvSpPr>
          <p:spPr bwMode="auto">
            <a:xfrm>
              <a:off x="2396" y="1622"/>
              <a:ext cx="132" cy="79"/>
            </a:xfrm>
            <a:custGeom>
              <a:avLst/>
              <a:gdLst/>
              <a:ahLst/>
              <a:cxnLst>
                <a:cxn ang="0">
                  <a:pos x="66" y="79"/>
                </a:cxn>
                <a:cxn ang="0">
                  <a:pos x="0" y="40"/>
                </a:cxn>
                <a:cxn ang="0">
                  <a:pos x="66" y="0"/>
                </a:cxn>
                <a:cxn ang="0">
                  <a:pos x="132" y="39"/>
                </a:cxn>
                <a:cxn ang="0">
                  <a:pos x="66" y="79"/>
                </a:cxn>
              </a:cxnLst>
              <a:rect l="0" t="0" r="r" b="b"/>
              <a:pathLst>
                <a:path w="132" h="79">
                  <a:moveTo>
                    <a:pt x="66" y="79"/>
                  </a:moveTo>
                  <a:lnTo>
                    <a:pt x="0" y="40"/>
                  </a:lnTo>
                  <a:lnTo>
                    <a:pt x="66" y="0"/>
                  </a:lnTo>
                  <a:lnTo>
                    <a:pt x="132" y="39"/>
                  </a:lnTo>
                  <a:lnTo>
                    <a:pt x="66" y="7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2" name="Freeform 42"/>
            <p:cNvSpPr>
              <a:spLocks/>
            </p:cNvSpPr>
            <p:nvPr/>
          </p:nvSpPr>
          <p:spPr bwMode="auto">
            <a:xfrm>
              <a:off x="2396" y="1622"/>
              <a:ext cx="132" cy="79"/>
            </a:xfrm>
            <a:custGeom>
              <a:avLst/>
              <a:gdLst/>
              <a:ahLst/>
              <a:cxnLst>
                <a:cxn ang="0">
                  <a:pos x="66" y="79"/>
                </a:cxn>
                <a:cxn ang="0">
                  <a:pos x="0" y="40"/>
                </a:cxn>
                <a:cxn ang="0">
                  <a:pos x="66" y="0"/>
                </a:cxn>
                <a:cxn ang="0">
                  <a:pos x="132" y="39"/>
                </a:cxn>
                <a:cxn ang="0">
                  <a:pos x="66" y="79"/>
                </a:cxn>
              </a:cxnLst>
              <a:rect l="0" t="0" r="r" b="b"/>
              <a:pathLst>
                <a:path w="132" h="79">
                  <a:moveTo>
                    <a:pt x="66" y="79"/>
                  </a:moveTo>
                  <a:lnTo>
                    <a:pt x="0" y="40"/>
                  </a:lnTo>
                  <a:lnTo>
                    <a:pt x="66" y="0"/>
                  </a:lnTo>
                  <a:lnTo>
                    <a:pt x="132" y="39"/>
                  </a:lnTo>
                  <a:lnTo>
                    <a:pt x="66" y="79"/>
                  </a:lnTo>
                  <a:close/>
                </a:path>
              </a:pathLst>
            </a:cu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3" name="Freeform 43"/>
            <p:cNvSpPr>
              <a:spLocks noEditPoints="1"/>
            </p:cNvSpPr>
            <p:nvPr/>
          </p:nvSpPr>
          <p:spPr bwMode="auto">
            <a:xfrm>
              <a:off x="105" y="2290"/>
              <a:ext cx="2209" cy="433"/>
            </a:xfrm>
            <a:custGeom>
              <a:avLst/>
              <a:gdLst/>
              <a:ahLst/>
              <a:cxnLst>
                <a:cxn ang="0">
                  <a:pos x="2209" y="127"/>
                </a:cxn>
                <a:cxn ang="0">
                  <a:pos x="2103" y="0"/>
                </a:cxn>
                <a:cxn ang="0">
                  <a:pos x="2103" y="127"/>
                </a:cxn>
                <a:cxn ang="0">
                  <a:pos x="2209" y="127"/>
                </a:cxn>
                <a:cxn ang="0">
                  <a:pos x="0" y="433"/>
                </a:cxn>
                <a:cxn ang="0">
                  <a:pos x="2209" y="433"/>
                </a:cxn>
                <a:cxn ang="0">
                  <a:pos x="2209" y="127"/>
                </a:cxn>
                <a:cxn ang="0">
                  <a:pos x="2103" y="127"/>
                </a:cxn>
                <a:cxn ang="0">
                  <a:pos x="2103" y="0"/>
                </a:cxn>
                <a:cxn ang="0">
                  <a:pos x="0" y="0"/>
                </a:cxn>
                <a:cxn ang="0">
                  <a:pos x="0" y="433"/>
                </a:cxn>
              </a:cxnLst>
              <a:rect l="0" t="0" r="r" b="b"/>
              <a:pathLst>
                <a:path w="2209" h="433">
                  <a:moveTo>
                    <a:pt x="2209" y="127"/>
                  </a:moveTo>
                  <a:lnTo>
                    <a:pt x="2103" y="0"/>
                  </a:lnTo>
                  <a:lnTo>
                    <a:pt x="2103" y="127"/>
                  </a:lnTo>
                  <a:lnTo>
                    <a:pt x="2209" y="127"/>
                  </a:lnTo>
                  <a:close/>
                  <a:moveTo>
                    <a:pt x="0" y="433"/>
                  </a:moveTo>
                  <a:lnTo>
                    <a:pt x="2209" y="433"/>
                  </a:lnTo>
                  <a:lnTo>
                    <a:pt x="2209" y="127"/>
                  </a:lnTo>
                  <a:lnTo>
                    <a:pt x="2103" y="127"/>
                  </a:lnTo>
                  <a:lnTo>
                    <a:pt x="2103" y="0"/>
                  </a:lnTo>
                  <a:lnTo>
                    <a:pt x="0" y="0"/>
                  </a:lnTo>
                  <a:lnTo>
                    <a:pt x="0" y="43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44" name="Freeform 44"/>
            <p:cNvSpPr>
              <a:spLocks/>
            </p:cNvSpPr>
            <p:nvPr/>
          </p:nvSpPr>
          <p:spPr bwMode="auto">
            <a:xfrm>
              <a:off x="2208" y="2290"/>
              <a:ext cx="106" cy="127"/>
            </a:xfrm>
            <a:custGeom>
              <a:avLst/>
              <a:gdLst/>
              <a:ahLst/>
              <a:cxnLst>
                <a:cxn ang="0">
                  <a:pos x="106" y="127"/>
                </a:cxn>
                <a:cxn ang="0">
                  <a:pos x="0" y="0"/>
                </a:cxn>
                <a:cxn ang="0">
                  <a:pos x="0" y="127"/>
                </a:cxn>
                <a:cxn ang="0">
                  <a:pos x="106" y="127"/>
                </a:cxn>
              </a:cxnLst>
              <a:rect l="0" t="0" r="r" b="b"/>
              <a:pathLst>
                <a:path w="106" h="127">
                  <a:moveTo>
                    <a:pt x="106" y="127"/>
                  </a:moveTo>
                  <a:lnTo>
                    <a:pt x="0" y="0"/>
                  </a:lnTo>
                  <a:lnTo>
                    <a:pt x="0" y="127"/>
                  </a:lnTo>
                  <a:lnTo>
                    <a:pt x="106" y="127"/>
                  </a:lnTo>
                  <a:close/>
                </a:path>
              </a:pathLst>
            </a:custGeom>
            <a:noFill/>
            <a:ln w="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5" name="Freeform 45"/>
            <p:cNvSpPr>
              <a:spLocks/>
            </p:cNvSpPr>
            <p:nvPr/>
          </p:nvSpPr>
          <p:spPr bwMode="auto">
            <a:xfrm>
              <a:off x="105" y="2290"/>
              <a:ext cx="2209" cy="433"/>
            </a:xfrm>
            <a:custGeom>
              <a:avLst/>
              <a:gdLst/>
              <a:ahLst/>
              <a:cxnLst>
                <a:cxn ang="0">
                  <a:pos x="0" y="433"/>
                </a:cxn>
                <a:cxn ang="0">
                  <a:pos x="2209" y="433"/>
                </a:cxn>
                <a:cxn ang="0">
                  <a:pos x="2209" y="127"/>
                </a:cxn>
                <a:cxn ang="0">
                  <a:pos x="2103" y="127"/>
                </a:cxn>
                <a:cxn ang="0">
                  <a:pos x="2103" y="0"/>
                </a:cxn>
                <a:cxn ang="0">
                  <a:pos x="0" y="0"/>
                </a:cxn>
                <a:cxn ang="0">
                  <a:pos x="0" y="433"/>
                </a:cxn>
              </a:cxnLst>
              <a:rect l="0" t="0" r="r" b="b"/>
              <a:pathLst>
                <a:path w="2209" h="433">
                  <a:moveTo>
                    <a:pt x="0" y="433"/>
                  </a:moveTo>
                  <a:lnTo>
                    <a:pt x="2209" y="433"/>
                  </a:lnTo>
                  <a:lnTo>
                    <a:pt x="2209" y="127"/>
                  </a:lnTo>
                  <a:lnTo>
                    <a:pt x="2103" y="127"/>
                  </a:lnTo>
                  <a:lnTo>
                    <a:pt x="2103" y="0"/>
                  </a:lnTo>
                  <a:lnTo>
                    <a:pt x="0" y="0"/>
                  </a:lnTo>
                  <a:lnTo>
                    <a:pt x="0" y="433"/>
                  </a:lnTo>
                  <a:close/>
                </a:path>
              </a:pathLst>
            </a:custGeom>
            <a:noFill/>
            <a:ln w="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6" name="Rectangle 46"/>
            <p:cNvSpPr>
              <a:spLocks noChangeArrowheads="1"/>
            </p:cNvSpPr>
            <p:nvPr/>
          </p:nvSpPr>
          <p:spPr bwMode="auto">
            <a:xfrm>
              <a:off x="152" y="2330"/>
              <a:ext cx="1720"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rgbClr val="000000"/>
                  </a:solidFill>
                  <a:effectLst/>
                  <a:latin typeface="Consolas" pitchFamily="49" charset="0"/>
                  <a:cs typeface="Arial" pitchFamily="34" charset="0"/>
                </a:rPr>
                <a:t>Вызывает OperationImp</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7" name="Rectangle 47"/>
            <p:cNvSpPr>
              <a:spLocks noChangeArrowheads="1"/>
            </p:cNvSpPr>
            <p:nvPr/>
          </p:nvSpPr>
          <p:spPr bwMode="auto">
            <a:xfrm>
              <a:off x="1783" y="2330"/>
              <a:ext cx="238"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48" name="Rectangle 48"/>
            <p:cNvSpPr>
              <a:spLocks noChangeArrowheads="1"/>
            </p:cNvSpPr>
            <p:nvPr/>
          </p:nvSpPr>
          <p:spPr bwMode="auto">
            <a:xfrm>
              <a:off x="152" y="2498"/>
              <a:ext cx="706"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rgbClr val="000000"/>
                  </a:solidFill>
                  <a:effectLst/>
                  <a:latin typeface="Consolas" pitchFamily="49" charset="0"/>
                  <a:cs typeface="Arial" pitchFamily="34" charset="0"/>
                </a:rPr>
                <a:t>в bridge</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9" name="Rectangle 49"/>
            <p:cNvSpPr>
              <a:spLocks noChangeArrowheads="1"/>
            </p:cNvSpPr>
            <p:nvPr/>
          </p:nvSpPr>
          <p:spPr bwMode="auto">
            <a:xfrm>
              <a:off x="4355" y="2715"/>
              <a:ext cx="1274" cy="19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50" name="Rectangle 50"/>
            <p:cNvSpPr>
              <a:spLocks noChangeArrowheads="1"/>
            </p:cNvSpPr>
            <p:nvPr/>
          </p:nvSpPr>
          <p:spPr bwMode="auto">
            <a:xfrm>
              <a:off x="4355" y="2715"/>
              <a:ext cx="1274" cy="193"/>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1" name="Rectangle 51"/>
            <p:cNvSpPr>
              <a:spLocks noChangeArrowheads="1"/>
            </p:cNvSpPr>
            <p:nvPr/>
          </p:nvSpPr>
          <p:spPr bwMode="auto">
            <a:xfrm>
              <a:off x="4368" y="2718"/>
              <a:ext cx="159"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52" name="Rectangle 52"/>
            <p:cNvSpPr>
              <a:spLocks noChangeArrowheads="1"/>
            </p:cNvSpPr>
            <p:nvPr/>
          </p:nvSpPr>
          <p:spPr bwMode="auto">
            <a:xfrm>
              <a:off x="4447" y="2718"/>
              <a:ext cx="1014"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rgbClr val="000000"/>
                  </a:solidFill>
                  <a:effectLst/>
                  <a:latin typeface="Consolas" pitchFamily="49" charset="0"/>
                  <a:cs typeface="Arial" pitchFamily="34" charset="0"/>
                </a:rPr>
                <a:t>OperationImp</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53" name="Rectangle 53"/>
            <p:cNvSpPr>
              <a:spLocks noChangeArrowheads="1"/>
            </p:cNvSpPr>
            <p:nvPr/>
          </p:nvSpPr>
          <p:spPr bwMode="auto">
            <a:xfrm>
              <a:off x="5373" y="2718"/>
              <a:ext cx="238"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54" name="Rectangle 54"/>
            <p:cNvSpPr>
              <a:spLocks noChangeArrowheads="1"/>
            </p:cNvSpPr>
            <p:nvPr/>
          </p:nvSpPr>
          <p:spPr bwMode="auto">
            <a:xfrm>
              <a:off x="4355" y="2567"/>
              <a:ext cx="1274" cy="14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55" name="Rectangle 55"/>
            <p:cNvSpPr>
              <a:spLocks noChangeArrowheads="1"/>
            </p:cNvSpPr>
            <p:nvPr/>
          </p:nvSpPr>
          <p:spPr bwMode="auto">
            <a:xfrm>
              <a:off x="4355" y="2567"/>
              <a:ext cx="1274" cy="148"/>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6" name="Rectangle 56"/>
            <p:cNvSpPr>
              <a:spLocks noChangeArrowheads="1"/>
            </p:cNvSpPr>
            <p:nvPr/>
          </p:nvSpPr>
          <p:spPr bwMode="auto">
            <a:xfrm>
              <a:off x="4355" y="2374"/>
              <a:ext cx="1274" cy="19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57" name="Rectangle 57"/>
            <p:cNvSpPr>
              <a:spLocks noChangeArrowheads="1"/>
            </p:cNvSpPr>
            <p:nvPr/>
          </p:nvSpPr>
          <p:spPr bwMode="auto">
            <a:xfrm>
              <a:off x="4355" y="2374"/>
              <a:ext cx="1274" cy="193"/>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8" name="Rectangle 58"/>
            <p:cNvSpPr>
              <a:spLocks noChangeArrowheads="1"/>
            </p:cNvSpPr>
            <p:nvPr/>
          </p:nvSpPr>
          <p:spPr bwMode="auto">
            <a:xfrm>
              <a:off x="4412" y="2383"/>
              <a:ext cx="1252"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smtClean="0">
                  <a:ln>
                    <a:noFill/>
                  </a:ln>
                  <a:solidFill>
                    <a:srgbClr val="000000"/>
                  </a:solidFill>
                  <a:effectLst/>
                  <a:latin typeface="Consolas" pitchFamily="49" charset="0"/>
                  <a:cs typeface="Arial" pitchFamily="34" charset="0"/>
                </a:rPr>
                <a:t>ImplementationB</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59" name="Rectangle 59"/>
            <p:cNvSpPr>
              <a:spLocks noChangeArrowheads="1"/>
            </p:cNvSpPr>
            <p:nvPr/>
          </p:nvSpPr>
          <p:spPr bwMode="auto">
            <a:xfrm>
              <a:off x="188" y="1759"/>
              <a:ext cx="667" cy="14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60" name="Rectangle 60"/>
            <p:cNvSpPr>
              <a:spLocks noChangeArrowheads="1"/>
            </p:cNvSpPr>
            <p:nvPr/>
          </p:nvSpPr>
          <p:spPr bwMode="auto">
            <a:xfrm>
              <a:off x="188" y="1759"/>
              <a:ext cx="667" cy="148"/>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61" name="Rectangle 61"/>
            <p:cNvSpPr>
              <a:spLocks noChangeArrowheads="1"/>
            </p:cNvSpPr>
            <p:nvPr/>
          </p:nvSpPr>
          <p:spPr bwMode="auto">
            <a:xfrm>
              <a:off x="188" y="1610"/>
              <a:ext cx="667" cy="14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62" name="Rectangle 62"/>
            <p:cNvSpPr>
              <a:spLocks noChangeArrowheads="1"/>
            </p:cNvSpPr>
            <p:nvPr/>
          </p:nvSpPr>
          <p:spPr bwMode="auto">
            <a:xfrm>
              <a:off x="188" y="1610"/>
              <a:ext cx="667" cy="149"/>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63" name="Rectangle 63"/>
            <p:cNvSpPr>
              <a:spLocks noChangeArrowheads="1"/>
            </p:cNvSpPr>
            <p:nvPr/>
          </p:nvSpPr>
          <p:spPr bwMode="auto">
            <a:xfrm>
              <a:off x="188" y="1417"/>
              <a:ext cx="667" cy="19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64" name="Rectangle 64"/>
            <p:cNvSpPr>
              <a:spLocks noChangeArrowheads="1"/>
            </p:cNvSpPr>
            <p:nvPr/>
          </p:nvSpPr>
          <p:spPr bwMode="auto">
            <a:xfrm>
              <a:off x="188" y="1417"/>
              <a:ext cx="667" cy="193"/>
            </a:xfrm>
            <a:prstGeom prst="rect">
              <a:avLst/>
            </a:pr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65" name="Rectangle 65"/>
            <p:cNvSpPr>
              <a:spLocks noChangeArrowheads="1"/>
            </p:cNvSpPr>
            <p:nvPr/>
          </p:nvSpPr>
          <p:spPr bwMode="auto">
            <a:xfrm>
              <a:off x="293" y="1421"/>
              <a:ext cx="547" cy="20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800" b="1" i="0" u="none" strike="noStrike" cap="none" normalizeH="0" baseline="0" smtClean="0">
                  <a:ln>
                    <a:noFill/>
                  </a:ln>
                  <a:solidFill>
                    <a:srgbClr val="000000"/>
                  </a:solidFill>
                  <a:effectLst/>
                  <a:latin typeface="Consolas" pitchFamily="49" charset="0"/>
                  <a:cs typeface="Arial" pitchFamily="34" charset="0"/>
                </a:rPr>
                <a:t>Client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68" name="Freeform 68"/>
            <p:cNvSpPr>
              <a:spLocks/>
            </p:cNvSpPr>
            <p:nvPr/>
          </p:nvSpPr>
          <p:spPr bwMode="auto">
            <a:xfrm>
              <a:off x="4411" y="1929"/>
              <a:ext cx="132" cy="105"/>
            </a:xfrm>
            <a:custGeom>
              <a:avLst/>
              <a:gdLst/>
              <a:ahLst/>
              <a:cxnLst>
                <a:cxn ang="0">
                  <a:pos x="0" y="105"/>
                </a:cxn>
                <a:cxn ang="0">
                  <a:pos x="132" y="105"/>
                </a:cxn>
                <a:cxn ang="0">
                  <a:pos x="66" y="0"/>
                </a:cxn>
                <a:cxn ang="0">
                  <a:pos x="0" y="105"/>
                </a:cxn>
              </a:cxnLst>
              <a:rect l="0" t="0" r="r" b="b"/>
              <a:pathLst>
                <a:path w="132" h="105">
                  <a:moveTo>
                    <a:pt x="0" y="105"/>
                  </a:moveTo>
                  <a:lnTo>
                    <a:pt x="132" y="105"/>
                  </a:lnTo>
                  <a:lnTo>
                    <a:pt x="66" y="0"/>
                  </a:lnTo>
                  <a:lnTo>
                    <a:pt x="0" y="10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69" name="Freeform 69"/>
            <p:cNvSpPr>
              <a:spLocks/>
            </p:cNvSpPr>
            <p:nvPr/>
          </p:nvSpPr>
          <p:spPr bwMode="auto">
            <a:xfrm>
              <a:off x="4411" y="1929"/>
              <a:ext cx="132" cy="105"/>
            </a:xfrm>
            <a:custGeom>
              <a:avLst/>
              <a:gdLst/>
              <a:ahLst/>
              <a:cxnLst>
                <a:cxn ang="0">
                  <a:pos x="0" y="105"/>
                </a:cxn>
                <a:cxn ang="0">
                  <a:pos x="132" y="105"/>
                </a:cxn>
                <a:cxn ang="0">
                  <a:pos x="66" y="0"/>
                </a:cxn>
                <a:cxn ang="0">
                  <a:pos x="0" y="105"/>
                </a:cxn>
              </a:cxnLst>
              <a:rect l="0" t="0" r="r" b="b"/>
              <a:pathLst>
                <a:path w="132" h="105">
                  <a:moveTo>
                    <a:pt x="0" y="105"/>
                  </a:moveTo>
                  <a:lnTo>
                    <a:pt x="132" y="105"/>
                  </a:lnTo>
                  <a:lnTo>
                    <a:pt x="66" y="0"/>
                  </a:lnTo>
                  <a:lnTo>
                    <a:pt x="0" y="105"/>
                  </a:lnTo>
                  <a:close/>
                </a:path>
              </a:pathLst>
            </a:custGeom>
            <a:noFill/>
            <a:ln w="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grpSp>
    </p:spTree>
    <p:extLst>
      <p:ext uri="{BB962C8B-B14F-4D97-AF65-F5344CB8AC3E}">
        <p14:creationId xmlns:p14="http://schemas.microsoft.com/office/powerpoint/2010/main" val="2022409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Straight Connector 69"/>
          <p:cNvCxnSpPr/>
          <p:nvPr/>
        </p:nvCxnSpPr>
        <p:spPr bwMode="auto">
          <a:xfrm flipV="1">
            <a:off x="7642224" y="3897957"/>
            <a:ext cx="0" cy="464880"/>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smtClean="0"/>
              <a:t>Наблюдатель</a:t>
            </a:r>
            <a:r>
              <a:rPr lang="en-US" altLang="en-US" sz="2800" dirty="0" smtClean="0"/>
              <a:t> (Observer/Listener)</a:t>
            </a:r>
            <a:endParaRPr lang="ru-RU" altLang="en-US" sz="2800" dirty="0" smtClean="0"/>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53400" cy="5805487"/>
          </a:xfrm>
        </p:spPr>
        <p:txBody>
          <a:bodyPr/>
          <a:lstStyle/>
          <a:p>
            <a:pPr marL="431800" indent="-431800" eaLnBrk="1" hangingPunct="1">
              <a:spcBef>
                <a:spcPts val="600"/>
              </a:spcBef>
            </a:pPr>
            <a:r>
              <a:rPr lang="ru-RU" altLang="en-US" sz="1800" dirty="0"/>
              <a:t>Наблюдатель – объект, получающий уведомления от других </a:t>
            </a:r>
            <a:r>
              <a:rPr lang="ru-RU" altLang="en-US" sz="1800" dirty="0" smtClean="0"/>
              <a:t>объектов.</a:t>
            </a:r>
          </a:p>
          <a:p>
            <a:pPr marL="431800" indent="-431800" eaLnBrk="1" hangingPunct="1">
              <a:spcBef>
                <a:spcPts val="600"/>
              </a:spcBef>
            </a:pPr>
            <a:r>
              <a:rPr lang="ru-RU" altLang="en-US" sz="1800" dirty="0"/>
              <a:t>Наблюдатель применяется в </a:t>
            </a:r>
            <a:r>
              <a:rPr lang="ru-RU" altLang="en-US" sz="1800" dirty="0" smtClean="0"/>
              <a:t>языках программирования, </a:t>
            </a:r>
            <a:r>
              <a:rPr lang="ru-RU" altLang="en-US" sz="1800" dirty="0"/>
              <a:t>не имеющих процедурных переменных (делегатов, событий).</a:t>
            </a:r>
            <a:endParaRPr lang="en-US" altLang="en-US" sz="1800" dirty="0"/>
          </a:p>
          <a:p>
            <a:pPr marL="431800" indent="-431800" eaLnBrk="1" hangingPunct="1">
              <a:spcBef>
                <a:spcPts val="600"/>
              </a:spcBef>
            </a:pPr>
            <a:endParaRPr lang="en-US" altLang="en-US" sz="1800" dirty="0" smtClean="0"/>
          </a:p>
          <a:p>
            <a:pPr marL="431800" indent="-431800" eaLnBrk="1" hangingPunct="1">
              <a:spcBef>
                <a:spcPts val="600"/>
              </a:spcBef>
            </a:pPr>
            <a:endParaRPr lang="en-US" altLang="en-US" sz="1800" dirty="0"/>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72</a:t>
            </a:fld>
            <a:endParaRPr lang="en-GB" altLang="en-US" sz="1400" smtClean="0"/>
          </a:p>
        </p:txBody>
      </p:sp>
      <p:grpSp>
        <p:nvGrpSpPr>
          <p:cNvPr id="28672" name="Group 28671"/>
          <p:cNvGrpSpPr/>
          <p:nvPr/>
        </p:nvGrpSpPr>
        <p:grpSpPr>
          <a:xfrm>
            <a:off x="152400" y="2708920"/>
            <a:ext cx="8839200" cy="3022600"/>
            <a:chOff x="152400" y="2566640"/>
            <a:chExt cx="8839200" cy="3022600"/>
          </a:xfrm>
        </p:grpSpPr>
        <p:sp>
          <p:nvSpPr>
            <p:cNvPr id="64" name="Line 66"/>
            <p:cNvSpPr>
              <a:spLocks noChangeShapeType="1"/>
            </p:cNvSpPr>
            <p:nvPr/>
          </p:nvSpPr>
          <p:spPr bwMode="auto">
            <a:xfrm>
              <a:off x="5095875" y="3057603"/>
              <a:ext cx="1647825" cy="0"/>
            </a:xfrm>
            <a:prstGeom prst="line">
              <a:avLst/>
            </a:pr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grpSp>
          <p:nvGrpSpPr>
            <p:cNvPr id="5" name="Group 5"/>
            <p:cNvGrpSpPr>
              <a:grpSpLocks noChangeAspect="1"/>
            </p:cNvGrpSpPr>
            <p:nvPr/>
          </p:nvGrpSpPr>
          <p:grpSpPr bwMode="auto">
            <a:xfrm>
              <a:off x="152400" y="2566640"/>
              <a:ext cx="8839200" cy="3022600"/>
              <a:chOff x="107" y="1106"/>
              <a:chExt cx="5568" cy="1904"/>
            </a:xfrm>
          </p:grpSpPr>
          <p:sp>
            <p:nvSpPr>
              <p:cNvPr id="50" name="Freeform 50"/>
              <p:cNvSpPr>
                <a:spLocks/>
              </p:cNvSpPr>
              <p:nvPr/>
            </p:nvSpPr>
            <p:spPr bwMode="auto">
              <a:xfrm>
                <a:off x="2749" y="2146"/>
                <a:ext cx="1070" cy="426"/>
              </a:xfrm>
              <a:custGeom>
                <a:avLst/>
                <a:gdLst/>
                <a:ahLst/>
                <a:cxnLst>
                  <a:cxn ang="0">
                    <a:pos x="1070" y="426"/>
                  </a:cxn>
                  <a:cxn ang="0">
                    <a:pos x="0" y="426"/>
                  </a:cxn>
                  <a:cxn ang="0">
                    <a:pos x="0" y="0"/>
                  </a:cxn>
                </a:cxnLst>
                <a:rect l="0" t="0" r="r" b="b"/>
                <a:pathLst>
                  <a:path w="1070" h="426">
                    <a:moveTo>
                      <a:pt x="1070" y="426"/>
                    </a:moveTo>
                    <a:lnTo>
                      <a:pt x="0" y="426"/>
                    </a:lnTo>
                    <a:lnTo>
                      <a:pt x="0" y="0"/>
                    </a:lnTo>
                  </a:path>
                </a:pathLst>
              </a:custGeom>
              <a:no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6" name="Rectangle 6"/>
              <p:cNvSpPr>
                <a:spLocks noChangeArrowheads="1"/>
              </p:cNvSpPr>
              <p:nvPr/>
            </p:nvSpPr>
            <p:spPr bwMode="auto">
              <a:xfrm>
                <a:off x="2277" y="1543"/>
                <a:ext cx="944" cy="60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7" name="Rectangle 7"/>
              <p:cNvSpPr>
                <a:spLocks noChangeArrowheads="1"/>
              </p:cNvSpPr>
              <p:nvPr/>
            </p:nvSpPr>
            <p:spPr bwMode="auto">
              <a:xfrm>
                <a:off x="2277" y="1543"/>
                <a:ext cx="944" cy="603"/>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8" name="Rectangle 8"/>
              <p:cNvSpPr>
                <a:spLocks noChangeArrowheads="1"/>
              </p:cNvSpPr>
              <p:nvPr/>
            </p:nvSpPr>
            <p:spPr bwMode="auto">
              <a:xfrm>
                <a:off x="2287" y="1550"/>
                <a:ext cx="18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9"/>
              <p:cNvSpPr>
                <a:spLocks noChangeArrowheads="1"/>
              </p:cNvSpPr>
              <p:nvPr/>
            </p:nvSpPr>
            <p:spPr bwMode="auto">
              <a:xfrm>
                <a:off x="2377" y="1550"/>
                <a:ext cx="619"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Notify</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10"/>
              <p:cNvSpPr>
                <a:spLocks noChangeArrowheads="1"/>
              </p:cNvSpPr>
              <p:nvPr/>
            </p:nvSpPr>
            <p:spPr bwMode="auto">
              <a:xfrm>
                <a:off x="2906" y="1550"/>
                <a:ext cx="27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Rectangle 11"/>
              <p:cNvSpPr>
                <a:spLocks noChangeArrowheads="1"/>
              </p:cNvSpPr>
              <p:nvPr/>
            </p:nvSpPr>
            <p:spPr bwMode="auto">
              <a:xfrm>
                <a:off x="2287" y="1740"/>
                <a:ext cx="18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Rectangle 12"/>
              <p:cNvSpPr>
                <a:spLocks noChangeArrowheads="1"/>
              </p:cNvSpPr>
              <p:nvPr/>
            </p:nvSpPr>
            <p:spPr bwMode="auto">
              <a:xfrm>
                <a:off x="2377" y="1740"/>
                <a:ext cx="619"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err="1" smtClean="0">
                    <a:ln>
                      <a:noFill/>
                    </a:ln>
                    <a:solidFill>
                      <a:srgbClr val="000000"/>
                    </a:solidFill>
                    <a:effectLst/>
                    <a:latin typeface="Consolas" pitchFamily="49" charset="0"/>
                    <a:cs typeface="Arial" pitchFamily="34" charset="0"/>
                  </a:rPr>
                  <a:t>Attach</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Rectangle 13"/>
              <p:cNvSpPr>
                <a:spLocks noChangeArrowheads="1"/>
              </p:cNvSpPr>
              <p:nvPr/>
            </p:nvSpPr>
            <p:spPr bwMode="auto">
              <a:xfrm>
                <a:off x="2906" y="1740"/>
                <a:ext cx="27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Rectangle 14"/>
              <p:cNvSpPr>
                <a:spLocks noChangeArrowheads="1"/>
              </p:cNvSpPr>
              <p:nvPr/>
            </p:nvSpPr>
            <p:spPr bwMode="auto">
              <a:xfrm>
                <a:off x="2287" y="1930"/>
                <a:ext cx="18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Rectangle 15"/>
              <p:cNvSpPr>
                <a:spLocks noChangeArrowheads="1"/>
              </p:cNvSpPr>
              <p:nvPr/>
            </p:nvSpPr>
            <p:spPr bwMode="auto">
              <a:xfrm>
                <a:off x="2377" y="1930"/>
                <a:ext cx="619"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Detach</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16"/>
              <p:cNvSpPr>
                <a:spLocks noChangeArrowheads="1"/>
              </p:cNvSpPr>
              <p:nvPr/>
            </p:nvSpPr>
            <p:spPr bwMode="auto">
              <a:xfrm>
                <a:off x="2906" y="1930"/>
                <a:ext cx="27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Rectangle 17"/>
              <p:cNvSpPr>
                <a:spLocks noChangeArrowheads="1"/>
              </p:cNvSpPr>
              <p:nvPr/>
            </p:nvSpPr>
            <p:spPr bwMode="auto">
              <a:xfrm>
                <a:off x="2277" y="1324"/>
                <a:ext cx="944" cy="21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8" name="Rectangle 18"/>
              <p:cNvSpPr>
                <a:spLocks noChangeArrowheads="1"/>
              </p:cNvSpPr>
              <p:nvPr/>
            </p:nvSpPr>
            <p:spPr bwMode="auto">
              <a:xfrm>
                <a:off x="2277" y="1324"/>
                <a:ext cx="944" cy="219"/>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9" name="Rectangle 19"/>
              <p:cNvSpPr>
                <a:spLocks noChangeArrowheads="1"/>
              </p:cNvSpPr>
              <p:nvPr/>
            </p:nvSpPr>
            <p:spPr bwMode="auto">
              <a:xfrm>
                <a:off x="2287" y="1330"/>
                <a:ext cx="18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Rectangle 20"/>
              <p:cNvSpPr>
                <a:spLocks noChangeArrowheads="1"/>
              </p:cNvSpPr>
              <p:nvPr/>
            </p:nvSpPr>
            <p:spPr bwMode="auto">
              <a:xfrm>
                <a:off x="2377" y="1330"/>
                <a:ext cx="529"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err="1" smtClean="0">
                    <a:ln>
                      <a:noFill/>
                    </a:ln>
                    <a:solidFill>
                      <a:srgbClr val="000000"/>
                    </a:solidFill>
                    <a:effectLst/>
                    <a:latin typeface="Consolas" pitchFamily="49" charset="0"/>
                    <a:cs typeface="Arial" pitchFamily="34" charset="0"/>
                  </a:rPr>
                  <a:t>state</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 name="Rectangle 21"/>
              <p:cNvSpPr>
                <a:spLocks noChangeArrowheads="1"/>
              </p:cNvSpPr>
              <p:nvPr/>
            </p:nvSpPr>
            <p:spPr bwMode="auto">
              <a:xfrm>
                <a:off x="2277" y="1106"/>
                <a:ext cx="944" cy="21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2" name="Rectangle 22"/>
              <p:cNvSpPr>
                <a:spLocks noChangeArrowheads="1"/>
              </p:cNvSpPr>
              <p:nvPr/>
            </p:nvSpPr>
            <p:spPr bwMode="auto">
              <a:xfrm>
                <a:off x="2277" y="1106"/>
                <a:ext cx="944" cy="218"/>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3" name="Rectangle 23"/>
              <p:cNvSpPr>
                <a:spLocks noChangeArrowheads="1"/>
              </p:cNvSpPr>
              <p:nvPr/>
            </p:nvSpPr>
            <p:spPr bwMode="auto">
              <a:xfrm>
                <a:off x="2437" y="1110"/>
                <a:ext cx="709"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smtClean="0">
                    <a:ln>
                      <a:noFill/>
                    </a:ln>
                    <a:solidFill>
                      <a:srgbClr val="000000"/>
                    </a:solidFill>
                    <a:effectLst/>
                    <a:latin typeface="Consolas" pitchFamily="49" charset="0"/>
                    <a:cs typeface="Arial" pitchFamily="34" charset="0"/>
                  </a:rPr>
                  <a:t>Subject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4" name="Rectangle 24"/>
              <p:cNvSpPr>
                <a:spLocks noChangeArrowheads="1"/>
              </p:cNvSpPr>
              <p:nvPr/>
            </p:nvSpPr>
            <p:spPr bwMode="auto">
              <a:xfrm>
                <a:off x="4259" y="1517"/>
                <a:ext cx="1132" cy="21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5" name="Rectangle 25"/>
              <p:cNvSpPr>
                <a:spLocks noChangeArrowheads="1"/>
              </p:cNvSpPr>
              <p:nvPr/>
            </p:nvSpPr>
            <p:spPr bwMode="auto">
              <a:xfrm>
                <a:off x="4259" y="1517"/>
                <a:ext cx="1132" cy="219"/>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6" name="Rectangle 26"/>
              <p:cNvSpPr>
                <a:spLocks noChangeArrowheads="1"/>
              </p:cNvSpPr>
              <p:nvPr/>
            </p:nvSpPr>
            <p:spPr bwMode="auto">
              <a:xfrm>
                <a:off x="4275" y="1520"/>
                <a:ext cx="18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1"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7" name="Rectangle 27"/>
              <p:cNvSpPr>
                <a:spLocks noChangeArrowheads="1"/>
              </p:cNvSpPr>
              <p:nvPr/>
            </p:nvSpPr>
            <p:spPr bwMode="auto">
              <a:xfrm>
                <a:off x="4365" y="1520"/>
                <a:ext cx="619"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1" u="none" strike="noStrike" cap="none" normalizeH="0" baseline="0" smtClean="0">
                    <a:ln>
                      <a:noFill/>
                    </a:ln>
                    <a:solidFill>
                      <a:srgbClr val="000000"/>
                    </a:solidFill>
                    <a:effectLst/>
                    <a:latin typeface="Consolas" pitchFamily="49" charset="0"/>
                    <a:cs typeface="Arial" pitchFamily="34" charset="0"/>
                  </a:rPr>
                  <a:t>Update</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Rectangle 28"/>
              <p:cNvSpPr>
                <a:spLocks noChangeArrowheads="1"/>
              </p:cNvSpPr>
              <p:nvPr/>
            </p:nvSpPr>
            <p:spPr bwMode="auto">
              <a:xfrm>
                <a:off x="4884" y="1520"/>
                <a:ext cx="27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1"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29"/>
              <p:cNvSpPr>
                <a:spLocks noChangeArrowheads="1"/>
              </p:cNvSpPr>
              <p:nvPr/>
            </p:nvSpPr>
            <p:spPr bwMode="auto">
              <a:xfrm>
                <a:off x="4259" y="1106"/>
                <a:ext cx="1132" cy="41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0" name="Rectangle 30"/>
              <p:cNvSpPr>
                <a:spLocks noChangeArrowheads="1"/>
              </p:cNvSpPr>
              <p:nvPr/>
            </p:nvSpPr>
            <p:spPr bwMode="auto">
              <a:xfrm>
                <a:off x="4259" y="1106"/>
                <a:ext cx="1132" cy="411"/>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1" name="Rectangle 31"/>
              <p:cNvSpPr>
                <a:spLocks noChangeArrowheads="1"/>
              </p:cNvSpPr>
              <p:nvPr/>
            </p:nvSpPr>
            <p:spPr bwMode="auto">
              <a:xfrm>
                <a:off x="4345" y="1110"/>
                <a:ext cx="1059"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«interface»</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2" name="Rectangle 32"/>
              <p:cNvSpPr>
                <a:spLocks noChangeArrowheads="1"/>
              </p:cNvSpPr>
              <p:nvPr/>
            </p:nvSpPr>
            <p:spPr bwMode="auto">
              <a:xfrm>
                <a:off x="4434" y="1310"/>
                <a:ext cx="879"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dirty="0" err="1" smtClean="0">
                    <a:ln>
                      <a:noFill/>
                    </a:ln>
                    <a:solidFill>
                      <a:srgbClr val="000000"/>
                    </a:solidFill>
                    <a:effectLst/>
                    <a:latin typeface="Consolas" pitchFamily="49" charset="0"/>
                    <a:cs typeface="Arial" pitchFamily="34" charset="0"/>
                  </a:rPr>
                  <a:t>IObserver</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3" name="Rectangle 33"/>
              <p:cNvSpPr>
                <a:spLocks noChangeArrowheads="1"/>
              </p:cNvSpPr>
              <p:nvPr/>
            </p:nvSpPr>
            <p:spPr bwMode="auto">
              <a:xfrm>
                <a:off x="3969" y="2777"/>
                <a:ext cx="1706" cy="21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4" name="Rectangle 34"/>
              <p:cNvSpPr>
                <a:spLocks noChangeArrowheads="1"/>
              </p:cNvSpPr>
              <p:nvPr/>
            </p:nvSpPr>
            <p:spPr bwMode="auto">
              <a:xfrm>
                <a:off x="3969" y="2777"/>
                <a:ext cx="1706" cy="219"/>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35" name="Rectangle 35"/>
              <p:cNvSpPr>
                <a:spLocks noChangeArrowheads="1"/>
              </p:cNvSpPr>
              <p:nvPr/>
            </p:nvSpPr>
            <p:spPr bwMode="auto">
              <a:xfrm>
                <a:off x="3985" y="2780"/>
                <a:ext cx="18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6" name="Rectangle 36"/>
              <p:cNvSpPr>
                <a:spLocks noChangeArrowheads="1"/>
              </p:cNvSpPr>
              <p:nvPr/>
            </p:nvSpPr>
            <p:spPr bwMode="auto">
              <a:xfrm>
                <a:off x="4065" y="2780"/>
                <a:ext cx="619"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Update</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7" name="Rectangle 37"/>
              <p:cNvSpPr>
                <a:spLocks noChangeArrowheads="1"/>
              </p:cNvSpPr>
              <p:nvPr/>
            </p:nvSpPr>
            <p:spPr bwMode="auto">
              <a:xfrm>
                <a:off x="4594" y="2780"/>
                <a:ext cx="27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8" name="Rectangle 38"/>
              <p:cNvSpPr>
                <a:spLocks noChangeArrowheads="1"/>
              </p:cNvSpPr>
              <p:nvPr/>
            </p:nvSpPr>
            <p:spPr bwMode="auto">
              <a:xfrm>
                <a:off x="3969" y="2366"/>
                <a:ext cx="1706" cy="41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9" name="Rectangle 39"/>
              <p:cNvSpPr>
                <a:spLocks noChangeArrowheads="1"/>
              </p:cNvSpPr>
              <p:nvPr/>
            </p:nvSpPr>
            <p:spPr bwMode="auto">
              <a:xfrm>
                <a:off x="3969" y="2366"/>
                <a:ext cx="1706" cy="411"/>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0" name="Rectangle 40"/>
              <p:cNvSpPr>
                <a:spLocks noChangeArrowheads="1"/>
              </p:cNvSpPr>
              <p:nvPr/>
            </p:nvSpPr>
            <p:spPr bwMode="auto">
              <a:xfrm>
                <a:off x="3985" y="2370"/>
                <a:ext cx="18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41" name="Rectangle 41"/>
              <p:cNvSpPr>
                <a:spLocks noChangeArrowheads="1"/>
              </p:cNvSpPr>
              <p:nvPr/>
            </p:nvSpPr>
            <p:spPr bwMode="auto">
              <a:xfrm>
                <a:off x="4065" y="2370"/>
                <a:ext cx="789"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subject </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42" name="Rectangle 42"/>
              <p:cNvSpPr>
                <a:spLocks noChangeArrowheads="1"/>
              </p:cNvSpPr>
              <p:nvPr/>
            </p:nvSpPr>
            <p:spPr bwMode="auto">
              <a:xfrm>
                <a:off x="4774" y="2370"/>
                <a:ext cx="27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 </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43" name="Rectangle 43"/>
              <p:cNvSpPr>
                <a:spLocks noChangeArrowheads="1"/>
              </p:cNvSpPr>
              <p:nvPr/>
            </p:nvSpPr>
            <p:spPr bwMode="auto">
              <a:xfrm>
                <a:off x="4944" y="2370"/>
                <a:ext cx="709"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Subject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44" name="Rectangle 44"/>
              <p:cNvSpPr>
                <a:spLocks noChangeArrowheads="1"/>
              </p:cNvSpPr>
              <p:nvPr/>
            </p:nvSpPr>
            <p:spPr bwMode="auto">
              <a:xfrm>
                <a:off x="3985" y="2570"/>
                <a:ext cx="18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45" name="Rectangle 45"/>
              <p:cNvSpPr>
                <a:spLocks noChangeArrowheads="1"/>
              </p:cNvSpPr>
              <p:nvPr/>
            </p:nvSpPr>
            <p:spPr bwMode="auto">
              <a:xfrm>
                <a:off x="4065" y="2570"/>
                <a:ext cx="529"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state</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46" name="Rectangle 46"/>
              <p:cNvSpPr>
                <a:spLocks noChangeArrowheads="1"/>
              </p:cNvSpPr>
              <p:nvPr/>
            </p:nvSpPr>
            <p:spPr bwMode="auto">
              <a:xfrm>
                <a:off x="3969" y="2147"/>
                <a:ext cx="1706" cy="21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7" name="Rectangle 47"/>
              <p:cNvSpPr>
                <a:spLocks noChangeArrowheads="1"/>
              </p:cNvSpPr>
              <p:nvPr/>
            </p:nvSpPr>
            <p:spPr bwMode="auto">
              <a:xfrm>
                <a:off x="3969" y="2147"/>
                <a:ext cx="1706" cy="219"/>
              </a:xfrm>
              <a:prstGeom prst="rect">
                <a:avLst/>
              </a:pr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48" name="Rectangle 48"/>
              <p:cNvSpPr>
                <a:spLocks noChangeArrowheads="1"/>
              </p:cNvSpPr>
              <p:nvPr/>
            </p:nvSpPr>
            <p:spPr bwMode="auto">
              <a:xfrm>
                <a:off x="4474" y="2150"/>
                <a:ext cx="789"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smtClean="0">
                    <a:ln>
                      <a:noFill/>
                    </a:ln>
                    <a:solidFill>
                      <a:srgbClr val="000000"/>
                    </a:solidFill>
                    <a:effectLst/>
                    <a:latin typeface="Consolas" pitchFamily="49" charset="0"/>
                    <a:cs typeface="Arial" pitchFamily="34" charset="0"/>
                  </a:rPr>
                  <a:t>Observer</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51" name="Freeform 51"/>
              <p:cNvSpPr>
                <a:spLocks/>
              </p:cNvSpPr>
              <p:nvPr/>
            </p:nvSpPr>
            <p:spPr bwMode="auto">
              <a:xfrm>
                <a:off x="3819" y="2527"/>
                <a:ext cx="150" cy="90"/>
              </a:xfrm>
              <a:custGeom>
                <a:avLst/>
                <a:gdLst/>
                <a:ahLst/>
                <a:cxnLst>
                  <a:cxn ang="0">
                    <a:pos x="75" y="0"/>
                  </a:cxn>
                  <a:cxn ang="0">
                    <a:pos x="150" y="45"/>
                  </a:cxn>
                  <a:cxn ang="0">
                    <a:pos x="75" y="90"/>
                  </a:cxn>
                  <a:cxn ang="0">
                    <a:pos x="0" y="45"/>
                  </a:cxn>
                  <a:cxn ang="0">
                    <a:pos x="75" y="0"/>
                  </a:cxn>
                </a:cxnLst>
                <a:rect l="0" t="0" r="r" b="b"/>
                <a:pathLst>
                  <a:path w="150" h="90">
                    <a:moveTo>
                      <a:pt x="75" y="0"/>
                    </a:moveTo>
                    <a:lnTo>
                      <a:pt x="150" y="45"/>
                    </a:lnTo>
                    <a:lnTo>
                      <a:pt x="75" y="90"/>
                    </a:lnTo>
                    <a:lnTo>
                      <a:pt x="0" y="45"/>
                    </a:lnTo>
                    <a:lnTo>
                      <a:pt x="7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 name="Freeform 52"/>
              <p:cNvSpPr>
                <a:spLocks/>
              </p:cNvSpPr>
              <p:nvPr/>
            </p:nvSpPr>
            <p:spPr bwMode="auto">
              <a:xfrm>
                <a:off x="3819" y="2527"/>
                <a:ext cx="150" cy="90"/>
              </a:xfrm>
              <a:custGeom>
                <a:avLst/>
                <a:gdLst/>
                <a:ahLst/>
                <a:cxnLst>
                  <a:cxn ang="0">
                    <a:pos x="75" y="0"/>
                  </a:cxn>
                  <a:cxn ang="0">
                    <a:pos x="150" y="45"/>
                  </a:cxn>
                  <a:cxn ang="0">
                    <a:pos x="75" y="90"/>
                  </a:cxn>
                  <a:cxn ang="0">
                    <a:pos x="0" y="45"/>
                  </a:cxn>
                  <a:cxn ang="0">
                    <a:pos x="75" y="0"/>
                  </a:cxn>
                </a:cxnLst>
                <a:rect l="0" t="0" r="r" b="b"/>
                <a:pathLst>
                  <a:path w="150" h="90">
                    <a:moveTo>
                      <a:pt x="75" y="0"/>
                    </a:moveTo>
                    <a:lnTo>
                      <a:pt x="150" y="45"/>
                    </a:lnTo>
                    <a:lnTo>
                      <a:pt x="75" y="90"/>
                    </a:lnTo>
                    <a:lnTo>
                      <a:pt x="0" y="45"/>
                    </a:lnTo>
                    <a:lnTo>
                      <a:pt x="75" y="0"/>
                    </a:lnTo>
                    <a:close/>
                  </a:path>
                </a:pathLst>
              </a:cu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4" name="Freeform 54"/>
              <p:cNvSpPr>
                <a:spLocks/>
              </p:cNvSpPr>
              <p:nvPr/>
            </p:nvSpPr>
            <p:spPr bwMode="auto">
              <a:xfrm>
                <a:off x="4750" y="1736"/>
                <a:ext cx="150" cy="120"/>
              </a:xfrm>
              <a:custGeom>
                <a:avLst/>
                <a:gdLst/>
                <a:ahLst/>
                <a:cxnLst>
                  <a:cxn ang="0">
                    <a:pos x="0" y="120"/>
                  </a:cxn>
                  <a:cxn ang="0">
                    <a:pos x="150" y="120"/>
                  </a:cxn>
                  <a:cxn ang="0">
                    <a:pos x="75" y="0"/>
                  </a:cxn>
                  <a:cxn ang="0">
                    <a:pos x="0" y="120"/>
                  </a:cxn>
                </a:cxnLst>
                <a:rect l="0" t="0" r="r" b="b"/>
                <a:pathLst>
                  <a:path w="150" h="120">
                    <a:moveTo>
                      <a:pt x="0" y="120"/>
                    </a:moveTo>
                    <a:lnTo>
                      <a:pt x="150" y="120"/>
                    </a:lnTo>
                    <a:lnTo>
                      <a:pt x="75" y="0"/>
                    </a:lnTo>
                    <a:lnTo>
                      <a:pt x="0" y="12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5" name="Freeform 55"/>
              <p:cNvSpPr>
                <a:spLocks/>
              </p:cNvSpPr>
              <p:nvPr/>
            </p:nvSpPr>
            <p:spPr bwMode="auto">
              <a:xfrm>
                <a:off x="4750" y="1736"/>
                <a:ext cx="150" cy="120"/>
              </a:xfrm>
              <a:custGeom>
                <a:avLst/>
                <a:gdLst/>
                <a:ahLst/>
                <a:cxnLst>
                  <a:cxn ang="0">
                    <a:pos x="0" y="120"/>
                  </a:cxn>
                  <a:cxn ang="0">
                    <a:pos x="150" y="120"/>
                  </a:cxn>
                  <a:cxn ang="0">
                    <a:pos x="75" y="0"/>
                  </a:cxn>
                  <a:cxn ang="0">
                    <a:pos x="0" y="120"/>
                  </a:cxn>
                </a:cxnLst>
                <a:rect l="0" t="0" r="r" b="b"/>
                <a:pathLst>
                  <a:path w="150" h="120">
                    <a:moveTo>
                      <a:pt x="0" y="120"/>
                    </a:moveTo>
                    <a:lnTo>
                      <a:pt x="150" y="120"/>
                    </a:lnTo>
                    <a:lnTo>
                      <a:pt x="75" y="0"/>
                    </a:lnTo>
                    <a:lnTo>
                      <a:pt x="0" y="120"/>
                    </a:lnTo>
                    <a:close/>
                  </a:path>
                </a:pathLst>
              </a:custGeom>
              <a:noFill/>
              <a:ln w="9"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6" name="Freeform 56"/>
              <p:cNvSpPr>
                <a:spLocks noEditPoints="1"/>
              </p:cNvSpPr>
              <p:nvPr/>
            </p:nvSpPr>
            <p:spPr bwMode="auto">
              <a:xfrm>
                <a:off x="107" y="1371"/>
                <a:ext cx="1887" cy="491"/>
              </a:xfrm>
              <a:custGeom>
                <a:avLst/>
                <a:gdLst/>
                <a:ahLst/>
                <a:cxnLst>
                  <a:cxn ang="0">
                    <a:pos x="1887" y="144"/>
                  </a:cxn>
                  <a:cxn ang="0">
                    <a:pos x="1767" y="0"/>
                  </a:cxn>
                  <a:cxn ang="0">
                    <a:pos x="1767" y="144"/>
                  </a:cxn>
                  <a:cxn ang="0">
                    <a:pos x="1887" y="144"/>
                  </a:cxn>
                  <a:cxn ang="0">
                    <a:pos x="0" y="491"/>
                  </a:cxn>
                  <a:cxn ang="0">
                    <a:pos x="1887" y="491"/>
                  </a:cxn>
                  <a:cxn ang="0">
                    <a:pos x="1887" y="144"/>
                  </a:cxn>
                  <a:cxn ang="0">
                    <a:pos x="1767" y="144"/>
                  </a:cxn>
                  <a:cxn ang="0">
                    <a:pos x="1767" y="0"/>
                  </a:cxn>
                  <a:cxn ang="0">
                    <a:pos x="0" y="0"/>
                  </a:cxn>
                  <a:cxn ang="0">
                    <a:pos x="0" y="491"/>
                  </a:cxn>
                </a:cxnLst>
                <a:rect l="0" t="0" r="r" b="b"/>
                <a:pathLst>
                  <a:path w="1887" h="491">
                    <a:moveTo>
                      <a:pt x="1887" y="144"/>
                    </a:moveTo>
                    <a:lnTo>
                      <a:pt x="1767" y="0"/>
                    </a:lnTo>
                    <a:lnTo>
                      <a:pt x="1767" y="144"/>
                    </a:lnTo>
                    <a:lnTo>
                      <a:pt x="1887" y="144"/>
                    </a:lnTo>
                    <a:close/>
                    <a:moveTo>
                      <a:pt x="0" y="491"/>
                    </a:moveTo>
                    <a:lnTo>
                      <a:pt x="1887" y="491"/>
                    </a:lnTo>
                    <a:lnTo>
                      <a:pt x="1887" y="144"/>
                    </a:lnTo>
                    <a:lnTo>
                      <a:pt x="1767" y="144"/>
                    </a:lnTo>
                    <a:lnTo>
                      <a:pt x="1767" y="0"/>
                    </a:lnTo>
                    <a:lnTo>
                      <a:pt x="0" y="0"/>
                    </a:lnTo>
                    <a:lnTo>
                      <a:pt x="0" y="49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7" name="Freeform 57"/>
              <p:cNvSpPr>
                <a:spLocks/>
              </p:cNvSpPr>
              <p:nvPr/>
            </p:nvSpPr>
            <p:spPr bwMode="auto">
              <a:xfrm>
                <a:off x="1874" y="1371"/>
                <a:ext cx="120" cy="144"/>
              </a:xfrm>
              <a:custGeom>
                <a:avLst/>
                <a:gdLst/>
                <a:ahLst/>
                <a:cxnLst>
                  <a:cxn ang="0">
                    <a:pos x="120" y="144"/>
                  </a:cxn>
                  <a:cxn ang="0">
                    <a:pos x="0" y="0"/>
                  </a:cxn>
                  <a:cxn ang="0">
                    <a:pos x="0" y="144"/>
                  </a:cxn>
                  <a:cxn ang="0">
                    <a:pos x="120" y="144"/>
                  </a:cxn>
                </a:cxnLst>
                <a:rect l="0" t="0" r="r" b="b"/>
                <a:pathLst>
                  <a:path w="120" h="144">
                    <a:moveTo>
                      <a:pt x="120" y="144"/>
                    </a:moveTo>
                    <a:lnTo>
                      <a:pt x="0" y="0"/>
                    </a:lnTo>
                    <a:lnTo>
                      <a:pt x="0" y="144"/>
                    </a:lnTo>
                    <a:lnTo>
                      <a:pt x="120" y="144"/>
                    </a:lnTo>
                    <a:close/>
                  </a:path>
                </a:pathLst>
              </a:custGeom>
              <a:noFill/>
              <a:ln w="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8" name="Freeform 58"/>
              <p:cNvSpPr>
                <a:spLocks/>
              </p:cNvSpPr>
              <p:nvPr/>
            </p:nvSpPr>
            <p:spPr bwMode="auto">
              <a:xfrm>
                <a:off x="107" y="1371"/>
                <a:ext cx="1887" cy="491"/>
              </a:xfrm>
              <a:custGeom>
                <a:avLst/>
                <a:gdLst/>
                <a:ahLst/>
                <a:cxnLst>
                  <a:cxn ang="0">
                    <a:pos x="0" y="491"/>
                  </a:cxn>
                  <a:cxn ang="0">
                    <a:pos x="1887" y="491"/>
                  </a:cxn>
                  <a:cxn ang="0">
                    <a:pos x="1887" y="144"/>
                  </a:cxn>
                  <a:cxn ang="0">
                    <a:pos x="1767" y="144"/>
                  </a:cxn>
                  <a:cxn ang="0">
                    <a:pos x="1767" y="0"/>
                  </a:cxn>
                  <a:cxn ang="0">
                    <a:pos x="0" y="0"/>
                  </a:cxn>
                  <a:cxn ang="0">
                    <a:pos x="0" y="491"/>
                  </a:cxn>
                </a:cxnLst>
                <a:rect l="0" t="0" r="r" b="b"/>
                <a:pathLst>
                  <a:path w="1887" h="491">
                    <a:moveTo>
                      <a:pt x="0" y="491"/>
                    </a:moveTo>
                    <a:lnTo>
                      <a:pt x="1887" y="491"/>
                    </a:lnTo>
                    <a:lnTo>
                      <a:pt x="1887" y="144"/>
                    </a:lnTo>
                    <a:lnTo>
                      <a:pt x="1767" y="144"/>
                    </a:lnTo>
                    <a:lnTo>
                      <a:pt x="1767" y="0"/>
                    </a:lnTo>
                    <a:lnTo>
                      <a:pt x="0" y="0"/>
                    </a:lnTo>
                    <a:lnTo>
                      <a:pt x="0" y="491"/>
                    </a:lnTo>
                    <a:close/>
                  </a:path>
                </a:pathLst>
              </a:custGeom>
              <a:noFill/>
              <a:ln w="3"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59" name="Rectangle 59"/>
              <p:cNvSpPr>
                <a:spLocks noChangeArrowheads="1"/>
              </p:cNvSpPr>
              <p:nvPr/>
            </p:nvSpPr>
            <p:spPr bwMode="auto">
              <a:xfrm>
                <a:off x="160" y="1420"/>
                <a:ext cx="619"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Notify</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60" name="Rectangle 60"/>
              <p:cNvSpPr>
                <a:spLocks noChangeArrowheads="1"/>
              </p:cNvSpPr>
              <p:nvPr/>
            </p:nvSpPr>
            <p:spPr bwMode="auto">
              <a:xfrm>
                <a:off x="689" y="1420"/>
                <a:ext cx="27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61" name="Rectangle 61"/>
              <p:cNvSpPr>
                <a:spLocks noChangeArrowheads="1"/>
              </p:cNvSpPr>
              <p:nvPr/>
            </p:nvSpPr>
            <p:spPr bwMode="auto">
              <a:xfrm>
                <a:off x="160" y="1610"/>
                <a:ext cx="1408"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smtClean="0">
                    <a:ln>
                      <a:noFill/>
                    </a:ln>
                    <a:solidFill>
                      <a:srgbClr val="000000"/>
                    </a:solidFill>
                    <a:effectLst/>
                    <a:latin typeface="Consolas" pitchFamily="49" charset="0"/>
                    <a:cs typeface="Arial" pitchFamily="34" charset="0"/>
                  </a:rPr>
                  <a:t>вызывает Update</a:t>
                </a: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62" name="Rectangle 62"/>
              <p:cNvSpPr>
                <a:spLocks noChangeArrowheads="1"/>
              </p:cNvSpPr>
              <p:nvPr/>
            </p:nvSpPr>
            <p:spPr bwMode="auto">
              <a:xfrm>
                <a:off x="1478" y="1610"/>
                <a:ext cx="270" cy="23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000000"/>
                    </a:solidFill>
                    <a:effectLst/>
                    <a:latin typeface="Consolas" pitchFamily="49" charset="0"/>
                    <a:cs typeface="Arial" pitchFamily="34" charset="0"/>
                  </a:rPr>
                  <a:t>()</a:t>
                </a:r>
                <a:endParaRPr kumimoji="0" lang="ru-RU" sz="1800" b="0" i="0" u="none" strike="noStrike" cap="none" normalizeH="0" baseline="0" dirty="0" smtClean="0">
                  <a:ln>
                    <a:noFill/>
                  </a:ln>
                  <a:solidFill>
                    <a:schemeClr val="tx1"/>
                  </a:solidFill>
                  <a:effectLst/>
                  <a:latin typeface="Arial" pitchFamily="34" charset="0"/>
                  <a:cs typeface="Arial" pitchFamily="34" charset="0"/>
                </a:endParaRPr>
              </a:p>
            </p:txBody>
          </p:sp>
        </p:grpSp>
        <p:cxnSp>
          <p:nvCxnSpPr>
            <p:cNvPr id="65" name="Straight Connector 64"/>
            <p:cNvCxnSpPr/>
            <p:nvPr/>
          </p:nvCxnSpPr>
          <p:spPr bwMode="auto">
            <a:xfrm flipH="1">
              <a:off x="3148014" y="3430240"/>
              <a:ext cx="449261" cy="0"/>
            </a:xfrm>
            <a:prstGeom prst="line">
              <a:avLst/>
            </a:prstGeom>
            <a:solidFill>
              <a:schemeClr val="accent1"/>
            </a:solidFill>
            <a:ln w="19050" cap="flat" cmpd="sng" algn="ctr">
              <a:solidFill>
                <a:srgbClr val="000000"/>
              </a:solidFill>
              <a:prstDash val="lg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46167751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smtClean="0"/>
              <a:t>Посетитель</a:t>
            </a:r>
            <a:r>
              <a:rPr lang="en-US" altLang="en-US" sz="2800" dirty="0" smtClean="0"/>
              <a:t> (Visitor)</a:t>
            </a:r>
            <a:endParaRPr lang="ru-RU" altLang="en-US" sz="2800" dirty="0" smtClean="0"/>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ts val="600"/>
              </a:spcBef>
            </a:pPr>
            <a:r>
              <a:rPr lang="ru-RU" altLang="en-US" sz="1800" dirty="0"/>
              <a:t>Посетитель – объект, передаваемый другому объекту для вызова </a:t>
            </a:r>
            <a:r>
              <a:rPr lang="ru-RU" altLang="en-US" sz="1800" dirty="0" smtClean="0"/>
              <a:t>своих методов.</a:t>
            </a:r>
          </a:p>
          <a:p>
            <a:pPr marL="431800" indent="-431800" eaLnBrk="1" hangingPunct="1">
              <a:spcBef>
                <a:spcPts val="600"/>
              </a:spcBef>
            </a:pPr>
            <a:r>
              <a:rPr lang="ru-RU" altLang="en-US" sz="1800" dirty="0" smtClean="0"/>
              <a:t>Например, в библиотеке визуальных компонентов существует элементы пользовательского интерфейса (</a:t>
            </a:r>
            <a:r>
              <a:rPr lang="en-US" altLang="en-US" sz="1800" dirty="0" smtClean="0"/>
              <a:t>Controls</a:t>
            </a:r>
            <a:r>
              <a:rPr lang="ru-RU" altLang="en-US" sz="1800" dirty="0" smtClean="0"/>
              <a:t>), которые умеют нарисовать себя на какой-то поверхности </a:t>
            </a:r>
            <a:r>
              <a:rPr lang="en-US" altLang="en-US" sz="1800" dirty="0" smtClean="0"/>
              <a:t>(Canvas)</a:t>
            </a:r>
            <a:r>
              <a:rPr lang="ru-RU" altLang="en-US" sz="1800" dirty="0" smtClean="0"/>
              <a:t> в какой-то позиции (</a:t>
            </a:r>
            <a:r>
              <a:rPr lang="en-US" altLang="en-US" sz="1800" dirty="0" smtClean="0"/>
              <a:t>X, Y</a:t>
            </a:r>
            <a:r>
              <a:rPr lang="ru-RU" altLang="en-US" sz="1800" dirty="0" smtClean="0"/>
              <a:t>)</a:t>
            </a:r>
            <a:r>
              <a:rPr lang="en-US" altLang="en-US" sz="1800" dirty="0" smtClean="0"/>
              <a:t>.</a:t>
            </a:r>
            <a:r>
              <a:rPr lang="ru-RU" altLang="en-US" sz="1800" dirty="0" smtClean="0"/>
              <a:t> В каждом производном от </a:t>
            </a:r>
            <a:r>
              <a:rPr lang="en-US" altLang="en-US" sz="1800" dirty="0" smtClean="0"/>
              <a:t>Control </a:t>
            </a:r>
            <a:r>
              <a:rPr lang="ru-RU" altLang="en-US" sz="1800" dirty="0" smtClean="0"/>
              <a:t>классе перекрыт виртуальный метод </a:t>
            </a:r>
            <a:r>
              <a:rPr lang="en-US" altLang="en-US" sz="1800" dirty="0" smtClean="0"/>
              <a:t>void Draw(Canvas </a:t>
            </a:r>
            <a:r>
              <a:rPr lang="en-US" altLang="en-US" sz="1800" dirty="0" err="1" smtClean="0"/>
              <a:t>canvas</a:t>
            </a:r>
            <a:r>
              <a:rPr lang="en-US" altLang="en-US" sz="1800" dirty="0" smtClean="0"/>
              <a:t>, </a:t>
            </a:r>
            <a:r>
              <a:rPr lang="en-US" altLang="en-US" sz="1800" dirty="0" err="1" smtClean="0"/>
              <a:t>int</a:t>
            </a:r>
            <a:r>
              <a:rPr lang="en-US" altLang="en-US" sz="1800" dirty="0" smtClean="0"/>
              <a:t> x, </a:t>
            </a:r>
            <a:r>
              <a:rPr lang="en-US" altLang="en-US" sz="1800" dirty="0" err="1" smtClean="0"/>
              <a:t>int</a:t>
            </a:r>
            <a:r>
              <a:rPr lang="en-US" altLang="en-US" sz="1800" dirty="0" smtClean="0"/>
              <a:t> y)</a:t>
            </a:r>
            <a:r>
              <a:rPr lang="ru-RU" altLang="en-US" sz="1800" dirty="0" smtClean="0"/>
              <a:t>, который рисует элемент пользовательского интерфейса</a:t>
            </a:r>
            <a:r>
              <a:rPr lang="en-US" altLang="en-US" sz="1800" dirty="0" smtClean="0"/>
              <a:t>.</a:t>
            </a:r>
            <a:endParaRPr lang="ru-RU" altLang="en-US" sz="1800" dirty="0" smtClean="0"/>
          </a:p>
          <a:p>
            <a:pPr marL="431800" indent="-431800" eaLnBrk="1" hangingPunct="1">
              <a:spcBef>
                <a:spcPts val="600"/>
              </a:spcBef>
            </a:pPr>
            <a:r>
              <a:rPr lang="ru-RU" altLang="en-US" sz="1800" dirty="0" smtClean="0"/>
              <a:t>В окне </a:t>
            </a:r>
            <a:r>
              <a:rPr lang="en-US" altLang="en-US" sz="1800" dirty="0" smtClean="0"/>
              <a:t>(Form) </a:t>
            </a:r>
            <a:r>
              <a:rPr lang="ru-RU" altLang="en-US" sz="1800" dirty="0" smtClean="0"/>
              <a:t>существует список элементов пользовательского интерфейса. При перерисовке окна</a:t>
            </a:r>
            <a:r>
              <a:rPr lang="en-US" altLang="en-US" sz="1800" dirty="0"/>
              <a:t> </a:t>
            </a:r>
            <a:r>
              <a:rPr lang="ru-RU" altLang="en-US" sz="1800" dirty="0"/>
              <a:t>у каждого элемента пользовательского интерфейса</a:t>
            </a:r>
            <a:r>
              <a:rPr lang="ru-RU" altLang="en-US" sz="1800" dirty="0" smtClean="0"/>
              <a:t> вызывается метода </a:t>
            </a:r>
            <a:r>
              <a:rPr lang="en-US" altLang="en-US" sz="1800" dirty="0" smtClean="0"/>
              <a:t>Draw</a:t>
            </a:r>
            <a:r>
              <a:rPr lang="ru-RU" altLang="en-US" sz="1800" dirty="0" smtClean="0"/>
              <a:t> с передачей ему поверхности рисования окна (</a:t>
            </a:r>
            <a:r>
              <a:rPr lang="en-US" altLang="en-US" sz="1800" dirty="0" err="1" smtClean="0"/>
              <a:t>Form.Canvas</a:t>
            </a:r>
            <a:r>
              <a:rPr lang="en-US" altLang="en-US" sz="1800" dirty="0" smtClean="0"/>
              <a:t>).</a:t>
            </a:r>
            <a:endParaRPr lang="ru-RU" altLang="en-US" sz="1800" dirty="0" smtClean="0"/>
          </a:p>
          <a:p>
            <a:pPr marL="431800" indent="-431800" eaLnBrk="1" hangingPunct="1">
              <a:spcBef>
                <a:spcPts val="600"/>
              </a:spcBef>
            </a:pPr>
            <a:r>
              <a:rPr lang="ru-RU" altLang="en-US" sz="1800" dirty="0" smtClean="0"/>
              <a:t>Объект, передающий себя (или какой-то свой объект) другому объекту для вызова у себя методов, и называется посетителем.</a:t>
            </a:r>
            <a:endParaRPr lang="ru-RU" altLang="en-US" sz="1800" dirty="0"/>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73</a:t>
            </a:fld>
            <a:endParaRPr lang="en-GB" altLang="en-US" sz="1400" smtClean="0"/>
          </a:p>
        </p:txBody>
      </p:sp>
    </p:spTree>
    <p:extLst>
      <p:ext uri="{BB962C8B-B14F-4D97-AF65-F5344CB8AC3E}">
        <p14:creationId xmlns:p14="http://schemas.microsoft.com/office/powerpoint/2010/main" val="125133061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Фабричный </a:t>
            </a:r>
            <a:r>
              <a:rPr lang="ru-RU" altLang="en-US" sz="2800" dirty="0" smtClean="0"/>
              <a:t>метод</a:t>
            </a:r>
            <a:r>
              <a:rPr lang="en-US" altLang="en-US" sz="2800" dirty="0" smtClean="0"/>
              <a:t> (Factory Method)</a:t>
            </a:r>
            <a:endParaRPr lang="ru-RU" altLang="en-US" sz="2800" dirty="0" smtClean="0"/>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ts val="600"/>
              </a:spcBef>
            </a:pPr>
            <a:r>
              <a:rPr lang="ru-RU" altLang="en-US" sz="1800" dirty="0"/>
              <a:t>Фабричный метод – виртуальный метод, создающий </a:t>
            </a:r>
            <a:r>
              <a:rPr lang="ru-RU" altLang="en-US" sz="1800" dirty="0" smtClean="0"/>
              <a:t>объект.</a:t>
            </a:r>
          </a:p>
          <a:p>
            <a:pPr marL="431800" indent="-431800" eaLnBrk="1" hangingPunct="1">
              <a:spcBef>
                <a:spcPts val="600"/>
              </a:spcBef>
            </a:pPr>
            <a:endParaRPr lang="ru-RU" altLang="en-US" sz="1800" dirty="0"/>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74</a:t>
            </a:fld>
            <a:endParaRPr lang="en-GB" altLang="en-US" sz="1400" smtClean="0"/>
          </a:p>
        </p:txBody>
      </p:sp>
    </p:spTree>
    <p:extLst>
      <p:ext uri="{BB962C8B-B14F-4D97-AF65-F5344CB8AC3E}">
        <p14:creationId xmlns:p14="http://schemas.microsoft.com/office/powerpoint/2010/main" val="184577470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Фабрика </a:t>
            </a:r>
            <a:r>
              <a:rPr lang="ru-RU" altLang="en-US" sz="2800" dirty="0" smtClean="0"/>
              <a:t>классов</a:t>
            </a:r>
            <a:r>
              <a:rPr lang="en-US" altLang="en-US" sz="2800" dirty="0" smtClean="0"/>
              <a:t> (Factory)</a:t>
            </a:r>
            <a:endParaRPr lang="ru-RU" altLang="en-US" sz="2800" dirty="0" smtClean="0"/>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ts val="600"/>
              </a:spcBef>
            </a:pPr>
            <a:r>
              <a:rPr lang="ru-RU" altLang="en-US" sz="1800" dirty="0" smtClean="0"/>
              <a:t>Цель фабрики классов – создание объектов. </a:t>
            </a:r>
            <a:r>
              <a:rPr lang="ru-RU" sz="1800" dirty="0"/>
              <a:t>Почему не создать его просто через </a:t>
            </a:r>
            <a:r>
              <a:rPr lang="en-US" sz="1800" dirty="0" smtClean="0"/>
              <a:t>new</a:t>
            </a:r>
            <a:r>
              <a:rPr lang="ru-RU" sz="1800" dirty="0" smtClean="0"/>
              <a:t>? – вот в </a:t>
            </a:r>
            <a:r>
              <a:rPr lang="ru-RU" sz="1800" dirty="0"/>
              <a:t>чем вопрос. И здесь у каждого своя причина. Вот некоторые их них</a:t>
            </a:r>
            <a:r>
              <a:rPr lang="ru-RU" sz="1800" dirty="0" smtClean="0"/>
              <a:t>:</a:t>
            </a:r>
          </a:p>
          <a:p>
            <a:pPr marL="431800" indent="-431800" eaLnBrk="1" hangingPunct="1">
              <a:spcBef>
                <a:spcPts val="600"/>
              </a:spcBef>
            </a:pPr>
            <a:r>
              <a:rPr lang="ru-RU" altLang="en-US" sz="1800" dirty="0" smtClean="0"/>
              <a:t>Проблема </a:t>
            </a:r>
            <a:r>
              <a:rPr lang="ru-RU" altLang="en-US" sz="1800" dirty="0"/>
              <a:t>расширяемости конструктора. Вы хотите расширить класс, но для этого ему нужно передать в конструктор еще один интерфейс. Проблема в том, что этот класс </a:t>
            </a:r>
            <a:r>
              <a:rPr lang="ru-RU" altLang="en-US" sz="1800" dirty="0" err="1"/>
              <a:t>инстанциируется</a:t>
            </a:r>
            <a:r>
              <a:rPr lang="ru-RU" altLang="en-US" sz="1800" dirty="0"/>
              <a:t> во многих местах, и теперь вам придется «</a:t>
            </a:r>
            <a:r>
              <a:rPr lang="ru-RU" altLang="en-US" sz="1800" dirty="0" err="1"/>
              <a:t>пофиксить</a:t>
            </a:r>
            <a:r>
              <a:rPr lang="ru-RU" altLang="en-US" sz="1800" dirty="0"/>
              <a:t>» все эти места. Решение – использовать фабрику, которая будет создавать объекты этого типа. Современный подход – использование </a:t>
            </a:r>
            <a:r>
              <a:rPr lang="ru-RU" altLang="en-US" sz="1800" dirty="0" err="1"/>
              <a:t>IoC</a:t>
            </a:r>
            <a:r>
              <a:rPr lang="ru-RU" altLang="en-US" sz="1800" dirty="0"/>
              <a:t> контейнеров для данных целей</a:t>
            </a:r>
            <a:r>
              <a:rPr lang="ru-RU" altLang="en-US" sz="1800" dirty="0" smtClean="0"/>
              <a:t>.</a:t>
            </a:r>
          </a:p>
          <a:p>
            <a:pPr marL="431800" indent="-431800" eaLnBrk="1" hangingPunct="1">
              <a:spcBef>
                <a:spcPts val="600"/>
              </a:spcBef>
            </a:pPr>
            <a:r>
              <a:rPr lang="ru-RU" altLang="en-US" sz="1800" dirty="0" smtClean="0"/>
              <a:t>Поговорим </a:t>
            </a:r>
            <a:r>
              <a:rPr lang="ru-RU" altLang="en-US" sz="1800" dirty="0"/>
              <a:t>о С++. Проблема в том, что вы не можете создать объект класса просто потому, что он находится где-то в другой </a:t>
            </a:r>
            <a:r>
              <a:rPr lang="ru-RU" altLang="en-US" sz="1800" dirty="0" err="1"/>
              <a:t>dll</a:t>
            </a:r>
            <a:r>
              <a:rPr lang="ru-RU" altLang="en-US" sz="1800" dirty="0"/>
              <a:t>, и класс не экспортируется через __</a:t>
            </a:r>
            <a:r>
              <a:rPr lang="ru-RU" altLang="en-US" sz="1800" dirty="0" err="1"/>
              <a:t>declspec</a:t>
            </a:r>
            <a:r>
              <a:rPr lang="ru-RU" altLang="en-US" sz="1800" dirty="0"/>
              <a:t>(</a:t>
            </a:r>
            <a:r>
              <a:rPr lang="ru-RU" altLang="en-US" sz="1800" dirty="0" err="1"/>
              <a:t>dllexport</a:t>
            </a:r>
            <a:r>
              <a:rPr lang="ru-RU" altLang="en-US" sz="1800" dirty="0"/>
              <a:t>). Это обычно делается для расширяемого программирования (для плагинов). Обычно экспортируют лишь одну функцию, например </a:t>
            </a:r>
            <a:r>
              <a:rPr lang="ru-RU" altLang="en-US" sz="1800" dirty="0" err="1"/>
              <a:t>GetFactory</a:t>
            </a:r>
            <a:r>
              <a:rPr lang="ru-RU" altLang="en-US" sz="1800" dirty="0"/>
              <a:t>, которая возвращает </a:t>
            </a:r>
            <a:r>
              <a:rPr lang="ru-RU" altLang="en-US" sz="1800" dirty="0" err="1"/>
              <a:t>IFactory</a:t>
            </a:r>
            <a:r>
              <a:rPr lang="ru-RU" altLang="en-US" sz="1800" dirty="0"/>
              <a:t>, через которую вы можете создавать объекты тех или иных классов. </a:t>
            </a:r>
            <a:r>
              <a:rPr lang="ru-RU" altLang="en-US" sz="1800" dirty="0" smtClean="0"/>
              <a:t>В </a:t>
            </a:r>
            <a:r>
              <a:rPr lang="ru-RU" altLang="en-US" sz="1800" dirty="0"/>
              <a:t>C# эту проблему можно обойти рефлексией, </a:t>
            </a:r>
            <a:r>
              <a:rPr lang="ru-RU" altLang="en-US" sz="1800" dirty="0" err="1"/>
              <a:t>инстанциируя</a:t>
            </a:r>
            <a:r>
              <a:rPr lang="ru-RU" altLang="en-US" sz="1800" dirty="0"/>
              <a:t> классы из другой </a:t>
            </a:r>
            <a:r>
              <a:rPr lang="ru-RU" altLang="en-US" sz="1800" dirty="0" err="1"/>
              <a:t>dll</a:t>
            </a:r>
            <a:r>
              <a:rPr lang="ru-RU" altLang="en-US" sz="1800" dirty="0"/>
              <a:t> через </a:t>
            </a:r>
            <a:r>
              <a:rPr lang="ru-RU" altLang="en-US" sz="1800" dirty="0" err="1"/>
              <a:t>Activator.CreateInstance</a:t>
            </a:r>
            <a:r>
              <a:rPr lang="ru-RU" altLang="en-US" sz="1800" dirty="0"/>
              <a:t> (очень распространенный подход</a:t>
            </a:r>
            <a:r>
              <a:rPr lang="ru-RU" altLang="en-US" sz="1800" dirty="0" smtClean="0"/>
              <a:t>).</a:t>
            </a:r>
            <a:endParaRPr lang="ru-RU" altLang="en-US" sz="1800" dirty="0"/>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75</a:t>
            </a:fld>
            <a:endParaRPr lang="en-GB" altLang="en-US" sz="1400" smtClean="0"/>
          </a:p>
        </p:txBody>
      </p:sp>
    </p:spTree>
    <p:extLst>
      <p:ext uri="{BB962C8B-B14F-4D97-AF65-F5344CB8AC3E}">
        <p14:creationId xmlns:p14="http://schemas.microsoft.com/office/powerpoint/2010/main" val="255535569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304800"/>
            <a:ext cx="8534400" cy="603250"/>
          </a:xfrm>
        </p:spPr>
        <p:txBody>
          <a:bodyPr/>
          <a:lstStyle/>
          <a:p>
            <a:pPr eaLnBrk="1" hangingPunct="1"/>
            <a:r>
              <a:rPr lang="ru-RU" altLang="en-US" sz="2800" dirty="0"/>
              <a:t>Пул </a:t>
            </a:r>
            <a:r>
              <a:rPr lang="ru-RU" altLang="en-US" sz="2800" dirty="0" smtClean="0"/>
              <a:t>объектов</a:t>
            </a:r>
            <a:r>
              <a:rPr lang="en-US" altLang="en-US" sz="2800" dirty="0" smtClean="0"/>
              <a:t> (Object Pool)</a:t>
            </a:r>
            <a:endParaRPr lang="ru-RU" altLang="en-US" sz="2800" dirty="0" smtClean="0"/>
          </a:p>
        </p:txBody>
      </p:sp>
      <p:sp>
        <p:nvSpPr>
          <p:cNvPr id="28675" name="Rectangle 3" descr="Rectangle: Click to edit Master text styles&#10;Second level&#10;Third level&#10;Fourth level&#10;Fifth level"/>
          <p:cNvSpPr>
            <a:spLocks noGrp="1" noChangeArrowheads="1"/>
          </p:cNvSpPr>
          <p:nvPr>
            <p:ph idx="1"/>
          </p:nvPr>
        </p:nvSpPr>
        <p:spPr>
          <a:xfrm>
            <a:off x="838200" y="1052513"/>
            <a:ext cx="8126288" cy="5805487"/>
          </a:xfrm>
        </p:spPr>
        <p:txBody>
          <a:bodyPr/>
          <a:lstStyle/>
          <a:p>
            <a:pPr marL="431800" indent="-431800" eaLnBrk="1" hangingPunct="1">
              <a:spcBef>
                <a:spcPct val="100000"/>
              </a:spcBef>
            </a:pPr>
            <a:r>
              <a:rPr lang="ru-RU" altLang="en-US" sz="1800" dirty="0"/>
              <a:t>Пул объектов – кэш заранее созданных </a:t>
            </a:r>
            <a:r>
              <a:rPr lang="ru-RU" altLang="en-US" sz="1800" dirty="0" smtClean="0"/>
              <a:t>объектов</a:t>
            </a:r>
            <a:endParaRPr lang="en-US" sz="1400" dirty="0" smtClean="0">
              <a:solidFill>
                <a:srgbClr val="0000FF"/>
              </a:solidFill>
              <a:highlight>
                <a:srgbClr val="FFFFFF"/>
              </a:highlight>
              <a:latin typeface="Consolas" panose="020B0609020204030204" pitchFamily="49" charset="0"/>
            </a:endParaRPr>
          </a:p>
        </p:txBody>
      </p:sp>
      <p:sp>
        <p:nvSpPr>
          <p:cNvPr id="28676"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11F7C3-7ED7-4D2A-8866-FA9DA0DF4F87}" type="slidenum">
              <a:rPr lang="en-GB" altLang="en-US" sz="1400" smtClean="0"/>
              <a:pPr>
                <a:spcBef>
                  <a:spcPct val="0"/>
                </a:spcBef>
                <a:buClrTx/>
                <a:buSzTx/>
                <a:buFontTx/>
                <a:buNone/>
              </a:pPr>
              <a:t>76</a:t>
            </a:fld>
            <a:endParaRPr lang="en-GB" altLang="en-US" sz="1400" smtClean="0"/>
          </a:p>
        </p:txBody>
      </p:sp>
    </p:spTree>
    <p:extLst>
      <p:ext uri="{BB962C8B-B14F-4D97-AF65-F5344CB8AC3E}">
        <p14:creationId xmlns:p14="http://schemas.microsoft.com/office/powerpoint/2010/main" val="14389392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09600" y="304800"/>
            <a:ext cx="7772400" cy="603250"/>
          </a:xfrm>
        </p:spPr>
        <p:txBody>
          <a:bodyPr/>
          <a:lstStyle/>
          <a:p>
            <a:pPr eaLnBrk="1" hangingPunct="1"/>
            <a:r>
              <a:rPr lang="ru-RU" altLang="en-US" sz="2800" smtClean="0"/>
              <a:t>Исключение</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7772400" cy="5805487"/>
          </a:xfrm>
          <a:extLst/>
        </p:spPr>
        <p:txBody>
          <a:bodyPr/>
          <a:lstStyle/>
          <a:p>
            <a:pPr marL="431800" indent="-431800" eaLnBrk="1" hangingPunct="1">
              <a:spcBef>
                <a:spcPct val="100000"/>
              </a:spcBef>
              <a:defRPr/>
            </a:pPr>
            <a:r>
              <a:rPr lang="ru-RU" altLang="en-US" sz="1800" dirty="0" smtClean="0"/>
              <a:t>Исключение – событие и объект с информацией об ошибке</a:t>
            </a:r>
            <a:r>
              <a:rPr lang="en-US" altLang="en-US" sz="1800" dirty="0" smtClean="0"/>
              <a:t>.</a:t>
            </a:r>
            <a:endParaRPr lang="ru-RU" altLang="en-US" sz="1800" dirty="0" smtClean="0"/>
          </a:p>
          <a:p>
            <a:pPr marL="431800" indent="-431800" eaLnBrk="1" hangingPunct="1">
              <a:spcBef>
                <a:spcPts val="1400"/>
              </a:spcBef>
              <a:defRPr/>
            </a:pPr>
            <a:r>
              <a:rPr lang="ru-RU" altLang="en-US" sz="1800" dirty="0" smtClean="0"/>
              <a:t>Исключение создается:</a:t>
            </a:r>
          </a:p>
          <a:p>
            <a:pPr marL="831850" lvl="1" indent="-431800" eaLnBrk="1" hangingPunct="1">
              <a:spcBef>
                <a:spcPct val="100000"/>
              </a:spcBef>
              <a:defRPr/>
            </a:pPr>
            <a:r>
              <a:rPr lang="ru-RU" altLang="en-US" sz="1400" dirty="0" err="1" smtClean="0"/>
              <a:t>Аппаратно</a:t>
            </a:r>
            <a:r>
              <a:rPr lang="ru-RU" altLang="en-US" sz="1400" dirty="0" smtClean="0"/>
              <a:t> – в результате ошибки выполнения оператора.</a:t>
            </a:r>
          </a:p>
          <a:p>
            <a:pPr marL="831850" lvl="1" indent="-431800" eaLnBrk="1" hangingPunct="1">
              <a:spcBef>
                <a:spcPct val="100000"/>
              </a:spcBef>
              <a:defRPr/>
            </a:pPr>
            <a:r>
              <a:rPr lang="ru-RU" altLang="en-US" sz="1400" dirty="0" err="1" smtClean="0"/>
              <a:t>Программно</a:t>
            </a:r>
            <a:r>
              <a:rPr lang="ru-RU" altLang="en-US" sz="1400" dirty="0" smtClean="0"/>
              <a:t> – с помощью оператора создания исключения:</a:t>
            </a:r>
          </a:p>
          <a:p>
            <a:pPr marL="831600" lvl="1" indent="0" eaLnBrk="1" hangingPunct="1">
              <a:spcBef>
                <a:spcPct val="100000"/>
              </a:spcBef>
              <a:buFont typeface="Wingdings" panose="05000000000000000000" pitchFamily="2" charset="2"/>
              <a:buNone/>
              <a:defRPr/>
            </a:pPr>
            <a:r>
              <a:rPr lang="en-US" sz="1400" dirty="0" smtClean="0">
                <a:solidFill>
                  <a:srgbClr val="0000FF"/>
                </a:solidFill>
                <a:highlight>
                  <a:srgbClr val="FFFFFF"/>
                </a:highlight>
                <a:latin typeface="Consolas" panose="020B0609020204030204" pitchFamily="49" charset="0"/>
              </a:rPr>
              <a:t>throw</a:t>
            </a:r>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new</a:t>
            </a:r>
            <a:r>
              <a:rPr lang="en-US" sz="1400" dirty="0" smtClean="0">
                <a:solidFill>
                  <a:srgbClr val="000000"/>
                </a:solidFill>
                <a:highlight>
                  <a:srgbClr val="FFFFFF"/>
                </a:highlight>
                <a:latin typeface="Consolas" panose="020B0609020204030204" pitchFamily="49" charset="0"/>
              </a:rPr>
              <a:t> </a:t>
            </a:r>
            <a:r>
              <a:rPr lang="en-US" sz="1400" dirty="0" err="1" smtClean="0">
                <a:solidFill>
                  <a:srgbClr val="2B91AF"/>
                </a:solidFill>
                <a:highlight>
                  <a:srgbClr val="FFFFFF"/>
                </a:highlight>
                <a:latin typeface="Consolas" panose="020B0609020204030204" pitchFamily="49" charset="0"/>
              </a:rPr>
              <a:t>OutOfMemoryException</a:t>
            </a:r>
            <a:r>
              <a:rPr lang="en-US" sz="1400" dirty="0" smtClean="0">
                <a:solidFill>
                  <a:srgbClr val="000000"/>
                </a:solidFill>
                <a:highlight>
                  <a:srgbClr val="FFFFFF"/>
                </a:highlight>
                <a:latin typeface="Consolas" panose="020B0609020204030204" pitchFamily="49" charset="0"/>
              </a:rPr>
              <a:t>(</a:t>
            </a:r>
            <a:r>
              <a:rPr lang="en-US" sz="1400" dirty="0" smtClean="0">
                <a:solidFill>
                  <a:srgbClr val="A31515"/>
                </a:solidFill>
                <a:highlight>
                  <a:srgbClr val="FFFFFF"/>
                </a:highlight>
                <a:latin typeface="Consolas" panose="020B0609020204030204" pitchFamily="49" charset="0"/>
              </a:rPr>
              <a:t>"</a:t>
            </a:r>
            <a:r>
              <a:rPr lang="ru-RU" sz="1400" dirty="0" smtClean="0">
                <a:solidFill>
                  <a:srgbClr val="A31515"/>
                </a:solidFill>
                <a:highlight>
                  <a:srgbClr val="FFFFFF"/>
                </a:highlight>
                <a:latin typeface="Consolas" panose="020B0609020204030204" pitchFamily="49" charset="0"/>
              </a:rPr>
              <a:t>Не хватает памяти"</a:t>
            </a:r>
            <a:r>
              <a:rPr lang="ru-RU" sz="1400" dirty="0" smtClean="0">
                <a:solidFill>
                  <a:srgbClr val="000000"/>
                </a:solidFill>
                <a:highlight>
                  <a:srgbClr val="FFFFFF"/>
                </a:highlight>
                <a:latin typeface="Consolas" panose="020B0609020204030204" pitchFamily="49" charset="0"/>
              </a:rPr>
              <a:t>);</a:t>
            </a:r>
          </a:p>
          <a:p>
            <a:pPr marL="431800" indent="-431800" eaLnBrk="1" hangingPunct="1">
              <a:spcBef>
                <a:spcPts val="1400"/>
              </a:spcBef>
              <a:defRPr/>
            </a:pPr>
            <a:r>
              <a:rPr lang="ru-RU" altLang="en-US" sz="1800" dirty="0" smtClean="0"/>
              <a:t>Некоторые стандартные исключения модуля </a:t>
            </a:r>
            <a:r>
              <a:rPr lang="en-US" altLang="en-US" sz="1800" dirty="0" smtClean="0"/>
              <a:t>System</a:t>
            </a:r>
            <a:r>
              <a:rPr lang="ru-RU" altLang="en-US" sz="1800" dirty="0" smtClean="0"/>
              <a:t>:</a:t>
            </a:r>
            <a:endParaRPr lang="en-US" altLang="en-US" sz="2000" dirty="0" smtClean="0"/>
          </a:p>
          <a:p>
            <a:pPr marL="432000" lvl="1" indent="0" eaLnBrk="1" hangingPunct="1">
              <a:spcBef>
                <a:spcPts val="1920"/>
              </a:spcBef>
              <a:buFont typeface="Wingdings" panose="05000000000000000000" pitchFamily="2" charset="2"/>
              <a:buNone/>
              <a:defRPr/>
            </a:pPr>
            <a:r>
              <a:rPr lang="en-US" altLang="en-US" sz="1400" dirty="0" smtClean="0">
                <a:solidFill>
                  <a:srgbClr val="2B91AF"/>
                </a:solidFill>
                <a:highlight>
                  <a:srgbClr val="FFFFFF"/>
                </a:highlight>
                <a:latin typeface="Consolas" panose="020B0609020204030204" pitchFamily="49" charset="0"/>
              </a:rPr>
              <a:t>Exception</a:t>
            </a:r>
          </a:p>
          <a:p>
            <a:pPr marL="432000" lvl="1" indent="0" eaLnBrk="1" hangingPunct="1">
              <a:spcBef>
                <a:spcPts val="600"/>
              </a:spcBef>
              <a:buFont typeface="Wingdings" panose="05000000000000000000" pitchFamily="2" charset="2"/>
              <a:buNone/>
              <a:defRPr/>
            </a:pPr>
            <a:r>
              <a:rPr lang="en-US" altLang="en-US" sz="1400" dirty="0" err="1" smtClean="0">
                <a:solidFill>
                  <a:srgbClr val="2B91AF"/>
                </a:solidFill>
                <a:highlight>
                  <a:srgbClr val="FFFFFF"/>
                </a:highlight>
                <a:latin typeface="Consolas" panose="020B0609020204030204" pitchFamily="49" charset="0"/>
              </a:rPr>
              <a:t>ArithmeticException</a:t>
            </a:r>
            <a:endParaRPr lang="en-US" altLang="en-US" sz="1400" dirty="0">
              <a:solidFill>
                <a:srgbClr val="2B91AF"/>
              </a:solidFill>
              <a:highlight>
                <a:srgbClr val="FFFFFF"/>
              </a:highlight>
              <a:latin typeface="Consolas" panose="020B0609020204030204" pitchFamily="49" charset="0"/>
            </a:endParaRPr>
          </a:p>
          <a:p>
            <a:pPr marL="432000" lvl="1" indent="0" eaLnBrk="1" hangingPunct="1">
              <a:spcBef>
                <a:spcPts val="600"/>
              </a:spcBef>
              <a:buFont typeface="Wingdings" panose="05000000000000000000" pitchFamily="2" charset="2"/>
              <a:buNone/>
              <a:defRPr/>
            </a:pPr>
            <a:r>
              <a:rPr lang="en-US" altLang="en-US" sz="1400" dirty="0" err="1" smtClean="0">
                <a:solidFill>
                  <a:srgbClr val="2B91AF"/>
                </a:solidFill>
                <a:highlight>
                  <a:srgbClr val="FFFFFF"/>
                </a:highlight>
                <a:latin typeface="Consolas" panose="020B0609020204030204" pitchFamily="49" charset="0"/>
              </a:rPr>
              <a:t>DivideByZeroException</a:t>
            </a:r>
            <a:endParaRPr lang="en-US" altLang="en-US" sz="1400" dirty="0" smtClean="0">
              <a:solidFill>
                <a:srgbClr val="2B91AF"/>
              </a:solidFill>
              <a:highlight>
                <a:srgbClr val="FFFFFF"/>
              </a:highlight>
              <a:latin typeface="Consolas" panose="020B0609020204030204" pitchFamily="49" charset="0"/>
            </a:endParaRPr>
          </a:p>
          <a:p>
            <a:pPr marL="432000" lvl="1" indent="0" eaLnBrk="1" hangingPunct="1">
              <a:spcBef>
                <a:spcPts val="600"/>
              </a:spcBef>
              <a:buFont typeface="Wingdings" panose="05000000000000000000" pitchFamily="2" charset="2"/>
              <a:buNone/>
              <a:defRPr/>
            </a:pPr>
            <a:r>
              <a:rPr lang="en-US" altLang="en-US" sz="1400" dirty="0" err="1" smtClean="0">
                <a:solidFill>
                  <a:srgbClr val="2B91AF"/>
                </a:solidFill>
                <a:highlight>
                  <a:srgbClr val="FFFFFF"/>
                </a:highlight>
                <a:latin typeface="Consolas" panose="020B0609020204030204" pitchFamily="49" charset="0"/>
              </a:rPr>
              <a:t>OverflowException</a:t>
            </a:r>
            <a:endParaRPr lang="en-US" altLang="en-US" sz="1400" dirty="0" smtClean="0">
              <a:solidFill>
                <a:srgbClr val="2B91AF"/>
              </a:solidFill>
              <a:highlight>
                <a:srgbClr val="FFFFFF"/>
              </a:highlight>
              <a:latin typeface="Consolas" panose="020B0609020204030204" pitchFamily="49" charset="0"/>
            </a:endParaRPr>
          </a:p>
          <a:p>
            <a:pPr marL="432000" lvl="1" indent="0" eaLnBrk="1" hangingPunct="1">
              <a:spcBef>
                <a:spcPts val="600"/>
              </a:spcBef>
              <a:buFont typeface="Wingdings" panose="05000000000000000000" pitchFamily="2" charset="2"/>
              <a:buNone/>
              <a:defRPr/>
            </a:pPr>
            <a:r>
              <a:rPr lang="en-US" altLang="en-US" sz="1400" dirty="0" err="1" smtClean="0">
                <a:solidFill>
                  <a:srgbClr val="2B91AF"/>
                </a:solidFill>
                <a:highlight>
                  <a:srgbClr val="FFFFFF"/>
                </a:highlight>
                <a:latin typeface="Consolas" panose="020B0609020204030204" pitchFamily="49" charset="0"/>
              </a:rPr>
              <a:t>ArrayTypeMismatchException</a:t>
            </a:r>
            <a:endParaRPr lang="en-US" altLang="en-US" sz="1400" dirty="0">
              <a:solidFill>
                <a:srgbClr val="2B91AF"/>
              </a:solidFill>
              <a:highlight>
                <a:srgbClr val="FFFFFF"/>
              </a:highlight>
              <a:latin typeface="Consolas" panose="020B0609020204030204" pitchFamily="49" charset="0"/>
            </a:endParaRPr>
          </a:p>
          <a:p>
            <a:pPr marL="432000" lvl="1" indent="0" eaLnBrk="1" hangingPunct="1">
              <a:spcBef>
                <a:spcPts val="600"/>
              </a:spcBef>
              <a:buFont typeface="Wingdings" panose="05000000000000000000" pitchFamily="2" charset="2"/>
              <a:buNone/>
              <a:defRPr/>
            </a:pPr>
            <a:r>
              <a:rPr lang="en-US" altLang="en-US" sz="1400" dirty="0" err="1" smtClean="0">
                <a:solidFill>
                  <a:srgbClr val="2B91AF"/>
                </a:solidFill>
                <a:highlight>
                  <a:srgbClr val="FFFFFF"/>
                </a:highlight>
                <a:latin typeface="Consolas" panose="020B0609020204030204" pitchFamily="49" charset="0"/>
              </a:rPr>
              <a:t>IndexOutOfRangeException</a:t>
            </a:r>
            <a:endParaRPr lang="en-US" altLang="en-US" sz="1400" dirty="0">
              <a:solidFill>
                <a:srgbClr val="2B91AF"/>
              </a:solidFill>
              <a:highlight>
                <a:srgbClr val="FFFFFF"/>
              </a:highlight>
              <a:latin typeface="Consolas" panose="020B0609020204030204" pitchFamily="49" charset="0"/>
            </a:endParaRPr>
          </a:p>
          <a:p>
            <a:pPr marL="432000" lvl="1" indent="0" eaLnBrk="1" hangingPunct="1">
              <a:spcBef>
                <a:spcPts val="600"/>
              </a:spcBef>
              <a:buFont typeface="Wingdings" panose="05000000000000000000" pitchFamily="2" charset="2"/>
              <a:buNone/>
              <a:defRPr/>
            </a:pPr>
            <a:r>
              <a:rPr lang="en-US" altLang="en-US" sz="1400" dirty="0" err="1" smtClean="0">
                <a:solidFill>
                  <a:srgbClr val="2B91AF"/>
                </a:solidFill>
                <a:highlight>
                  <a:srgbClr val="FFFFFF"/>
                </a:highlight>
                <a:latin typeface="Consolas" panose="020B0609020204030204" pitchFamily="49" charset="0"/>
              </a:rPr>
              <a:t>InvalidCastException</a:t>
            </a:r>
            <a:endParaRPr lang="en-US" altLang="en-US" sz="1400" dirty="0">
              <a:solidFill>
                <a:srgbClr val="2B91AF"/>
              </a:solidFill>
              <a:highlight>
                <a:srgbClr val="FFFFFF"/>
              </a:highlight>
              <a:latin typeface="Consolas" panose="020B0609020204030204" pitchFamily="49" charset="0"/>
            </a:endParaRPr>
          </a:p>
          <a:p>
            <a:pPr marL="432000" lvl="1" indent="0" eaLnBrk="1" hangingPunct="1">
              <a:spcBef>
                <a:spcPts val="600"/>
              </a:spcBef>
              <a:buFont typeface="Wingdings" panose="05000000000000000000" pitchFamily="2" charset="2"/>
              <a:buNone/>
              <a:defRPr/>
            </a:pPr>
            <a:endParaRPr lang="ru-RU" altLang="en-US" sz="1300" dirty="0">
              <a:solidFill>
                <a:srgbClr val="2B91AF"/>
              </a:solidFill>
              <a:highlight>
                <a:srgbClr val="FFFFFF"/>
              </a:highlight>
              <a:latin typeface="Consolas" panose="020B0609020204030204" pitchFamily="49" charset="0"/>
            </a:endParaRPr>
          </a:p>
        </p:txBody>
      </p:sp>
      <p:sp>
        <p:nvSpPr>
          <p:cNvPr id="19460"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5829A2F-BC33-4F33-A918-CD5F3750A60A}" type="slidenum">
              <a:rPr lang="en-GB" altLang="en-US" sz="1400" smtClean="0"/>
              <a:pPr>
                <a:spcBef>
                  <a:spcPct val="0"/>
                </a:spcBef>
                <a:buClrTx/>
                <a:buSzTx/>
                <a:buFontTx/>
                <a:buNone/>
              </a:pPr>
              <a:t>8</a:t>
            </a:fld>
            <a:endParaRPr lang="en-GB" altLang="en-US" sz="1400" smtClean="0"/>
          </a:p>
        </p:txBody>
      </p:sp>
      <p:sp>
        <p:nvSpPr>
          <p:cNvPr id="3" name="TextBox 2"/>
          <p:cNvSpPr txBox="1"/>
          <p:nvPr/>
        </p:nvSpPr>
        <p:spPr>
          <a:xfrm>
            <a:off x="4499992" y="4293096"/>
            <a:ext cx="3304110" cy="1769715"/>
          </a:xfrm>
          <a:prstGeom prst="rect">
            <a:avLst/>
          </a:prstGeom>
          <a:noFill/>
        </p:spPr>
        <p:txBody>
          <a:bodyPr wrap="none">
            <a:spAutoFit/>
          </a:bodyPr>
          <a:lstStyle/>
          <a:p>
            <a:pPr marL="432000" lvl="1" eaLnBrk="1" hangingPunct="1">
              <a:spcBef>
                <a:spcPts val="1920"/>
              </a:spcBef>
              <a:defRPr/>
            </a:pPr>
            <a:r>
              <a:rPr lang="en-US" altLang="en-US" sz="1400" dirty="0" err="1">
                <a:solidFill>
                  <a:srgbClr val="2B91AF"/>
                </a:solidFill>
                <a:highlight>
                  <a:srgbClr val="FFFFFF"/>
                </a:highlight>
                <a:latin typeface="Consolas" panose="020B0609020204030204" pitchFamily="49" charset="0"/>
              </a:rPr>
              <a:t>NullReferenceException</a:t>
            </a:r>
            <a:endParaRPr lang="en-US" altLang="en-US" sz="1400" dirty="0">
              <a:solidFill>
                <a:srgbClr val="2B91AF"/>
              </a:solidFill>
              <a:highlight>
                <a:srgbClr val="FFFFFF"/>
              </a:highlight>
              <a:latin typeface="Consolas" panose="020B0609020204030204" pitchFamily="49" charset="0"/>
            </a:endParaRPr>
          </a:p>
          <a:p>
            <a:pPr marL="432000" lvl="1" eaLnBrk="1" hangingPunct="1">
              <a:spcBef>
                <a:spcPts val="600"/>
              </a:spcBef>
              <a:defRPr/>
            </a:pPr>
            <a:r>
              <a:rPr lang="en-US" altLang="en-US" sz="1400" dirty="0" err="1">
                <a:solidFill>
                  <a:srgbClr val="2B91AF"/>
                </a:solidFill>
                <a:highlight>
                  <a:srgbClr val="FFFFFF"/>
                </a:highlight>
                <a:latin typeface="Consolas" panose="020B0609020204030204" pitchFamily="49" charset="0"/>
              </a:rPr>
              <a:t>OutOfMemoryException</a:t>
            </a:r>
            <a:endParaRPr lang="en-US" altLang="en-US" sz="1400" dirty="0">
              <a:solidFill>
                <a:srgbClr val="2B91AF"/>
              </a:solidFill>
              <a:highlight>
                <a:srgbClr val="FFFFFF"/>
              </a:highlight>
              <a:latin typeface="Consolas" panose="020B0609020204030204" pitchFamily="49" charset="0"/>
            </a:endParaRPr>
          </a:p>
          <a:p>
            <a:pPr marL="432000" lvl="1" eaLnBrk="1" hangingPunct="1">
              <a:spcBef>
                <a:spcPts val="600"/>
              </a:spcBef>
              <a:defRPr/>
            </a:pPr>
            <a:r>
              <a:rPr lang="en-US" altLang="en-US" sz="1400" dirty="0" err="1">
                <a:solidFill>
                  <a:srgbClr val="2B91AF"/>
                </a:solidFill>
                <a:highlight>
                  <a:srgbClr val="FFFFFF"/>
                </a:highlight>
                <a:latin typeface="Consolas" panose="020B0609020204030204" pitchFamily="49" charset="0"/>
              </a:rPr>
              <a:t>StackOverflowException</a:t>
            </a:r>
            <a:endParaRPr lang="en-US" altLang="en-US" sz="1400" dirty="0">
              <a:solidFill>
                <a:srgbClr val="2B91AF"/>
              </a:solidFill>
              <a:highlight>
                <a:srgbClr val="FFFFFF"/>
              </a:highlight>
              <a:latin typeface="Consolas" panose="020B0609020204030204" pitchFamily="49" charset="0"/>
            </a:endParaRPr>
          </a:p>
          <a:p>
            <a:pPr marL="432000" lvl="1" eaLnBrk="1" hangingPunct="1">
              <a:spcBef>
                <a:spcPts val="600"/>
              </a:spcBef>
              <a:defRPr/>
            </a:pPr>
            <a:r>
              <a:rPr lang="en-US" altLang="en-US" sz="1400" dirty="0" err="1">
                <a:solidFill>
                  <a:srgbClr val="2B91AF"/>
                </a:solidFill>
                <a:highlight>
                  <a:srgbClr val="FFFFFF"/>
                </a:highlight>
                <a:latin typeface="Consolas" panose="020B0609020204030204" pitchFamily="49" charset="0"/>
              </a:rPr>
              <a:t>TypeInitializationException</a:t>
            </a:r>
            <a:endParaRPr lang="ru-RU" altLang="en-US" sz="1400" dirty="0">
              <a:solidFill>
                <a:srgbClr val="2B91AF"/>
              </a:solidFill>
              <a:highlight>
                <a:srgbClr val="FFFFFF"/>
              </a:highlight>
              <a:latin typeface="Consolas" panose="020B0609020204030204" pitchFamily="49" charset="0"/>
            </a:endParaRPr>
          </a:p>
          <a:p>
            <a:pPr marL="432000" lvl="1" eaLnBrk="1" hangingPunct="1">
              <a:spcBef>
                <a:spcPts val="600"/>
              </a:spcBef>
              <a:defRPr/>
            </a:pPr>
            <a:r>
              <a:rPr lang="en-US" altLang="en-US" sz="1400" dirty="0" err="1">
                <a:solidFill>
                  <a:srgbClr val="2B91AF"/>
                </a:solidFill>
                <a:highlight>
                  <a:srgbClr val="FFFFFF"/>
                </a:highlight>
                <a:latin typeface="Consolas" panose="020B0609020204030204" pitchFamily="49" charset="0"/>
              </a:rPr>
              <a:t>NotSupportedException</a:t>
            </a:r>
            <a:endParaRPr lang="en-US" altLang="en-US" sz="1400" dirty="0">
              <a:solidFill>
                <a:srgbClr val="2B91AF"/>
              </a:solidFill>
              <a:highlight>
                <a:srgbClr val="FFFFFF"/>
              </a:highlight>
              <a:latin typeface="Consolas" panose="020B0609020204030204" pitchFamily="49" charset="0"/>
            </a:endParaRPr>
          </a:p>
          <a:p>
            <a:pPr marL="432000" lvl="1" eaLnBrk="1" hangingPunct="1">
              <a:spcBef>
                <a:spcPts val="600"/>
              </a:spcBef>
              <a:defRPr/>
            </a:pPr>
            <a:r>
              <a:rPr lang="en-US" altLang="en-US" sz="1400" dirty="0" err="1">
                <a:solidFill>
                  <a:srgbClr val="2B91AF"/>
                </a:solidFill>
                <a:highlight>
                  <a:srgbClr val="FFFFFF"/>
                </a:highlight>
                <a:latin typeface="Consolas" panose="020B0609020204030204" pitchFamily="49" charset="0"/>
              </a:rPr>
              <a:t>NotImplementedException</a:t>
            </a:r>
            <a:endParaRPr lang="en-US" altLang="en-US" sz="1400" dirty="0">
              <a:solidFill>
                <a:srgbClr val="2B91AF"/>
              </a:solidFill>
              <a:highlight>
                <a:srgbClr val="FFFFFF"/>
              </a:highlight>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09600" y="304800"/>
            <a:ext cx="7772400" cy="603250"/>
          </a:xfrm>
        </p:spPr>
        <p:txBody>
          <a:bodyPr/>
          <a:lstStyle/>
          <a:p>
            <a:pPr eaLnBrk="1" hangingPunct="1"/>
            <a:r>
              <a:rPr lang="ru-RU" altLang="en-US" sz="2800" smtClean="0"/>
              <a:t>Обработка исключений</a:t>
            </a:r>
          </a:p>
        </p:txBody>
      </p:sp>
      <p:sp>
        <p:nvSpPr>
          <p:cNvPr id="16387" name="Rectangle 3" descr="Rectangle: Click to edit Master text styles&#10;Second level&#10;Third level&#10;Fourth level&#10;Fifth level"/>
          <p:cNvSpPr>
            <a:spLocks noGrp="1" noChangeArrowheads="1"/>
          </p:cNvSpPr>
          <p:nvPr>
            <p:ph idx="1"/>
          </p:nvPr>
        </p:nvSpPr>
        <p:spPr>
          <a:xfrm>
            <a:off x="838200" y="1052513"/>
            <a:ext cx="7772400" cy="5805487"/>
          </a:xfrm>
          <a:extLst/>
        </p:spPr>
        <p:txBody>
          <a:bodyPr/>
          <a:lstStyle/>
          <a:p>
            <a:pPr marL="431800" indent="-431800" eaLnBrk="1" hangingPunct="1">
              <a:spcBef>
                <a:spcPct val="100000"/>
              </a:spcBef>
              <a:defRPr/>
            </a:pPr>
            <a:r>
              <a:rPr lang="ru-RU" altLang="en-US" sz="1800" dirty="0" smtClean="0"/>
              <a:t>Обработка исключения:</a:t>
            </a:r>
            <a:endParaRPr lang="ru-RU" altLang="en-US" sz="2000" dirty="0" smtClean="0"/>
          </a:p>
          <a:p>
            <a:pPr marL="432000" indent="0">
              <a:spcBef>
                <a:spcPts val="1200"/>
              </a:spcBef>
              <a:buFont typeface="Wingdings" panose="05000000000000000000" pitchFamily="2" charset="2"/>
              <a:buNone/>
              <a:defRPr/>
            </a:pPr>
            <a:r>
              <a:rPr lang="en-US" sz="1400" dirty="0" smtClean="0">
                <a:solidFill>
                  <a:srgbClr val="0000FF"/>
                </a:solidFill>
                <a:highlight>
                  <a:srgbClr val="FFFFFF"/>
                </a:highlight>
                <a:latin typeface="Consolas" panose="020B0609020204030204" pitchFamily="49" charset="0"/>
              </a:rPr>
              <a:t>try</a:t>
            </a:r>
            <a:endParaRPr lang="en-US"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smtClean="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 операторы, подверженные исключениям</a:t>
            </a:r>
            <a:endParaRPr lang="ru-RU"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smtClean="0">
                <a:solidFill>
                  <a:srgbClr val="0000FF"/>
                </a:solidFill>
                <a:highlight>
                  <a:srgbClr val="FFFFFF"/>
                </a:highlight>
                <a:latin typeface="Consolas" panose="020B0609020204030204" pitchFamily="49" charset="0"/>
              </a:rPr>
              <a:t>catch</a:t>
            </a:r>
            <a:endParaRPr lang="en-US" sz="1400" dirty="0" smtClean="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smtClean="0">
                <a:solidFill>
                  <a:srgbClr val="008000"/>
                </a:solidFill>
                <a:highlight>
                  <a:srgbClr val="FFFFFF"/>
                </a:highlight>
                <a:latin typeface="Consolas" panose="020B0609020204030204" pitchFamily="49" charset="0"/>
              </a:rPr>
              <a:t>    </a:t>
            </a:r>
            <a:r>
              <a:rPr lang="ru-RU" sz="1400" dirty="0" smtClean="0">
                <a:solidFill>
                  <a:srgbClr val="008000"/>
                </a:solidFill>
                <a:highlight>
                  <a:srgbClr val="FFFFFF"/>
                </a:highlight>
                <a:latin typeface="Consolas" panose="020B0609020204030204" pitchFamily="49" charset="0"/>
              </a:rPr>
              <a:t>// операторы обработки исключения</a:t>
            </a:r>
            <a:endParaRPr lang="en-US" sz="1400" dirty="0" smtClean="0">
              <a:solidFill>
                <a:srgbClr val="008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p>
          <a:p>
            <a:pPr marL="431800" indent="-431800" eaLnBrk="1" hangingPunct="1">
              <a:spcBef>
                <a:spcPct val="100000"/>
              </a:spcBef>
              <a:defRPr/>
            </a:pPr>
            <a:r>
              <a:rPr lang="ru-RU" altLang="en-US" sz="1800" dirty="0" smtClean="0"/>
              <a:t>Частичная обработка </a:t>
            </a:r>
            <a:r>
              <a:rPr lang="ru-RU" altLang="en-US" sz="1800" dirty="0"/>
              <a:t>исключения:</a:t>
            </a:r>
          </a:p>
          <a:p>
            <a:pPr marL="432000" indent="0">
              <a:spcBef>
                <a:spcPts val="1200"/>
              </a:spcBef>
              <a:buFont typeface="Wingdings" panose="05000000000000000000" pitchFamily="2" charset="2"/>
              <a:buNone/>
              <a:defRPr/>
            </a:pPr>
            <a:r>
              <a:rPr lang="en-US" sz="1400" dirty="0">
                <a:solidFill>
                  <a:srgbClr val="0000FF"/>
                </a:solidFill>
                <a:highlight>
                  <a:srgbClr val="FFFFFF"/>
                </a:highlight>
                <a:latin typeface="Consolas" panose="020B0609020204030204" pitchFamily="49" charset="0"/>
              </a:rPr>
              <a:t>try</a:t>
            </a:r>
            <a:endParaRPr lang="en-US"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8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операторы, подверженные исключениям</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00FF"/>
                </a:solidFill>
                <a:highlight>
                  <a:srgbClr val="FFFFFF"/>
                </a:highlight>
                <a:latin typeface="Consolas" panose="020B0609020204030204" pitchFamily="49" charset="0"/>
              </a:rPr>
              <a:t>catch</a:t>
            </a:r>
            <a:endParaRPr lang="en-US"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00"/>
                </a:solidFill>
                <a:highlight>
                  <a:srgbClr val="FFFFFF"/>
                </a:highlight>
                <a:latin typeface="Consolas" panose="020B0609020204030204" pitchFamily="49" charset="0"/>
              </a:rPr>
              <a:t>{</a:t>
            </a:r>
          </a:p>
          <a:p>
            <a:pPr marL="432000" indent="0">
              <a:buFont typeface="Wingdings" panose="05000000000000000000" pitchFamily="2" charset="2"/>
              <a:buNone/>
              <a:defRPr/>
            </a:pPr>
            <a:r>
              <a:rPr lang="en-US" sz="1400" dirty="0">
                <a:solidFill>
                  <a:srgbClr val="008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операторы обработки исключения</a:t>
            </a:r>
            <a:endParaRPr lang="en-US" sz="1400" dirty="0">
              <a:solidFill>
                <a:srgbClr val="008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a:solidFill>
                  <a:srgbClr val="0000FF"/>
                </a:solidFill>
                <a:highlight>
                  <a:srgbClr val="FFFFFF"/>
                </a:highlight>
                <a:latin typeface="Consolas" panose="020B0609020204030204" pitchFamily="49" charset="0"/>
              </a:rPr>
              <a:t>    throw</a:t>
            </a:r>
            <a:r>
              <a:rPr lang="en-US" sz="1400" dirty="0">
                <a:solidFill>
                  <a:srgbClr val="000000"/>
                </a:solidFill>
                <a:highlight>
                  <a:srgbClr val="FFFFFF"/>
                </a:highlight>
                <a:latin typeface="Consolas" panose="020B0609020204030204" pitchFamily="49" charset="0"/>
              </a:rPr>
              <a:t>; </a:t>
            </a:r>
            <a:r>
              <a:rPr lang="ru-RU" sz="1400" dirty="0">
                <a:solidFill>
                  <a:srgbClr val="008000"/>
                </a:solidFill>
                <a:highlight>
                  <a:srgbClr val="FFFFFF"/>
                </a:highlight>
                <a:latin typeface="Consolas" panose="020B0609020204030204" pitchFamily="49" charset="0"/>
              </a:rPr>
              <a:t>// передача обработки внешнему блоку </a:t>
            </a:r>
            <a:r>
              <a:rPr lang="en-US" sz="1400" dirty="0">
                <a:solidFill>
                  <a:srgbClr val="008000"/>
                </a:solidFill>
                <a:highlight>
                  <a:srgbClr val="FFFFFF"/>
                </a:highlight>
                <a:latin typeface="Consolas" panose="020B0609020204030204" pitchFamily="49" charset="0"/>
              </a:rPr>
              <a:t>try...catch</a:t>
            </a:r>
            <a:endParaRPr lang="ru-RU" sz="1400" dirty="0">
              <a:solidFill>
                <a:srgbClr val="000000"/>
              </a:solidFill>
              <a:highlight>
                <a:srgbClr val="FFFFFF"/>
              </a:highlight>
              <a:latin typeface="Consolas" panose="020B0609020204030204" pitchFamily="49" charset="0"/>
            </a:endParaRPr>
          </a:p>
          <a:p>
            <a:pPr marL="432000" indent="0">
              <a:buFont typeface="Wingdings" panose="05000000000000000000" pitchFamily="2" charset="2"/>
              <a:buNone/>
              <a:defRPr/>
            </a:pPr>
            <a:r>
              <a:rPr lang="en-US" sz="1400" dirty="0" smtClean="0">
                <a:solidFill>
                  <a:srgbClr val="000000"/>
                </a:solidFill>
                <a:highlight>
                  <a:srgbClr val="FFFFFF"/>
                </a:highlight>
                <a:latin typeface="Consolas" panose="020B0609020204030204" pitchFamily="49" charset="0"/>
              </a:rPr>
              <a:t>}</a:t>
            </a:r>
          </a:p>
        </p:txBody>
      </p:sp>
      <p:sp>
        <p:nvSpPr>
          <p:cNvPr id="20484" name="Slide Number Placeholder 5"/>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ahoma" panose="020B0604030504040204" pitchFamily="34"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7C28DBD-2014-43FE-8D28-8D9AC02AB4F3}" type="slidenum">
              <a:rPr lang="en-GB" altLang="en-US" sz="1400" smtClean="0"/>
              <a:pPr>
                <a:spcBef>
                  <a:spcPct val="0"/>
                </a:spcBef>
                <a:buClrTx/>
                <a:buSzTx/>
                <a:buFontTx/>
                <a:buNone/>
              </a:pPr>
              <a:t>9</a:t>
            </a:fld>
            <a:endParaRPr lang="en-GB" altLang="en-US" sz="14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ueprint">
  <a:themeElements>
    <a:clrScheme name="Custom 1">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C:\Programme\Microsoft Office\Templates\Presentation Designs\Blueprint.pot</Template>
  <TotalTime>30468</TotalTime>
  <Words>6637</Words>
  <Application>Microsoft Office PowerPoint</Application>
  <PresentationFormat>Экран (4:3)</PresentationFormat>
  <Paragraphs>1326</Paragraphs>
  <Slides>76</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76</vt:i4>
      </vt:variant>
    </vt:vector>
  </HeadingPairs>
  <TitlesOfParts>
    <vt:vector size="82" baseType="lpstr">
      <vt:lpstr>Arial</vt:lpstr>
      <vt:lpstr>Consolas</vt:lpstr>
      <vt:lpstr>Tahoma</vt:lpstr>
      <vt:lpstr>Times New Roman</vt:lpstr>
      <vt:lpstr>Wingdings</vt:lpstr>
      <vt:lpstr>Blueprint</vt:lpstr>
      <vt:lpstr>Объектно-ориентированные технологии программирования и стандарты проектирования</vt:lpstr>
      <vt:lpstr>Презентация PowerPoint</vt:lpstr>
      <vt:lpstr>Литература</vt:lpstr>
      <vt:lpstr>Базовые понятия структурного программирования</vt:lpstr>
      <vt:lpstr>Модуль</vt:lpstr>
      <vt:lpstr>Разграничение доступа к модулям</vt:lpstr>
      <vt:lpstr>Объект – динамический модуль</vt:lpstr>
      <vt:lpstr>Исключение</vt:lpstr>
      <vt:lpstr>Обработка исключений</vt:lpstr>
      <vt:lpstr>Классификация исключений</vt:lpstr>
      <vt:lpstr>Защита ресурсов от исключений</vt:lpstr>
      <vt:lpstr>Защита ресурсов от исключений</vt:lpstr>
      <vt:lpstr>Базовые понятия  объектно-ориентированного программирования</vt:lpstr>
      <vt:lpstr>Класс и объект</vt:lpstr>
      <vt:lpstr>Метод</vt:lpstr>
      <vt:lpstr>Конструктор и деструктор</vt:lpstr>
      <vt:lpstr>Свойство</vt:lpstr>
      <vt:lpstr>Свойство</vt:lpstr>
      <vt:lpstr>Индексатор</vt:lpstr>
      <vt:lpstr>Наследование – расширение класса</vt:lpstr>
      <vt:lpstr>Наследование – расширение класса</vt:lpstr>
      <vt:lpstr>Наследование – расширение класса</vt:lpstr>
      <vt:lpstr>Наследование – контроль и приведение типа</vt:lpstr>
      <vt:lpstr>Базовый класс Object</vt:lpstr>
      <vt:lpstr>Виртуальный метод</vt:lpstr>
      <vt:lpstr>Механизм вызова виртуального метода</vt:lpstr>
      <vt:lpstr>Абстрактный виртуальный метод</vt:lpstr>
      <vt:lpstr>Динамический виртуальный метод</vt:lpstr>
      <vt:lpstr>Виртуальное свойство</vt:lpstr>
      <vt:lpstr>Запрет на расширение</vt:lpstr>
      <vt:lpstr>Делегат – ссылка на метод</vt:lpstr>
      <vt:lpstr>Пример применения делегата</vt:lpstr>
      <vt:lpstr>Событие – список делегатов</vt:lpstr>
      <vt:lpstr>Пример применения события</vt:lpstr>
      <vt:lpstr>Принятый формат для событий</vt:lpstr>
      <vt:lpstr>Обновленный пример применения события</vt:lpstr>
      <vt:lpstr>Методы регистрации события</vt:lpstr>
      <vt:lpstr>Интерфейс = объект – реализация</vt:lpstr>
      <vt:lpstr>Интерфейс</vt:lpstr>
      <vt:lpstr>Интерфейс</vt:lpstr>
      <vt:lpstr>Интерфейс</vt:lpstr>
      <vt:lpstr>Механизм вызова метода через интерфейс</vt:lpstr>
      <vt:lpstr>Шаблон – параметризованный класс</vt:lpstr>
      <vt:lpstr>Шаблон</vt:lpstr>
      <vt:lpstr>Атрибут – метаданные</vt:lpstr>
      <vt:lpstr>Атрибут – механизм рефлексии</vt:lpstr>
      <vt:lpstr>Дополнительные понятия</vt:lpstr>
      <vt:lpstr>Переменная с непостоянным типом значений</vt:lpstr>
      <vt:lpstr>Анонимная функция</vt:lpstr>
      <vt:lpstr>Анонимная функция</vt:lpstr>
      <vt:lpstr>Анонимная функция</vt:lpstr>
      <vt:lpstr>Приемы программирования</vt:lpstr>
      <vt:lpstr>Итератор (Iterator/Enumerator)</vt:lpstr>
      <vt:lpstr>Итератор</vt:lpstr>
      <vt:lpstr>Итератор</vt:lpstr>
      <vt:lpstr>Одиночка (Singleton)</vt:lpstr>
      <vt:lpstr>Одиночка</vt:lpstr>
      <vt:lpstr>Заместитель</vt:lpstr>
      <vt:lpstr>Прокси (Proxy) / Суррогат (Surrogate)</vt:lpstr>
      <vt:lpstr>Прокси / Суррогат</vt:lpstr>
      <vt:lpstr>Прокси / Суррогат</vt:lpstr>
      <vt:lpstr>Обертка (Wrapper) / Декоратор (Decorator)</vt:lpstr>
      <vt:lpstr>Обертка (Wrapper) / Декоратор (Decorator)</vt:lpstr>
      <vt:lpstr>Адаптер (Adapter)</vt:lpstr>
      <vt:lpstr>Адаптер</vt:lpstr>
      <vt:lpstr>Адаптер</vt:lpstr>
      <vt:lpstr>Компоновщик (Composite)</vt:lpstr>
      <vt:lpstr>Компоновщик</vt:lpstr>
      <vt:lpstr>Мост (Bridge)</vt:lpstr>
      <vt:lpstr>Мост</vt:lpstr>
      <vt:lpstr>Мост</vt:lpstr>
      <vt:lpstr>Наблюдатель (Observer/Listener)</vt:lpstr>
      <vt:lpstr>Посетитель (Visitor)</vt:lpstr>
      <vt:lpstr>Фабричный метод (Factory Method)</vt:lpstr>
      <vt:lpstr>Фабрика классов (Factory)</vt:lpstr>
      <vt:lpstr>Пул объектов (Object Pool)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Методы расширяемого программирования</dc:title>
  <dc:creator>Кирилл Сурков, Дмитрий Сурков, Юрий Четырько</dc:creator>
  <cp:lastModifiedBy>Администратор</cp:lastModifiedBy>
  <cp:revision>2312</cp:revision>
  <cp:lastPrinted>1601-01-01T00:00:00Z</cp:lastPrinted>
  <dcterms:created xsi:type="dcterms:W3CDTF">2002-03-14T03:49:19Z</dcterms:created>
  <dcterms:modified xsi:type="dcterms:W3CDTF">2017-04-11T06:46:10Z</dcterms:modified>
</cp:coreProperties>
</file>