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314" r:id="rId7"/>
    <p:sldId id="309" r:id="rId8"/>
    <p:sldId id="261" r:id="rId9"/>
    <p:sldId id="262" r:id="rId10"/>
    <p:sldId id="292" r:id="rId11"/>
    <p:sldId id="308" r:id="rId12"/>
    <p:sldId id="263" r:id="rId13"/>
    <p:sldId id="313" r:id="rId14"/>
    <p:sldId id="279" r:id="rId15"/>
    <p:sldId id="280" r:id="rId16"/>
    <p:sldId id="264" r:id="rId17"/>
    <p:sldId id="265" r:id="rId18"/>
    <p:sldId id="268" r:id="rId19"/>
    <p:sldId id="267" r:id="rId20"/>
    <p:sldId id="269" r:id="rId21"/>
    <p:sldId id="270" r:id="rId22"/>
    <p:sldId id="271" r:id="rId23"/>
    <p:sldId id="272" r:id="rId24"/>
    <p:sldId id="273" r:id="rId25"/>
    <p:sldId id="281" r:id="rId26"/>
    <p:sldId id="282" r:id="rId27"/>
    <p:sldId id="266" r:id="rId28"/>
    <p:sldId id="288" r:id="rId29"/>
    <p:sldId id="274" r:id="rId30"/>
    <p:sldId id="275" r:id="rId31"/>
    <p:sldId id="276" r:id="rId32"/>
    <p:sldId id="283" r:id="rId33"/>
    <p:sldId id="277" r:id="rId34"/>
    <p:sldId id="278" r:id="rId35"/>
    <p:sldId id="284" r:id="rId36"/>
    <p:sldId id="285" r:id="rId37"/>
    <p:sldId id="286" r:id="rId38"/>
    <p:sldId id="290" r:id="rId39"/>
    <p:sldId id="291" r:id="rId40"/>
    <p:sldId id="315" r:id="rId41"/>
    <p:sldId id="287" r:id="rId42"/>
    <p:sldId id="289"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10" r:id="rId59"/>
    <p:sldId id="311" r:id="rId60"/>
    <p:sldId id="31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104" d="100"/>
          <a:sy n="104"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4/11/2019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38</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48</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54</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59</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4/11/2019</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4/11/2019</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7"/>
            <a:ext cx="10960261" cy="2715257"/>
          </a:xfrm>
        </p:spPr>
        <p:txBody>
          <a:bodyPr>
            <a:normAutofit fontScale="625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a:p>
            <a:r>
              <a:rPr lang="en-US" altLang="zh-CN" dirty="0"/>
              <a:t>The public offline dictionary is located at oracle/</a:t>
            </a:r>
            <a:r>
              <a:rPr lang="en-US" altLang="zh-CN" dirty="0" err="1"/>
              <a:t>dict.pack</a:t>
            </a:r>
            <a:endParaRPr lang="en-US" altLang="zh-CN" dirty="0"/>
          </a:p>
          <a:p>
            <a:r>
              <a:rPr lang="en-US" altLang="zh-CN" dirty="0"/>
              <a:t>Use “</a:t>
            </a:r>
            <a:r>
              <a:rPr lang="en-US" altLang="zh-CN" dirty="0" err="1"/>
              <a:t>dict</a:t>
            </a:r>
            <a:r>
              <a:rPr lang="en-US" altLang="zh-CN" dirty="0"/>
              <a:t> </a:t>
            </a:r>
            <a:r>
              <a:rPr lang="en-US" altLang="zh-CN" dirty="0" err="1"/>
              <a:t>init</a:t>
            </a:r>
            <a:r>
              <a:rPr lang="en-US" altLang="zh-CN" dirty="0"/>
              <a:t>” to customize the offline dictionary that only used in current connected database</a:t>
            </a:r>
          </a:p>
          <a:p>
            <a:pPr lvl="1"/>
            <a:r>
              <a:rPr lang="en-US" altLang="zh-CN" dirty="0"/>
              <a:t>Better to executed with SYSDBA/DBA account so that more information can be collected</a:t>
            </a:r>
          </a:p>
          <a:p>
            <a:pPr lvl="1"/>
            <a:r>
              <a:rPr lang="en-US" altLang="zh-CN" dirty="0"/>
              <a:t>This kind of dictionary is stored under the “cache” directory, will be automatically loaded when same </a:t>
            </a:r>
            <a:r>
              <a:rPr lang="en-US" altLang="zh-CN" dirty="0" err="1"/>
              <a:t>db</a:t>
            </a:r>
            <a:r>
              <a:rPr lang="en-US" altLang="zh-CN" dirty="0"/>
              <a:t> </a:t>
            </a:r>
            <a:r>
              <a:rPr lang="en-US" altLang="zh-CN"/>
              <a:t>is connected</a:t>
            </a:r>
            <a:endParaRPr lang="en-US" altLang="zh-CN" dirty="0"/>
          </a:p>
          <a:p>
            <a:endParaRPr lang="en-US" altLang="zh-CN" dirty="0"/>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231D9-A555-4DBB-8A37-5A9F72BB76DC}"/>
              </a:ext>
            </a:extLst>
          </p:cNvPr>
          <p:cNvSpPr>
            <a:spLocks noGrp="1"/>
          </p:cNvSpPr>
          <p:nvPr>
            <p:ph type="title"/>
          </p:nvPr>
        </p:nvSpPr>
        <p:spPr>
          <a:xfrm>
            <a:off x="838200" y="365126"/>
            <a:ext cx="10515600" cy="881784"/>
          </a:xfrm>
        </p:spPr>
        <p:txBody>
          <a:bodyPr/>
          <a:lstStyle/>
          <a:p>
            <a:r>
              <a:rPr lang="en-US" altLang="zh-CN" dirty="0"/>
              <a:t>Configuration files</a:t>
            </a:r>
            <a:endParaRPr lang="zh-CN" altLang="en-US" dirty="0"/>
          </a:p>
        </p:txBody>
      </p:sp>
      <p:sp>
        <p:nvSpPr>
          <p:cNvPr id="3" name="内容占位符 2">
            <a:extLst>
              <a:ext uri="{FF2B5EF4-FFF2-40B4-BE49-F238E27FC236}">
                <a16:creationId xmlns:a16="http://schemas.microsoft.com/office/drawing/2014/main" id="{2E66D47B-AACA-4037-9428-981792A0BE89}"/>
              </a:ext>
            </a:extLst>
          </p:cNvPr>
          <p:cNvSpPr>
            <a:spLocks noGrp="1"/>
          </p:cNvSpPr>
          <p:nvPr>
            <p:ph idx="1"/>
          </p:nvPr>
        </p:nvSpPr>
        <p:spPr>
          <a:xfrm>
            <a:off x="838200" y="1246910"/>
            <a:ext cx="10515600" cy="4930053"/>
          </a:xfrm>
        </p:spPr>
        <p:txBody>
          <a:bodyPr/>
          <a:lstStyle/>
          <a:p>
            <a:r>
              <a:rPr lang="en-US" altLang="zh-CN" dirty="0"/>
              <a:t>The Configuration files will not be deleted or overridden when extract newer DBCLI release into the same directory</a:t>
            </a:r>
          </a:p>
          <a:p>
            <a:r>
              <a:rPr lang="en-US" altLang="zh-CN" dirty="0"/>
              <a:t>The configuration </a:t>
            </a:r>
            <a:r>
              <a:rPr lang="en-US" altLang="zh-CN"/>
              <a:t>files includes:</a:t>
            </a:r>
            <a:endParaRPr lang="en-US" altLang="zh-CN" dirty="0"/>
          </a:p>
          <a:p>
            <a:pPr lvl="1"/>
            <a:r>
              <a:rPr lang="en-US" altLang="zh-CN" dirty="0"/>
              <a:t>The files under the “data” directory, including:</a:t>
            </a:r>
          </a:p>
          <a:p>
            <a:pPr lvl="2"/>
            <a:r>
              <a:rPr lang="en-US" altLang="zh-CN" dirty="0"/>
              <a:t>password.dat  : The account information that used by the “login” command</a:t>
            </a:r>
          </a:p>
          <a:p>
            <a:pPr lvl="2"/>
            <a:r>
              <a:rPr lang="en-US" altLang="zh-CN" dirty="0"/>
              <a:t>setting.dat: The permanent settings that created by “set </a:t>
            </a:r>
            <a:r>
              <a:rPr lang="en-US" altLang="zh-CN" b="1" dirty="0">
                <a:solidFill>
                  <a:srgbClr val="FF0000"/>
                </a:solidFill>
              </a:rPr>
              <a:t>-p</a:t>
            </a:r>
            <a:r>
              <a:rPr lang="en-US" altLang="zh-CN" dirty="0"/>
              <a:t> &lt;option&gt; &lt;value&gt;”</a:t>
            </a:r>
          </a:p>
          <a:p>
            <a:pPr lvl="2"/>
            <a:r>
              <a:rPr lang="en-US" altLang="zh-CN" dirty="0" err="1"/>
              <a:t>init.cfg</a:t>
            </a:r>
            <a:r>
              <a:rPr lang="en-US" altLang="zh-CN" dirty="0"/>
              <a:t>(Windows)/</a:t>
            </a:r>
            <a:r>
              <a:rPr lang="en-US" altLang="zh-CN" dirty="0" err="1"/>
              <a:t>init.conf</a:t>
            </a:r>
            <a:r>
              <a:rPr lang="en-US" altLang="zh-CN" dirty="0"/>
              <a:t>(Linux/OSX):  The MSDOS commands or Shell commands that impacted the startup of DBCLI</a:t>
            </a:r>
          </a:p>
          <a:p>
            <a:pPr lvl="2"/>
            <a:r>
              <a:rPr lang="en-US" altLang="zh-CN" dirty="0" err="1"/>
              <a:t>jdbc.cfg</a:t>
            </a:r>
            <a:r>
              <a:rPr lang="en-US" altLang="zh-CN" dirty="0"/>
              <a:t>: The user-defined database connection information</a:t>
            </a:r>
          </a:p>
          <a:p>
            <a:pPr lvl="2"/>
            <a:r>
              <a:rPr lang="en-US" altLang="zh-CN" dirty="0" err="1"/>
              <a:t>plugin.cfg</a:t>
            </a:r>
            <a:r>
              <a:rPr lang="en-US" altLang="zh-CN" dirty="0"/>
              <a:t>: The user-defined plugins</a:t>
            </a:r>
          </a:p>
          <a:p>
            <a:pPr lvl="1"/>
            <a:r>
              <a:rPr lang="en-US" altLang="zh-CN" dirty="0"/>
              <a:t>The user-defined aliases under the “aliases” directory</a:t>
            </a:r>
            <a:endParaRPr lang="zh-CN" altLang="en-US" dirty="0"/>
          </a:p>
        </p:txBody>
      </p:sp>
    </p:spTree>
    <p:extLst>
      <p:ext uri="{BB962C8B-B14F-4D97-AF65-F5344CB8AC3E}">
        <p14:creationId xmlns:p14="http://schemas.microsoft.com/office/powerpoint/2010/main" val="3137510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475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2 other annotations:</a:t>
            </a:r>
          </a:p>
          <a:p>
            <a:pPr lvl="1"/>
            <a:r>
              <a:rPr lang="en-US" dirty="0"/>
              <a:t>@ALIAS: defines the nicknames of the script, multiple nicknames should be separated by comma(,)</a:t>
            </a:r>
          </a:p>
          <a:p>
            <a:pPr lvl="1"/>
            <a:r>
              <a:rPr lang="en-US" dirty="0"/>
              <a:t>@ARGS: defines the minimum number of </a:t>
            </a:r>
            <a:r>
              <a:rPr lang="en-US"/>
              <a:t>input parameters</a:t>
            </a:r>
            <a:endParaRPr lang="en-US" dirty="0"/>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31"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lnSpcReduction="10000"/>
          </a:bodyPr>
          <a:lstStyle/>
          <a:p>
            <a:r>
              <a:rPr lang="en-US" dirty="0"/>
              <a:t>For a output line whose width larger than screen buffer width, the overflow part would be chopped to avoid the messed output</a:t>
            </a:r>
          </a:p>
          <a:p>
            <a:r>
              <a:rPr lang="en-US" dirty="0"/>
              <a:t>To view the missing information:</a:t>
            </a:r>
          </a:p>
          <a:p>
            <a:pPr lvl="1"/>
            <a:r>
              <a:rPr lang="en-US" dirty="0"/>
              <a:t>Use command “&lt;query&gt;</a:t>
            </a:r>
            <a:r>
              <a:rPr lang="en-US" b="1" dirty="0"/>
              <a:t>|less</a:t>
            </a:r>
            <a:r>
              <a:rPr lang="en-US" dirty="0"/>
              <a:t>” to enter the </a:t>
            </a:r>
            <a:r>
              <a:rPr lang="en-US"/>
              <a:t>Linux-style less </a:t>
            </a:r>
            <a:r>
              <a:rPr lang="en-US" dirty="0"/>
              <a:t>mode, and press arrow keys to scroll the screen</a:t>
            </a:r>
          </a:p>
          <a:p>
            <a:pPr lvl="1"/>
            <a:r>
              <a:rPr lang="en-US" dirty="0"/>
              <a:t>Use “</a:t>
            </a:r>
            <a:r>
              <a:rPr lang="en-US" b="1" dirty="0"/>
              <a:t>less last</a:t>
            </a:r>
            <a:r>
              <a:rPr lang="en-US" dirty="0"/>
              <a:t>” to view the last output in less mode</a:t>
            </a:r>
          </a:p>
          <a:p>
            <a:pPr lvl="1"/>
            <a:r>
              <a:rPr lang="en-US" dirty="0"/>
              <a:t>Use command “</a:t>
            </a:r>
            <a:r>
              <a:rPr lang="en-US" b="1" dirty="0"/>
              <a:t>out</a:t>
            </a:r>
            <a:r>
              <a:rPr lang="en-US" dirty="0"/>
              <a:t>”, which will launch the editor to view the historical outputs.</a:t>
            </a:r>
          </a:p>
          <a:p>
            <a:pPr lvl="2"/>
            <a:r>
              <a:rPr lang="en-US" dirty="0"/>
              <a:t>In case of the default editor is “vi”, you can use “W/B” to scroll the screen</a:t>
            </a:r>
          </a:p>
          <a:p>
            <a:pPr lvl="2"/>
            <a:r>
              <a:rPr lang="en-US" dirty="0"/>
              <a:t>Use “set editor [&lt;name&gt;]” to define the default editor</a:t>
            </a:r>
          </a:p>
          <a:p>
            <a:pPr lvl="2"/>
            <a:r>
              <a:rPr lang="en-US" dirty="0"/>
              <a:t>Command “out”</a:t>
            </a:r>
          </a:p>
          <a:p>
            <a:pPr lvl="3"/>
            <a:r>
              <a:rPr lang="en-US" dirty="0">
                <a:solidFill>
                  <a:srgbClr val="0070C0"/>
                </a:solidFill>
              </a:rPr>
              <a:t>out</a:t>
            </a:r>
            <a:r>
              <a:rPr lang="en-US" dirty="0"/>
              <a:t> : save the historical outputs into file “cache/&lt;sub-</a:t>
            </a:r>
            <a:r>
              <a:rPr lang="en-US" dirty="0" err="1"/>
              <a:t>dir</a:t>
            </a:r>
            <a:r>
              <a:rPr lang="en-US" dirty="0"/>
              <a:t>&gt;/out.log” and open the file</a:t>
            </a:r>
          </a:p>
          <a:p>
            <a:pPr lvl="3"/>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3"/>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3648</TotalTime>
  <Words>6998</Words>
  <Application>Microsoft Office PowerPoint</Application>
  <PresentationFormat>宽屏</PresentationFormat>
  <Paragraphs>676</Paragraphs>
  <Slides>60</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9"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Configuration files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VULCAN</cp:lastModifiedBy>
  <cp:revision>543</cp:revision>
  <dcterms:created xsi:type="dcterms:W3CDTF">2018-09-01T16:14:10Z</dcterms:created>
  <dcterms:modified xsi:type="dcterms:W3CDTF">2019-04-11T12:13:55Z</dcterms:modified>
</cp:coreProperties>
</file>