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59" r:id="rId5"/>
    <p:sldId id="260" r:id="rId6"/>
    <p:sldId id="314" r:id="rId7"/>
    <p:sldId id="309" r:id="rId8"/>
    <p:sldId id="261" r:id="rId9"/>
    <p:sldId id="262" r:id="rId10"/>
    <p:sldId id="292" r:id="rId11"/>
    <p:sldId id="308" r:id="rId12"/>
    <p:sldId id="263" r:id="rId13"/>
    <p:sldId id="313" r:id="rId14"/>
    <p:sldId id="279" r:id="rId15"/>
    <p:sldId id="280" r:id="rId16"/>
    <p:sldId id="264" r:id="rId17"/>
    <p:sldId id="265" r:id="rId18"/>
    <p:sldId id="268" r:id="rId19"/>
    <p:sldId id="267" r:id="rId20"/>
    <p:sldId id="269" r:id="rId21"/>
    <p:sldId id="270" r:id="rId22"/>
    <p:sldId id="271" r:id="rId23"/>
    <p:sldId id="272" r:id="rId24"/>
    <p:sldId id="273" r:id="rId25"/>
    <p:sldId id="281" r:id="rId26"/>
    <p:sldId id="282" r:id="rId27"/>
    <p:sldId id="266" r:id="rId28"/>
    <p:sldId id="288" r:id="rId29"/>
    <p:sldId id="274" r:id="rId30"/>
    <p:sldId id="275" r:id="rId31"/>
    <p:sldId id="276" r:id="rId32"/>
    <p:sldId id="283" r:id="rId33"/>
    <p:sldId id="277" r:id="rId34"/>
    <p:sldId id="278" r:id="rId35"/>
    <p:sldId id="284" r:id="rId36"/>
    <p:sldId id="285" r:id="rId37"/>
    <p:sldId id="286" r:id="rId38"/>
    <p:sldId id="290" r:id="rId39"/>
    <p:sldId id="291" r:id="rId40"/>
    <p:sldId id="315" r:id="rId41"/>
    <p:sldId id="287" r:id="rId42"/>
    <p:sldId id="289"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10" r:id="rId59"/>
    <p:sldId id="311" r:id="rId60"/>
    <p:sldId id="31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77" autoAdjust="0"/>
  </p:normalViewPr>
  <p:slideViewPr>
    <p:cSldViewPr snapToGrid="0">
      <p:cViewPr varScale="1">
        <p:scale>
          <a:sx n="104" d="100"/>
          <a:sy n="104" d="100"/>
        </p:scale>
        <p:origin x="38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4A7D2-5F3F-4CDE-BB06-760ED7F7BFAC}" type="datetimeFigureOut">
              <a:rPr lang="en-US" smtClean="0"/>
              <a:t>4/12/2019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2F79A-9ECA-4236-9A6E-01D624A4A39C}" type="slidenum">
              <a:rPr lang="en-US" smtClean="0"/>
              <a:t>‹#›</a:t>
            </a:fld>
            <a:endParaRPr lang="en-US"/>
          </a:p>
        </p:txBody>
      </p:sp>
    </p:spTree>
    <p:extLst>
      <p:ext uri="{BB962C8B-B14F-4D97-AF65-F5344CB8AC3E}">
        <p14:creationId xmlns:p14="http://schemas.microsoft.com/office/powerpoint/2010/main" val="115295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grid {[[select rownum "#",</a:t>
            </a:r>
            <a:r>
              <a:rPr lang="en-US" dirty="0" err="1">
                <a:latin typeface="Courier New" panose="02070309020205020404" pitchFamily="49" charset="0"/>
                <a:cs typeface="Courier New" panose="02070309020205020404" pitchFamily="49" charset="0"/>
              </a:rPr>
              <a:t>event,total_Waits</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v$system_event</a:t>
            </a:r>
            <a:r>
              <a:rPr lang="en-US" dirty="0">
                <a:latin typeface="Courier New" panose="02070309020205020404" pitchFamily="49" charset="0"/>
                <a:cs typeface="Courier New" panose="02070309020205020404" pitchFamily="49" charset="0"/>
              </a:rPr>
              <a:t> where rownum&lt;10]],</a:t>
            </a:r>
          </a:p>
          <a:p>
            <a:r>
              <a:rPr lang="en-US" dirty="0">
                <a:latin typeface="Courier New" panose="02070309020205020404" pitchFamily="49" charset="0"/>
                <a:cs typeface="Courier New" panose="02070309020205020404" pitchFamily="49" charset="0"/>
              </a:rPr>
              <a:t>     '|',{'select * from </a:t>
            </a:r>
            <a:r>
              <a:rPr lang="en-US" dirty="0" err="1">
                <a:latin typeface="Courier New" panose="02070309020205020404" pitchFamily="49" charset="0"/>
                <a:cs typeface="Courier New" panose="02070309020205020404" pitchFamily="49" charset="0"/>
              </a:rPr>
              <a:t>v$sysstat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{'select rownum "#",</a:t>
            </a:r>
            <a:r>
              <a:rPr lang="en-US" dirty="0" err="1">
                <a:latin typeface="Courier New" panose="02070309020205020404" pitchFamily="49" charset="0"/>
                <a:cs typeface="Courier New" panose="02070309020205020404" pitchFamily="49" charset="0"/>
              </a:rPr>
              <a:t>name,hash</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v$latch</a:t>
            </a:r>
            <a:r>
              <a:rPr lang="en-US" dirty="0">
                <a:latin typeface="Courier New" panose="02070309020205020404" pitchFamily="49" charset="0"/>
                <a:cs typeface="Courier New" panose="02070309020205020404" pitchFamily="49" charset="0"/>
              </a:rPr>
              <a:t> where rownum&lt;=5',</a:t>
            </a:r>
          </a:p>
          <a:p>
            <a:r>
              <a:rPr lang="en-US" dirty="0">
                <a:latin typeface="Courier New" panose="02070309020205020404" pitchFamily="49" charset="0"/>
                <a:cs typeface="Courier New" panose="02070309020205020404" pitchFamily="49" charset="0"/>
              </a:rPr>
              <a:t>               '+',"select /*grid={topic='Wait State'}*/ * from </a:t>
            </a:r>
            <a:r>
              <a:rPr lang="en-US" dirty="0" err="1">
                <a:latin typeface="Courier New" panose="02070309020205020404" pitchFamily="49" charset="0"/>
                <a:cs typeface="Courier New" panose="02070309020205020404" pitchFamily="49" charset="0"/>
              </a:rPr>
              <a:t>v$waitstat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'-','select /*grid={topic="Metrix"}*/ * from </a:t>
            </a:r>
            <a:r>
              <a:rPr lang="en-US" dirty="0" err="1">
                <a:latin typeface="Courier New" panose="02070309020205020404" pitchFamily="49" charset="0"/>
                <a:cs typeface="Courier New" panose="02070309020205020404" pitchFamily="49" charset="0"/>
              </a:rPr>
              <a:t>v$sysmetric</a:t>
            </a:r>
            <a:r>
              <a:rPr lang="en-US" dirty="0">
                <a:latin typeface="Courier New" panose="02070309020205020404" pitchFamily="49" charset="0"/>
                <a:cs typeface="Courier New" panose="02070309020205020404" pitchFamily="49" charset="0"/>
              </a:rPr>
              <a:t> where rownum&lt;=10' </a:t>
            </a:r>
          </a:p>
          <a:p>
            <a:r>
              <a:rPr lang="en-US" dirty="0">
                <a:latin typeface="Courier New" panose="02070309020205020404" pitchFamily="49" charset="0"/>
                <a:cs typeface="Courier New" panose="02070309020205020404" pitchFamily="49" charset="0"/>
              </a:rPr>
              <a:t>}; </a:t>
            </a:r>
          </a:p>
        </p:txBody>
      </p:sp>
      <p:sp>
        <p:nvSpPr>
          <p:cNvPr id="4" name="灯片编号占位符 3"/>
          <p:cNvSpPr>
            <a:spLocks noGrp="1"/>
          </p:cNvSpPr>
          <p:nvPr>
            <p:ph type="sldNum" sz="quarter" idx="10"/>
          </p:nvPr>
        </p:nvSpPr>
        <p:spPr/>
        <p:txBody>
          <a:bodyPr/>
          <a:lstStyle/>
          <a:p>
            <a:fld id="{B4F2F79A-9ECA-4236-9A6E-01D624A4A39C}" type="slidenum">
              <a:rPr lang="en-US" smtClean="0"/>
              <a:t>9</a:t>
            </a:fld>
            <a:endParaRPr lang="en-US"/>
          </a:p>
        </p:txBody>
      </p:sp>
    </p:spTree>
    <p:extLst>
      <p:ext uri="{BB962C8B-B14F-4D97-AF65-F5344CB8AC3E}">
        <p14:creationId xmlns:p14="http://schemas.microsoft.com/office/powerpoint/2010/main" val="112807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Csv2sql obj.zip d:\dbcli\cache\yuisong\obj$.csv</a:t>
            </a:r>
          </a:p>
        </p:txBody>
      </p:sp>
      <p:sp>
        <p:nvSpPr>
          <p:cNvPr id="4" name="灯片编号占位符 3"/>
          <p:cNvSpPr>
            <a:spLocks noGrp="1"/>
          </p:cNvSpPr>
          <p:nvPr>
            <p:ph type="sldNum" sz="quarter" idx="10"/>
          </p:nvPr>
        </p:nvSpPr>
        <p:spPr/>
        <p:txBody>
          <a:bodyPr/>
          <a:lstStyle/>
          <a:p>
            <a:fld id="{B4F2F79A-9ECA-4236-9A6E-01D624A4A39C}" type="slidenum">
              <a:rPr lang="en-US" smtClean="0"/>
              <a:t>21</a:t>
            </a:fld>
            <a:endParaRPr lang="en-US"/>
          </a:p>
        </p:txBody>
      </p:sp>
    </p:spTree>
    <p:extLst>
      <p:ext uri="{BB962C8B-B14F-4D97-AF65-F5344CB8AC3E}">
        <p14:creationId xmlns:p14="http://schemas.microsoft.com/office/powerpoint/2010/main" val="1443698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pivot 1</a:t>
            </a:r>
          </a:p>
          <a:p>
            <a:r>
              <a:rPr lang="en-US" dirty="0"/>
              <a:t>Sf </a:t>
            </a:r>
            <a:r>
              <a:rPr lang="en-US" dirty="0" err="1"/>
              <a:t>dba_objects</a:t>
            </a:r>
            <a:endParaRPr lang="en-US" dirty="0"/>
          </a:p>
          <a:p>
            <a:r>
              <a:rPr lang="en-US" dirty="0"/>
              <a:t>Set pivot 3</a:t>
            </a:r>
          </a:p>
          <a:p>
            <a:r>
              <a:rPr lang="en-US" dirty="0"/>
              <a:t>Sf </a:t>
            </a:r>
            <a:r>
              <a:rPr lang="en-US" dirty="0" err="1"/>
              <a:t>dba_objects</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22</a:t>
            </a:fld>
            <a:endParaRPr lang="en-US"/>
          </a:p>
        </p:txBody>
      </p:sp>
    </p:spTree>
    <p:extLst>
      <p:ext uri="{BB962C8B-B14F-4D97-AF65-F5344CB8AC3E}">
        <p14:creationId xmlns:p14="http://schemas.microsoft.com/office/powerpoint/2010/main" val="1608528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t>
            </a:r>
          </a:p>
          <a:p>
            <a:r>
              <a:rPr lang="en-US" dirty="0"/>
              <a:t>Sf </a:t>
            </a:r>
            <a:r>
              <a:rPr lang="en-US" dirty="0" err="1"/>
              <a:t>dba_objects</a:t>
            </a:r>
            <a:endParaRPr lang="en-US" dirty="0"/>
          </a:p>
          <a:p>
            <a:r>
              <a:rPr lang="en-US" dirty="0"/>
              <a:t>Exec </a:t>
            </a:r>
            <a:r>
              <a:rPr lang="en-US" dirty="0" err="1"/>
              <a:t>dbms_lock.sleep</a:t>
            </a:r>
            <a:r>
              <a:rPr lang="en-US" dirty="0"/>
              <a:t>(10);</a:t>
            </a:r>
          </a:p>
        </p:txBody>
      </p:sp>
      <p:sp>
        <p:nvSpPr>
          <p:cNvPr id="4" name="灯片编号占位符 3"/>
          <p:cNvSpPr>
            <a:spLocks noGrp="1"/>
          </p:cNvSpPr>
          <p:nvPr>
            <p:ph type="sldNum" sz="quarter" idx="10"/>
          </p:nvPr>
        </p:nvSpPr>
        <p:spPr/>
        <p:txBody>
          <a:bodyPr/>
          <a:lstStyle/>
          <a:p>
            <a:fld id="{B4F2F79A-9ECA-4236-9A6E-01D624A4A39C}" type="slidenum">
              <a:rPr lang="en-US" smtClean="0"/>
              <a:t>23</a:t>
            </a:fld>
            <a:endParaRPr lang="en-US"/>
          </a:p>
        </p:txBody>
      </p:sp>
    </p:spTree>
    <p:extLst>
      <p:ext uri="{BB962C8B-B14F-4D97-AF65-F5344CB8AC3E}">
        <p14:creationId xmlns:p14="http://schemas.microsoft.com/office/powerpoint/2010/main" val="276614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gr select </a:t>
            </a:r>
            <a:r>
              <a:rPr lang="en-US" sz="1200" kern="1200" dirty="0" err="1">
                <a:solidFill>
                  <a:schemeClr val="tx1"/>
                </a:solidFill>
                <a:latin typeface="+mn-lt"/>
                <a:ea typeface="+mn-ea"/>
                <a:cs typeface="+mn-cs"/>
              </a:rPr>
              <a:t>sysdate+dbms_random.value</a:t>
            </a:r>
            <a:r>
              <a:rPr lang="en-US" sz="1200" kern="1200" dirty="0">
                <a:solidFill>
                  <a:schemeClr val="tx1"/>
                </a:solidFill>
                <a:latin typeface="+mn-lt"/>
                <a:ea typeface="+mn-ea"/>
                <a:cs typeface="+mn-cs"/>
              </a:rPr>
              <a:t>*365 time,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decode(mod(rownum,2),1,'X','Y') </a:t>
            </a:r>
            <a:r>
              <a:rPr lang="en-US" sz="1200" kern="1200" dirty="0" err="1">
                <a:solidFill>
                  <a:schemeClr val="tx1"/>
                </a:solidFill>
                <a:latin typeface="+mn-lt"/>
                <a:ea typeface="+mn-ea"/>
                <a:cs typeface="+mn-cs"/>
              </a:rPr>
              <a:t>typ</a:t>
            </a:r>
            <a:r>
              <a:rPr lang="en-US" sz="1200" kern="1200" dirty="0">
                <a:solidFill>
                  <a:schemeClr val="tx1"/>
                </a:solidFill>
                <a:latin typeface="+mn-lt"/>
                <a:ea typeface="+mn-ea"/>
                <a:cs typeface="+mn-cs"/>
              </a:rPr>
              <a: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value1,</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from dual connect by rownum&lt;=200;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24</a:t>
            </a:fld>
            <a:endParaRPr lang="en-US"/>
          </a:p>
        </p:txBody>
      </p:sp>
    </p:spTree>
    <p:extLst>
      <p:ext uri="{BB962C8B-B14F-4D97-AF65-F5344CB8AC3E}">
        <p14:creationId xmlns:p14="http://schemas.microsoft.com/office/powerpoint/2010/main" val="3212675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ansi</a:t>
            </a:r>
          </a:p>
          <a:p>
            <a:r>
              <a:rPr lang="en-US" dirty="0"/>
              <a:t>Set ansi</a:t>
            </a:r>
          </a:p>
          <a:p>
            <a:r>
              <a:rPr lang="en-US" dirty="0"/>
              <a:t>Set </a:t>
            </a:r>
            <a:r>
              <a:rPr lang="en-US" dirty="0" err="1"/>
              <a:t>promptcolor</a:t>
            </a:r>
            <a:r>
              <a:rPr lang="en-US" dirty="0"/>
              <a:t> HIB</a:t>
            </a:r>
          </a:p>
          <a:p>
            <a:r>
              <a:rPr lang="en-US" sz="1200" kern="1200" dirty="0">
                <a:solidFill>
                  <a:schemeClr val="tx1"/>
                </a:solidFill>
                <a:latin typeface="+mn-lt"/>
                <a:ea typeface="+mn-ea"/>
                <a:cs typeface="+mn-cs"/>
              </a:rPr>
              <a:t>select '$HIR$'||owner||'$HIB$.\e[48;5;11m'||</a:t>
            </a:r>
            <a:r>
              <a:rPr lang="en-US" sz="1200" kern="1200" dirty="0" err="1">
                <a:solidFill>
                  <a:schemeClr val="tx1"/>
                </a:solidFill>
                <a:latin typeface="+mn-lt"/>
                <a:ea typeface="+mn-ea"/>
                <a:cs typeface="+mn-cs"/>
              </a:rPr>
              <a:t>object_name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obj,'$NOR</a:t>
            </a:r>
            <a:r>
              <a:rPr lang="en-US" sz="1200" kern="1200" dirty="0">
                <a:solidFill>
                  <a:schemeClr val="tx1"/>
                </a:solidFill>
                <a:latin typeface="+mn-lt"/>
                <a:ea typeface="+mn-ea"/>
                <a:cs typeface="+mn-cs"/>
              </a:rPr>
              <a:t>$' x,a.* from </a:t>
            </a:r>
            <a:r>
              <a:rPr lang="en-US" sz="1200" kern="1200" dirty="0" err="1">
                <a:solidFill>
                  <a:schemeClr val="tx1"/>
                </a:solidFill>
                <a:latin typeface="+mn-lt"/>
                <a:ea typeface="+mn-ea"/>
                <a:cs typeface="+mn-cs"/>
              </a:rPr>
              <a:t>all_objects</a:t>
            </a:r>
            <a:r>
              <a:rPr lang="en-US" sz="1200" kern="1200" dirty="0">
                <a:solidFill>
                  <a:schemeClr val="tx1"/>
                </a:solidFill>
                <a:latin typeface="+mn-lt"/>
                <a:ea typeface="+mn-ea"/>
                <a:cs typeface="+mn-cs"/>
              </a:rPr>
              <a:t> a where rownum&lt;10;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25</a:t>
            </a:fld>
            <a:endParaRPr lang="en-US"/>
          </a:p>
        </p:txBody>
      </p:sp>
    </p:spTree>
    <p:extLst>
      <p:ext uri="{BB962C8B-B14F-4D97-AF65-F5344CB8AC3E}">
        <p14:creationId xmlns:p14="http://schemas.microsoft.com/office/powerpoint/2010/main" val="80229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Repeat 5 3 select count(1) from </a:t>
            </a:r>
            <a:r>
              <a:rPr lang="en-US" dirty="0" err="1"/>
              <a:t>v$session</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26</a:t>
            </a:fld>
            <a:endParaRPr lang="en-US"/>
          </a:p>
        </p:txBody>
      </p:sp>
    </p:spTree>
    <p:extLst>
      <p:ext uri="{BB962C8B-B14F-4D97-AF65-F5344CB8AC3E}">
        <p14:creationId xmlns:p14="http://schemas.microsoft.com/office/powerpoint/2010/main" val="175743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debug db</a:t>
            </a:r>
          </a:p>
          <a:p>
            <a:r>
              <a:rPr lang="en-US" dirty="0"/>
              <a:t>Sys param </a:t>
            </a:r>
            <a:r>
              <a:rPr lang="en-US" dirty="0" err="1"/>
              <a:t>smm</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28</a:t>
            </a:fld>
            <a:endParaRPr lang="en-US"/>
          </a:p>
        </p:txBody>
      </p:sp>
    </p:spTree>
    <p:extLst>
      <p:ext uri="{BB962C8B-B14F-4D97-AF65-F5344CB8AC3E}">
        <p14:creationId xmlns:p14="http://schemas.microsoft.com/office/powerpoint/2010/main" val="1160045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Loadtrace alert</a:t>
            </a:r>
          </a:p>
          <a:p>
            <a:r>
              <a:rPr lang="en-US" dirty="0"/>
              <a:t>Alter session set events=‘10046 trace name context forever, level 12’;</a:t>
            </a:r>
          </a:p>
          <a:p>
            <a:r>
              <a:rPr lang="en-US" dirty="0"/>
              <a:t>Loadtrace alert;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29</a:t>
            </a:fld>
            <a:endParaRPr lang="en-US"/>
          </a:p>
        </p:txBody>
      </p:sp>
    </p:spTree>
    <p:extLst>
      <p:ext uri="{BB962C8B-B14F-4D97-AF65-F5344CB8AC3E}">
        <p14:creationId xmlns:p14="http://schemas.microsoft.com/office/powerpoint/2010/main" val="47862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Unwrap </a:t>
            </a:r>
            <a:r>
              <a:rPr lang="en-US" dirty="0" err="1"/>
              <a:t>dbms_workload_repository</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30</a:t>
            </a:fld>
            <a:endParaRPr lang="en-US"/>
          </a:p>
        </p:txBody>
      </p:sp>
    </p:spTree>
    <p:extLst>
      <p:ext uri="{BB962C8B-B14F-4D97-AF65-F5344CB8AC3E}">
        <p14:creationId xmlns:p14="http://schemas.microsoft.com/office/powerpoint/2010/main" val="8435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Ora </a:t>
            </a:r>
            <a:r>
              <a:rPr lang="en-US" dirty="0" err="1"/>
              <a:t>awrlist</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31</a:t>
            </a:fld>
            <a:endParaRPr lang="en-US"/>
          </a:p>
        </p:txBody>
      </p:sp>
    </p:spTree>
    <p:extLst>
      <p:ext uri="{BB962C8B-B14F-4D97-AF65-F5344CB8AC3E}">
        <p14:creationId xmlns:p14="http://schemas.microsoft.com/office/powerpoint/2010/main" val="43306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{[[select /*grid={topic="Object information"}*/ </a:t>
            </a:r>
          </a:p>
          <a:p>
            <a:r>
              <a:rPr lang="en-US" dirty="0"/>
              <a:t>        * from sys.obj$</a:t>
            </a:r>
          </a:p>
          <a:p>
            <a:r>
              <a:rPr lang="en-US" dirty="0"/>
              <a:t>     ]]};</a:t>
            </a:r>
          </a:p>
          <a:p>
            <a:endParaRPr lang="en-US" dirty="0"/>
          </a:p>
          <a:p>
            <a:r>
              <a:rPr lang="en-US" dirty="0"/>
              <a:t>grid {[[select /*grid={topic="$</a:t>
            </a:r>
            <a:r>
              <a:rPr lang="en-US" dirty="0" err="1"/>
              <a:t>HIB$Object</a:t>
            </a:r>
            <a:r>
              <a:rPr lang="en-US" dirty="0"/>
              <a:t> $</a:t>
            </a:r>
            <a:r>
              <a:rPr lang="en-US" dirty="0" err="1"/>
              <a:t>UDL$information</a:t>
            </a:r>
            <a:r>
              <a:rPr lang="en-US" dirty="0"/>
              <a:t>"}*/</a:t>
            </a:r>
          </a:p>
          <a:p>
            <a:r>
              <a:rPr lang="en-US" dirty="0"/>
              <a:t>        * from sys.obj$</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10</a:t>
            </a:fld>
            <a:endParaRPr lang="en-US"/>
          </a:p>
        </p:txBody>
      </p:sp>
    </p:spTree>
    <p:extLst>
      <p:ext uri="{BB962C8B-B14F-4D97-AF65-F5344CB8AC3E}">
        <p14:creationId xmlns:p14="http://schemas.microsoft.com/office/powerpoint/2010/main" val="1317073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var x number</a:t>
            </a:r>
          </a:p>
          <a:p>
            <a:r>
              <a:rPr lang="en-US" dirty="0"/>
              <a:t>Def y=1</a:t>
            </a:r>
          </a:p>
          <a:p>
            <a:r>
              <a:rPr lang="en-US" dirty="0"/>
              <a:t>exec :x:=:y+1;</a:t>
            </a:r>
          </a:p>
          <a:p>
            <a:r>
              <a:rPr lang="en-US" dirty="0"/>
              <a:t>select :</a:t>
            </a:r>
            <a:r>
              <a:rPr lang="en-US" dirty="0" err="1"/>
              <a:t>x,'&amp;x',:y,'&amp;y</a:t>
            </a:r>
            <a:r>
              <a:rPr lang="en-US" dirty="0"/>
              <a:t>' from dual;</a:t>
            </a:r>
          </a:p>
          <a:p>
            <a:r>
              <a:rPr lang="en-US" dirty="0"/>
              <a:t>Def</a:t>
            </a:r>
          </a:p>
          <a:p>
            <a:r>
              <a:rPr lang="en-US" dirty="0"/>
              <a:t>var c </a:t>
            </a:r>
            <a:r>
              <a:rPr lang="en-US" dirty="0" err="1"/>
              <a:t>refcursor</a:t>
            </a:r>
            <a:r>
              <a:rPr lang="en-US" dirty="0"/>
              <a:t> "Reading object information“</a:t>
            </a:r>
          </a:p>
          <a:p>
            <a:r>
              <a:rPr lang="en-US" dirty="0"/>
              <a:t>exec open :c for select * from </a:t>
            </a:r>
            <a:r>
              <a:rPr lang="en-US" dirty="0" err="1"/>
              <a:t>dba_objects</a:t>
            </a:r>
            <a:r>
              <a:rPr lang="en-US" dirty="0"/>
              <a:t> where </a:t>
            </a:r>
            <a:r>
              <a:rPr lang="en-US" dirty="0" err="1"/>
              <a:t>object_name</a:t>
            </a:r>
            <a:r>
              <a:rPr lang="en-US" dirty="0"/>
              <a:t> like 'OBJ%';</a:t>
            </a:r>
          </a:p>
        </p:txBody>
      </p:sp>
      <p:sp>
        <p:nvSpPr>
          <p:cNvPr id="4" name="灯片编号占位符 3"/>
          <p:cNvSpPr>
            <a:spLocks noGrp="1"/>
          </p:cNvSpPr>
          <p:nvPr>
            <p:ph type="sldNum" sz="quarter" idx="10"/>
          </p:nvPr>
        </p:nvSpPr>
        <p:spPr/>
        <p:txBody>
          <a:bodyPr/>
          <a:lstStyle/>
          <a:p>
            <a:fld id="{B4F2F79A-9ECA-4236-9A6E-01D624A4A39C}" type="slidenum">
              <a:rPr lang="en-US" smtClean="0"/>
              <a:t>38</a:t>
            </a:fld>
            <a:endParaRPr lang="en-US"/>
          </a:p>
        </p:txBody>
      </p:sp>
    </p:spTree>
    <p:extLst>
      <p:ext uri="{BB962C8B-B14F-4D97-AF65-F5344CB8AC3E}">
        <p14:creationId xmlns:p14="http://schemas.microsoft.com/office/powerpoint/2010/main" val="3344720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&amp;V3: X={&amp;V2}</a:t>
            </a:r>
          </a:p>
          <a:p>
            <a:r>
              <a:rPr lang="en-US" dirty="0"/>
              <a:t>    --]]</a:t>
            </a:r>
          </a:p>
          <a:p>
            <a:r>
              <a:rPr lang="en-US" dirty="0"/>
              <a:t>]]*/</a:t>
            </a:r>
          </a:p>
          <a:p>
            <a:endParaRPr lang="en-US" dirty="0"/>
          </a:p>
          <a:p>
            <a:r>
              <a:rPr lang="en-US" dirty="0"/>
              <a:t>select :V1 p1,'&amp;V4' p4,:V2 p2,'&amp;V3' p3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44</a:t>
            </a:fld>
            <a:endParaRPr lang="en-US"/>
          </a:p>
        </p:txBody>
      </p:sp>
    </p:spTree>
    <p:extLst>
      <p:ext uri="{BB962C8B-B14F-4D97-AF65-F5344CB8AC3E}">
        <p14:creationId xmlns:p14="http://schemas.microsoft.com/office/powerpoint/2010/main" val="4111688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t>
            </a:r>
          </a:p>
          <a:p>
            <a:r>
              <a:rPr lang="en-US" dirty="0"/>
              <a:t>        &amp;V3: X={&amp;V2}</a:t>
            </a:r>
          </a:p>
          <a:p>
            <a:r>
              <a:rPr lang="en-US" dirty="0"/>
              <a:t>        &amp;f2: default={a}  p={b}</a:t>
            </a:r>
          </a:p>
          <a:p>
            <a:r>
              <a:rPr lang="en-US" dirty="0"/>
              <a:t>        </a:t>
            </a:r>
          </a:p>
          <a:p>
            <a:r>
              <a:rPr lang="en-US" dirty="0"/>
              <a:t>        &amp;f1: default={f1} c={xx &amp;0}</a:t>
            </a:r>
          </a:p>
          <a:p>
            <a:r>
              <a:rPr lang="en-US" dirty="0"/>
              <a:t>    --]]</a:t>
            </a:r>
          </a:p>
          <a:p>
            <a:r>
              <a:rPr lang="en-US" dirty="0"/>
              <a:t>]]*/</a:t>
            </a:r>
          </a:p>
          <a:p>
            <a:endParaRPr lang="en-US" dirty="0"/>
          </a:p>
          <a:p>
            <a:r>
              <a:rPr lang="en-US" dirty="0"/>
              <a:t>select :V1 p1,'&amp;V4' p4,:V2 p2,'&amp;V3' p3, :f1 f1,:f2 f2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45</a:t>
            </a:fld>
            <a:endParaRPr lang="en-US"/>
          </a:p>
        </p:txBody>
      </p:sp>
    </p:spTree>
    <p:extLst>
      <p:ext uri="{BB962C8B-B14F-4D97-AF65-F5344CB8AC3E}">
        <p14:creationId xmlns:p14="http://schemas.microsoft.com/office/powerpoint/2010/main" val="485099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t3.sql:</a:t>
            </a:r>
          </a:p>
          <a:p>
            <a:r>
              <a:rPr lang="en-US" b="1" dirty="0">
                <a:solidFill>
                  <a:srgbClr val="FF0000"/>
                </a:solidFill>
              </a:rPr>
              <a:t>========</a:t>
            </a:r>
          </a:p>
          <a:p>
            <a:endParaRPr lang="en-US" dirty="0"/>
          </a:p>
          <a:p>
            <a:r>
              <a:rPr lang="en-US" dirty="0">
                <a:solidFill>
                  <a:srgbClr val="00B050"/>
                </a:solidFill>
              </a:rPr>
              <a:t>/*[[Example #3</a:t>
            </a:r>
          </a:p>
          <a:p>
            <a:r>
              <a:rPr lang="en-US" dirty="0">
                <a:solidFill>
                  <a:srgbClr val="00B050"/>
                </a:solidFill>
              </a:rPr>
              <a:t>    --[[</a:t>
            </a:r>
          </a:p>
          <a:p>
            <a:r>
              <a:rPr lang="en-US" dirty="0">
                <a:solidFill>
                  <a:srgbClr val="00B050"/>
                </a:solidFill>
              </a:rPr>
              <a:t>        @</a:t>
            </a:r>
            <a:r>
              <a:rPr lang="en-US" dirty="0" err="1">
                <a:solidFill>
                  <a:srgbClr val="00B050"/>
                </a:solidFill>
              </a:rPr>
              <a:t>check_access_obj</a:t>
            </a:r>
            <a:r>
              <a:rPr lang="en-US" dirty="0">
                <a:solidFill>
                  <a:srgbClr val="00B050"/>
                </a:solidFill>
              </a:rPr>
              <a:t>:  sys1.obj$={sys.obj$} </a:t>
            </a:r>
            <a:r>
              <a:rPr lang="en-US" dirty="0" err="1">
                <a:solidFill>
                  <a:srgbClr val="00B050"/>
                </a:solidFill>
              </a:rPr>
              <a:t>dba_objects</a:t>
            </a:r>
            <a:r>
              <a:rPr lang="en-US" dirty="0">
                <a:solidFill>
                  <a:srgbClr val="00B050"/>
                </a:solidFill>
              </a:rPr>
              <a:t>={</a:t>
            </a:r>
            <a:r>
              <a:rPr lang="en-US" dirty="0" err="1">
                <a:solidFill>
                  <a:srgbClr val="00B050"/>
                </a:solidFill>
              </a:rPr>
              <a:t>dba_objects</a:t>
            </a:r>
            <a:r>
              <a:rPr lang="en-US" dirty="0">
                <a:solidFill>
                  <a:srgbClr val="00B050"/>
                </a:solidFill>
              </a:rPr>
              <a:t>} default={</a:t>
            </a:r>
            <a:r>
              <a:rPr lang="en-US" dirty="0" err="1">
                <a:solidFill>
                  <a:srgbClr val="00B050"/>
                </a:solidFill>
              </a:rPr>
              <a:t>all_objects</a:t>
            </a:r>
            <a:r>
              <a:rPr lang="en-US" dirty="0">
                <a:solidFill>
                  <a:srgbClr val="00B050"/>
                </a:solidFill>
              </a:rPr>
              <a:t>}</a:t>
            </a:r>
          </a:p>
          <a:p>
            <a:r>
              <a:rPr lang="en-US" dirty="0">
                <a:solidFill>
                  <a:srgbClr val="00B050"/>
                </a:solidFill>
              </a:rPr>
              <a:t>    --]]</a:t>
            </a:r>
          </a:p>
          <a:p>
            <a:r>
              <a:rPr lang="en-US" dirty="0">
                <a:solidFill>
                  <a:srgbClr val="00B050"/>
                </a:solidFill>
              </a:rPr>
              <a:t>]]*/</a:t>
            </a:r>
          </a:p>
          <a:p>
            <a:endParaRPr lang="en-US" dirty="0"/>
          </a:p>
          <a:p>
            <a:r>
              <a:rPr lang="en-US" dirty="0"/>
              <a:t>select * from &amp;</a:t>
            </a:r>
            <a:r>
              <a:rPr lang="en-US" dirty="0" err="1"/>
              <a:t>check_access_obj</a:t>
            </a:r>
            <a:r>
              <a:rPr lang="en-US" dirty="0"/>
              <a:t> where rownum&lt;10;</a:t>
            </a:r>
          </a:p>
        </p:txBody>
      </p:sp>
      <p:sp>
        <p:nvSpPr>
          <p:cNvPr id="4" name="灯片编号占位符 3"/>
          <p:cNvSpPr>
            <a:spLocks noGrp="1"/>
          </p:cNvSpPr>
          <p:nvPr>
            <p:ph type="sldNum" sz="quarter" idx="10"/>
          </p:nvPr>
        </p:nvSpPr>
        <p:spPr/>
        <p:txBody>
          <a:bodyPr/>
          <a:lstStyle/>
          <a:p>
            <a:fld id="{B4F2F79A-9ECA-4236-9A6E-01D624A4A39C}" type="slidenum">
              <a:rPr lang="en-US" smtClean="0"/>
              <a:t>46</a:t>
            </a:fld>
            <a:endParaRPr lang="en-US"/>
          </a:p>
        </p:txBody>
      </p:sp>
    </p:spTree>
    <p:extLst>
      <p:ext uri="{BB962C8B-B14F-4D97-AF65-F5344CB8AC3E}">
        <p14:creationId xmlns:p14="http://schemas.microsoft.com/office/powerpoint/2010/main" val="3164850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t4.sql:</a:t>
            </a:r>
          </a:p>
          <a:p>
            <a:r>
              <a:rPr lang="en-US" b="1" dirty="0">
                <a:solidFill>
                  <a:srgbClr val="FF0000"/>
                </a:solidFill>
              </a:rPr>
              <a:t>========</a:t>
            </a:r>
          </a:p>
          <a:p>
            <a:endParaRPr lang="en-US" dirty="0"/>
          </a:p>
          <a:p>
            <a:r>
              <a:rPr lang="en-US" dirty="0"/>
              <a:t>/*[[Example #4</a:t>
            </a:r>
          </a:p>
          <a:p>
            <a:r>
              <a:rPr lang="en-US" dirty="0"/>
              <a:t>    --[[</a:t>
            </a:r>
          </a:p>
          <a:p>
            <a:r>
              <a:rPr lang="en-US" dirty="0"/>
              <a:t>        @check_user_1:  "sys/select any table"={a} dba={b} default={c}</a:t>
            </a:r>
          </a:p>
          <a:p>
            <a:r>
              <a:rPr lang="en-US" dirty="0"/>
              <a:t>    --]]</a:t>
            </a:r>
          </a:p>
          <a:p>
            <a:r>
              <a:rPr lang="en-US" dirty="0"/>
              <a:t>]]*/</a:t>
            </a:r>
          </a:p>
          <a:p>
            <a:endParaRPr lang="en-US" dirty="0"/>
          </a:p>
          <a:p>
            <a:r>
              <a:rPr lang="en-US" dirty="0"/>
              <a:t>select user,:check_user_1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47</a:t>
            </a:fld>
            <a:endParaRPr lang="en-US"/>
          </a:p>
        </p:txBody>
      </p:sp>
    </p:spTree>
    <p:extLst>
      <p:ext uri="{BB962C8B-B14F-4D97-AF65-F5344CB8AC3E}">
        <p14:creationId xmlns:p14="http://schemas.microsoft.com/office/powerpoint/2010/main" val="546431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t5.sql:</a:t>
            </a:r>
          </a:p>
          <a:p>
            <a:r>
              <a:rPr lang="en-US" b="1" dirty="0">
                <a:solidFill>
                  <a:srgbClr val="FF0000"/>
                </a:solidFill>
              </a:rPr>
              <a:t>========</a:t>
            </a:r>
          </a:p>
          <a:p>
            <a:endParaRPr lang="en-US" dirty="0"/>
          </a:p>
          <a:p>
            <a:r>
              <a:rPr lang="en-US" dirty="0"/>
              <a:t>/*[[Example #5</a:t>
            </a:r>
          </a:p>
          <a:p>
            <a:r>
              <a:rPr lang="en-US" dirty="0"/>
              <a:t>    --[[</a:t>
            </a:r>
          </a:p>
          <a:p>
            <a:r>
              <a:rPr lang="en-US" dirty="0"/>
              <a:t>        @</a:t>
            </a:r>
            <a:r>
              <a:rPr lang="en-US" dirty="0" err="1"/>
              <a:t>ver</a:t>
            </a:r>
            <a:r>
              <a:rPr lang="en-US" dirty="0"/>
              <a:t>:  {</a:t>
            </a:r>
          </a:p>
          <a:p>
            <a:r>
              <a:rPr lang="en-US" dirty="0"/>
              <a:t>            20.0={</a:t>
            </a:r>
            <a:r>
              <a:rPr lang="en-US" dirty="0" err="1"/>
              <a:t>never,con_id,blocked</a:t>
            </a:r>
            <a:r>
              <a:rPr lang="en-US" dirty="0"/>
              <a:t>,} </a:t>
            </a:r>
          </a:p>
          <a:p>
            <a:r>
              <a:rPr lang="en-US" dirty="0"/>
              <a:t>            12.1={</a:t>
            </a:r>
            <a:r>
              <a:rPr lang="en-US" dirty="0" err="1"/>
              <a:t>con_id,blocked</a:t>
            </a:r>
            <a:r>
              <a:rPr lang="en-US" dirty="0"/>
              <a:t>,} </a:t>
            </a:r>
          </a:p>
          <a:p>
            <a:r>
              <a:rPr lang="en-US" dirty="0"/>
              <a:t>            11.1={blocked,}</a:t>
            </a:r>
          </a:p>
          <a:p>
            <a:r>
              <a:rPr lang="en-US" dirty="0"/>
              <a:t>            default={}</a:t>
            </a:r>
          </a:p>
          <a:p>
            <a:r>
              <a:rPr lang="en-US" dirty="0"/>
              <a:t>        }</a:t>
            </a:r>
          </a:p>
          <a:p>
            <a:r>
              <a:rPr lang="en-US" dirty="0"/>
              <a:t>    --]]</a:t>
            </a:r>
          </a:p>
          <a:p>
            <a:r>
              <a:rPr lang="en-US" dirty="0"/>
              <a:t>]]*/</a:t>
            </a:r>
          </a:p>
          <a:p>
            <a:endParaRPr lang="en-US" dirty="0"/>
          </a:p>
          <a:p>
            <a:r>
              <a:rPr lang="en-US" dirty="0"/>
              <a:t>select version, &amp;</a:t>
            </a:r>
            <a:r>
              <a:rPr lang="en-US" dirty="0" err="1"/>
              <a:t>ver</a:t>
            </a:r>
            <a:r>
              <a:rPr lang="en-US" dirty="0"/>
              <a:t> status from </a:t>
            </a:r>
            <a:r>
              <a:rPr lang="en-US" dirty="0" err="1"/>
              <a:t>v$instance</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48</a:t>
            </a:fld>
            <a:endParaRPr lang="en-US"/>
          </a:p>
        </p:txBody>
      </p:sp>
    </p:spTree>
    <p:extLst>
      <p:ext uri="{BB962C8B-B14F-4D97-AF65-F5344CB8AC3E}">
        <p14:creationId xmlns:p14="http://schemas.microsoft.com/office/powerpoint/2010/main" val="2043708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"ora actives"</a:t>
            </a:r>
          </a:p>
        </p:txBody>
      </p:sp>
      <p:sp>
        <p:nvSpPr>
          <p:cNvPr id="4" name="灯片编号占位符 3"/>
          <p:cNvSpPr>
            <a:spLocks noGrp="1"/>
          </p:cNvSpPr>
          <p:nvPr>
            <p:ph type="sldNum" sz="quarter" idx="10"/>
          </p:nvPr>
        </p:nvSpPr>
        <p:spPr/>
        <p:txBody>
          <a:bodyPr/>
          <a:lstStyle/>
          <a:p>
            <a:fld id="{B4F2F79A-9ECA-4236-9A6E-01D624A4A39C}" type="slidenum">
              <a:rPr lang="en-US" smtClean="0"/>
              <a:t>50</a:t>
            </a:fld>
            <a:endParaRPr lang="en-US"/>
          </a:p>
        </p:txBody>
      </p:sp>
    </p:spTree>
    <p:extLst>
      <p:ext uri="{BB962C8B-B14F-4D97-AF65-F5344CB8AC3E}">
        <p14:creationId xmlns:p14="http://schemas.microsoft.com/office/powerpoint/2010/main" val="2315950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&lt;&lt;!</a:t>
            </a:r>
          </a:p>
          <a:p>
            <a:r>
              <a:rPr lang="en-US" dirty="0"/>
              <a:t>   ora actives;</a:t>
            </a:r>
          </a:p>
          <a:p>
            <a:r>
              <a:rPr lang="en-US" dirty="0"/>
              <a:t>   exec </a:t>
            </a:r>
            <a:r>
              <a:rPr lang="en-US" dirty="0" err="1"/>
              <a:t>dbms_lock.sleep</a:t>
            </a:r>
            <a:r>
              <a:rPr lang="en-US" dirty="0"/>
              <a:t>(10);</a:t>
            </a:r>
          </a:p>
          <a:p>
            <a:r>
              <a:rPr lang="en-US" dirty="0"/>
              <a: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51</a:t>
            </a:fld>
            <a:endParaRPr lang="en-US"/>
          </a:p>
        </p:txBody>
      </p:sp>
    </p:spTree>
    <p:extLst>
      <p:ext uri="{BB962C8B-B14F-4D97-AF65-F5344CB8AC3E}">
        <p14:creationId xmlns:p14="http://schemas.microsoft.com/office/powerpoint/2010/main" val="3528627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snap </a:t>
            </a:r>
            <a:r>
              <a:rPr lang="en-US" sz="1200" kern="1200" dirty="0" err="1">
                <a:solidFill>
                  <a:schemeClr val="tx1"/>
                </a:solidFill>
                <a:latin typeface="+mn-lt"/>
                <a:ea typeface="+mn-ea"/>
                <a:cs typeface="+mn-cs"/>
              </a:rPr>
              <a:t>systime,sysstat</a:t>
            </a:r>
            <a:r>
              <a:rPr lang="en-US" sz="1200" kern="1200" dirty="0">
                <a:solidFill>
                  <a:schemeClr val="tx1"/>
                </a:solidFill>
                <a:latin typeface="+mn-lt"/>
                <a:ea typeface="+mn-ea"/>
                <a:cs typeface="+mn-cs"/>
              </a:rPr>
              <a:t> 10 -sec</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52</a:t>
            </a:fld>
            <a:endParaRPr lang="en-US"/>
          </a:p>
        </p:txBody>
      </p:sp>
    </p:spTree>
    <p:extLst>
      <p:ext uri="{BB962C8B-B14F-4D97-AF65-F5344CB8AC3E}">
        <p14:creationId xmlns:p14="http://schemas.microsoft.com/office/powerpoint/2010/main" val="3099706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begin 63</a:t>
            </a:r>
          </a:p>
          <a:p>
            <a:r>
              <a:rPr lang="en-US" dirty="0"/>
              <a:t>Sleep 15</a:t>
            </a:r>
          </a:p>
          <a:p>
            <a:r>
              <a:rPr lang="en-US" dirty="0"/>
              <a:t>Snap session end</a:t>
            </a:r>
          </a:p>
        </p:txBody>
      </p:sp>
      <p:sp>
        <p:nvSpPr>
          <p:cNvPr id="4" name="灯片编号占位符 3"/>
          <p:cNvSpPr>
            <a:spLocks noGrp="1"/>
          </p:cNvSpPr>
          <p:nvPr>
            <p:ph type="sldNum" sz="quarter" idx="10"/>
          </p:nvPr>
        </p:nvSpPr>
        <p:spPr/>
        <p:txBody>
          <a:bodyPr/>
          <a:lstStyle/>
          <a:p>
            <a:fld id="{B4F2F79A-9ECA-4236-9A6E-01D624A4A39C}" type="slidenum">
              <a:rPr lang="en-US" smtClean="0"/>
              <a:t>53</a:t>
            </a:fld>
            <a:endParaRPr lang="en-US"/>
          </a:p>
        </p:txBody>
      </p:sp>
    </p:spTree>
    <p:extLst>
      <p:ext uri="{BB962C8B-B14F-4D97-AF65-F5344CB8AC3E}">
        <p14:creationId xmlns:p14="http://schemas.microsoft.com/office/powerpoint/2010/main" val="285175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a:t>
            </a:r>
          </a:p>
          <a:p>
            <a:r>
              <a:rPr lang="en-US" dirty="0"/>
              <a:t>        [[select * /*grid={topic="System stats",  height=-1}*/ </a:t>
            </a:r>
          </a:p>
          <a:p>
            <a:r>
              <a:rPr lang="en-US" dirty="0"/>
              <a:t>          from </a:t>
            </a:r>
            <a:r>
              <a:rPr lang="en-US" dirty="0" err="1"/>
              <a:t>v$sysstat</a:t>
            </a:r>
            <a:endParaRPr lang="en-US" dirty="0"/>
          </a:p>
          <a:p>
            <a:r>
              <a:rPr lang="en-US" dirty="0"/>
              <a:t>          where value&gt;0]],</a:t>
            </a:r>
          </a:p>
          <a:p>
            <a:r>
              <a:rPr lang="en-US" dirty="0"/>
              <a:t>        '|',{</a:t>
            </a:r>
          </a:p>
          <a:p>
            <a:r>
              <a:rPr lang="en-US" dirty="0"/>
              <a:t>               "select /*grid={</a:t>
            </a:r>
            <a:r>
              <a:rPr lang="en-US" dirty="0" err="1"/>
              <a:t>max_rows</a:t>
            </a:r>
            <a:r>
              <a:rPr lang="en-US" dirty="0"/>
              <a:t>=3,width=30}*/ * from </a:t>
            </a:r>
            <a:r>
              <a:rPr lang="en-US" dirty="0" err="1"/>
              <a:t>v$sys_time_model</a:t>
            </a:r>
            <a:r>
              <a:rPr lang="en-US" dirty="0"/>
              <a:t> where value&gt;0",</a:t>
            </a:r>
          </a:p>
          <a:p>
            <a:r>
              <a:rPr lang="en-US" dirty="0"/>
              <a:t>               '-',</a:t>
            </a:r>
          </a:p>
          <a:p>
            <a:r>
              <a:rPr lang="en-US" dirty="0"/>
              <a:t>               [[select /*grid={height=7,width=-1}*/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11</a:t>
            </a:fld>
            <a:endParaRPr lang="en-US"/>
          </a:p>
        </p:txBody>
      </p:sp>
    </p:spTree>
    <p:extLst>
      <p:ext uri="{BB962C8B-B14F-4D97-AF65-F5344CB8AC3E}">
        <p14:creationId xmlns:p14="http://schemas.microsoft.com/office/powerpoint/2010/main" val="3377384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5+ 63 -top -sec</a:t>
            </a:r>
          </a:p>
        </p:txBody>
      </p:sp>
      <p:sp>
        <p:nvSpPr>
          <p:cNvPr id="4" name="灯片编号占位符 3"/>
          <p:cNvSpPr>
            <a:spLocks noGrp="1"/>
          </p:cNvSpPr>
          <p:nvPr>
            <p:ph type="sldNum" sz="quarter" idx="10"/>
          </p:nvPr>
        </p:nvSpPr>
        <p:spPr/>
        <p:txBody>
          <a:bodyPr/>
          <a:lstStyle/>
          <a:p>
            <a:fld id="{B4F2F79A-9ECA-4236-9A6E-01D624A4A39C}" type="slidenum">
              <a:rPr lang="en-US" smtClean="0"/>
              <a:t>54</a:t>
            </a:fld>
            <a:endParaRPr lang="en-US"/>
          </a:p>
        </p:txBody>
      </p:sp>
    </p:spTree>
    <p:extLst>
      <p:ext uri="{BB962C8B-B14F-4D97-AF65-F5344CB8AC3E}">
        <p14:creationId xmlns:p14="http://schemas.microsoft.com/office/powerpoint/2010/main" val="3995850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t1.snap:</a:t>
            </a:r>
          </a:p>
          <a:p>
            <a:r>
              <a:rPr lang="en-US" b="1" dirty="0">
                <a:solidFill>
                  <a:srgbClr val="FF0000"/>
                </a:solidFill>
              </a:rPr>
              <a:t>========</a:t>
            </a:r>
          </a:p>
          <a:p>
            <a:endParaRPr lang="en-US" dirty="0"/>
          </a:p>
          <a:p>
            <a:r>
              <a:rPr lang="en-US" dirty="0"/>
              <a:t>/*[[ Snap#1 example</a:t>
            </a:r>
          </a:p>
          <a:p>
            <a:r>
              <a:rPr lang="en-US" dirty="0"/>
              <a:t>  --[[</a:t>
            </a:r>
          </a:p>
          <a:p>
            <a:r>
              <a:rPr lang="en-US" dirty="0"/>
              <a:t>      @</a:t>
            </a:r>
            <a:r>
              <a:rPr lang="en-US" dirty="0" err="1"/>
              <a:t>check_access_obj</a:t>
            </a:r>
            <a:r>
              <a:rPr lang="en-US" dirty="0"/>
              <a:t>: </a:t>
            </a:r>
            <a:r>
              <a:rPr lang="en-US" dirty="0" err="1"/>
              <a:t>gv$sesstat</a:t>
            </a:r>
            <a:r>
              <a:rPr lang="en-US" dirty="0"/>
              <a:t>={</a:t>
            </a:r>
            <a:r>
              <a:rPr lang="en-US" dirty="0" err="1"/>
              <a:t>gv$sesstat</a:t>
            </a:r>
            <a:r>
              <a:rPr lang="en-US" dirty="0"/>
              <a:t>} default={</a:t>
            </a:r>
            <a:r>
              <a:rPr lang="en-US" dirty="0" err="1"/>
              <a:t>v$sesstat</a:t>
            </a:r>
            <a:r>
              <a:rPr lang="en-US" dirty="0"/>
              <a:t>}</a:t>
            </a:r>
          </a:p>
          <a:p>
            <a:r>
              <a:rPr lang="en-US" dirty="0"/>
              <a:t>  --]]</a:t>
            </a:r>
          </a:p>
          <a:p>
            <a:r>
              <a:rPr lang="en-US" dirty="0"/>
              <a:t>]]*/</a:t>
            </a:r>
          </a:p>
          <a:p>
            <a:endParaRPr lang="en-US" dirty="0"/>
          </a:p>
          <a:p>
            <a:r>
              <a:rPr lang="en-US" dirty="0"/>
              <a:t>{</a:t>
            </a:r>
          </a:p>
          <a:p>
            <a:r>
              <a:rPr lang="en-US" dirty="0"/>
              <a:t>   sql=[[select </a:t>
            </a:r>
            <a:r>
              <a:rPr lang="en-US" dirty="0" err="1"/>
              <a:t>name,sum</a:t>
            </a:r>
            <a:r>
              <a:rPr lang="en-US" dirty="0"/>
              <a:t>(value) value, max(value) </a:t>
            </a:r>
            <a:r>
              <a:rPr lang="en-US" dirty="0" err="1"/>
              <a:t>mx_val</a:t>
            </a:r>
            <a:r>
              <a:rPr lang="en-US" dirty="0"/>
              <a:t>, 0 pct</a:t>
            </a:r>
          </a:p>
          <a:p>
            <a:r>
              <a:rPr lang="en-US" dirty="0"/>
              <a:t>         from &amp;</a:t>
            </a:r>
            <a:r>
              <a:rPr lang="en-US" dirty="0" err="1"/>
              <a:t>check_access_obj</a:t>
            </a:r>
            <a:r>
              <a:rPr lang="en-US" dirty="0"/>
              <a:t> natural join </a:t>
            </a:r>
            <a:r>
              <a:rPr lang="en-US" dirty="0" err="1"/>
              <a:t>v$statname</a:t>
            </a:r>
            <a:endParaRPr lang="en-US" dirty="0"/>
          </a:p>
          <a:p>
            <a:r>
              <a:rPr lang="en-US" dirty="0"/>
              <a:t>         where value &gt; 0</a:t>
            </a:r>
          </a:p>
          <a:p>
            <a:r>
              <a:rPr lang="en-US" dirty="0"/>
              <a:t>         group by name]],</a:t>
            </a:r>
          </a:p>
          <a:p>
            <a:r>
              <a:rPr lang="en-US" dirty="0"/>
              <a:t>   </a:t>
            </a:r>
            <a:r>
              <a:rPr lang="en-US" dirty="0" err="1"/>
              <a:t>group_by</a:t>
            </a:r>
            <a:r>
              <a:rPr lang="en-US" dirty="0"/>
              <a:t>='name',</a:t>
            </a:r>
          </a:p>
          <a:p>
            <a:r>
              <a:rPr lang="en-US" dirty="0"/>
              <a:t>   </a:t>
            </a:r>
            <a:r>
              <a:rPr lang="en-US" dirty="0" err="1"/>
              <a:t>delta_by</a:t>
            </a:r>
            <a:r>
              <a:rPr lang="en-US" dirty="0"/>
              <a:t>='</a:t>
            </a:r>
            <a:r>
              <a:rPr lang="en-US" dirty="0" err="1"/>
              <a:t>value,mx_val</a:t>
            </a:r>
            <a:r>
              <a:rPr lang="en-US" dirty="0"/>
              <a:t>',</a:t>
            </a:r>
          </a:p>
          <a:p>
            <a:r>
              <a:rPr lang="en-US" dirty="0"/>
              <a:t>   </a:t>
            </a:r>
            <a:r>
              <a:rPr lang="en-US" dirty="0" err="1"/>
              <a:t>calc_rules</a:t>
            </a:r>
            <a:r>
              <a:rPr lang="en-US" dirty="0"/>
              <a:t>={pct="[</a:t>
            </a:r>
            <a:r>
              <a:rPr lang="en-US" dirty="0" err="1"/>
              <a:t>mx_val</a:t>
            </a:r>
            <a:r>
              <a:rPr lang="en-US" dirty="0"/>
              <a:t>]*100/[value]"}, --$HIY$ pct=&lt;</a:t>
            </a:r>
            <a:r>
              <a:rPr lang="en-US" dirty="0" err="1"/>
              <a:t>mx_val</a:t>
            </a:r>
            <a:r>
              <a:rPr lang="en-US" dirty="0"/>
              <a:t> delta&gt;/&lt;value delta&gt;*100% $NOR$</a:t>
            </a:r>
          </a:p>
          <a:p>
            <a:r>
              <a:rPr lang="en-US" dirty="0"/>
              <a:t>   </a:t>
            </a:r>
            <a:r>
              <a:rPr lang="en-US" dirty="0" err="1"/>
              <a:t>column_formatter</a:t>
            </a:r>
            <a:r>
              <a:rPr lang="en-US" dirty="0"/>
              <a:t>={</a:t>
            </a:r>
          </a:p>
          <a:p>
            <a:r>
              <a:rPr lang="en-US" dirty="0"/>
              <a:t>       </a:t>
            </a:r>
            <a:r>
              <a:rPr lang="en-US" dirty="0" err="1"/>
              <a:t>tmb</a:t>
            </a:r>
            <a:r>
              <a:rPr lang="en-US" dirty="0"/>
              <a:t>='</a:t>
            </a:r>
            <a:r>
              <a:rPr lang="en-US" dirty="0" err="1"/>
              <a:t>value,mx_val</a:t>
            </a:r>
            <a:r>
              <a:rPr lang="en-US" dirty="0"/>
              <a:t>',                  -- same to command $HIY$ col </a:t>
            </a:r>
            <a:r>
              <a:rPr lang="en-US" dirty="0" err="1"/>
              <a:t>value,max</a:t>
            </a:r>
            <a:r>
              <a:rPr lang="en-US" dirty="0"/>
              <a:t> for </a:t>
            </a:r>
            <a:r>
              <a:rPr lang="en-US" dirty="0" err="1"/>
              <a:t>tmb$NOR</a:t>
            </a:r>
            <a:r>
              <a:rPr lang="en-US" dirty="0"/>
              <a:t>$</a:t>
            </a:r>
          </a:p>
          <a:p>
            <a:r>
              <a:rPr lang="en-US" dirty="0"/>
              <a:t>       ['%.2f%%']='pct'                     -- same to command $HIY$ col pct for %.2f%% $NOR$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56</a:t>
            </a:fld>
            <a:endParaRPr lang="en-US"/>
          </a:p>
        </p:txBody>
      </p:sp>
    </p:spTree>
    <p:extLst>
      <p:ext uri="{BB962C8B-B14F-4D97-AF65-F5344CB8AC3E}">
        <p14:creationId xmlns:p14="http://schemas.microsoft.com/office/powerpoint/2010/main" val="1537257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t2.snap:</a:t>
            </a:r>
          </a:p>
          <a:p>
            <a:r>
              <a:rPr lang="en-US" b="1" dirty="0">
                <a:solidFill>
                  <a:srgbClr val="FF0000"/>
                </a:solidFill>
              </a:rPr>
              <a:t>========</a:t>
            </a:r>
          </a:p>
          <a:p>
            <a:endParaRPr lang="en-US" dirty="0"/>
          </a:p>
          <a:p>
            <a:r>
              <a:rPr lang="en-US" dirty="0"/>
              <a:t>{</a:t>
            </a:r>
          </a:p>
          <a:p>
            <a:r>
              <a:rPr lang="en-US" dirty="0"/>
              <a:t>    sql={</a:t>
            </a:r>
          </a:p>
          <a:p>
            <a:r>
              <a:rPr lang="en-US" dirty="0"/>
              <a:t>        [[select * /*grid={topic="System stats", </a:t>
            </a:r>
            <a:r>
              <a:rPr lang="en-US" dirty="0" err="1"/>
              <a:t>order_by</a:t>
            </a:r>
            <a:r>
              <a:rPr lang="en-US" dirty="0"/>
              <a:t>="-value", height=10}*/ </a:t>
            </a:r>
          </a:p>
          <a:p>
            <a:r>
              <a:rPr lang="en-US" dirty="0"/>
              <a:t>          from </a:t>
            </a:r>
            <a:r>
              <a:rPr lang="en-US" dirty="0" err="1"/>
              <a:t>v$sysstat</a:t>
            </a:r>
            <a:endParaRPr lang="en-US" dirty="0"/>
          </a:p>
          <a:p>
            <a:r>
              <a:rPr lang="en-US" dirty="0"/>
              <a:t>          where value&gt;0]],</a:t>
            </a:r>
          </a:p>
          <a:p>
            <a:r>
              <a:rPr lang="en-US" dirty="0"/>
              <a:t>        '|',{</a:t>
            </a:r>
          </a:p>
          <a:p>
            <a:r>
              <a:rPr lang="en-US" dirty="0"/>
              <a:t>               "select /*grid={height=3}*/ * from </a:t>
            </a:r>
            <a:r>
              <a:rPr lang="en-US" dirty="0" err="1"/>
              <a:t>v$sys_time_model</a:t>
            </a:r>
            <a:r>
              <a:rPr lang="en-US" dirty="0"/>
              <a:t> where value&gt;0",</a:t>
            </a:r>
          </a:p>
          <a:p>
            <a:r>
              <a:rPr lang="en-US" dirty="0"/>
              <a:t>               '-',</a:t>
            </a:r>
          </a:p>
          <a:p>
            <a:r>
              <a:rPr lang="en-US" dirty="0"/>
              <a:t>               [[select /*grid={height=7,order_by='-</a:t>
            </a:r>
            <a:r>
              <a:rPr lang="en-US" dirty="0" err="1"/>
              <a:t>total_waits</a:t>
            </a:r>
            <a:r>
              <a:rPr lang="en-US" dirty="0"/>
              <a:t>'}*/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a:p>
            <a:r>
              <a:rPr lang="en-US" dirty="0"/>
              <a:t>    </a:t>
            </a:r>
            <a:r>
              <a:rPr lang="en-US" dirty="0" err="1"/>
              <a:t>group_by</a:t>
            </a:r>
            <a:r>
              <a:rPr lang="en-US" dirty="0"/>
              <a:t>="</a:t>
            </a:r>
            <a:r>
              <a:rPr lang="en-US" dirty="0" err="1"/>
              <a:t>event,name,stat_name</a:t>
            </a:r>
            <a:r>
              <a:rPr lang="en-US" dirty="0"/>
              <a:t>",</a:t>
            </a:r>
          </a:p>
          <a:p>
            <a:r>
              <a:rPr lang="en-US" dirty="0"/>
              <a:t>    </a:t>
            </a:r>
            <a:r>
              <a:rPr lang="en-US" dirty="0" err="1"/>
              <a:t>delta_by</a:t>
            </a:r>
            <a:r>
              <a:rPr lang="en-US" dirty="0"/>
              <a:t>="</a:t>
            </a:r>
            <a:r>
              <a:rPr lang="en-US" dirty="0" err="1"/>
              <a:t>value,total_waits</a:t>
            </a:r>
            <a:r>
              <a:rPr lang="en-US" dirty="0"/>
              <a:t>"</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57</a:t>
            </a:fld>
            <a:endParaRPr lang="en-US"/>
          </a:p>
        </p:txBody>
      </p:sp>
    </p:spTree>
    <p:extLst>
      <p:ext uri="{BB962C8B-B14F-4D97-AF65-F5344CB8AC3E}">
        <p14:creationId xmlns:p14="http://schemas.microsoft.com/office/powerpoint/2010/main" val="461462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t3.snap:</a:t>
            </a:r>
          </a:p>
          <a:p>
            <a:r>
              <a:rPr lang="en-US" b="1" dirty="0">
                <a:solidFill>
                  <a:srgbClr val="FF0000"/>
                </a:solidFill>
              </a:rPr>
              <a:t>========</a:t>
            </a:r>
          </a:p>
          <a:p>
            <a:endParaRPr lang="en-US" dirty="0"/>
          </a:p>
          <a:p>
            <a:r>
              <a:rPr lang="en-US" dirty="0"/>
              <a:t>{</a:t>
            </a:r>
          </a:p>
          <a:p>
            <a:r>
              <a:rPr lang="en-US" dirty="0"/>
              <a:t>    before_sql=[[</a:t>
            </a:r>
          </a:p>
          <a:p>
            <a:r>
              <a:rPr lang="en-US" dirty="0"/>
              <a:t>        begin</a:t>
            </a:r>
          </a:p>
          <a:p>
            <a:r>
              <a:rPr lang="en-US" dirty="0"/>
              <a:t>            begin</a:t>
            </a:r>
          </a:p>
          <a:p>
            <a:r>
              <a:rPr lang="en-US" dirty="0"/>
              <a:t>                execute immediate 'drop table </a:t>
            </a:r>
            <a:r>
              <a:rPr lang="en-US" dirty="0" err="1"/>
              <a:t>sysstat_tmp</a:t>
            </a:r>
            <a:r>
              <a:rPr lang="en-US" dirty="0"/>
              <a:t> purge';</a:t>
            </a:r>
          </a:p>
          <a:p>
            <a:r>
              <a:rPr lang="en-US" dirty="0"/>
              <a:t>            exception </a:t>
            </a:r>
          </a:p>
          <a:p>
            <a:r>
              <a:rPr lang="en-US" dirty="0"/>
              <a:t>                when others then null;</a:t>
            </a:r>
          </a:p>
          <a:p>
            <a:r>
              <a:rPr lang="en-US" dirty="0"/>
              <a:t>            end;</a:t>
            </a:r>
          </a:p>
          <a:p>
            <a:r>
              <a:rPr lang="en-US" dirty="0"/>
              <a:t>            execute immediate 'create table </a:t>
            </a:r>
            <a:r>
              <a:rPr lang="en-US" dirty="0" err="1"/>
              <a:t>sysstat_tmp</a:t>
            </a:r>
            <a:r>
              <a:rPr lang="en-US" dirty="0"/>
              <a:t> as select * from </a:t>
            </a:r>
            <a:r>
              <a:rPr lang="en-US" dirty="0" err="1"/>
              <a:t>v$sysstat</a:t>
            </a:r>
            <a:r>
              <a:rPr lang="en-US" dirty="0"/>
              <a:t> where 1=2';</a:t>
            </a:r>
          </a:p>
          <a:p>
            <a:r>
              <a:rPr lang="en-US" dirty="0"/>
              <a:t>        end;</a:t>
            </a:r>
          </a:p>
          <a:p>
            <a:r>
              <a:rPr lang="en-US" dirty="0"/>
              <a:t>    ]],</a:t>
            </a:r>
          </a:p>
          <a:p>
            <a:endParaRPr lang="en-US" dirty="0"/>
          </a:p>
          <a:p>
            <a:r>
              <a:rPr lang="en-US" dirty="0"/>
              <a:t>    sql=[[</a:t>
            </a:r>
          </a:p>
          <a:p>
            <a:r>
              <a:rPr lang="en-US" dirty="0"/>
              <a:t>        declare</a:t>
            </a:r>
          </a:p>
          <a:p>
            <a:r>
              <a:rPr lang="en-US" dirty="0"/>
              <a:t>            </a:t>
            </a:r>
            <a:r>
              <a:rPr lang="en-US" dirty="0" err="1"/>
              <a:t>fmt</a:t>
            </a:r>
            <a:r>
              <a:rPr lang="en-US" dirty="0"/>
              <a:t> varchar2(30):= 'YYYY-MM-DD HH24:MI:SS.ff';</a:t>
            </a:r>
          </a:p>
          <a:p>
            <a:r>
              <a:rPr lang="en-US" dirty="0"/>
              <a:t>            gap number      := extract(second from </a:t>
            </a:r>
            <a:r>
              <a:rPr lang="en-US" dirty="0" err="1"/>
              <a:t>systimestamp-to_timestamp</a:t>
            </a:r>
            <a:r>
              <a:rPr lang="en-US" dirty="0"/>
              <a:t>(:</a:t>
            </a:r>
            <a:r>
              <a:rPr lang="en-US" dirty="0" err="1"/>
              <a:t>prev_date,fmt</a:t>
            </a:r>
            <a:r>
              <a:rPr lang="en-US" dirty="0"/>
              <a:t>));     </a:t>
            </a:r>
          </a:p>
          <a:p>
            <a:r>
              <a:rPr lang="en-US" dirty="0"/>
              <a:t>        begin</a:t>
            </a:r>
          </a:p>
          <a:p>
            <a:r>
              <a:rPr lang="en-US" dirty="0"/>
              <a:t>            :</a:t>
            </a:r>
            <a:r>
              <a:rPr lang="en-US" dirty="0" err="1"/>
              <a:t>prev_date</a:t>
            </a:r>
            <a:r>
              <a:rPr lang="en-US" dirty="0"/>
              <a:t> := </a:t>
            </a:r>
            <a:r>
              <a:rPr lang="en-US" dirty="0" err="1"/>
              <a:t>to_char</a:t>
            </a:r>
            <a:r>
              <a:rPr lang="en-US" dirty="0"/>
              <a:t>(</a:t>
            </a:r>
            <a:r>
              <a:rPr lang="en-US" dirty="0" err="1"/>
              <a:t>systimestamp,fmt</a:t>
            </a:r>
            <a:r>
              <a:rPr lang="en-US" dirty="0"/>
              <a:t>);</a:t>
            </a:r>
          </a:p>
          <a:p>
            <a:r>
              <a:rPr lang="en-US" dirty="0"/>
              <a:t>            open :c for </a:t>
            </a:r>
          </a:p>
          <a:p>
            <a:r>
              <a:rPr lang="en-US" dirty="0"/>
              <a:t>                select a.name, (</a:t>
            </a:r>
            <a:r>
              <a:rPr lang="en-US" dirty="0" err="1"/>
              <a:t>a.value-nvl</a:t>
            </a:r>
            <a:r>
              <a:rPr lang="en-US" dirty="0"/>
              <a:t>(b.value,0))/gap </a:t>
            </a:r>
            <a:r>
              <a:rPr lang="en-US" dirty="0" err="1"/>
              <a:t>value_per_second</a:t>
            </a:r>
            <a:endParaRPr lang="en-US" dirty="0"/>
          </a:p>
          <a:p>
            <a:r>
              <a:rPr lang="en-US" dirty="0"/>
              <a:t>                from </a:t>
            </a:r>
            <a:r>
              <a:rPr lang="en-US" dirty="0" err="1"/>
              <a:t>v$sysstat</a:t>
            </a:r>
            <a:r>
              <a:rPr lang="en-US" dirty="0"/>
              <a:t> a, </a:t>
            </a:r>
            <a:r>
              <a:rPr lang="en-US" dirty="0" err="1"/>
              <a:t>sysstat_tmp</a:t>
            </a:r>
            <a:r>
              <a:rPr lang="en-US" dirty="0"/>
              <a:t> b</a:t>
            </a:r>
          </a:p>
          <a:p>
            <a:r>
              <a:rPr lang="en-US" dirty="0"/>
              <a:t>                where a.name=b.name(+)</a:t>
            </a:r>
          </a:p>
          <a:p>
            <a:r>
              <a:rPr lang="en-US" dirty="0"/>
              <a:t>                and   </a:t>
            </a:r>
            <a:r>
              <a:rPr lang="en-US" dirty="0" err="1"/>
              <a:t>a.value-nvl</a:t>
            </a:r>
            <a:r>
              <a:rPr lang="en-US" dirty="0"/>
              <a:t>(b.value,0)&gt;0</a:t>
            </a:r>
          </a:p>
          <a:p>
            <a:r>
              <a:rPr lang="en-US" dirty="0"/>
              <a:t>                order by 2 desc;</a:t>
            </a:r>
          </a:p>
          <a:p>
            <a:r>
              <a:rPr lang="en-US" dirty="0"/>
              <a:t>            delete </a:t>
            </a:r>
            <a:r>
              <a:rPr lang="en-US" dirty="0" err="1"/>
              <a:t>sysstat_tmp</a:t>
            </a:r>
            <a:r>
              <a:rPr lang="en-US" dirty="0"/>
              <a:t>;</a:t>
            </a:r>
          </a:p>
          <a:p>
            <a:r>
              <a:rPr lang="en-US" dirty="0"/>
              <a:t>            insert into </a:t>
            </a:r>
            <a:r>
              <a:rPr lang="en-US" dirty="0" err="1"/>
              <a:t>sysstat_tmp</a:t>
            </a:r>
            <a:r>
              <a:rPr lang="en-US" dirty="0"/>
              <a:t> select * from </a:t>
            </a:r>
            <a:r>
              <a:rPr lang="en-US" dirty="0" err="1"/>
              <a:t>v$sysstat</a:t>
            </a:r>
            <a:r>
              <a:rPr lang="en-US" dirty="0"/>
              <a:t>;</a:t>
            </a:r>
          </a:p>
          <a:p>
            <a:r>
              <a:rPr lang="en-US" dirty="0"/>
              <a:t>        end;</a:t>
            </a:r>
          </a:p>
          <a:p>
            <a:r>
              <a:rPr lang="en-US" dirty="0"/>
              <a:t>    ]],</a:t>
            </a:r>
          </a:p>
          <a:p>
            <a:endParaRPr lang="en-US" dirty="0"/>
          </a:p>
          <a:p>
            <a:r>
              <a:rPr lang="en-US" dirty="0"/>
              <a:t>    </a:t>
            </a:r>
            <a:r>
              <a:rPr lang="en-US" dirty="0" err="1"/>
              <a:t>after_sql</a:t>
            </a:r>
            <a:r>
              <a:rPr lang="en-US" dirty="0"/>
              <a:t>=[[</a:t>
            </a:r>
          </a:p>
          <a:p>
            <a:r>
              <a:rPr lang="en-US" dirty="0"/>
              <a:t>        begin</a:t>
            </a:r>
          </a:p>
          <a:p>
            <a:r>
              <a:rPr lang="en-US" dirty="0"/>
              <a:t>            execute immediate 'drop table </a:t>
            </a:r>
            <a:r>
              <a:rPr lang="en-US" dirty="0" err="1"/>
              <a:t>sysstat_tmp</a:t>
            </a:r>
            <a:r>
              <a:rPr lang="en-US" dirty="0"/>
              <a:t> purge';</a:t>
            </a:r>
          </a:p>
          <a:p>
            <a:r>
              <a:rPr lang="en-US" dirty="0"/>
              <a:t>        exception</a:t>
            </a:r>
          </a:p>
          <a:p>
            <a:r>
              <a:rPr lang="en-US" dirty="0"/>
              <a:t>            when others then null;</a:t>
            </a:r>
          </a:p>
          <a:p>
            <a:r>
              <a:rPr lang="en-US" dirty="0"/>
              <a:t>        end;</a:t>
            </a:r>
          </a:p>
          <a:p>
            <a:r>
              <a:rPr lang="en-US" dirty="0"/>
              <a:t>    ]],</a:t>
            </a:r>
          </a:p>
          <a:p>
            <a:endParaRPr lang="en-US" dirty="0"/>
          </a:p>
          <a:p>
            <a:r>
              <a:rPr lang="en-US" dirty="0"/>
              <a:t>    variables={</a:t>
            </a:r>
          </a:p>
          <a:p>
            <a:r>
              <a:rPr lang="en-US" dirty="0"/>
              <a:t>        </a:t>
            </a:r>
            <a:r>
              <a:rPr lang="en-US" dirty="0" err="1"/>
              <a:t>prev_date</a:t>
            </a:r>
            <a:r>
              <a:rPr lang="en-US" dirty="0"/>
              <a:t>='#VARCHAR',</a:t>
            </a:r>
          </a:p>
          <a:p>
            <a:r>
              <a:rPr lang="en-US" dirty="0"/>
              <a:t>        c='#CURSOR'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58</a:t>
            </a:fld>
            <a:endParaRPr lang="en-US"/>
          </a:p>
        </p:txBody>
      </p:sp>
    </p:spTree>
    <p:extLst>
      <p:ext uri="{BB962C8B-B14F-4D97-AF65-F5344CB8AC3E}">
        <p14:creationId xmlns:p14="http://schemas.microsoft.com/office/powerpoint/2010/main" val="2579986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t4.snap:</a:t>
            </a:r>
          </a:p>
          <a:p>
            <a:r>
              <a:rPr lang="en-US" b="1" dirty="0">
                <a:solidFill>
                  <a:srgbClr val="FF0000"/>
                </a:solidFill>
              </a:rPr>
              <a:t>========</a:t>
            </a:r>
          </a:p>
          <a:p>
            <a:endParaRPr lang="en-US" dirty="0"/>
          </a:p>
          <a:p>
            <a:r>
              <a:rPr lang="en-US" dirty="0"/>
              <a:t>{</a:t>
            </a:r>
          </a:p>
          <a:p>
            <a:r>
              <a:rPr lang="en-US" dirty="0"/>
              <a:t>   sql=[[</a:t>
            </a:r>
          </a:p>
          <a:p>
            <a:r>
              <a:rPr lang="en-US" dirty="0"/>
              <a:t>       select round(:snap_interval,2) </a:t>
            </a:r>
            <a:r>
              <a:rPr lang="en-US" dirty="0" err="1"/>
              <a:t>ela</a:t>
            </a:r>
            <a:r>
              <a:rPr lang="en-US" dirty="0"/>
              <a:t>,</a:t>
            </a:r>
          </a:p>
          <a:p>
            <a:r>
              <a:rPr lang="en-US" dirty="0"/>
              <a:t>              </a:t>
            </a:r>
            <a:r>
              <a:rPr lang="en-US" dirty="0" err="1"/>
              <a:t>nvl</a:t>
            </a:r>
            <a:r>
              <a:rPr lang="en-US" dirty="0"/>
              <a:t>(</a:t>
            </a:r>
            <a:r>
              <a:rPr lang="en-US" dirty="0" err="1"/>
              <a:t>event,'ON</a:t>
            </a:r>
            <a:r>
              <a:rPr lang="en-US" dirty="0"/>
              <a:t> CPU') event,</a:t>
            </a:r>
          </a:p>
          <a:p>
            <a:r>
              <a:rPr lang="en-US" dirty="0"/>
              <a:t>              round(count(1)/:snap_interval,2) </a:t>
            </a:r>
            <a:r>
              <a:rPr lang="en-US" dirty="0" err="1"/>
              <a:t>aas</a:t>
            </a:r>
            <a:endParaRPr lang="en-US" dirty="0"/>
          </a:p>
          <a:p>
            <a:r>
              <a:rPr lang="en-US" dirty="0"/>
              <a:t>       from   </a:t>
            </a:r>
            <a:r>
              <a:rPr lang="en-US" dirty="0" err="1"/>
              <a:t>v$active_session_history</a:t>
            </a:r>
            <a:endParaRPr lang="en-US" dirty="0"/>
          </a:p>
          <a:p>
            <a:r>
              <a:rPr lang="en-US" dirty="0"/>
              <a:t>       where  sample_time+0&gt;=</a:t>
            </a:r>
            <a:r>
              <a:rPr lang="en-US" dirty="0" err="1"/>
              <a:t>sysdate</a:t>
            </a:r>
            <a:r>
              <a:rPr lang="en-US" dirty="0"/>
              <a:t>-:</a:t>
            </a:r>
            <a:r>
              <a:rPr lang="en-US" dirty="0" err="1"/>
              <a:t>snap_interval</a:t>
            </a:r>
            <a:r>
              <a:rPr lang="en-US" dirty="0"/>
              <a:t>/86400</a:t>
            </a:r>
          </a:p>
          <a:p>
            <a:r>
              <a:rPr lang="en-US" dirty="0"/>
              <a:t>       group  by event</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59</a:t>
            </a:fld>
            <a:endParaRPr lang="en-US"/>
          </a:p>
        </p:txBody>
      </p:sp>
    </p:spTree>
    <p:extLst>
      <p:ext uri="{BB962C8B-B14F-4D97-AF65-F5344CB8AC3E}">
        <p14:creationId xmlns:p14="http://schemas.microsoft.com/office/powerpoint/2010/main" val="155337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alias </a:t>
            </a:r>
            <a:r>
              <a:rPr lang="en-US" dirty="0" err="1"/>
              <a:t>ga</a:t>
            </a:r>
            <a:r>
              <a:rPr lang="en-US" dirty="0"/>
              <a:t> exec </a:t>
            </a:r>
            <a:r>
              <a:rPr lang="en-US" dirty="0" err="1"/>
              <a:t>dbms_stats.gather_table_stats</a:t>
            </a:r>
            <a:r>
              <a:rPr lang="en-US" dirty="0"/>
              <a:t>(</a:t>
            </a:r>
            <a:r>
              <a:rPr lang="en-US" dirty="0" err="1"/>
              <a:t>sys_context</a:t>
            </a:r>
            <a:r>
              <a:rPr lang="en-US" dirty="0"/>
              <a:t>('</a:t>
            </a:r>
            <a:r>
              <a:rPr lang="en-US" dirty="0" err="1"/>
              <a:t>userenv</a:t>
            </a:r>
            <a:r>
              <a:rPr lang="en-US" dirty="0"/>
              <a:t>','</a:t>
            </a:r>
            <a:r>
              <a:rPr lang="en-US" dirty="0" err="1"/>
              <a:t>current_schema</a:t>
            </a:r>
            <a:r>
              <a:rPr lang="en-US" dirty="0"/>
              <a:t>'),'$1',method_opt=&gt;'for all columns </a:t>
            </a:r>
            <a:r>
              <a:rPr lang="en-US" dirty="0" err="1"/>
              <a:t>skewonly</a:t>
            </a:r>
            <a:r>
              <a:rPr lang="en-US" dirty="0"/>
              <a:t>’);</a:t>
            </a:r>
          </a:p>
          <a:p>
            <a:r>
              <a:rPr lang="en-US" dirty="0" err="1"/>
              <a:t>ga</a:t>
            </a:r>
            <a:r>
              <a:rPr lang="en-US" dirty="0"/>
              <a:t>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('$1','$2',method_opt=&gt;'for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('$1','$2[col$]',</a:t>
            </a:r>
            <a:r>
              <a:rPr lang="en-US" sz="1200" kern="1200" dirty="0" err="1">
                <a:solidFill>
                  <a:schemeClr val="tx1"/>
                </a:solidFill>
                <a:latin typeface="+mn-lt"/>
                <a:ea typeface="+mn-ea"/>
                <a:cs typeface="+mn-cs"/>
              </a:rPr>
              <a:t>method_opt</a:t>
            </a:r>
            <a:r>
              <a:rPr lang="en-US" sz="1200" kern="1200" dirty="0">
                <a:solidFill>
                  <a:schemeClr val="tx1"/>
                </a:solidFill>
                <a:latin typeface="+mn-lt"/>
                <a:ea typeface="+mn-ea"/>
                <a:cs typeface="+mn-cs"/>
              </a:rPr>
              <a: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14</a:t>
            </a:fld>
            <a:endParaRPr lang="en-US"/>
          </a:p>
        </p:txBody>
      </p:sp>
    </p:spTree>
    <p:extLst>
      <p:ext uri="{BB962C8B-B14F-4D97-AF65-F5344CB8AC3E}">
        <p14:creationId xmlns:p14="http://schemas.microsoft.com/office/powerpoint/2010/main" val="209632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Select * from </a:t>
            </a:r>
            <a:r>
              <a:rPr lang="en-US" dirty="0" err="1"/>
              <a:t>dba_objects|grep</a:t>
            </a:r>
            <a:r>
              <a:rPr lang="en-US" dirty="0"/>
              <a:t> table;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dba_objects|grep</a:t>
            </a:r>
            <a:r>
              <a:rPr lang="en-US" dirty="0"/>
              <a:t> -table</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16</a:t>
            </a:fld>
            <a:endParaRPr lang="en-US"/>
          </a:p>
        </p:txBody>
      </p:sp>
    </p:spTree>
    <p:extLst>
      <p:ext uri="{BB962C8B-B14F-4D97-AF65-F5344CB8AC3E}">
        <p14:creationId xmlns:p14="http://schemas.microsoft.com/office/powerpoint/2010/main" val="394984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dba_objects|more</a:t>
            </a:r>
            <a:endParaRPr lang="en-US" dirty="0"/>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17</a:t>
            </a:fld>
            <a:endParaRPr lang="en-US"/>
          </a:p>
        </p:txBody>
      </p:sp>
    </p:spTree>
    <p:extLst>
      <p:ext uri="{BB962C8B-B14F-4D97-AF65-F5344CB8AC3E}">
        <p14:creationId xmlns:p14="http://schemas.microsoft.com/office/powerpoint/2010/main" val="285592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Sf </a:t>
            </a:r>
            <a:r>
              <a:rPr lang="en-US" dirty="0" err="1"/>
              <a:t>dba_objects|tee</a:t>
            </a:r>
            <a:r>
              <a:rPr lang="en-US" dirty="0"/>
              <a:t> 1.csv</a:t>
            </a:r>
          </a:p>
          <a:p>
            <a:r>
              <a:rPr lang="en-US" dirty="0"/>
              <a:t>Sf </a:t>
            </a:r>
            <a:r>
              <a:rPr lang="en-US" dirty="0" err="1"/>
              <a:t>dba_tab_cols</a:t>
            </a:r>
            <a:r>
              <a:rPr lang="en-US" dirty="0"/>
              <a:t>| tee +1.csv</a:t>
            </a:r>
          </a:p>
          <a:p>
            <a:endParaRPr lang="en-US" dirty="0"/>
          </a:p>
          <a:p>
            <a:r>
              <a:rPr lang="en-US" dirty="0"/>
              <a:t>Sf </a:t>
            </a:r>
            <a:r>
              <a:rPr lang="en-US" dirty="0" err="1"/>
              <a:t>dba_tab_cols|tee</a:t>
            </a:r>
            <a:r>
              <a:rPr lang="en-US" dirty="0"/>
              <a:t> 1.html</a:t>
            </a:r>
          </a:p>
        </p:txBody>
      </p:sp>
      <p:sp>
        <p:nvSpPr>
          <p:cNvPr id="4" name="灯片编号占位符 3"/>
          <p:cNvSpPr>
            <a:spLocks noGrp="1"/>
          </p:cNvSpPr>
          <p:nvPr>
            <p:ph type="sldNum" sz="quarter" idx="10"/>
          </p:nvPr>
        </p:nvSpPr>
        <p:spPr/>
        <p:txBody>
          <a:bodyPr/>
          <a:lstStyle/>
          <a:p>
            <a:fld id="{B4F2F79A-9ECA-4236-9A6E-01D624A4A39C}" type="slidenum">
              <a:rPr lang="en-US" smtClean="0"/>
              <a:t>18</a:t>
            </a:fld>
            <a:endParaRPr lang="en-US"/>
          </a:p>
        </p:txBody>
      </p:sp>
    </p:spTree>
    <p:extLst>
      <p:ext uri="{BB962C8B-B14F-4D97-AF65-F5344CB8AC3E}">
        <p14:creationId xmlns:p14="http://schemas.microsoft.com/office/powerpoint/2010/main" val="1615694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Sql2file obj select * from sys.obj$;</a:t>
            </a:r>
          </a:p>
          <a:p>
            <a:r>
              <a:rPr lang="en-US" dirty="0"/>
              <a:t>Sql2file obj.zip select * from sys.obj$;</a:t>
            </a:r>
          </a:p>
        </p:txBody>
      </p:sp>
      <p:sp>
        <p:nvSpPr>
          <p:cNvPr id="4" name="灯片编号占位符 3"/>
          <p:cNvSpPr>
            <a:spLocks noGrp="1"/>
          </p:cNvSpPr>
          <p:nvPr>
            <p:ph type="sldNum" sz="quarter" idx="10"/>
          </p:nvPr>
        </p:nvSpPr>
        <p:spPr/>
        <p:txBody>
          <a:bodyPr/>
          <a:lstStyle/>
          <a:p>
            <a:fld id="{B4F2F79A-9ECA-4236-9A6E-01D624A4A39C}" type="slidenum">
              <a:rPr lang="en-US" smtClean="0"/>
              <a:t>19</a:t>
            </a:fld>
            <a:endParaRPr lang="en-US"/>
          </a:p>
        </p:txBody>
      </p:sp>
    </p:spTree>
    <p:extLst>
      <p:ext uri="{BB962C8B-B14F-4D97-AF65-F5344CB8AC3E}">
        <p14:creationId xmlns:p14="http://schemas.microsoft.com/office/powerpoint/2010/main" val="17521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verify off</a:t>
            </a:r>
          </a:p>
          <a:p>
            <a:r>
              <a:rPr lang="en-US" dirty="0"/>
              <a:t>Var c </a:t>
            </a:r>
            <a:r>
              <a:rPr lang="en-US" dirty="0" err="1"/>
              <a:t>refcursor</a:t>
            </a:r>
            <a:r>
              <a:rPr lang="en-US" dirty="0"/>
              <a:t>;</a:t>
            </a:r>
          </a:p>
          <a:p>
            <a:r>
              <a:rPr lang="en-US" dirty="0"/>
              <a:t>exec open :c for select * from </a:t>
            </a:r>
            <a:r>
              <a:rPr lang="en-US" dirty="0" err="1"/>
              <a:t>dba_objects</a:t>
            </a:r>
            <a:r>
              <a:rPr lang="en-US" dirty="0"/>
              <a:t>;</a:t>
            </a:r>
          </a:p>
          <a:p>
            <a:r>
              <a:rPr lang="en-US" dirty="0"/>
              <a:t>Sql2csv obj.gz c;</a:t>
            </a:r>
          </a:p>
          <a:p>
            <a:r>
              <a:rPr lang="en-US" dirty="0"/>
              <a:t>Sql2csv obj$ select * from </a:t>
            </a:r>
            <a:r>
              <a:rPr lang="en-US" dirty="0" err="1"/>
              <a:t>dba_objects</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20</a:t>
            </a:fld>
            <a:endParaRPr lang="en-US"/>
          </a:p>
        </p:txBody>
      </p:sp>
    </p:spTree>
    <p:extLst>
      <p:ext uri="{BB962C8B-B14F-4D97-AF65-F5344CB8AC3E}">
        <p14:creationId xmlns:p14="http://schemas.microsoft.com/office/powerpoint/2010/main" val="18172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22E2B-76D6-4353-87EB-64B79CECB3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C71C92-0765-4FFD-B19F-53AD8B24E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3C9DAB7-1746-4647-B15C-3954260FE42A}"/>
              </a:ext>
            </a:extLst>
          </p:cNvPr>
          <p:cNvSpPr>
            <a:spLocks noGrp="1"/>
          </p:cNvSpPr>
          <p:nvPr>
            <p:ph type="dt" sz="half" idx="10"/>
          </p:nvPr>
        </p:nvSpPr>
        <p:spPr/>
        <p:txBody>
          <a:bodyPr/>
          <a:lstStyle/>
          <a:p>
            <a:fld id="{830CF026-2A7D-4AC1-A6EC-3EB8F9A9FDD9}" type="datetimeFigureOut">
              <a:rPr lang="en-US" smtClean="0"/>
              <a:t>4/12/2019</a:t>
            </a:fld>
            <a:endParaRPr lang="en-US"/>
          </a:p>
        </p:txBody>
      </p:sp>
      <p:sp>
        <p:nvSpPr>
          <p:cNvPr id="5" name="页脚占位符 4">
            <a:extLst>
              <a:ext uri="{FF2B5EF4-FFF2-40B4-BE49-F238E27FC236}">
                <a16:creationId xmlns:a16="http://schemas.microsoft.com/office/drawing/2014/main" id="{06152285-01FA-4014-85C2-1AB7AF4D37E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724C03B-6C0F-430F-AC29-D25865E2CCD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2905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A7BFB-E81F-491F-BF51-1D878231AE24}"/>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18E780A-CB1B-4328-A284-A4694FDC1F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67882FF-478D-4B8C-AAD4-7143B072DB40}"/>
              </a:ext>
            </a:extLst>
          </p:cNvPr>
          <p:cNvSpPr>
            <a:spLocks noGrp="1"/>
          </p:cNvSpPr>
          <p:nvPr>
            <p:ph type="dt" sz="half" idx="10"/>
          </p:nvPr>
        </p:nvSpPr>
        <p:spPr/>
        <p:txBody>
          <a:bodyPr/>
          <a:lstStyle/>
          <a:p>
            <a:fld id="{830CF026-2A7D-4AC1-A6EC-3EB8F9A9FDD9}" type="datetimeFigureOut">
              <a:rPr lang="en-US" smtClean="0"/>
              <a:t>4/12/2019</a:t>
            </a:fld>
            <a:endParaRPr lang="en-US"/>
          </a:p>
        </p:txBody>
      </p:sp>
      <p:sp>
        <p:nvSpPr>
          <p:cNvPr id="5" name="页脚占位符 4">
            <a:extLst>
              <a:ext uri="{FF2B5EF4-FFF2-40B4-BE49-F238E27FC236}">
                <a16:creationId xmlns:a16="http://schemas.microsoft.com/office/drawing/2014/main" id="{AFCC8A81-44C6-4B89-A98B-D1D73F61D1D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AF35FA4-5351-4B1C-BB1F-11F46DCA246D}"/>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13996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6E908E-C951-4D4F-90E8-09CBFDD192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BE7DF1C-7162-4393-8D77-649BB3346D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627A28C-688D-49E0-B1D8-6123401970D5}"/>
              </a:ext>
            </a:extLst>
          </p:cNvPr>
          <p:cNvSpPr>
            <a:spLocks noGrp="1"/>
          </p:cNvSpPr>
          <p:nvPr>
            <p:ph type="dt" sz="half" idx="10"/>
          </p:nvPr>
        </p:nvSpPr>
        <p:spPr/>
        <p:txBody>
          <a:bodyPr/>
          <a:lstStyle/>
          <a:p>
            <a:fld id="{830CF026-2A7D-4AC1-A6EC-3EB8F9A9FDD9}" type="datetimeFigureOut">
              <a:rPr lang="en-US" smtClean="0"/>
              <a:t>4/12/2019</a:t>
            </a:fld>
            <a:endParaRPr lang="en-US"/>
          </a:p>
        </p:txBody>
      </p:sp>
      <p:sp>
        <p:nvSpPr>
          <p:cNvPr id="5" name="页脚占位符 4">
            <a:extLst>
              <a:ext uri="{FF2B5EF4-FFF2-40B4-BE49-F238E27FC236}">
                <a16:creationId xmlns:a16="http://schemas.microsoft.com/office/drawing/2014/main" id="{D4F7C06C-89C5-4CDB-86C5-66F3CF0D1C8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137D309-C62F-46FE-AC08-A69C4DCEBC1F}"/>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54759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3FB8B-A7A3-440F-A064-ABC3E49C162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EF119B2-3168-46B0-9FE6-065A4DF2EF6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73C03616-1734-4F13-883D-89AA9051ADB2}"/>
              </a:ext>
            </a:extLst>
          </p:cNvPr>
          <p:cNvSpPr>
            <a:spLocks noGrp="1"/>
          </p:cNvSpPr>
          <p:nvPr>
            <p:ph type="dt" sz="half" idx="10"/>
          </p:nvPr>
        </p:nvSpPr>
        <p:spPr/>
        <p:txBody>
          <a:bodyPr/>
          <a:lstStyle/>
          <a:p>
            <a:fld id="{830CF026-2A7D-4AC1-A6EC-3EB8F9A9FDD9}" type="datetimeFigureOut">
              <a:rPr lang="en-US" smtClean="0"/>
              <a:t>4/12/2019</a:t>
            </a:fld>
            <a:endParaRPr lang="en-US"/>
          </a:p>
        </p:txBody>
      </p:sp>
      <p:sp>
        <p:nvSpPr>
          <p:cNvPr id="5" name="页脚占位符 4">
            <a:extLst>
              <a:ext uri="{FF2B5EF4-FFF2-40B4-BE49-F238E27FC236}">
                <a16:creationId xmlns:a16="http://schemas.microsoft.com/office/drawing/2014/main" id="{BA2C5CD6-4C49-4800-835E-EB6C1526968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B68FA43-9D39-42EA-ABC4-87705BCAE66A}"/>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90279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5287E-72DB-44AB-9541-1461D61C09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0D668A-24A5-4675-8988-07EDD8CF2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88800E9-8CA9-4ECB-9E1D-4B1BBACEC66D}"/>
              </a:ext>
            </a:extLst>
          </p:cNvPr>
          <p:cNvSpPr>
            <a:spLocks noGrp="1"/>
          </p:cNvSpPr>
          <p:nvPr>
            <p:ph type="dt" sz="half" idx="10"/>
          </p:nvPr>
        </p:nvSpPr>
        <p:spPr/>
        <p:txBody>
          <a:bodyPr/>
          <a:lstStyle/>
          <a:p>
            <a:fld id="{830CF026-2A7D-4AC1-A6EC-3EB8F9A9FDD9}" type="datetimeFigureOut">
              <a:rPr lang="en-US" smtClean="0"/>
              <a:t>4/12/2019</a:t>
            </a:fld>
            <a:endParaRPr lang="en-US"/>
          </a:p>
        </p:txBody>
      </p:sp>
      <p:sp>
        <p:nvSpPr>
          <p:cNvPr id="5" name="页脚占位符 4">
            <a:extLst>
              <a:ext uri="{FF2B5EF4-FFF2-40B4-BE49-F238E27FC236}">
                <a16:creationId xmlns:a16="http://schemas.microsoft.com/office/drawing/2014/main" id="{7834BCA0-F00F-4BF0-A49C-C3C30C22139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D34EBC-BC5C-4AFC-8B3A-BAC5D4D3B4E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304521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7263D-79E4-4644-86D3-F00B39B503A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F76CB3B-8DFB-4296-B220-1EE76630A15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ACD941C-BA49-400F-B6E3-8DE90F1C56D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ED06C3A-CC9A-4C91-86C7-2BACF989F02D}"/>
              </a:ext>
            </a:extLst>
          </p:cNvPr>
          <p:cNvSpPr>
            <a:spLocks noGrp="1"/>
          </p:cNvSpPr>
          <p:nvPr>
            <p:ph type="dt" sz="half" idx="10"/>
          </p:nvPr>
        </p:nvSpPr>
        <p:spPr/>
        <p:txBody>
          <a:bodyPr/>
          <a:lstStyle/>
          <a:p>
            <a:fld id="{830CF026-2A7D-4AC1-A6EC-3EB8F9A9FDD9}" type="datetimeFigureOut">
              <a:rPr lang="en-US" smtClean="0"/>
              <a:t>4/12/2019</a:t>
            </a:fld>
            <a:endParaRPr lang="en-US"/>
          </a:p>
        </p:txBody>
      </p:sp>
      <p:sp>
        <p:nvSpPr>
          <p:cNvPr id="6" name="页脚占位符 5">
            <a:extLst>
              <a:ext uri="{FF2B5EF4-FFF2-40B4-BE49-F238E27FC236}">
                <a16:creationId xmlns:a16="http://schemas.microsoft.com/office/drawing/2014/main" id="{89D05812-2F5F-432E-B058-0FF09E96FEB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05EA8DC-178D-48D1-98C0-268A6399E2E9}"/>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37191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12F75-BE17-4513-A04B-15290CA053F9}"/>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3D5B590-2316-4C07-A219-AD4D887BF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BD41211-119E-4A78-B695-E0303C196A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D0D800C1-7EAA-48DA-BC8E-75477F5D3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4CB460-5A33-4B1F-8671-6F233204ED3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4EB910FF-3375-4720-B014-AAE7AEB2DCF4}"/>
              </a:ext>
            </a:extLst>
          </p:cNvPr>
          <p:cNvSpPr>
            <a:spLocks noGrp="1"/>
          </p:cNvSpPr>
          <p:nvPr>
            <p:ph type="dt" sz="half" idx="10"/>
          </p:nvPr>
        </p:nvSpPr>
        <p:spPr/>
        <p:txBody>
          <a:bodyPr/>
          <a:lstStyle/>
          <a:p>
            <a:fld id="{830CF026-2A7D-4AC1-A6EC-3EB8F9A9FDD9}" type="datetimeFigureOut">
              <a:rPr lang="en-US" smtClean="0"/>
              <a:t>4/12/2019</a:t>
            </a:fld>
            <a:endParaRPr lang="en-US"/>
          </a:p>
        </p:txBody>
      </p:sp>
      <p:sp>
        <p:nvSpPr>
          <p:cNvPr id="8" name="页脚占位符 7">
            <a:extLst>
              <a:ext uri="{FF2B5EF4-FFF2-40B4-BE49-F238E27FC236}">
                <a16:creationId xmlns:a16="http://schemas.microsoft.com/office/drawing/2014/main" id="{0A7E1F05-09F3-4D86-968D-BC3CD65FFC2C}"/>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63C62F39-3A40-4C41-88D8-1CEDAE5E993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19654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6532C-0601-49E1-8E77-CF708B95A4A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7370083D-46D4-46DE-96C8-3BC7BE6D7696}"/>
              </a:ext>
            </a:extLst>
          </p:cNvPr>
          <p:cNvSpPr>
            <a:spLocks noGrp="1"/>
          </p:cNvSpPr>
          <p:nvPr>
            <p:ph type="dt" sz="half" idx="10"/>
          </p:nvPr>
        </p:nvSpPr>
        <p:spPr/>
        <p:txBody>
          <a:bodyPr/>
          <a:lstStyle/>
          <a:p>
            <a:fld id="{830CF026-2A7D-4AC1-A6EC-3EB8F9A9FDD9}" type="datetimeFigureOut">
              <a:rPr lang="en-US" smtClean="0"/>
              <a:t>4/12/2019</a:t>
            </a:fld>
            <a:endParaRPr lang="en-US"/>
          </a:p>
        </p:txBody>
      </p:sp>
      <p:sp>
        <p:nvSpPr>
          <p:cNvPr id="4" name="页脚占位符 3">
            <a:extLst>
              <a:ext uri="{FF2B5EF4-FFF2-40B4-BE49-F238E27FC236}">
                <a16:creationId xmlns:a16="http://schemas.microsoft.com/office/drawing/2014/main" id="{B9959150-0074-47F2-92DD-CB8B5A9443A9}"/>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320AA206-6E41-4CD8-868D-F416F24A005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78403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E9CBF7-DC96-43E7-BB78-D78A13BFC01F}"/>
              </a:ext>
            </a:extLst>
          </p:cNvPr>
          <p:cNvSpPr>
            <a:spLocks noGrp="1"/>
          </p:cNvSpPr>
          <p:nvPr>
            <p:ph type="dt" sz="half" idx="10"/>
          </p:nvPr>
        </p:nvSpPr>
        <p:spPr/>
        <p:txBody>
          <a:bodyPr/>
          <a:lstStyle/>
          <a:p>
            <a:fld id="{830CF026-2A7D-4AC1-A6EC-3EB8F9A9FDD9}" type="datetimeFigureOut">
              <a:rPr lang="en-US" smtClean="0"/>
              <a:t>4/12/2019</a:t>
            </a:fld>
            <a:endParaRPr lang="en-US"/>
          </a:p>
        </p:txBody>
      </p:sp>
      <p:sp>
        <p:nvSpPr>
          <p:cNvPr id="3" name="页脚占位符 2">
            <a:extLst>
              <a:ext uri="{FF2B5EF4-FFF2-40B4-BE49-F238E27FC236}">
                <a16:creationId xmlns:a16="http://schemas.microsoft.com/office/drawing/2014/main" id="{05B27DCB-29B4-436B-86C3-CE06F611FCC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DA7AE408-4ACF-429A-9D15-3B81D5A2E9D6}"/>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94389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F94AF-16F9-4B79-B199-9F23C3647D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9616184-C848-4049-9DFD-4ED22D4A07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ABF6F26-EB64-4A0C-A0A1-A930C676A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E000E7A-9C5B-4A8B-93F6-7F28A70CF42C}"/>
              </a:ext>
            </a:extLst>
          </p:cNvPr>
          <p:cNvSpPr>
            <a:spLocks noGrp="1"/>
          </p:cNvSpPr>
          <p:nvPr>
            <p:ph type="dt" sz="half" idx="10"/>
          </p:nvPr>
        </p:nvSpPr>
        <p:spPr/>
        <p:txBody>
          <a:bodyPr/>
          <a:lstStyle/>
          <a:p>
            <a:fld id="{830CF026-2A7D-4AC1-A6EC-3EB8F9A9FDD9}" type="datetimeFigureOut">
              <a:rPr lang="en-US" smtClean="0"/>
              <a:t>4/12/2019</a:t>
            </a:fld>
            <a:endParaRPr lang="en-US"/>
          </a:p>
        </p:txBody>
      </p:sp>
      <p:sp>
        <p:nvSpPr>
          <p:cNvPr id="6" name="页脚占位符 5">
            <a:extLst>
              <a:ext uri="{FF2B5EF4-FFF2-40B4-BE49-F238E27FC236}">
                <a16:creationId xmlns:a16="http://schemas.microsoft.com/office/drawing/2014/main" id="{DBA1CF10-71BC-4FAA-B258-8EF270834B5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AF88AF0-8F2A-46E3-8063-A9C9D534ED3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26560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A0089-B1A3-4476-B1DD-A334C484BC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3CAB6E1-D7A4-42DD-871E-A505C52B8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70BE47D-E971-4D2C-99E9-864E262AE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ED470C3-C364-4035-88AB-2825B95DEC8E}"/>
              </a:ext>
            </a:extLst>
          </p:cNvPr>
          <p:cNvSpPr>
            <a:spLocks noGrp="1"/>
          </p:cNvSpPr>
          <p:nvPr>
            <p:ph type="dt" sz="half" idx="10"/>
          </p:nvPr>
        </p:nvSpPr>
        <p:spPr/>
        <p:txBody>
          <a:bodyPr/>
          <a:lstStyle/>
          <a:p>
            <a:fld id="{830CF026-2A7D-4AC1-A6EC-3EB8F9A9FDD9}" type="datetimeFigureOut">
              <a:rPr lang="en-US" smtClean="0"/>
              <a:t>4/12/2019</a:t>
            </a:fld>
            <a:endParaRPr lang="en-US"/>
          </a:p>
        </p:txBody>
      </p:sp>
      <p:sp>
        <p:nvSpPr>
          <p:cNvPr id="6" name="页脚占位符 5">
            <a:extLst>
              <a:ext uri="{FF2B5EF4-FFF2-40B4-BE49-F238E27FC236}">
                <a16:creationId xmlns:a16="http://schemas.microsoft.com/office/drawing/2014/main" id="{3387DF05-7C4D-49FF-B46B-68BC99722F5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6E8426F-B67A-4E65-8A16-911E63C881E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15914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751A67-547D-4556-86DE-02B14B3C8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347BF19-528A-4926-8EF4-6E4C82314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440DC25-9628-48AF-B782-7C1C2F813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CF026-2A7D-4AC1-A6EC-3EB8F9A9FDD9}" type="datetimeFigureOut">
              <a:rPr lang="en-US" smtClean="0"/>
              <a:t>4/12/2019</a:t>
            </a:fld>
            <a:endParaRPr lang="en-US"/>
          </a:p>
        </p:txBody>
      </p:sp>
      <p:sp>
        <p:nvSpPr>
          <p:cNvPr id="5" name="页脚占位符 4">
            <a:extLst>
              <a:ext uri="{FF2B5EF4-FFF2-40B4-BE49-F238E27FC236}">
                <a16:creationId xmlns:a16="http://schemas.microsoft.com/office/drawing/2014/main" id="{1F5857C8-EF56-4E11-8BA2-6D84F5AB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3ED1BE27-BA28-4550-BA6F-ED5596B76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3D5E0-D890-4147-8CFF-D8D64404552C}" type="slidenum">
              <a:rPr lang="en-US" smtClean="0"/>
              <a:t>‹#›</a:t>
            </a:fld>
            <a:endParaRPr lang="en-US"/>
          </a:p>
        </p:txBody>
      </p:sp>
    </p:spTree>
    <p:extLst>
      <p:ext uri="{BB962C8B-B14F-4D97-AF65-F5344CB8AC3E}">
        <p14:creationId xmlns:p14="http://schemas.microsoft.com/office/powerpoint/2010/main" val="66487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yee/dbcl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6.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3C19B-E02E-44E3-9101-5F69D3CB7708}"/>
              </a:ext>
            </a:extLst>
          </p:cNvPr>
          <p:cNvSpPr>
            <a:spLocks noGrp="1"/>
          </p:cNvSpPr>
          <p:nvPr>
            <p:ph type="ctrTitle"/>
          </p:nvPr>
        </p:nvSpPr>
        <p:spPr/>
        <p:txBody>
          <a:bodyPr/>
          <a:lstStyle/>
          <a:p>
            <a:r>
              <a:rPr lang="en-US" dirty="0"/>
              <a:t>DBCLI</a:t>
            </a:r>
          </a:p>
        </p:txBody>
      </p:sp>
      <p:sp>
        <p:nvSpPr>
          <p:cNvPr id="3" name="副标题 2">
            <a:extLst>
              <a:ext uri="{FF2B5EF4-FFF2-40B4-BE49-F238E27FC236}">
                <a16:creationId xmlns:a16="http://schemas.microsoft.com/office/drawing/2014/main" id="{18DBF374-B4D1-40CD-9779-FE14C3FA4D3E}"/>
              </a:ext>
            </a:extLst>
          </p:cNvPr>
          <p:cNvSpPr>
            <a:spLocks noGrp="1"/>
          </p:cNvSpPr>
          <p:nvPr>
            <p:ph type="subTitle" idx="1"/>
          </p:nvPr>
        </p:nvSpPr>
        <p:spPr/>
        <p:txBody>
          <a:bodyPr/>
          <a:lstStyle/>
          <a:p>
            <a:r>
              <a:rPr lang="en-US" dirty="0"/>
              <a:t>A Database Command Line utility</a:t>
            </a:r>
          </a:p>
          <a:p>
            <a:r>
              <a:rPr lang="en-US" sz="2000" dirty="0">
                <a:hlinkClick r:id="rId2"/>
              </a:rPr>
              <a:t>https://github.com/hyee/dbcli</a:t>
            </a:r>
            <a:endParaRPr lang="en-US" sz="2000" dirty="0"/>
          </a:p>
        </p:txBody>
      </p:sp>
    </p:spTree>
    <p:extLst>
      <p:ext uri="{BB962C8B-B14F-4D97-AF65-F5344CB8AC3E}">
        <p14:creationId xmlns:p14="http://schemas.microsoft.com/office/powerpoint/2010/main" val="28603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E98B9A-DA58-4FB6-A7C7-68C6CD03B3E3}"/>
              </a:ext>
            </a:extLst>
          </p:cNvPr>
          <p:cNvSpPr>
            <a:spLocks noGrp="1"/>
          </p:cNvSpPr>
          <p:nvPr>
            <p:ph idx="1"/>
          </p:nvPr>
        </p:nvSpPr>
        <p:spPr>
          <a:xfrm>
            <a:off x="838200" y="839972"/>
            <a:ext cx="10515600" cy="2698875"/>
          </a:xfrm>
        </p:spPr>
        <p:txBody>
          <a:bodyPr>
            <a:normAutofit fontScale="55000" lnSpcReduction="20000"/>
          </a:bodyPr>
          <a:lstStyle/>
          <a:p>
            <a:r>
              <a:rPr lang="en-US" dirty="0"/>
              <a:t>The grid command accepts </a:t>
            </a:r>
            <a:r>
              <a:rPr lang="en-US" b="1" dirty="0">
                <a:solidFill>
                  <a:schemeClr val="accent1">
                    <a:lumMod val="75000"/>
                  </a:schemeClr>
                </a:solidFill>
              </a:rPr>
              <a:t>/*grid={…}*/ </a:t>
            </a:r>
            <a:r>
              <a:rPr lang="en-US" dirty="0"/>
              <a:t>to define the additional information, including:</a:t>
            </a:r>
          </a:p>
          <a:p>
            <a:pPr lvl="1"/>
            <a:r>
              <a:rPr lang="en-US" altLang="zh-CN" b="1" dirty="0">
                <a:solidFill>
                  <a:schemeClr val="accent1">
                    <a:lumMod val="75000"/>
                  </a:schemeClr>
                </a:solidFill>
              </a:rPr>
              <a:t>t</a:t>
            </a:r>
            <a:r>
              <a:rPr lang="en-US" b="1" dirty="0">
                <a:solidFill>
                  <a:schemeClr val="accent1">
                    <a:lumMod val="75000"/>
                  </a:schemeClr>
                </a:solidFill>
              </a:rPr>
              <a:t>opic=“&lt;title&gt;”: </a:t>
            </a:r>
            <a:r>
              <a:rPr lang="en-US" dirty="0"/>
              <a:t>the title of the grid</a:t>
            </a:r>
          </a:p>
          <a:p>
            <a:pPr lvl="1"/>
            <a:r>
              <a:rPr lang="en-US" b="1" dirty="0">
                <a:solidFill>
                  <a:schemeClr val="accent1">
                    <a:lumMod val="75000"/>
                  </a:schemeClr>
                </a:solidFill>
              </a:rPr>
              <a:t>Width=&lt;number&gt;:</a:t>
            </a:r>
            <a:r>
              <a:rPr lang="zh-CN" altLang="en-US" b="1" dirty="0">
                <a:solidFill>
                  <a:schemeClr val="accent1">
                    <a:lumMod val="75000"/>
                  </a:schemeClr>
                </a:solidFill>
              </a:rPr>
              <a:t> </a:t>
            </a:r>
            <a:r>
              <a:rPr lang="en-US" altLang="zh-CN" dirty="0"/>
              <a:t>define block fixed width,</a:t>
            </a:r>
            <a:r>
              <a:rPr lang="zh-CN" altLang="en-US" dirty="0"/>
              <a:t> </a:t>
            </a:r>
            <a:r>
              <a:rPr lang="en-US" altLang="zh-CN" dirty="0"/>
              <a:t>if the query output wider than the size, then the outstanding part will be chopped. When -1 then means align to its siblings</a:t>
            </a:r>
          </a:p>
          <a:p>
            <a:pPr lvl="1"/>
            <a:r>
              <a:rPr lang="en-US" b="1" dirty="0">
                <a:solidFill>
                  <a:schemeClr val="accent1">
                    <a:lumMod val="75000"/>
                  </a:schemeClr>
                </a:solidFill>
              </a:rPr>
              <a:t>height=&lt;number&gt;: </a:t>
            </a:r>
            <a:r>
              <a:rPr lang="en-US" dirty="0"/>
              <a:t>define block fixed height, if the output rows  longer than the size, then the outstanding rows will be removed. When -1 then means align the height to its siblings.</a:t>
            </a:r>
          </a:p>
          <a:p>
            <a:pPr lvl="1"/>
            <a:r>
              <a:rPr lang="en-US" b="1" dirty="0">
                <a:solidFill>
                  <a:schemeClr val="accent1">
                    <a:lumMod val="75000"/>
                  </a:schemeClr>
                </a:solidFill>
              </a:rPr>
              <a:t>max_rows=&lt;number&gt;: </a:t>
            </a:r>
            <a:r>
              <a:rPr lang="en-US" dirty="0"/>
              <a:t>maximum </a:t>
            </a:r>
            <a:r>
              <a:rPr lang="en-US" altLang="zh-CN" dirty="0"/>
              <a:t>printed query records</a:t>
            </a:r>
            <a:endParaRPr lang="en-US" dirty="0"/>
          </a:p>
          <a:p>
            <a:pPr lvl="1"/>
            <a:r>
              <a:rPr lang="en-US" b="1" dirty="0" err="1">
                <a:solidFill>
                  <a:schemeClr val="accent1">
                    <a:lumMod val="75000"/>
                  </a:schemeClr>
                </a:solidFill>
              </a:rPr>
              <a:t>bypassemptyrs</a:t>
            </a:r>
            <a:r>
              <a:rPr lang="en-US" b="1" dirty="0">
                <a:solidFill>
                  <a:schemeClr val="accent1">
                    <a:lumMod val="75000"/>
                  </a:schemeClr>
                </a:solidFill>
              </a:rPr>
              <a:t>=“</a:t>
            </a:r>
            <a:r>
              <a:rPr lang="en-US" altLang="zh-CN" b="1" dirty="0">
                <a:solidFill>
                  <a:schemeClr val="accent1">
                    <a:lumMod val="75000"/>
                  </a:schemeClr>
                </a:solidFill>
              </a:rPr>
              <a:t>on/off”: </a:t>
            </a:r>
            <a:r>
              <a:rPr lang="en-US" altLang="zh-CN" dirty="0"/>
              <a:t>controls whether to display the grid in case of no record to be printed</a:t>
            </a:r>
            <a:endParaRPr lang="en-US" dirty="0"/>
          </a:p>
          <a:p>
            <a:pPr lvl="1"/>
            <a:r>
              <a:rPr lang="en-US" dirty="0"/>
              <a:t>Other additional configurations that used in “snap” and “chart” commands</a:t>
            </a:r>
          </a:p>
          <a:p>
            <a:r>
              <a:rPr lang="en-US" dirty="0"/>
              <a:t>JSON format is not a good choice for multi-lines SQL:</a:t>
            </a:r>
          </a:p>
          <a:p>
            <a:pPr lvl="1"/>
            <a:r>
              <a:rPr lang="en-US" dirty="0"/>
              <a:t>JSON uses [….] to define an array, and {…} to define an object. For Lua, they are all {…}</a:t>
            </a:r>
          </a:p>
          <a:p>
            <a:pPr lvl="1"/>
            <a:r>
              <a:rPr lang="en-US" dirty="0"/>
              <a:t>To define an object(map), the JSON syntax is {a</a:t>
            </a:r>
            <a:r>
              <a:rPr lang="en-US" b="1" dirty="0">
                <a:solidFill>
                  <a:schemeClr val="accent1">
                    <a:lumMod val="75000"/>
                  </a:schemeClr>
                </a:solidFill>
              </a:rPr>
              <a:t>:</a:t>
            </a:r>
            <a:r>
              <a:rPr lang="en-US" dirty="0">
                <a:solidFill>
                  <a:schemeClr val="accent1">
                    <a:lumMod val="75000"/>
                  </a:schemeClr>
                </a:solidFill>
              </a:rPr>
              <a:t> </a:t>
            </a:r>
            <a:r>
              <a:rPr lang="en-US" dirty="0"/>
              <a:t>&lt;value&gt;,b</a:t>
            </a:r>
            <a:r>
              <a:rPr lang="en-US" b="1" dirty="0">
                <a:solidFill>
                  <a:schemeClr val="accent1">
                    <a:lumMod val="75000"/>
                  </a:schemeClr>
                </a:solidFill>
              </a:rPr>
              <a:t>: </a:t>
            </a:r>
            <a:r>
              <a:rPr lang="en-US" dirty="0"/>
              <a:t>&lt;value&gt;}, for Lua, it is {a</a:t>
            </a:r>
            <a:r>
              <a:rPr lang="en-US" b="1" dirty="0">
                <a:solidFill>
                  <a:schemeClr val="accent1">
                    <a:lumMod val="75000"/>
                  </a:schemeClr>
                </a:solidFill>
              </a:rPr>
              <a:t>=</a:t>
            </a:r>
            <a:r>
              <a:rPr lang="en-US" dirty="0"/>
              <a:t>&lt;value&gt;,b</a:t>
            </a:r>
            <a:r>
              <a:rPr lang="en-US" b="1" dirty="0">
                <a:solidFill>
                  <a:schemeClr val="accent1">
                    <a:lumMod val="75000"/>
                  </a:schemeClr>
                </a:solidFill>
              </a:rPr>
              <a:t>=</a:t>
            </a:r>
            <a:r>
              <a:rPr lang="en-US" dirty="0"/>
              <a:t>&lt;value&gt;}</a:t>
            </a:r>
          </a:p>
          <a:p>
            <a:pPr lvl="1"/>
            <a:r>
              <a:rPr lang="en-US" dirty="0"/>
              <a:t>To define a string value that has multiple lines, JSON uses </a:t>
            </a:r>
            <a:r>
              <a:rPr lang="zh-CN" altLang="en-US" dirty="0">
                <a:solidFill>
                  <a:schemeClr val="accent1">
                    <a:lumMod val="75000"/>
                  </a:schemeClr>
                </a:solidFill>
              </a:rPr>
              <a:t>“</a:t>
            </a:r>
            <a:r>
              <a:rPr lang="en-US" altLang="zh-CN" dirty="0">
                <a:solidFill>
                  <a:schemeClr val="accent1">
                    <a:lumMod val="75000"/>
                  </a:schemeClr>
                </a:solidFill>
              </a:rPr>
              <a:t>line1 \n</a:t>
            </a:r>
            <a:r>
              <a:rPr lang="zh-CN" altLang="en-US" dirty="0">
                <a:solidFill>
                  <a:schemeClr val="accent1">
                    <a:lumMod val="75000"/>
                  </a:schemeClr>
                </a:solidFill>
              </a:rPr>
              <a:t> ” </a:t>
            </a:r>
            <a:r>
              <a:rPr lang="en-US" altLang="zh-CN" dirty="0">
                <a:solidFill>
                  <a:schemeClr val="accent1">
                    <a:lumMod val="75000"/>
                  </a:schemeClr>
                </a:solidFill>
              </a:rPr>
              <a:t>+</a:t>
            </a:r>
            <a:r>
              <a:rPr lang="zh-CN" altLang="en-US" dirty="0">
                <a:solidFill>
                  <a:schemeClr val="accent1">
                    <a:lumMod val="75000"/>
                  </a:schemeClr>
                </a:solidFill>
              </a:rPr>
              <a:t>“</a:t>
            </a:r>
            <a:r>
              <a:rPr lang="en-US" altLang="zh-CN" dirty="0">
                <a:solidFill>
                  <a:schemeClr val="accent1">
                    <a:lumMod val="75000"/>
                  </a:schemeClr>
                </a:solidFill>
              </a:rPr>
              <a:t>line2</a:t>
            </a:r>
            <a:r>
              <a:rPr lang="zh-CN" altLang="en-US" dirty="0">
                <a:solidFill>
                  <a:schemeClr val="accent1">
                    <a:lumMod val="75000"/>
                  </a:schemeClr>
                </a:solidFill>
              </a:rPr>
              <a:t>”</a:t>
            </a:r>
            <a:r>
              <a:rPr lang="zh-CN" altLang="en-US" dirty="0"/>
              <a:t>，</a:t>
            </a:r>
            <a:r>
              <a:rPr lang="en-US" altLang="zh-CN" dirty="0"/>
              <a:t>and</a:t>
            </a:r>
            <a:r>
              <a:rPr lang="zh-CN" altLang="en-US" dirty="0"/>
              <a:t> </a:t>
            </a:r>
            <a:r>
              <a:rPr lang="en-US" altLang="zh-CN" dirty="0"/>
              <a:t>Lua is </a:t>
            </a:r>
            <a:r>
              <a:rPr lang="en-US" altLang="zh-CN" dirty="0">
                <a:solidFill>
                  <a:schemeClr val="accent1">
                    <a:lumMod val="75000"/>
                  </a:schemeClr>
                </a:solidFill>
              </a:rPr>
              <a:t>[[line1 \n line2]]</a:t>
            </a:r>
            <a:r>
              <a:rPr lang="en-US" dirty="0">
                <a:solidFill>
                  <a:schemeClr val="accent1">
                    <a:lumMod val="75000"/>
                  </a:schemeClr>
                </a:solidFill>
              </a:rPr>
              <a:t> </a:t>
            </a:r>
          </a:p>
        </p:txBody>
      </p:sp>
      <p:sp>
        <p:nvSpPr>
          <p:cNvPr id="4" name="标题 1">
            <a:extLst>
              <a:ext uri="{FF2B5EF4-FFF2-40B4-BE49-F238E27FC236}">
                <a16:creationId xmlns:a16="http://schemas.microsoft.com/office/drawing/2014/main" id="{70420209-AAC5-4A57-A49C-414AC4E00351}"/>
              </a:ext>
            </a:extLst>
          </p:cNvPr>
          <p:cNvSpPr>
            <a:spLocks noGrp="1"/>
          </p:cNvSpPr>
          <p:nvPr>
            <p:ph type="title"/>
          </p:nvPr>
        </p:nvSpPr>
        <p:spPr>
          <a:xfrm>
            <a:off x="753140" y="18255"/>
            <a:ext cx="10515600" cy="821717"/>
          </a:xfrm>
        </p:spPr>
        <p:txBody>
          <a:bodyPr/>
          <a:lstStyle/>
          <a:p>
            <a:r>
              <a:rPr lang="en-US" dirty="0"/>
              <a:t>Combine queries (command grid) - 2</a:t>
            </a:r>
          </a:p>
        </p:txBody>
      </p:sp>
      <p:pic>
        <p:nvPicPr>
          <p:cNvPr id="7" name="图片 6">
            <a:extLst>
              <a:ext uri="{FF2B5EF4-FFF2-40B4-BE49-F238E27FC236}">
                <a16:creationId xmlns:a16="http://schemas.microsoft.com/office/drawing/2014/main" id="{59E8646C-875C-416C-9C86-61EF3D9A49AF}"/>
              </a:ext>
            </a:extLst>
          </p:cNvPr>
          <p:cNvPicPr>
            <a:picLocks noChangeAspect="1"/>
          </p:cNvPicPr>
          <p:nvPr/>
        </p:nvPicPr>
        <p:blipFill>
          <a:blip r:embed="rId3"/>
          <a:stretch>
            <a:fillRect/>
          </a:stretch>
        </p:blipFill>
        <p:spPr>
          <a:xfrm>
            <a:off x="733425" y="3725070"/>
            <a:ext cx="11458575" cy="3114675"/>
          </a:xfrm>
          <a:prstGeom prst="rect">
            <a:avLst/>
          </a:prstGeom>
        </p:spPr>
      </p:pic>
    </p:spTree>
    <p:extLst>
      <p:ext uri="{BB962C8B-B14F-4D97-AF65-F5344CB8AC3E}">
        <p14:creationId xmlns:p14="http://schemas.microsoft.com/office/powerpoint/2010/main" val="87615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2A572-6D02-4EB0-BFDF-3600BEA24F81}"/>
              </a:ext>
            </a:extLst>
          </p:cNvPr>
          <p:cNvSpPr>
            <a:spLocks noGrp="1"/>
          </p:cNvSpPr>
          <p:nvPr>
            <p:ph type="title"/>
          </p:nvPr>
        </p:nvSpPr>
        <p:spPr>
          <a:xfrm>
            <a:off x="695696" y="0"/>
            <a:ext cx="10515600" cy="674321"/>
          </a:xfrm>
        </p:spPr>
        <p:txBody>
          <a:bodyPr>
            <a:normAutofit fontScale="90000"/>
          </a:bodyPr>
          <a:lstStyle/>
          <a:p>
            <a:r>
              <a:rPr lang="en-US" dirty="0"/>
              <a:t>Combine queries (command grid) - 3</a:t>
            </a:r>
          </a:p>
        </p:txBody>
      </p:sp>
      <p:pic>
        <p:nvPicPr>
          <p:cNvPr id="5" name="图片 4">
            <a:extLst>
              <a:ext uri="{FF2B5EF4-FFF2-40B4-BE49-F238E27FC236}">
                <a16:creationId xmlns:a16="http://schemas.microsoft.com/office/drawing/2014/main" id="{C592E5E5-D980-4DE3-BCA0-A248B031353C}"/>
              </a:ext>
            </a:extLst>
          </p:cNvPr>
          <p:cNvPicPr>
            <a:picLocks noChangeAspect="1"/>
          </p:cNvPicPr>
          <p:nvPr/>
        </p:nvPicPr>
        <p:blipFill>
          <a:blip r:embed="rId3"/>
          <a:stretch>
            <a:fillRect/>
          </a:stretch>
        </p:blipFill>
        <p:spPr>
          <a:xfrm>
            <a:off x="0" y="2177778"/>
            <a:ext cx="12158804" cy="4436778"/>
          </a:xfrm>
          <a:prstGeom prst="rect">
            <a:avLst/>
          </a:prstGeom>
        </p:spPr>
      </p:pic>
      <p:sp>
        <p:nvSpPr>
          <p:cNvPr id="4" name="内容占位符 2">
            <a:extLst>
              <a:ext uri="{FF2B5EF4-FFF2-40B4-BE49-F238E27FC236}">
                <a16:creationId xmlns:a16="http://schemas.microsoft.com/office/drawing/2014/main" id="{CD8A10CD-EA66-439F-9E94-E4A5BDBF4352}"/>
              </a:ext>
            </a:extLst>
          </p:cNvPr>
          <p:cNvSpPr>
            <a:spLocks noGrp="1"/>
          </p:cNvSpPr>
          <p:nvPr>
            <p:ph idx="1"/>
          </p:nvPr>
        </p:nvSpPr>
        <p:spPr>
          <a:xfrm>
            <a:off x="838200" y="839972"/>
            <a:ext cx="10515600" cy="965077"/>
          </a:xfrm>
        </p:spPr>
        <p:txBody>
          <a:bodyPr>
            <a:normAutofit/>
          </a:bodyPr>
          <a:lstStyle/>
          <a:p>
            <a:r>
              <a:rPr lang="en-US" altLang="zh-CN" dirty="0"/>
              <a:t>Below Example shows how to define the additional information, including topic, height and width </a:t>
            </a:r>
            <a:endParaRPr lang="en-US" dirty="0">
              <a:solidFill>
                <a:schemeClr val="accent1">
                  <a:lumMod val="75000"/>
                </a:schemeClr>
              </a:solidFill>
            </a:endParaRPr>
          </a:p>
        </p:txBody>
      </p:sp>
    </p:spTree>
    <p:extLst>
      <p:ext uri="{BB962C8B-B14F-4D97-AF65-F5344CB8AC3E}">
        <p14:creationId xmlns:p14="http://schemas.microsoft.com/office/powerpoint/2010/main" val="148862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4974A-0397-4D59-B352-793F1A4F02E9}"/>
              </a:ext>
            </a:extLst>
          </p:cNvPr>
          <p:cNvSpPr>
            <a:spLocks noGrp="1"/>
          </p:cNvSpPr>
          <p:nvPr>
            <p:ph type="title"/>
          </p:nvPr>
        </p:nvSpPr>
        <p:spPr>
          <a:xfrm>
            <a:off x="3168502" y="109945"/>
            <a:ext cx="3668233" cy="432316"/>
          </a:xfrm>
        </p:spPr>
        <p:txBody>
          <a:bodyPr>
            <a:normAutofit fontScale="90000"/>
          </a:bodyPr>
          <a:lstStyle/>
          <a:p>
            <a:r>
              <a:rPr lang="en-US" dirty="0"/>
              <a:t>Client-side VPD</a:t>
            </a:r>
          </a:p>
        </p:txBody>
      </p:sp>
      <p:sp>
        <p:nvSpPr>
          <p:cNvPr id="3" name="内容占位符 2">
            <a:extLst>
              <a:ext uri="{FF2B5EF4-FFF2-40B4-BE49-F238E27FC236}">
                <a16:creationId xmlns:a16="http://schemas.microsoft.com/office/drawing/2014/main" id="{F1CC05AD-B001-446C-A003-81D25C72608D}"/>
              </a:ext>
            </a:extLst>
          </p:cNvPr>
          <p:cNvSpPr>
            <a:spLocks noGrp="1"/>
          </p:cNvSpPr>
          <p:nvPr>
            <p:ph idx="1"/>
          </p:nvPr>
        </p:nvSpPr>
        <p:spPr>
          <a:xfrm>
            <a:off x="461818" y="588411"/>
            <a:ext cx="11120582" cy="1538101"/>
          </a:xfrm>
        </p:spPr>
        <p:txBody>
          <a:bodyPr>
            <a:norm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Set instance &lt;inst_id&gt;|0|-1|default </a:t>
            </a:r>
            <a:r>
              <a:rPr lang="en-US" sz="2000" dirty="0">
                <a:latin typeface="Tahoma" panose="020B0604030504040204" pitchFamily="34" charset="0"/>
                <a:ea typeface="Tahoma" panose="020B0604030504040204" pitchFamily="34" charset="0"/>
                <a:cs typeface="Tahoma" panose="020B0604030504040204" pitchFamily="34" charset="0"/>
              </a:rPr>
              <a:t>:  auto rewrite all SQL Texts that refer to the Oracle </a:t>
            </a:r>
            <a:r>
              <a:rPr lang="en-US" sz="2000">
                <a:latin typeface="Tahoma" panose="020B0604030504040204" pitchFamily="34" charset="0"/>
                <a:ea typeface="Tahoma" panose="020B0604030504040204" pitchFamily="34" charset="0"/>
                <a:cs typeface="Tahoma" panose="020B0604030504040204" pitchFamily="34" charset="0"/>
              </a:rPr>
              <a:t>views which contain </a:t>
            </a:r>
            <a:r>
              <a:rPr lang="en-US" sz="2000" dirty="0">
                <a:latin typeface="Tahoma" panose="020B0604030504040204" pitchFamily="34" charset="0"/>
                <a:ea typeface="Tahoma" panose="020B0604030504040204" pitchFamily="34" charset="0"/>
                <a:cs typeface="Tahoma" panose="020B0604030504040204" pitchFamily="34" charset="0"/>
              </a:rPr>
              <a:t>field inst_id/</a:t>
            </a:r>
            <a:r>
              <a:rPr lang="en-US" sz="2000" dirty="0" err="1">
                <a:latin typeface="Tahoma" panose="020B0604030504040204" pitchFamily="34" charset="0"/>
                <a:ea typeface="Tahoma" panose="020B0604030504040204" pitchFamily="34" charset="0"/>
                <a:cs typeface="Tahoma" panose="020B0604030504040204" pitchFamily="34" charset="0"/>
              </a:rPr>
              <a:t>instance_number</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b="1" dirty="0">
                <a:latin typeface="Tahoma" panose="020B0604030504040204" pitchFamily="34" charset="0"/>
                <a:ea typeface="Tahoma" panose="020B0604030504040204" pitchFamily="34" charset="0"/>
                <a:cs typeface="Tahoma" panose="020B0604030504040204" pitchFamily="34" charset="0"/>
              </a:rPr>
              <a:t>Set dbid &lt;dbid&gt;/schema &lt;schema&gt;</a:t>
            </a: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b="1" dirty="0">
                <a:latin typeface="Tahoma" panose="020B0604030504040204" pitchFamily="34" charset="0"/>
                <a:ea typeface="Tahoma" panose="020B0604030504040204" pitchFamily="34" charset="0"/>
                <a:cs typeface="Tahoma" panose="020B0604030504040204" pitchFamily="34" charset="0"/>
              </a:rPr>
              <a:t> container &lt;</a:t>
            </a:r>
            <a:r>
              <a:rPr lang="en-US" sz="2000" b="1" dirty="0" err="1">
                <a:latin typeface="Tahoma" panose="020B0604030504040204" pitchFamily="34" charset="0"/>
                <a:ea typeface="Tahoma" panose="020B0604030504040204" pitchFamily="34" charset="0"/>
                <a:cs typeface="Tahoma" panose="020B0604030504040204" pitchFamily="34" charset="0"/>
              </a:rPr>
              <a:t>con_id</a:t>
            </a:r>
            <a:r>
              <a:rPr lang="en-US" sz="2000" b="1" dirty="0">
                <a:latin typeface="Tahoma" panose="020B0604030504040204" pitchFamily="34" charset="0"/>
                <a:ea typeface="Tahoma" panose="020B0604030504040204" pitchFamily="34" charset="0"/>
                <a:cs typeface="Tahoma" panose="020B0604030504040204" pitchFamily="34" charset="0"/>
              </a:rPr>
              <a:t>&gt;/</a:t>
            </a:r>
            <a:r>
              <a:rPr lang="en-US" sz="2000" b="1" dirty="0" err="1">
                <a:latin typeface="Tahoma" panose="020B0604030504040204" pitchFamily="34" charset="0"/>
                <a:ea typeface="Tahoma" panose="020B0604030504040204" pitchFamily="34" charset="0"/>
                <a:cs typeface="Tahoma" panose="020B0604030504040204" pitchFamily="34" charset="0"/>
              </a:rPr>
              <a:t>cdbmode</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cdb|pdb</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similar behaviors</a:t>
            </a:r>
          </a:p>
        </p:txBody>
      </p:sp>
      <p:graphicFrame>
        <p:nvGraphicFramePr>
          <p:cNvPr id="4" name="表格 3">
            <a:extLst>
              <a:ext uri="{FF2B5EF4-FFF2-40B4-BE49-F238E27FC236}">
                <a16:creationId xmlns:a16="http://schemas.microsoft.com/office/drawing/2014/main" id="{3636FCC7-7537-4F3A-AFB2-0D144E5ACC6E}"/>
              </a:ext>
            </a:extLst>
          </p:cNvPr>
          <p:cNvGraphicFramePr>
            <a:graphicFrameLocks noGrp="1"/>
          </p:cNvGraphicFramePr>
          <p:nvPr>
            <p:extLst>
              <p:ext uri="{D42A27DB-BD31-4B8C-83A1-F6EECF244321}">
                <p14:modId xmlns:p14="http://schemas.microsoft.com/office/powerpoint/2010/main" val="674635158"/>
              </p:ext>
            </p:extLst>
          </p:nvPr>
        </p:nvGraphicFramePr>
        <p:xfrm>
          <a:off x="1813709" y="1830615"/>
          <a:ext cx="8128000" cy="5120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806219557"/>
                    </a:ext>
                  </a:extLst>
                </a:gridCol>
              </a:tblGrid>
              <a:tr h="370840">
                <a:tc>
                  <a:txBody>
                    <a:bodyPr/>
                    <a:lstStyle/>
                    <a:p>
                      <a:r>
                        <a:rPr lang="en-US" sz="1000" b="0" i="0" kern="1200" baseline="0" dirty="0">
                          <a:solidFill>
                            <a:schemeClr val="lt1"/>
                          </a:solidFill>
                          <a:latin typeface="Consolas" panose="020B0609020204030204" pitchFamily="49" charset="0"/>
                          <a:ea typeface="+mn-ea"/>
                          <a:cs typeface="+mn-cs"/>
                        </a:rPr>
                        <a:t>IMTST&gt; set printsize 5 feed off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0000002DD8ACF520   1   33453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0000002DE0AD3B00   2    5920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0000002DE8AEDAE0   3    7753          0 0000002DF0A33D40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0000002DF0AC3D08   4    3085          0 0000002E00BCED50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0000002DF0ACFE00  33   61608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set instance 3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0000002DD8ACF520   1    7513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0000002DE0AD3B00   2   49004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0000002DE8AEDAE0   3   65424          0 0000002DF8A44688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0000002DF8AD1388   5   26864          0 0000002E00BCED50          0                3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0000002DF0ACFE00  33    5057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SNAP_ID   DBID    INSTANCE_NUMBER EVENT_ID              EVENT_NAME              WAIT_CLASS_ID WAIT_CLASS</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2679325 </a:t>
                      </a:r>
                      <a:r>
                        <a:rPr lang="en-US" sz="1000" b="0" i="0" kern="1200" baseline="0" dirty="0" err="1">
                          <a:solidFill>
                            <a:schemeClr val="lt1"/>
                          </a:solidFill>
                          <a:latin typeface="Consolas" panose="020B0609020204030204" pitchFamily="49" charset="0"/>
                          <a:ea typeface="+mn-ea"/>
                          <a:cs typeface="+mn-cs"/>
                        </a:rPr>
                        <a:t>kksfbc</a:t>
                      </a:r>
                      <a:r>
                        <a:rPr lang="en-US" sz="1000" b="0" i="0" kern="1200" baseline="0" dirty="0">
                          <a:solidFill>
                            <a:schemeClr val="lt1"/>
                          </a:solidFill>
                          <a:latin typeface="Consolas" panose="020B0609020204030204" pitchFamily="49" charset="0"/>
                          <a:ea typeface="+mn-ea"/>
                          <a:cs typeface="+mn-cs"/>
                        </a:rPr>
                        <a:t> child completion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3166130 ASM Staleness File I/O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 6961751 </a:t>
                      </a:r>
                      <a:r>
                        <a:rPr lang="en-US" sz="1000" b="0" i="0" kern="1200" baseline="0" dirty="0" err="1">
                          <a:solidFill>
                            <a:schemeClr val="lt1"/>
                          </a:solidFill>
                          <a:latin typeface="Consolas" panose="020B0609020204030204" pitchFamily="49" charset="0"/>
                          <a:ea typeface="+mn-ea"/>
                          <a:cs typeface="+mn-cs"/>
                        </a:rPr>
                        <a:t>enq</a:t>
                      </a:r>
                      <a:r>
                        <a:rPr lang="en-US" sz="1000" b="0" i="0" kern="1200" baseline="0" dirty="0">
                          <a:solidFill>
                            <a:schemeClr val="lt1"/>
                          </a:solidFill>
                          <a:latin typeface="Consolas" panose="020B0609020204030204" pitchFamily="49" charset="0"/>
                          <a:ea typeface="+mn-ea"/>
                          <a:cs typeface="+mn-cs"/>
                        </a:rPr>
                        <a:t>: JS - job run lock - synchronize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13102552 Disk file Mirror Read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23293667 remote log force - commit               3386400367 Commit    </a:t>
                      </a:r>
                      <a:endParaRPr lang="en-US" sz="1000" b="0" i="0" baseline="0" dirty="0">
                        <a:latin typeface="Consolas" panose="020B0609020204030204" pitchFamily="49" charset="0"/>
                      </a:endParaRPr>
                    </a:p>
                  </a:txBody>
                  <a:tcPr/>
                </a:tc>
                <a:extLst>
                  <a:ext uri="{0D108BD9-81ED-4DB2-BD59-A6C34878D82A}">
                    <a16:rowId xmlns:a16="http://schemas.microsoft.com/office/drawing/2014/main" val="246777911"/>
                  </a:ext>
                </a:extLst>
              </a:tr>
            </a:tbl>
          </a:graphicData>
        </a:graphic>
      </p:graphicFrame>
    </p:spTree>
    <p:extLst>
      <p:ext uri="{BB962C8B-B14F-4D97-AF65-F5344CB8AC3E}">
        <p14:creationId xmlns:p14="http://schemas.microsoft.com/office/powerpoint/2010/main" val="109513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2E5FF-61E5-40A0-BD0B-622B009890DC}"/>
              </a:ext>
            </a:extLst>
          </p:cNvPr>
          <p:cNvSpPr>
            <a:spLocks noGrp="1"/>
          </p:cNvSpPr>
          <p:nvPr>
            <p:ph type="title"/>
          </p:nvPr>
        </p:nvSpPr>
        <p:spPr>
          <a:xfrm>
            <a:off x="838200" y="127322"/>
            <a:ext cx="10515600" cy="879676"/>
          </a:xfrm>
        </p:spPr>
        <p:txBody>
          <a:bodyPr>
            <a:normAutofit/>
          </a:bodyPr>
          <a:lstStyle/>
          <a:p>
            <a:r>
              <a:rPr lang="en-US" dirty="0"/>
              <a:t>Common Utility – Completers</a:t>
            </a:r>
          </a:p>
        </p:txBody>
      </p:sp>
      <p:sp>
        <p:nvSpPr>
          <p:cNvPr id="3" name="内容占位符 2">
            <a:extLst>
              <a:ext uri="{FF2B5EF4-FFF2-40B4-BE49-F238E27FC236}">
                <a16:creationId xmlns:a16="http://schemas.microsoft.com/office/drawing/2014/main" id="{A40AF576-DD78-434E-A5F8-FED2982BB5C8}"/>
              </a:ext>
            </a:extLst>
          </p:cNvPr>
          <p:cNvSpPr>
            <a:spLocks noGrp="1"/>
          </p:cNvSpPr>
          <p:nvPr>
            <p:ph idx="1"/>
          </p:nvPr>
        </p:nvSpPr>
        <p:spPr>
          <a:xfrm>
            <a:off x="393539" y="1006997"/>
            <a:ext cx="10960261" cy="2715257"/>
          </a:xfrm>
        </p:spPr>
        <p:txBody>
          <a:bodyPr>
            <a:normAutofit fontScale="62500" lnSpcReduction="20000"/>
          </a:bodyPr>
          <a:lstStyle/>
          <a:p>
            <a:r>
              <a:rPr lang="en-US" dirty="0"/>
              <a:t>When typing the ‘tab’ key, the list of candidates will be shown under the command line. And another ‘tab’ will switch into the list to choose a candidate in case of the terminal support the ANSI color feature</a:t>
            </a:r>
          </a:p>
          <a:p>
            <a:r>
              <a:rPr lang="en-US" dirty="0"/>
              <a:t>DBCLI supports 2 kinds of completers</a:t>
            </a:r>
          </a:p>
          <a:p>
            <a:pPr lvl="1"/>
            <a:r>
              <a:rPr lang="en-US" dirty="0"/>
              <a:t>The command completer: happens when inputting the first word and then typing </a:t>
            </a:r>
            <a:r>
              <a:rPr lang="en-US" b="1" dirty="0"/>
              <a:t>tab</a:t>
            </a:r>
            <a:r>
              <a:rPr lang="en-US" dirty="0"/>
              <a:t>. Its candidates are the commands that DBCLI supports</a:t>
            </a:r>
          </a:p>
          <a:p>
            <a:pPr lvl="1"/>
            <a:r>
              <a:rPr lang="en-US" dirty="0"/>
              <a:t>The keyword completer: happens when inputting the 2</a:t>
            </a:r>
            <a:r>
              <a:rPr lang="en-US" baseline="30000" dirty="0"/>
              <a:t>nd</a:t>
            </a:r>
            <a:r>
              <a:rPr lang="en-US" dirty="0"/>
              <a:t> or other word and typing </a:t>
            </a:r>
            <a:r>
              <a:rPr lang="en-US" b="1" dirty="0"/>
              <a:t>tab</a:t>
            </a:r>
            <a:r>
              <a:rPr lang="en-US" dirty="0"/>
              <a:t>.  The keyword completer’s candidates are Oracle maintained objects such as views, packages, etc.</a:t>
            </a:r>
          </a:p>
          <a:p>
            <a:r>
              <a:rPr lang="en-US" altLang="zh-CN" dirty="0"/>
              <a:t>The public offline dictionary is located at oracle/</a:t>
            </a:r>
            <a:r>
              <a:rPr lang="en-US" altLang="zh-CN" dirty="0" err="1"/>
              <a:t>dict.pack</a:t>
            </a:r>
            <a:endParaRPr lang="en-US" altLang="zh-CN" dirty="0"/>
          </a:p>
          <a:p>
            <a:r>
              <a:rPr lang="en-US" altLang="zh-CN" dirty="0"/>
              <a:t>Use “</a:t>
            </a:r>
            <a:r>
              <a:rPr lang="en-US" altLang="zh-CN" dirty="0" err="1"/>
              <a:t>dict</a:t>
            </a:r>
            <a:r>
              <a:rPr lang="en-US" altLang="zh-CN" dirty="0"/>
              <a:t> </a:t>
            </a:r>
            <a:r>
              <a:rPr lang="en-US" altLang="zh-CN" dirty="0" err="1"/>
              <a:t>init</a:t>
            </a:r>
            <a:r>
              <a:rPr lang="en-US" altLang="zh-CN" dirty="0"/>
              <a:t>” to customize the offline dictionary that only used in current connected database</a:t>
            </a:r>
          </a:p>
          <a:p>
            <a:pPr lvl="1"/>
            <a:r>
              <a:rPr lang="en-US" altLang="zh-CN" dirty="0"/>
              <a:t>Better to executed with SYSDBA/DBA account so that more information can be collected</a:t>
            </a:r>
          </a:p>
          <a:p>
            <a:pPr lvl="1"/>
            <a:r>
              <a:rPr lang="en-US" altLang="zh-CN" dirty="0"/>
              <a:t>This kind of dictionary is stored under the “cache” directory, will be automatically loaded when same </a:t>
            </a:r>
            <a:r>
              <a:rPr lang="en-US" altLang="zh-CN" dirty="0" err="1"/>
              <a:t>db</a:t>
            </a:r>
            <a:r>
              <a:rPr lang="en-US" altLang="zh-CN" dirty="0"/>
              <a:t> </a:t>
            </a:r>
            <a:r>
              <a:rPr lang="en-US" altLang="zh-CN"/>
              <a:t>is connected</a:t>
            </a:r>
            <a:endParaRPr lang="en-US" altLang="zh-CN" dirty="0"/>
          </a:p>
          <a:p>
            <a:endParaRPr lang="en-US" altLang="zh-CN" dirty="0"/>
          </a:p>
        </p:txBody>
      </p:sp>
      <p:pic>
        <p:nvPicPr>
          <p:cNvPr id="4" name="图片 3">
            <a:extLst>
              <a:ext uri="{FF2B5EF4-FFF2-40B4-BE49-F238E27FC236}">
                <a16:creationId xmlns:a16="http://schemas.microsoft.com/office/drawing/2014/main" id="{169FF379-C8D2-4ACF-A818-930C03C4A8D4}"/>
              </a:ext>
            </a:extLst>
          </p:cNvPr>
          <p:cNvPicPr>
            <a:picLocks noChangeAspect="1"/>
          </p:cNvPicPr>
          <p:nvPr/>
        </p:nvPicPr>
        <p:blipFill>
          <a:blip r:embed="rId2"/>
          <a:stretch>
            <a:fillRect/>
          </a:stretch>
        </p:blipFill>
        <p:spPr>
          <a:xfrm>
            <a:off x="36738" y="3802644"/>
            <a:ext cx="12118524" cy="1527497"/>
          </a:xfrm>
          <a:prstGeom prst="rect">
            <a:avLst/>
          </a:prstGeom>
        </p:spPr>
      </p:pic>
      <p:pic>
        <p:nvPicPr>
          <p:cNvPr id="5" name="图片 4">
            <a:extLst>
              <a:ext uri="{FF2B5EF4-FFF2-40B4-BE49-F238E27FC236}">
                <a16:creationId xmlns:a16="http://schemas.microsoft.com/office/drawing/2014/main" id="{7EE4B774-FFB5-4A96-80AD-19F2F6C76596}"/>
              </a:ext>
            </a:extLst>
          </p:cNvPr>
          <p:cNvPicPr>
            <a:picLocks noChangeAspect="1"/>
          </p:cNvPicPr>
          <p:nvPr/>
        </p:nvPicPr>
        <p:blipFill>
          <a:blip r:embed="rId3"/>
          <a:stretch>
            <a:fillRect/>
          </a:stretch>
        </p:blipFill>
        <p:spPr>
          <a:xfrm>
            <a:off x="0" y="5608054"/>
            <a:ext cx="12091391" cy="989515"/>
          </a:xfrm>
          <a:prstGeom prst="rect">
            <a:avLst/>
          </a:prstGeom>
        </p:spPr>
      </p:pic>
    </p:spTree>
    <p:extLst>
      <p:ext uri="{BB962C8B-B14F-4D97-AF65-F5344CB8AC3E}">
        <p14:creationId xmlns:p14="http://schemas.microsoft.com/office/powerpoint/2010/main" val="196148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973633-AEF3-4971-8E3B-D2705B02D74A}"/>
              </a:ext>
            </a:extLst>
          </p:cNvPr>
          <p:cNvSpPr>
            <a:spLocks noGrp="1"/>
          </p:cNvSpPr>
          <p:nvPr>
            <p:ph idx="1"/>
          </p:nvPr>
        </p:nvSpPr>
        <p:spPr>
          <a:xfrm>
            <a:off x="838200" y="826164"/>
            <a:ext cx="10515600" cy="1268450"/>
          </a:xfrm>
        </p:spPr>
        <p:txBody>
          <a:bodyPr>
            <a:normAutofit fontScale="92500" lnSpcReduction="20000"/>
          </a:bodyPr>
          <a:lstStyle/>
          <a:p>
            <a:r>
              <a:rPr lang="en-US" dirty="0"/>
              <a:t>Similar to Linux </a:t>
            </a:r>
            <a:r>
              <a:rPr lang="en-US" b="1" dirty="0"/>
              <a:t>alias</a:t>
            </a:r>
            <a:r>
              <a:rPr lang="en-US" dirty="0"/>
              <a:t> command</a:t>
            </a:r>
          </a:p>
          <a:p>
            <a:r>
              <a:rPr lang="en-US" dirty="0"/>
              <a:t>The created alias is stored in folder </a:t>
            </a:r>
            <a:r>
              <a:rPr lang="en-US" b="1" dirty="0"/>
              <a:t>aliases\oracle</a:t>
            </a:r>
          </a:p>
          <a:p>
            <a:r>
              <a:rPr lang="en-US" dirty="0"/>
              <a:t>Can define default value of the parameter</a:t>
            </a:r>
          </a:p>
        </p:txBody>
      </p:sp>
      <p:sp>
        <p:nvSpPr>
          <p:cNvPr id="4" name="标题 1">
            <a:extLst>
              <a:ext uri="{FF2B5EF4-FFF2-40B4-BE49-F238E27FC236}">
                <a16:creationId xmlns:a16="http://schemas.microsoft.com/office/drawing/2014/main" id="{4C8F531A-E12B-4446-9C73-A1B2EBBEF32B}"/>
              </a:ext>
            </a:extLst>
          </p:cNvPr>
          <p:cNvSpPr>
            <a:spLocks noGrp="1"/>
          </p:cNvSpPr>
          <p:nvPr>
            <p:ph type="title"/>
          </p:nvPr>
        </p:nvSpPr>
        <p:spPr>
          <a:xfrm>
            <a:off x="838200" y="365125"/>
            <a:ext cx="10515600" cy="400419"/>
          </a:xfrm>
        </p:spPr>
        <p:txBody>
          <a:bodyPr>
            <a:normAutofit fontScale="90000"/>
          </a:bodyPr>
          <a:lstStyle/>
          <a:p>
            <a:r>
              <a:rPr lang="en-US" dirty="0"/>
              <a:t>Common Utility - alias</a:t>
            </a:r>
          </a:p>
        </p:txBody>
      </p:sp>
      <p:pic>
        <p:nvPicPr>
          <p:cNvPr id="5" name="图片 4">
            <a:extLst>
              <a:ext uri="{FF2B5EF4-FFF2-40B4-BE49-F238E27FC236}">
                <a16:creationId xmlns:a16="http://schemas.microsoft.com/office/drawing/2014/main" id="{240F7C27-2D4F-432F-B4F0-65D16E45AF6B}"/>
              </a:ext>
            </a:extLst>
          </p:cNvPr>
          <p:cNvPicPr>
            <a:picLocks noChangeAspect="1"/>
          </p:cNvPicPr>
          <p:nvPr/>
        </p:nvPicPr>
        <p:blipFill>
          <a:blip r:embed="rId3"/>
          <a:stretch>
            <a:fillRect/>
          </a:stretch>
        </p:blipFill>
        <p:spPr>
          <a:xfrm>
            <a:off x="215170" y="3429000"/>
            <a:ext cx="11761659" cy="2041451"/>
          </a:xfrm>
          <a:prstGeom prst="rect">
            <a:avLst/>
          </a:prstGeom>
        </p:spPr>
      </p:pic>
    </p:spTree>
    <p:extLst>
      <p:ext uri="{BB962C8B-B14F-4D97-AF65-F5344CB8AC3E}">
        <p14:creationId xmlns:p14="http://schemas.microsoft.com/office/powerpoint/2010/main" val="240136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C93AEB-C42E-4BA1-8468-D5ADF3BA01E6}"/>
              </a:ext>
            </a:extLst>
          </p:cNvPr>
          <p:cNvSpPr>
            <a:spLocks noGrp="1"/>
          </p:cNvSpPr>
          <p:nvPr>
            <p:ph idx="1"/>
          </p:nvPr>
        </p:nvSpPr>
        <p:spPr>
          <a:xfrm>
            <a:off x="838200" y="1060082"/>
            <a:ext cx="10515600" cy="534802"/>
          </a:xfrm>
        </p:spPr>
        <p:txBody>
          <a:bodyPr/>
          <a:lstStyle/>
          <a:p>
            <a:r>
              <a:rPr lang="en-US" dirty="0"/>
              <a:t>To list or execute historical command</a:t>
            </a:r>
          </a:p>
        </p:txBody>
      </p:sp>
      <p:sp>
        <p:nvSpPr>
          <p:cNvPr id="4" name="标题 1">
            <a:extLst>
              <a:ext uri="{FF2B5EF4-FFF2-40B4-BE49-F238E27FC236}">
                <a16:creationId xmlns:a16="http://schemas.microsoft.com/office/drawing/2014/main" id="{D163156D-681A-47B3-8C73-4A54F7854311}"/>
              </a:ext>
            </a:extLst>
          </p:cNvPr>
          <p:cNvSpPr>
            <a:spLocks noGrp="1"/>
          </p:cNvSpPr>
          <p:nvPr>
            <p:ph type="title"/>
          </p:nvPr>
        </p:nvSpPr>
        <p:spPr>
          <a:xfrm>
            <a:off x="838200" y="365125"/>
            <a:ext cx="10515600" cy="400419"/>
          </a:xfrm>
        </p:spPr>
        <p:txBody>
          <a:bodyPr>
            <a:normAutofit fontScale="90000"/>
          </a:bodyPr>
          <a:lstStyle/>
          <a:p>
            <a:r>
              <a:rPr lang="en-US" dirty="0"/>
              <a:t>Common Utility – history/his</a:t>
            </a:r>
          </a:p>
        </p:txBody>
      </p:sp>
      <p:pic>
        <p:nvPicPr>
          <p:cNvPr id="5" name="图片 4">
            <a:extLst>
              <a:ext uri="{FF2B5EF4-FFF2-40B4-BE49-F238E27FC236}">
                <a16:creationId xmlns:a16="http://schemas.microsoft.com/office/drawing/2014/main" id="{016F9E1A-FFC2-421E-AB4F-9203BD73F5B3}"/>
              </a:ext>
            </a:extLst>
          </p:cNvPr>
          <p:cNvPicPr>
            <a:picLocks noChangeAspect="1"/>
          </p:cNvPicPr>
          <p:nvPr/>
        </p:nvPicPr>
        <p:blipFill>
          <a:blip r:embed="rId2"/>
          <a:stretch>
            <a:fillRect/>
          </a:stretch>
        </p:blipFill>
        <p:spPr>
          <a:xfrm>
            <a:off x="838200" y="1594884"/>
            <a:ext cx="9539177" cy="5407956"/>
          </a:xfrm>
          <a:prstGeom prst="rect">
            <a:avLst/>
          </a:prstGeom>
        </p:spPr>
      </p:pic>
    </p:spTree>
    <p:extLst>
      <p:ext uri="{BB962C8B-B14F-4D97-AF65-F5344CB8AC3E}">
        <p14:creationId xmlns:p14="http://schemas.microsoft.com/office/powerpoint/2010/main" val="3171916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3E32D-F14D-4CA5-A8A8-97B538A5B2FB}"/>
              </a:ext>
            </a:extLst>
          </p:cNvPr>
          <p:cNvSpPr>
            <a:spLocks noGrp="1"/>
          </p:cNvSpPr>
          <p:nvPr>
            <p:ph type="title"/>
          </p:nvPr>
        </p:nvSpPr>
        <p:spPr>
          <a:xfrm>
            <a:off x="838200" y="365125"/>
            <a:ext cx="10515600" cy="400419"/>
          </a:xfrm>
        </p:spPr>
        <p:txBody>
          <a:bodyPr>
            <a:normAutofit fontScale="90000"/>
          </a:bodyPr>
          <a:lstStyle/>
          <a:p>
            <a:r>
              <a:rPr lang="en-US" dirty="0"/>
              <a:t>Common Utility - grep</a:t>
            </a:r>
          </a:p>
        </p:txBody>
      </p:sp>
      <p:pic>
        <p:nvPicPr>
          <p:cNvPr id="4" name="图片 3">
            <a:extLst>
              <a:ext uri="{FF2B5EF4-FFF2-40B4-BE49-F238E27FC236}">
                <a16:creationId xmlns:a16="http://schemas.microsoft.com/office/drawing/2014/main" id="{4693201B-6FF6-4C59-8A18-802C1FD21447}"/>
              </a:ext>
            </a:extLst>
          </p:cNvPr>
          <p:cNvPicPr>
            <a:picLocks noChangeAspect="1"/>
          </p:cNvPicPr>
          <p:nvPr/>
        </p:nvPicPr>
        <p:blipFill>
          <a:blip r:embed="rId3"/>
          <a:stretch>
            <a:fillRect/>
          </a:stretch>
        </p:blipFill>
        <p:spPr>
          <a:xfrm>
            <a:off x="739847" y="800100"/>
            <a:ext cx="10325023" cy="5792086"/>
          </a:xfrm>
          <a:prstGeom prst="rect">
            <a:avLst/>
          </a:prstGeom>
        </p:spPr>
      </p:pic>
    </p:spTree>
    <p:extLst>
      <p:ext uri="{BB962C8B-B14F-4D97-AF65-F5344CB8AC3E}">
        <p14:creationId xmlns:p14="http://schemas.microsoft.com/office/powerpoint/2010/main" val="113145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7115A-46C1-4360-8F13-F8A26A487C70}"/>
              </a:ext>
            </a:extLst>
          </p:cNvPr>
          <p:cNvSpPr>
            <a:spLocks noGrp="1"/>
          </p:cNvSpPr>
          <p:nvPr>
            <p:ph type="title"/>
          </p:nvPr>
        </p:nvSpPr>
        <p:spPr/>
        <p:txBody>
          <a:bodyPr/>
          <a:lstStyle/>
          <a:p>
            <a:r>
              <a:rPr lang="en-US" dirty="0"/>
              <a:t>Common Utility - more</a:t>
            </a:r>
          </a:p>
        </p:txBody>
      </p:sp>
      <p:pic>
        <p:nvPicPr>
          <p:cNvPr id="4" name="内容占位符 3">
            <a:extLst>
              <a:ext uri="{FF2B5EF4-FFF2-40B4-BE49-F238E27FC236}">
                <a16:creationId xmlns:a16="http://schemas.microsoft.com/office/drawing/2014/main" id="{038061E0-3F9C-4492-9487-C030E3E6CE87}"/>
              </a:ext>
            </a:extLst>
          </p:cNvPr>
          <p:cNvPicPr>
            <a:picLocks noGrp="1" noChangeAspect="1"/>
          </p:cNvPicPr>
          <p:nvPr>
            <p:ph idx="1"/>
          </p:nvPr>
        </p:nvPicPr>
        <p:blipFill>
          <a:blip r:embed="rId3"/>
          <a:stretch>
            <a:fillRect/>
          </a:stretch>
        </p:blipFill>
        <p:spPr>
          <a:xfrm>
            <a:off x="960552" y="1612973"/>
            <a:ext cx="10246163" cy="4992001"/>
          </a:xfrm>
          <a:prstGeom prst="rect">
            <a:avLst/>
          </a:prstGeom>
        </p:spPr>
      </p:pic>
    </p:spTree>
    <p:extLst>
      <p:ext uri="{BB962C8B-B14F-4D97-AF65-F5344CB8AC3E}">
        <p14:creationId xmlns:p14="http://schemas.microsoft.com/office/powerpoint/2010/main" val="731943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B43FE-ADB3-4F9D-85A0-393AEE8CF95B}"/>
              </a:ext>
            </a:extLst>
          </p:cNvPr>
          <p:cNvSpPr>
            <a:spLocks noGrp="1"/>
          </p:cNvSpPr>
          <p:nvPr>
            <p:ph type="title"/>
          </p:nvPr>
        </p:nvSpPr>
        <p:spPr>
          <a:xfrm>
            <a:off x="838200" y="99312"/>
            <a:ext cx="10515600" cy="719396"/>
          </a:xfrm>
        </p:spPr>
        <p:txBody>
          <a:bodyPr/>
          <a:lstStyle/>
          <a:p>
            <a:r>
              <a:rPr lang="en-US" dirty="0"/>
              <a:t>Common Utility - tee</a:t>
            </a:r>
          </a:p>
        </p:txBody>
      </p:sp>
      <p:sp>
        <p:nvSpPr>
          <p:cNvPr id="3" name="内容占位符 2">
            <a:extLst>
              <a:ext uri="{FF2B5EF4-FFF2-40B4-BE49-F238E27FC236}">
                <a16:creationId xmlns:a16="http://schemas.microsoft.com/office/drawing/2014/main" id="{1A264E04-1D0E-4B52-A023-848AB7703E23}"/>
              </a:ext>
            </a:extLst>
          </p:cNvPr>
          <p:cNvSpPr>
            <a:spLocks noGrp="1"/>
          </p:cNvSpPr>
          <p:nvPr>
            <p:ph idx="1"/>
          </p:nvPr>
        </p:nvSpPr>
        <p:spPr>
          <a:xfrm>
            <a:off x="838200" y="818708"/>
            <a:ext cx="10515600" cy="896310"/>
          </a:xfrm>
        </p:spPr>
        <p:txBody>
          <a:bodyPr>
            <a:normAutofit fontScale="92500" lnSpcReduction="10000"/>
          </a:bodyPr>
          <a:lstStyle/>
          <a:p>
            <a:r>
              <a:rPr lang="en-US" dirty="0"/>
              <a:t>Supports extracting output into text/csv/html file</a:t>
            </a:r>
          </a:p>
          <a:p>
            <a:r>
              <a:rPr lang="en-US" dirty="0"/>
              <a:t>Supports either override mode or append mode</a:t>
            </a:r>
          </a:p>
        </p:txBody>
      </p:sp>
      <p:pic>
        <p:nvPicPr>
          <p:cNvPr id="4" name="图片 3">
            <a:extLst>
              <a:ext uri="{FF2B5EF4-FFF2-40B4-BE49-F238E27FC236}">
                <a16:creationId xmlns:a16="http://schemas.microsoft.com/office/drawing/2014/main" id="{C3A43294-2D85-495C-A3EB-E2C349D82DE5}"/>
              </a:ext>
            </a:extLst>
          </p:cNvPr>
          <p:cNvPicPr>
            <a:picLocks noChangeAspect="1"/>
          </p:cNvPicPr>
          <p:nvPr/>
        </p:nvPicPr>
        <p:blipFill>
          <a:blip r:embed="rId3"/>
          <a:stretch>
            <a:fillRect/>
          </a:stretch>
        </p:blipFill>
        <p:spPr>
          <a:xfrm>
            <a:off x="1023938" y="1715018"/>
            <a:ext cx="8322081" cy="5391150"/>
          </a:xfrm>
          <a:prstGeom prst="rect">
            <a:avLst/>
          </a:prstGeom>
        </p:spPr>
      </p:pic>
    </p:spTree>
    <p:extLst>
      <p:ext uri="{BB962C8B-B14F-4D97-AF65-F5344CB8AC3E}">
        <p14:creationId xmlns:p14="http://schemas.microsoft.com/office/powerpoint/2010/main" val="132452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A662F-8A15-487F-B812-3DFB694302FF}"/>
              </a:ext>
            </a:extLst>
          </p:cNvPr>
          <p:cNvSpPr>
            <a:spLocks noGrp="1"/>
          </p:cNvSpPr>
          <p:nvPr>
            <p:ph type="title"/>
          </p:nvPr>
        </p:nvSpPr>
        <p:spPr>
          <a:xfrm>
            <a:off x="838200" y="141842"/>
            <a:ext cx="10515600" cy="772559"/>
          </a:xfrm>
        </p:spPr>
        <p:txBody>
          <a:bodyPr/>
          <a:lstStyle/>
          <a:p>
            <a:r>
              <a:rPr lang="en-US" dirty="0"/>
              <a:t>Common Utility – SQL2File</a:t>
            </a:r>
          </a:p>
        </p:txBody>
      </p:sp>
      <p:sp>
        <p:nvSpPr>
          <p:cNvPr id="3" name="内容占位符 2">
            <a:extLst>
              <a:ext uri="{FF2B5EF4-FFF2-40B4-BE49-F238E27FC236}">
                <a16:creationId xmlns:a16="http://schemas.microsoft.com/office/drawing/2014/main" id="{B6748A42-06ED-48F6-AC70-18176E137393}"/>
              </a:ext>
            </a:extLst>
          </p:cNvPr>
          <p:cNvSpPr>
            <a:spLocks noGrp="1"/>
          </p:cNvSpPr>
          <p:nvPr>
            <p:ph idx="1"/>
          </p:nvPr>
        </p:nvSpPr>
        <p:spPr>
          <a:xfrm>
            <a:off x="838200" y="914402"/>
            <a:ext cx="10515600" cy="1233376"/>
          </a:xfrm>
        </p:spPr>
        <p:txBody>
          <a:bodyPr>
            <a:normAutofit fontScale="92500" lnSpcReduction="10000"/>
          </a:bodyPr>
          <a:lstStyle/>
          <a:p>
            <a:r>
              <a:rPr lang="en-US" dirty="0"/>
              <a:t>To Extract query result into INSERT statements file</a:t>
            </a:r>
          </a:p>
          <a:p>
            <a:r>
              <a:rPr lang="en-US" dirty="0"/>
              <a:t>If the target file extension is .zip or .gz, then the result will be auto-compressed</a:t>
            </a:r>
          </a:p>
        </p:txBody>
      </p:sp>
      <p:pic>
        <p:nvPicPr>
          <p:cNvPr id="4" name="图片 3">
            <a:extLst>
              <a:ext uri="{FF2B5EF4-FFF2-40B4-BE49-F238E27FC236}">
                <a16:creationId xmlns:a16="http://schemas.microsoft.com/office/drawing/2014/main" id="{7664B19B-25A6-4984-997B-01F30456A3DF}"/>
              </a:ext>
            </a:extLst>
          </p:cNvPr>
          <p:cNvPicPr>
            <a:picLocks noChangeAspect="1"/>
          </p:cNvPicPr>
          <p:nvPr/>
        </p:nvPicPr>
        <p:blipFill>
          <a:blip r:embed="rId3"/>
          <a:stretch>
            <a:fillRect/>
          </a:stretch>
        </p:blipFill>
        <p:spPr>
          <a:xfrm>
            <a:off x="1207348" y="2395501"/>
            <a:ext cx="9467740" cy="4042406"/>
          </a:xfrm>
          <a:prstGeom prst="rect">
            <a:avLst/>
          </a:prstGeom>
        </p:spPr>
      </p:pic>
    </p:spTree>
    <p:extLst>
      <p:ext uri="{BB962C8B-B14F-4D97-AF65-F5344CB8AC3E}">
        <p14:creationId xmlns:p14="http://schemas.microsoft.com/office/powerpoint/2010/main" val="257214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F2526-DC43-43B7-AC58-B1C5BBE626C9}"/>
              </a:ext>
            </a:extLst>
          </p:cNvPr>
          <p:cNvSpPr>
            <a:spLocks noGrp="1"/>
          </p:cNvSpPr>
          <p:nvPr>
            <p:ph type="title"/>
          </p:nvPr>
        </p:nvSpPr>
        <p:spPr>
          <a:xfrm>
            <a:off x="838200" y="258233"/>
            <a:ext cx="10515600" cy="845608"/>
          </a:xfrm>
        </p:spPr>
        <p:txBody>
          <a:bodyPr/>
          <a:lstStyle/>
          <a:p>
            <a:r>
              <a:rPr lang="en-US" dirty="0"/>
              <a:t>Why use DBCLI(1)</a:t>
            </a:r>
          </a:p>
        </p:txBody>
      </p:sp>
      <p:sp>
        <p:nvSpPr>
          <p:cNvPr id="3" name="内容占位符 2">
            <a:extLst>
              <a:ext uri="{FF2B5EF4-FFF2-40B4-BE49-F238E27FC236}">
                <a16:creationId xmlns:a16="http://schemas.microsoft.com/office/drawing/2014/main" id="{2242905D-E402-445B-AF6E-F7152E4F38CA}"/>
              </a:ext>
            </a:extLst>
          </p:cNvPr>
          <p:cNvSpPr>
            <a:spLocks noGrp="1"/>
          </p:cNvSpPr>
          <p:nvPr>
            <p:ph idx="1"/>
          </p:nvPr>
        </p:nvSpPr>
        <p:spPr/>
        <p:txBody>
          <a:bodyPr/>
          <a:lstStyle/>
          <a:p>
            <a:r>
              <a:rPr lang="en-US" dirty="0"/>
              <a:t>SQL*Plus is powerful, but not user-friendly</a:t>
            </a:r>
          </a:p>
          <a:p>
            <a:pPr lvl="1"/>
            <a:r>
              <a:rPr lang="en-US" dirty="0"/>
              <a:t>Less-intelligent query output</a:t>
            </a:r>
          </a:p>
          <a:p>
            <a:pPr lvl="1"/>
            <a:r>
              <a:rPr lang="en-US" dirty="0"/>
              <a:t>Difficult logic control for coding</a:t>
            </a:r>
          </a:p>
          <a:p>
            <a:pPr lvl="1"/>
            <a:r>
              <a:rPr lang="en-US" dirty="0"/>
              <a:t>Lack of interfaces to develop addons</a:t>
            </a:r>
          </a:p>
          <a:p>
            <a:r>
              <a:rPr lang="en-US" dirty="0"/>
              <a:t>DBCLI is an aid of database CLI utility such as SQL*Plus and SQLcl</a:t>
            </a:r>
          </a:p>
          <a:p>
            <a:pPr lvl="1"/>
            <a:r>
              <a:rPr lang="en-US" dirty="0"/>
              <a:t>Supports Windows/MacOS/Linux</a:t>
            </a:r>
          </a:p>
          <a:p>
            <a:pPr lvl="1"/>
            <a:r>
              <a:rPr lang="en-US" dirty="0"/>
              <a:t>Portable and contains portable JRE bundle</a:t>
            </a:r>
          </a:p>
          <a:p>
            <a:pPr lvl="1"/>
            <a:r>
              <a:rPr lang="en-US" dirty="0"/>
              <a:t>Auto-ported to SQL*Plus and SQLcl, and similar commands with SQL*Plus</a:t>
            </a:r>
          </a:p>
          <a:p>
            <a:pPr lvl="1"/>
            <a:r>
              <a:rPr lang="en-US" dirty="0"/>
              <a:t>Languages: </a:t>
            </a:r>
            <a:r>
              <a:rPr lang="en-US" dirty="0" err="1"/>
              <a:t>Java,Lua,PL</a:t>
            </a:r>
            <a:r>
              <a:rPr lang="en-US" dirty="0"/>
              <a:t>/SQL,SQL</a:t>
            </a:r>
          </a:p>
          <a:p>
            <a:pPr lvl="1"/>
            <a:r>
              <a:rPr lang="en-US" dirty="0"/>
              <a:t>Many powerful features</a:t>
            </a:r>
          </a:p>
          <a:p>
            <a:pPr lvl="1"/>
            <a:endParaRPr lang="en-US" dirty="0"/>
          </a:p>
          <a:p>
            <a:pPr lvl="1"/>
            <a:endParaRPr lang="en-US" dirty="0"/>
          </a:p>
          <a:p>
            <a:endParaRPr lang="en-US" dirty="0"/>
          </a:p>
        </p:txBody>
      </p:sp>
    </p:spTree>
    <p:extLst>
      <p:ext uri="{BB962C8B-B14F-4D97-AF65-F5344CB8AC3E}">
        <p14:creationId xmlns:p14="http://schemas.microsoft.com/office/powerpoint/2010/main" val="286522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645A-B310-40E1-A261-5BD0A1A2C28A}"/>
              </a:ext>
            </a:extLst>
          </p:cNvPr>
          <p:cNvSpPr>
            <a:spLocks noGrp="1"/>
          </p:cNvSpPr>
          <p:nvPr>
            <p:ph type="title"/>
          </p:nvPr>
        </p:nvSpPr>
        <p:spPr>
          <a:xfrm>
            <a:off x="838200" y="78599"/>
            <a:ext cx="10515600" cy="602438"/>
          </a:xfrm>
        </p:spPr>
        <p:txBody>
          <a:bodyPr>
            <a:normAutofit fontScale="90000"/>
          </a:bodyPr>
          <a:lstStyle/>
          <a:p>
            <a:r>
              <a:rPr lang="en-US" dirty="0"/>
              <a:t>Common Utility – SQL2CSV</a:t>
            </a:r>
          </a:p>
        </p:txBody>
      </p:sp>
      <p:sp>
        <p:nvSpPr>
          <p:cNvPr id="4" name="内容占位符 2">
            <a:extLst>
              <a:ext uri="{FF2B5EF4-FFF2-40B4-BE49-F238E27FC236}">
                <a16:creationId xmlns:a16="http://schemas.microsoft.com/office/drawing/2014/main" id="{6598C57E-BC6E-458E-B949-0697D3704040}"/>
              </a:ext>
            </a:extLst>
          </p:cNvPr>
          <p:cNvSpPr>
            <a:spLocks noGrp="1"/>
          </p:cNvSpPr>
          <p:nvPr>
            <p:ph idx="1"/>
          </p:nvPr>
        </p:nvSpPr>
        <p:spPr>
          <a:xfrm>
            <a:off x="838200" y="681037"/>
            <a:ext cx="10515600" cy="1233376"/>
          </a:xfrm>
        </p:spPr>
        <p:txBody>
          <a:bodyPr>
            <a:normAutofit fontScale="85000" lnSpcReduction="10000"/>
          </a:bodyPr>
          <a:lstStyle/>
          <a:p>
            <a:r>
              <a:rPr lang="en-US" dirty="0"/>
              <a:t>To Extract query result into CSV file, as well as generating </a:t>
            </a:r>
            <a:r>
              <a:rPr lang="en-US" b="1" dirty="0"/>
              <a:t>sqlldr</a:t>
            </a:r>
            <a:r>
              <a:rPr lang="en-US" dirty="0"/>
              <a:t> control file</a:t>
            </a:r>
          </a:p>
          <a:p>
            <a:r>
              <a:rPr lang="en-US" dirty="0"/>
              <a:t>If the target file extension is .zip or .gz, then the result will be auto-compressed</a:t>
            </a:r>
          </a:p>
          <a:p>
            <a:r>
              <a:rPr lang="en-US" dirty="0"/>
              <a:t>Faster than Oracle exp command</a:t>
            </a:r>
          </a:p>
        </p:txBody>
      </p:sp>
      <p:pic>
        <p:nvPicPr>
          <p:cNvPr id="5" name="图片 4">
            <a:extLst>
              <a:ext uri="{FF2B5EF4-FFF2-40B4-BE49-F238E27FC236}">
                <a16:creationId xmlns:a16="http://schemas.microsoft.com/office/drawing/2014/main" id="{FC90C2F5-AEED-426F-8F24-6DAFD9AE0631}"/>
              </a:ext>
            </a:extLst>
          </p:cNvPr>
          <p:cNvPicPr>
            <a:picLocks noChangeAspect="1"/>
          </p:cNvPicPr>
          <p:nvPr/>
        </p:nvPicPr>
        <p:blipFill>
          <a:blip r:embed="rId3"/>
          <a:stretch>
            <a:fillRect/>
          </a:stretch>
        </p:blipFill>
        <p:spPr>
          <a:xfrm>
            <a:off x="1068018" y="1914413"/>
            <a:ext cx="10428556" cy="3954759"/>
          </a:xfrm>
          <a:prstGeom prst="rect">
            <a:avLst/>
          </a:prstGeom>
        </p:spPr>
      </p:pic>
    </p:spTree>
    <p:extLst>
      <p:ext uri="{BB962C8B-B14F-4D97-AF65-F5344CB8AC3E}">
        <p14:creationId xmlns:p14="http://schemas.microsoft.com/office/powerpoint/2010/main" val="79368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640D6-4F09-4817-A980-4BD2484EFD91}"/>
              </a:ext>
            </a:extLst>
          </p:cNvPr>
          <p:cNvSpPr>
            <a:spLocks noGrp="1"/>
          </p:cNvSpPr>
          <p:nvPr>
            <p:ph type="title"/>
          </p:nvPr>
        </p:nvSpPr>
        <p:spPr>
          <a:xfrm>
            <a:off x="838200" y="365126"/>
            <a:ext cx="10515600" cy="613070"/>
          </a:xfrm>
        </p:spPr>
        <p:txBody>
          <a:bodyPr>
            <a:normAutofit fontScale="90000"/>
          </a:bodyPr>
          <a:lstStyle/>
          <a:p>
            <a:r>
              <a:rPr lang="en-US" dirty="0"/>
              <a:t>Common Utility – CSV2SQL</a:t>
            </a:r>
          </a:p>
        </p:txBody>
      </p:sp>
      <p:sp>
        <p:nvSpPr>
          <p:cNvPr id="4" name="内容占位符 2">
            <a:extLst>
              <a:ext uri="{FF2B5EF4-FFF2-40B4-BE49-F238E27FC236}">
                <a16:creationId xmlns:a16="http://schemas.microsoft.com/office/drawing/2014/main" id="{A9CB5209-B256-46A5-9571-FADF6969EC36}"/>
              </a:ext>
            </a:extLst>
          </p:cNvPr>
          <p:cNvSpPr>
            <a:spLocks noGrp="1"/>
          </p:cNvSpPr>
          <p:nvPr>
            <p:ph idx="1"/>
          </p:nvPr>
        </p:nvSpPr>
        <p:spPr>
          <a:xfrm>
            <a:off x="838200" y="1095707"/>
            <a:ext cx="10515600" cy="1233376"/>
          </a:xfrm>
        </p:spPr>
        <p:txBody>
          <a:bodyPr>
            <a:normAutofit fontScale="92500" lnSpcReduction="10000"/>
          </a:bodyPr>
          <a:lstStyle/>
          <a:p>
            <a:r>
              <a:rPr lang="en-US" dirty="0"/>
              <a:t>To convert CSV file into SQL file, as well as generating </a:t>
            </a:r>
            <a:r>
              <a:rPr lang="en-US" b="1" dirty="0"/>
              <a:t>sqlldr</a:t>
            </a:r>
            <a:r>
              <a:rPr lang="en-US" dirty="0"/>
              <a:t> control file </a:t>
            </a:r>
          </a:p>
          <a:p>
            <a:r>
              <a:rPr lang="en-US" dirty="0"/>
              <a:t>If the target file extension is .zip or .gz, then the result will be auto-compressed  </a:t>
            </a:r>
          </a:p>
        </p:txBody>
      </p:sp>
      <p:pic>
        <p:nvPicPr>
          <p:cNvPr id="5" name="图片 4">
            <a:extLst>
              <a:ext uri="{FF2B5EF4-FFF2-40B4-BE49-F238E27FC236}">
                <a16:creationId xmlns:a16="http://schemas.microsoft.com/office/drawing/2014/main" id="{46A85D24-3096-4E4A-8E59-D2C3D47E64E4}"/>
              </a:ext>
            </a:extLst>
          </p:cNvPr>
          <p:cNvPicPr>
            <a:picLocks noChangeAspect="1"/>
          </p:cNvPicPr>
          <p:nvPr/>
        </p:nvPicPr>
        <p:blipFill>
          <a:blip r:embed="rId3"/>
          <a:stretch>
            <a:fillRect/>
          </a:stretch>
        </p:blipFill>
        <p:spPr>
          <a:xfrm>
            <a:off x="1122288" y="2329082"/>
            <a:ext cx="9899258" cy="2199835"/>
          </a:xfrm>
          <a:prstGeom prst="rect">
            <a:avLst/>
          </a:prstGeom>
        </p:spPr>
      </p:pic>
    </p:spTree>
    <p:extLst>
      <p:ext uri="{BB962C8B-B14F-4D97-AF65-F5344CB8AC3E}">
        <p14:creationId xmlns:p14="http://schemas.microsoft.com/office/powerpoint/2010/main" val="1810602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1C308-A62D-46AC-AE23-19457FB2CF1A}"/>
              </a:ext>
            </a:extLst>
          </p:cNvPr>
          <p:cNvSpPr>
            <a:spLocks noGrp="1"/>
          </p:cNvSpPr>
          <p:nvPr>
            <p:ph type="title"/>
          </p:nvPr>
        </p:nvSpPr>
        <p:spPr>
          <a:xfrm>
            <a:off x="838200" y="184371"/>
            <a:ext cx="10515600" cy="740661"/>
          </a:xfrm>
        </p:spPr>
        <p:txBody>
          <a:bodyPr/>
          <a:lstStyle/>
          <a:p>
            <a:r>
              <a:rPr lang="en-US" dirty="0"/>
              <a:t>Common Utility – Pivot</a:t>
            </a:r>
          </a:p>
        </p:txBody>
      </p:sp>
      <p:sp>
        <p:nvSpPr>
          <p:cNvPr id="3" name="内容占位符 2">
            <a:extLst>
              <a:ext uri="{FF2B5EF4-FFF2-40B4-BE49-F238E27FC236}">
                <a16:creationId xmlns:a16="http://schemas.microsoft.com/office/drawing/2014/main" id="{37400787-71E0-437B-9CDC-4EB6E085D458}"/>
              </a:ext>
            </a:extLst>
          </p:cNvPr>
          <p:cNvSpPr>
            <a:spLocks noGrp="1"/>
          </p:cNvSpPr>
          <p:nvPr>
            <p:ph idx="1"/>
          </p:nvPr>
        </p:nvSpPr>
        <p:spPr>
          <a:xfrm>
            <a:off x="838200" y="1084964"/>
            <a:ext cx="10515600" cy="658776"/>
          </a:xfrm>
        </p:spPr>
        <p:txBody>
          <a:bodyPr>
            <a:normAutofit fontScale="62500" lnSpcReduction="20000"/>
          </a:bodyPr>
          <a:lstStyle/>
          <a:p>
            <a:r>
              <a:rPr lang="en-US" dirty="0"/>
              <a:t>Command</a:t>
            </a:r>
            <a:r>
              <a:rPr lang="en-US" b="1" dirty="0"/>
              <a:t>: set pivot &lt;top-n rows&gt;</a:t>
            </a:r>
            <a:r>
              <a:rPr lang="en-US" dirty="0"/>
              <a:t>, or use alias </a:t>
            </a:r>
            <a:r>
              <a:rPr lang="en-US" b="1" dirty="0"/>
              <a:t>p [&lt;top-n-rows&gt;]</a:t>
            </a:r>
          </a:p>
          <a:p>
            <a:r>
              <a:rPr lang="en-US" dirty="0"/>
              <a:t>To pivot top N result of the next query </a:t>
            </a:r>
          </a:p>
        </p:txBody>
      </p:sp>
      <p:pic>
        <p:nvPicPr>
          <p:cNvPr id="5" name="图片 4">
            <a:extLst>
              <a:ext uri="{FF2B5EF4-FFF2-40B4-BE49-F238E27FC236}">
                <a16:creationId xmlns:a16="http://schemas.microsoft.com/office/drawing/2014/main" id="{92B2E602-3EF2-463B-B76F-AB6024403F37}"/>
              </a:ext>
            </a:extLst>
          </p:cNvPr>
          <p:cNvPicPr>
            <a:picLocks noChangeAspect="1"/>
          </p:cNvPicPr>
          <p:nvPr/>
        </p:nvPicPr>
        <p:blipFill>
          <a:blip r:embed="rId3"/>
          <a:stretch>
            <a:fillRect/>
          </a:stretch>
        </p:blipFill>
        <p:spPr>
          <a:xfrm>
            <a:off x="987719" y="1685925"/>
            <a:ext cx="7635285" cy="5172075"/>
          </a:xfrm>
          <a:prstGeom prst="rect">
            <a:avLst/>
          </a:prstGeom>
        </p:spPr>
      </p:pic>
    </p:spTree>
    <p:extLst>
      <p:ext uri="{BB962C8B-B14F-4D97-AF65-F5344CB8AC3E}">
        <p14:creationId xmlns:p14="http://schemas.microsoft.com/office/powerpoint/2010/main" val="3092392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371BFBE-6AD8-4E62-9352-59724CEA7A64}"/>
              </a:ext>
            </a:extLst>
          </p:cNvPr>
          <p:cNvSpPr>
            <a:spLocks noGrp="1"/>
          </p:cNvSpPr>
          <p:nvPr>
            <p:ph type="title"/>
          </p:nvPr>
        </p:nvSpPr>
        <p:spPr>
          <a:xfrm>
            <a:off x="838200" y="365126"/>
            <a:ext cx="10515600" cy="719396"/>
          </a:xfrm>
        </p:spPr>
        <p:txBody>
          <a:bodyPr/>
          <a:lstStyle/>
          <a:p>
            <a:r>
              <a:rPr lang="en-US" dirty="0"/>
              <a:t>Common Utility – Timing</a:t>
            </a:r>
          </a:p>
        </p:txBody>
      </p:sp>
      <p:sp>
        <p:nvSpPr>
          <p:cNvPr id="5" name="内容占位符 2">
            <a:extLst>
              <a:ext uri="{FF2B5EF4-FFF2-40B4-BE49-F238E27FC236}">
                <a16:creationId xmlns:a16="http://schemas.microsoft.com/office/drawing/2014/main" id="{1A76C9EC-C5D7-4AF3-B49E-495634E7242C}"/>
              </a:ext>
            </a:extLst>
          </p:cNvPr>
          <p:cNvSpPr txBox="1">
            <a:spLocks/>
          </p:cNvSpPr>
          <p:nvPr/>
        </p:nvSpPr>
        <p:spPr>
          <a:xfrm>
            <a:off x="838200" y="1084964"/>
            <a:ext cx="10515600" cy="65877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Command</a:t>
            </a:r>
            <a:r>
              <a:rPr lang="en-US" b="1" dirty="0"/>
              <a:t>: set prompt timing</a:t>
            </a:r>
            <a:r>
              <a:rPr lang="en-US" dirty="0"/>
              <a:t>, or use alias </a:t>
            </a:r>
            <a:r>
              <a:rPr lang="en-US" b="1" dirty="0"/>
              <a:t>t</a:t>
            </a:r>
          </a:p>
          <a:p>
            <a:r>
              <a:rPr lang="en-US" dirty="0"/>
              <a:t>To print the elapsed time of each input command as the prompt </a:t>
            </a:r>
          </a:p>
        </p:txBody>
      </p:sp>
      <p:pic>
        <p:nvPicPr>
          <p:cNvPr id="6" name="图片 5">
            <a:extLst>
              <a:ext uri="{FF2B5EF4-FFF2-40B4-BE49-F238E27FC236}">
                <a16:creationId xmlns:a16="http://schemas.microsoft.com/office/drawing/2014/main" id="{8F9211D2-57A5-4A6C-B180-BC47C7DD982C}"/>
              </a:ext>
            </a:extLst>
          </p:cNvPr>
          <p:cNvPicPr>
            <a:picLocks noChangeAspect="1"/>
          </p:cNvPicPr>
          <p:nvPr/>
        </p:nvPicPr>
        <p:blipFill>
          <a:blip r:embed="rId3"/>
          <a:stretch>
            <a:fillRect/>
          </a:stretch>
        </p:blipFill>
        <p:spPr>
          <a:xfrm>
            <a:off x="1118522" y="1949744"/>
            <a:ext cx="9290752" cy="2733279"/>
          </a:xfrm>
          <a:prstGeom prst="rect">
            <a:avLst/>
          </a:prstGeom>
        </p:spPr>
      </p:pic>
    </p:spTree>
    <p:extLst>
      <p:ext uri="{BB962C8B-B14F-4D97-AF65-F5344CB8AC3E}">
        <p14:creationId xmlns:p14="http://schemas.microsoft.com/office/powerpoint/2010/main" val="2820571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2BDBB0-95C6-4FDC-9A4A-E4D9D5067284}"/>
              </a:ext>
            </a:extLst>
          </p:cNvPr>
          <p:cNvSpPr>
            <a:spLocks noGrp="1"/>
          </p:cNvSpPr>
          <p:nvPr>
            <p:ph idx="1"/>
          </p:nvPr>
        </p:nvSpPr>
        <p:spPr>
          <a:xfrm>
            <a:off x="838200" y="776177"/>
            <a:ext cx="10515600" cy="1066431"/>
          </a:xfrm>
        </p:spPr>
        <p:txBody>
          <a:bodyPr/>
          <a:lstStyle/>
          <a:p>
            <a:r>
              <a:rPr lang="en-US" dirty="0"/>
              <a:t>Command: </a:t>
            </a:r>
            <a:r>
              <a:rPr lang="en-US" b="1" dirty="0"/>
              <a:t>gr[</a:t>
            </a:r>
            <a:r>
              <a:rPr lang="en-US" b="1" dirty="0" err="1"/>
              <a:t>aph</a:t>
            </a:r>
            <a:r>
              <a:rPr lang="en-US" b="1" dirty="0"/>
              <a:t>] &lt;query&gt;|&lt;csv file&gt;</a:t>
            </a:r>
          </a:p>
          <a:p>
            <a:r>
              <a:rPr lang="en-US" dirty="0"/>
              <a:t>To convert time-series data as line chart</a:t>
            </a:r>
          </a:p>
        </p:txBody>
      </p:sp>
      <p:sp>
        <p:nvSpPr>
          <p:cNvPr id="4" name="标题 1">
            <a:extLst>
              <a:ext uri="{FF2B5EF4-FFF2-40B4-BE49-F238E27FC236}">
                <a16:creationId xmlns:a16="http://schemas.microsoft.com/office/drawing/2014/main" id="{5020C9AE-4570-4F01-AF30-EAFCD4464D64}"/>
              </a:ext>
            </a:extLst>
          </p:cNvPr>
          <p:cNvSpPr>
            <a:spLocks noGrp="1"/>
          </p:cNvSpPr>
          <p:nvPr>
            <p:ph type="title"/>
          </p:nvPr>
        </p:nvSpPr>
        <p:spPr>
          <a:xfrm>
            <a:off x="838200" y="109944"/>
            <a:ext cx="10515600" cy="666233"/>
          </a:xfrm>
        </p:spPr>
        <p:txBody>
          <a:bodyPr>
            <a:normAutofit fontScale="90000"/>
          </a:bodyPr>
          <a:lstStyle/>
          <a:p>
            <a:r>
              <a:rPr lang="en-US" dirty="0"/>
              <a:t>Common Utility – graph/gr</a:t>
            </a:r>
          </a:p>
        </p:txBody>
      </p:sp>
      <p:pic>
        <p:nvPicPr>
          <p:cNvPr id="5" name="图片 4">
            <a:extLst>
              <a:ext uri="{FF2B5EF4-FFF2-40B4-BE49-F238E27FC236}">
                <a16:creationId xmlns:a16="http://schemas.microsoft.com/office/drawing/2014/main" id="{77D28652-8FF6-4B89-9CB8-82418DEF7764}"/>
              </a:ext>
            </a:extLst>
          </p:cNvPr>
          <p:cNvPicPr>
            <a:picLocks noChangeAspect="1"/>
          </p:cNvPicPr>
          <p:nvPr/>
        </p:nvPicPr>
        <p:blipFill>
          <a:blip r:embed="rId3"/>
          <a:stretch>
            <a:fillRect/>
          </a:stretch>
        </p:blipFill>
        <p:spPr>
          <a:xfrm>
            <a:off x="1003668" y="1866899"/>
            <a:ext cx="9127695" cy="1769435"/>
          </a:xfrm>
          <a:prstGeom prst="rect">
            <a:avLst/>
          </a:prstGeom>
        </p:spPr>
      </p:pic>
      <p:pic>
        <p:nvPicPr>
          <p:cNvPr id="6" name="图片 5">
            <a:extLst>
              <a:ext uri="{FF2B5EF4-FFF2-40B4-BE49-F238E27FC236}">
                <a16:creationId xmlns:a16="http://schemas.microsoft.com/office/drawing/2014/main" id="{E7E1BBF6-60B5-45B4-B7D2-519F2FAB6A47}"/>
              </a:ext>
            </a:extLst>
          </p:cNvPr>
          <p:cNvPicPr>
            <a:picLocks noChangeAspect="1"/>
          </p:cNvPicPr>
          <p:nvPr/>
        </p:nvPicPr>
        <p:blipFill>
          <a:blip r:embed="rId4"/>
          <a:stretch>
            <a:fillRect/>
          </a:stretch>
        </p:blipFill>
        <p:spPr>
          <a:xfrm>
            <a:off x="1003667" y="3719104"/>
            <a:ext cx="7885151" cy="4177496"/>
          </a:xfrm>
          <a:prstGeom prst="rect">
            <a:avLst/>
          </a:prstGeom>
        </p:spPr>
      </p:pic>
    </p:spTree>
    <p:extLst>
      <p:ext uri="{BB962C8B-B14F-4D97-AF65-F5344CB8AC3E}">
        <p14:creationId xmlns:p14="http://schemas.microsoft.com/office/powerpoint/2010/main" val="73465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09C97-B785-40BC-8B41-C48562B93587}"/>
              </a:ext>
            </a:extLst>
          </p:cNvPr>
          <p:cNvSpPr>
            <a:spLocks noGrp="1"/>
          </p:cNvSpPr>
          <p:nvPr>
            <p:ph type="title"/>
          </p:nvPr>
        </p:nvSpPr>
        <p:spPr>
          <a:xfrm>
            <a:off x="838200" y="173740"/>
            <a:ext cx="10515600" cy="613070"/>
          </a:xfrm>
        </p:spPr>
        <p:txBody>
          <a:bodyPr>
            <a:normAutofit fontScale="90000"/>
          </a:bodyPr>
          <a:lstStyle/>
          <a:p>
            <a:r>
              <a:rPr lang="en-US" dirty="0"/>
              <a:t>Common Utility – Coloring</a:t>
            </a:r>
          </a:p>
        </p:txBody>
      </p:sp>
      <p:sp>
        <p:nvSpPr>
          <p:cNvPr id="3" name="内容占位符 2">
            <a:extLst>
              <a:ext uri="{FF2B5EF4-FFF2-40B4-BE49-F238E27FC236}">
                <a16:creationId xmlns:a16="http://schemas.microsoft.com/office/drawing/2014/main" id="{7F98FD52-C5DE-4616-9C5B-4F3F113DCC2B}"/>
              </a:ext>
            </a:extLst>
          </p:cNvPr>
          <p:cNvSpPr>
            <a:spLocks noGrp="1"/>
          </p:cNvSpPr>
          <p:nvPr>
            <p:ph idx="1"/>
          </p:nvPr>
        </p:nvSpPr>
        <p:spPr>
          <a:xfrm>
            <a:off x="838200" y="921859"/>
            <a:ext cx="10515600" cy="1300346"/>
          </a:xfrm>
        </p:spPr>
        <p:txBody>
          <a:bodyPr>
            <a:normAutofit fontScale="62500" lnSpcReduction="20000"/>
          </a:bodyPr>
          <a:lstStyle/>
          <a:p>
            <a:r>
              <a:rPr lang="en-US" dirty="0"/>
              <a:t>Type </a:t>
            </a:r>
            <a:r>
              <a:rPr lang="en-US" b="1" dirty="0">
                <a:solidFill>
                  <a:schemeClr val="accent1">
                    <a:lumMod val="75000"/>
                  </a:schemeClr>
                </a:solidFill>
              </a:rPr>
              <a:t>ansi</a:t>
            </a:r>
            <a:r>
              <a:rPr lang="en-US" dirty="0"/>
              <a:t> to see the available ANSI codes and names</a:t>
            </a:r>
          </a:p>
          <a:p>
            <a:r>
              <a:rPr lang="en-US" dirty="0"/>
              <a:t>Type </a:t>
            </a:r>
            <a:r>
              <a:rPr lang="en-US" b="1" dirty="0">
                <a:solidFill>
                  <a:schemeClr val="accent1">
                    <a:lumMod val="75000"/>
                  </a:schemeClr>
                </a:solidFill>
              </a:rPr>
              <a:t>set ansi </a:t>
            </a:r>
            <a:r>
              <a:rPr lang="en-US" dirty="0"/>
              <a:t>to see existing color solution</a:t>
            </a:r>
          </a:p>
          <a:p>
            <a:r>
              <a:rPr lang="en-US" dirty="0"/>
              <a:t>Type </a:t>
            </a:r>
            <a:r>
              <a:rPr lang="en-US" b="1" dirty="0">
                <a:solidFill>
                  <a:schemeClr val="accent1">
                    <a:lumMod val="75000"/>
                  </a:schemeClr>
                </a:solidFill>
              </a:rPr>
              <a:t>set &lt;</a:t>
            </a:r>
            <a:r>
              <a:rPr lang="en-US" b="1" dirty="0" err="1">
                <a:solidFill>
                  <a:schemeClr val="accent1">
                    <a:lumMod val="75000"/>
                  </a:schemeClr>
                </a:solidFill>
              </a:rPr>
              <a:t>ansi_name</a:t>
            </a:r>
            <a:r>
              <a:rPr lang="en-US" b="1" dirty="0">
                <a:solidFill>
                  <a:schemeClr val="accent1">
                    <a:lumMod val="75000"/>
                  </a:schemeClr>
                </a:solidFill>
              </a:rPr>
              <a:t>&gt; &lt;color&gt;</a:t>
            </a:r>
            <a:r>
              <a:rPr lang="en-US" b="1" dirty="0"/>
              <a:t> </a:t>
            </a:r>
            <a:r>
              <a:rPr lang="en-US" dirty="0"/>
              <a:t>to change existing color solution</a:t>
            </a:r>
          </a:p>
          <a:p>
            <a:r>
              <a:rPr lang="en-US" dirty="0"/>
              <a:t>Support using ANSI colors in SQL</a:t>
            </a:r>
          </a:p>
        </p:txBody>
      </p:sp>
      <p:pic>
        <p:nvPicPr>
          <p:cNvPr id="4" name="图片 3">
            <a:extLst>
              <a:ext uri="{FF2B5EF4-FFF2-40B4-BE49-F238E27FC236}">
                <a16:creationId xmlns:a16="http://schemas.microsoft.com/office/drawing/2014/main" id="{76BA90F3-8C32-4859-A673-C34A49D4999B}"/>
              </a:ext>
            </a:extLst>
          </p:cNvPr>
          <p:cNvPicPr>
            <a:picLocks noChangeAspect="1"/>
          </p:cNvPicPr>
          <p:nvPr/>
        </p:nvPicPr>
        <p:blipFill>
          <a:blip r:embed="rId3"/>
          <a:stretch>
            <a:fillRect/>
          </a:stretch>
        </p:blipFill>
        <p:spPr>
          <a:xfrm>
            <a:off x="838200" y="2222204"/>
            <a:ext cx="10262191" cy="4665605"/>
          </a:xfrm>
          <a:prstGeom prst="rect">
            <a:avLst/>
          </a:prstGeom>
        </p:spPr>
      </p:pic>
    </p:spTree>
    <p:extLst>
      <p:ext uri="{BB962C8B-B14F-4D97-AF65-F5344CB8AC3E}">
        <p14:creationId xmlns:p14="http://schemas.microsoft.com/office/powerpoint/2010/main" val="1822653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A4447-B027-4D4F-98B6-434AAC3EFB99}"/>
              </a:ext>
            </a:extLst>
          </p:cNvPr>
          <p:cNvSpPr>
            <a:spLocks noGrp="1"/>
          </p:cNvSpPr>
          <p:nvPr>
            <p:ph type="title"/>
          </p:nvPr>
        </p:nvSpPr>
        <p:spPr>
          <a:xfrm>
            <a:off x="838200" y="35517"/>
            <a:ext cx="10515600" cy="645520"/>
          </a:xfrm>
        </p:spPr>
        <p:txBody>
          <a:bodyPr>
            <a:normAutofit fontScale="90000"/>
          </a:bodyPr>
          <a:lstStyle/>
          <a:p>
            <a:r>
              <a:rPr lang="en-US" dirty="0"/>
              <a:t>Common Utility – Repeat/</a:t>
            </a:r>
            <a:r>
              <a:rPr lang="en-US" dirty="0" err="1"/>
              <a:t>itv</a:t>
            </a:r>
            <a:endParaRPr lang="en-US" dirty="0"/>
          </a:p>
        </p:txBody>
      </p:sp>
      <p:sp>
        <p:nvSpPr>
          <p:cNvPr id="3" name="内容占位符 2">
            <a:extLst>
              <a:ext uri="{FF2B5EF4-FFF2-40B4-BE49-F238E27FC236}">
                <a16:creationId xmlns:a16="http://schemas.microsoft.com/office/drawing/2014/main" id="{335DE803-4B2A-4A02-A1CB-F667D8B94772}"/>
              </a:ext>
            </a:extLst>
          </p:cNvPr>
          <p:cNvSpPr>
            <a:spLocks noGrp="1"/>
          </p:cNvSpPr>
          <p:nvPr>
            <p:ph idx="1"/>
          </p:nvPr>
        </p:nvSpPr>
        <p:spPr>
          <a:xfrm>
            <a:off x="763772" y="868695"/>
            <a:ext cx="10515600" cy="645520"/>
          </a:xfrm>
        </p:spPr>
        <p:txBody>
          <a:bodyPr>
            <a:normAutofit fontScale="70000" lnSpcReduction="20000"/>
          </a:bodyPr>
          <a:lstStyle/>
          <a:p>
            <a:r>
              <a:rPr lang="en-US" dirty="0"/>
              <a:t>Usage: repeat &lt;interval&gt; &lt;times&gt; &lt;other command&gt;</a:t>
            </a:r>
          </a:p>
          <a:p>
            <a:r>
              <a:rPr lang="en-US" dirty="0"/>
              <a:t>To repeat the execution with specific interval and times</a:t>
            </a:r>
          </a:p>
          <a:p>
            <a:endParaRPr lang="en-US" dirty="0"/>
          </a:p>
        </p:txBody>
      </p:sp>
      <p:pic>
        <p:nvPicPr>
          <p:cNvPr id="4" name="图片 3">
            <a:extLst>
              <a:ext uri="{FF2B5EF4-FFF2-40B4-BE49-F238E27FC236}">
                <a16:creationId xmlns:a16="http://schemas.microsoft.com/office/drawing/2014/main" id="{0624BEDC-CE5E-4B6D-971E-BD8DEECF50D3}"/>
              </a:ext>
            </a:extLst>
          </p:cNvPr>
          <p:cNvPicPr>
            <a:picLocks noChangeAspect="1"/>
          </p:cNvPicPr>
          <p:nvPr/>
        </p:nvPicPr>
        <p:blipFill>
          <a:blip r:embed="rId3"/>
          <a:stretch>
            <a:fillRect/>
          </a:stretch>
        </p:blipFill>
        <p:spPr>
          <a:xfrm>
            <a:off x="1164265" y="2465853"/>
            <a:ext cx="7607172" cy="3586238"/>
          </a:xfrm>
          <a:prstGeom prst="rect">
            <a:avLst/>
          </a:prstGeom>
        </p:spPr>
      </p:pic>
    </p:spTree>
    <p:extLst>
      <p:ext uri="{BB962C8B-B14F-4D97-AF65-F5344CB8AC3E}">
        <p14:creationId xmlns:p14="http://schemas.microsoft.com/office/powerpoint/2010/main" val="3707753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30B96-FEA2-4069-8281-7ABFEC797C42}"/>
              </a:ext>
            </a:extLst>
          </p:cNvPr>
          <p:cNvSpPr>
            <a:spLocks noGrp="1"/>
          </p:cNvSpPr>
          <p:nvPr>
            <p:ph type="title"/>
          </p:nvPr>
        </p:nvSpPr>
        <p:spPr>
          <a:xfrm>
            <a:off x="838200" y="365126"/>
            <a:ext cx="10515600" cy="783190"/>
          </a:xfrm>
        </p:spPr>
        <p:txBody>
          <a:bodyPr/>
          <a:lstStyle/>
          <a:p>
            <a:r>
              <a:rPr lang="en-US" dirty="0"/>
              <a:t>Common Utility – Read only mode</a:t>
            </a:r>
          </a:p>
        </p:txBody>
      </p:sp>
      <p:graphicFrame>
        <p:nvGraphicFramePr>
          <p:cNvPr id="4" name="表格 3">
            <a:extLst>
              <a:ext uri="{FF2B5EF4-FFF2-40B4-BE49-F238E27FC236}">
                <a16:creationId xmlns:a16="http://schemas.microsoft.com/office/drawing/2014/main" id="{3992DB82-4D92-41CE-B812-7559C874D226}"/>
              </a:ext>
            </a:extLst>
          </p:cNvPr>
          <p:cNvGraphicFramePr>
            <a:graphicFrameLocks noGrp="1"/>
          </p:cNvGraphicFramePr>
          <p:nvPr>
            <p:extLst>
              <p:ext uri="{D42A27DB-BD31-4B8C-83A1-F6EECF244321}">
                <p14:modId xmlns:p14="http://schemas.microsoft.com/office/powerpoint/2010/main" val="3671031265"/>
              </p:ext>
            </p:extLst>
          </p:nvPr>
        </p:nvGraphicFramePr>
        <p:xfrm>
          <a:off x="926214" y="3906520"/>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005822020"/>
                    </a:ext>
                  </a:extLst>
                </a:gridCol>
              </a:tblGrid>
              <a:tr h="0">
                <a:tc>
                  <a:txBody>
                    <a:bodyPr/>
                    <a:lstStyle/>
                    <a:p>
                      <a:r>
                        <a:rPr lang="en-US" sz="1200" b="1" kern="1200" dirty="0">
                          <a:solidFill>
                            <a:schemeClr val="lt1"/>
                          </a:solidFill>
                          <a:latin typeface="Consolas" panose="020B0609020204030204" pitchFamily="49" charset="0"/>
                          <a:ea typeface="+mn-ea"/>
                          <a:cs typeface="Consolas" panose="020B0609020204030204" pitchFamily="49" charset="0"/>
                        </a:rPr>
                        <a:t>YUISONG&gt; set readonly on</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delete sys.obj$;</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"DELETE SYS.OBJ$"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create table </a:t>
                      </a:r>
                      <a:r>
                        <a:rPr lang="en-US" sz="1200" b="1" kern="1200" dirty="0" err="1">
                          <a:solidFill>
                            <a:schemeClr val="lt1"/>
                          </a:solidFill>
                          <a:latin typeface="Consolas" panose="020B0609020204030204" pitchFamily="49" charset="0"/>
                          <a:ea typeface="+mn-ea"/>
                          <a:cs typeface="Consolas" panose="020B0609020204030204" pitchFamily="49" charset="0"/>
                        </a:rPr>
                        <a:t>ttt</a:t>
                      </a:r>
                      <a:r>
                        <a:rPr lang="en-US" sz="1200" b="1" kern="1200" dirty="0">
                          <a:solidFill>
                            <a:schemeClr val="lt1"/>
                          </a:solidFill>
                          <a:latin typeface="Consolas" panose="020B0609020204030204" pitchFamily="49" charset="0"/>
                          <a:ea typeface="+mn-ea"/>
                          <a:cs typeface="Consolas" panose="020B0609020204030204" pitchFamily="49" charset="0"/>
                        </a:rPr>
                        <a:t>(x int);</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"CREATE TABLE"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a:t>
                      </a:r>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406905495"/>
                  </a:ext>
                </a:extLst>
              </a:tr>
            </a:tbl>
          </a:graphicData>
        </a:graphic>
      </p:graphicFrame>
      <p:sp>
        <p:nvSpPr>
          <p:cNvPr id="5" name="内容占位符 2">
            <a:extLst>
              <a:ext uri="{FF2B5EF4-FFF2-40B4-BE49-F238E27FC236}">
                <a16:creationId xmlns:a16="http://schemas.microsoft.com/office/drawing/2014/main" id="{A792370D-0229-4F4E-B2FA-C2AA73DC5CEC}"/>
              </a:ext>
            </a:extLst>
          </p:cNvPr>
          <p:cNvSpPr>
            <a:spLocks noGrp="1"/>
          </p:cNvSpPr>
          <p:nvPr>
            <p:ph idx="1"/>
          </p:nvPr>
        </p:nvSpPr>
        <p:spPr>
          <a:xfrm>
            <a:off x="838200" y="1095167"/>
            <a:ext cx="10515600" cy="2333833"/>
          </a:xfrm>
        </p:spPr>
        <p:txBody>
          <a:bodyPr>
            <a:normAutofit/>
          </a:bodyPr>
          <a:lstStyle/>
          <a:p>
            <a:r>
              <a:rPr lang="en-US" dirty="0"/>
              <a:t>Normally used in production environment for security purpose</a:t>
            </a:r>
          </a:p>
          <a:p>
            <a:r>
              <a:rPr lang="en-US" dirty="0">
                <a:solidFill>
                  <a:srgbClr val="FF0000"/>
                </a:solidFill>
              </a:rPr>
              <a:t>Note</a:t>
            </a:r>
            <a:r>
              <a:rPr lang="en-US" dirty="0"/>
              <a:t>:  Only supports blocking the DDL/DML </a:t>
            </a:r>
            <a:r>
              <a:rPr lang="en-US"/>
              <a:t>from DBCLI </a:t>
            </a:r>
            <a:r>
              <a:rPr lang="en-US" dirty="0"/>
              <a:t>or uncommitted transaction from procedures. It will not block calling the procedures or PL/SQL block that performs DDL/DML and then self commit.</a:t>
            </a:r>
          </a:p>
        </p:txBody>
      </p:sp>
    </p:spTree>
    <p:extLst>
      <p:ext uri="{BB962C8B-B14F-4D97-AF65-F5344CB8AC3E}">
        <p14:creationId xmlns:p14="http://schemas.microsoft.com/office/powerpoint/2010/main" val="188427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80CDE-F86E-43DD-BBFF-48B7CD172FCF}"/>
              </a:ext>
            </a:extLst>
          </p:cNvPr>
          <p:cNvSpPr>
            <a:spLocks noGrp="1"/>
          </p:cNvSpPr>
          <p:nvPr>
            <p:ph type="title"/>
          </p:nvPr>
        </p:nvSpPr>
        <p:spPr>
          <a:xfrm>
            <a:off x="838200" y="91588"/>
            <a:ext cx="10515600" cy="541460"/>
          </a:xfrm>
        </p:spPr>
        <p:txBody>
          <a:bodyPr>
            <a:normAutofit fontScale="90000"/>
          </a:bodyPr>
          <a:lstStyle/>
          <a:p>
            <a:r>
              <a:rPr lang="en-US" dirty="0"/>
              <a:t>Common Utility – Monitor dbcli activities</a:t>
            </a:r>
          </a:p>
        </p:txBody>
      </p:sp>
      <p:sp>
        <p:nvSpPr>
          <p:cNvPr id="3" name="内容占位符 2">
            <a:extLst>
              <a:ext uri="{FF2B5EF4-FFF2-40B4-BE49-F238E27FC236}">
                <a16:creationId xmlns:a16="http://schemas.microsoft.com/office/drawing/2014/main" id="{8B2F9A99-1307-4E65-9815-89ED52D61D60}"/>
              </a:ext>
            </a:extLst>
          </p:cNvPr>
          <p:cNvSpPr>
            <a:spLocks noGrp="1"/>
          </p:cNvSpPr>
          <p:nvPr>
            <p:ph idx="1"/>
          </p:nvPr>
        </p:nvSpPr>
        <p:spPr>
          <a:xfrm>
            <a:off x="838200" y="804985"/>
            <a:ext cx="10515600" cy="922216"/>
          </a:xfrm>
        </p:spPr>
        <p:txBody>
          <a:bodyPr>
            <a:normAutofit lnSpcReduction="10000"/>
          </a:bodyPr>
          <a:lstStyle/>
          <a:p>
            <a:r>
              <a:rPr lang="en-US" dirty="0"/>
              <a:t>Command: set debug db</a:t>
            </a:r>
          </a:p>
          <a:p>
            <a:r>
              <a:rPr lang="en-US" dirty="0"/>
              <a:t>To monitor every executed SQL from dbcli</a:t>
            </a:r>
          </a:p>
        </p:txBody>
      </p:sp>
      <p:pic>
        <p:nvPicPr>
          <p:cNvPr id="4" name="图片 3">
            <a:extLst>
              <a:ext uri="{FF2B5EF4-FFF2-40B4-BE49-F238E27FC236}">
                <a16:creationId xmlns:a16="http://schemas.microsoft.com/office/drawing/2014/main" id="{58DFAEF7-7C81-4BF6-9BDC-0CEBFED67D40}"/>
              </a:ext>
            </a:extLst>
          </p:cNvPr>
          <p:cNvPicPr>
            <a:picLocks noChangeAspect="1"/>
          </p:cNvPicPr>
          <p:nvPr/>
        </p:nvPicPr>
        <p:blipFill>
          <a:blip r:embed="rId3"/>
          <a:stretch>
            <a:fillRect/>
          </a:stretch>
        </p:blipFill>
        <p:spPr>
          <a:xfrm>
            <a:off x="1055077" y="1899138"/>
            <a:ext cx="9753600" cy="4714875"/>
          </a:xfrm>
          <a:prstGeom prst="rect">
            <a:avLst/>
          </a:prstGeom>
        </p:spPr>
      </p:pic>
    </p:spTree>
    <p:extLst>
      <p:ext uri="{BB962C8B-B14F-4D97-AF65-F5344CB8AC3E}">
        <p14:creationId xmlns:p14="http://schemas.microsoft.com/office/powerpoint/2010/main" val="3614844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24A81-8C96-4F31-807F-8D99F51D133A}"/>
              </a:ext>
            </a:extLst>
          </p:cNvPr>
          <p:cNvSpPr>
            <a:spLocks noGrp="1"/>
          </p:cNvSpPr>
          <p:nvPr>
            <p:ph type="title"/>
          </p:nvPr>
        </p:nvSpPr>
        <p:spPr>
          <a:xfrm>
            <a:off x="838200" y="152475"/>
            <a:ext cx="10515600" cy="761926"/>
          </a:xfrm>
        </p:spPr>
        <p:txBody>
          <a:bodyPr/>
          <a:lstStyle/>
          <a:p>
            <a:r>
              <a:rPr lang="en-US" dirty="0"/>
              <a:t>Common Utility – loadtrace/dumptrace</a:t>
            </a:r>
          </a:p>
        </p:txBody>
      </p:sp>
      <p:sp>
        <p:nvSpPr>
          <p:cNvPr id="3" name="内容占位符 2">
            <a:extLst>
              <a:ext uri="{FF2B5EF4-FFF2-40B4-BE49-F238E27FC236}">
                <a16:creationId xmlns:a16="http://schemas.microsoft.com/office/drawing/2014/main" id="{14A1F392-4C58-49B5-A8E6-2A6EFC13117B}"/>
              </a:ext>
            </a:extLst>
          </p:cNvPr>
          <p:cNvSpPr>
            <a:spLocks noGrp="1"/>
          </p:cNvSpPr>
          <p:nvPr>
            <p:ph idx="1"/>
          </p:nvPr>
        </p:nvSpPr>
        <p:spPr>
          <a:xfrm>
            <a:off x="955158" y="953756"/>
            <a:ext cx="10515600" cy="1406672"/>
          </a:xfrm>
        </p:spPr>
        <p:txBody>
          <a:bodyPr>
            <a:normAutofit fontScale="70000" lnSpcReduction="20000"/>
          </a:bodyPr>
          <a:lstStyle/>
          <a:p>
            <a:r>
              <a:rPr lang="en-US" dirty="0"/>
              <a:t>Command: loadtrace alert/default/&lt;</a:t>
            </a:r>
            <a:r>
              <a:rPr lang="en-US" dirty="0" err="1"/>
              <a:t>file_path</a:t>
            </a:r>
            <a:r>
              <a:rPr lang="en-US" dirty="0"/>
              <a:t>&gt;</a:t>
            </a:r>
          </a:p>
          <a:p>
            <a:r>
              <a:rPr lang="en-US" dirty="0"/>
              <a:t>To download oracle trace file into local PC</a:t>
            </a:r>
          </a:p>
          <a:p>
            <a:r>
              <a:rPr lang="en-US" dirty="0"/>
              <a:t>Support downloading trace file from remote instance</a:t>
            </a:r>
          </a:p>
          <a:p>
            <a:r>
              <a:rPr lang="en-US" dirty="0"/>
              <a:t>When </a:t>
            </a:r>
            <a:r>
              <a:rPr lang="en-US" b="1" dirty="0"/>
              <a:t>readonly</a:t>
            </a:r>
            <a:r>
              <a:rPr lang="en-US" dirty="0"/>
              <a:t> mode is </a:t>
            </a:r>
            <a:r>
              <a:rPr lang="en-US" b="1" dirty="0"/>
              <a:t>off</a:t>
            </a:r>
            <a:r>
              <a:rPr lang="en-US" dirty="0"/>
              <a:t>,  it could create directories and then drop it</a:t>
            </a:r>
          </a:p>
        </p:txBody>
      </p:sp>
      <p:pic>
        <p:nvPicPr>
          <p:cNvPr id="4" name="图片 3">
            <a:extLst>
              <a:ext uri="{FF2B5EF4-FFF2-40B4-BE49-F238E27FC236}">
                <a16:creationId xmlns:a16="http://schemas.microsoft.com/office/drawing/2014/main" id="{4D319E09-B3B5-44F3-81EC-0C3065CD4C4E}"/>
              </a:ext>
            </a:extLst>
          </p:cNvPr>
          <p:cNvPicPr>
            <a:picLocks noChangeAspect="1"/>
          </p:cNvPicPr>
          <p:nvPr/>
        </p:nvPicPr>
        <p:blipFill>
          <a:blip r:embed="rId3"/>
          <a:stretch>
            <a:fillRect/>
          </a:stretch>
        </p:blipFill>
        <p:spPr>
          <a:xfrm>
            <a:off x="827440" y="2607967"/>
            <a:ext cx="10526360" cy="2261745"/>
          </a:xfrm>
          <a:prstGeom prst="rect">
            <a:avLst/>
          </a:prstGeom>
        </p:spPr>
      </p:pic>
    </p:spTree>
    <p:extLst>
      <p:ext uri="{BB962C8B-B14F-4D97-AF65-F5344CB8AC3E}">
        <p14:creationId xmlns:p14="http://schemas.microsoft.com/office/powerpoint/2010/main" val="126961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DFB39-0DC1-4064-87E8-EC4A066CBB42}"/>
              </a:ext>
            </a:extLst>
          </p:cNvPr>
          <p:cNvSpPr>
            <a:spLocks noGrp="1"/>
          </p:cNvSpPr>
          <p:nvPr>
            <p:ph type="title"/>
          </p:nvPr>
        </p:nvSpPr>
        <p:spPr>
          <a:xfrm>
            <a:off x="838200" y="215899"/>
            <a:ext cx="10515600" cy="930275"/>
          </a:xfrm>
        </p:spPr>
        <p:txBody>
          <a:bodyPr/>
          <a:lstStyle/>
          <a:p>
            <a:r>
              <a:rPr lang="en-US" dirty="0"/>
              <a:t>Why Use DBCLI(2)</a:t>
            </a:r>
          </a:p>
        </p:txBody>
      </p:sp>
      <p:sp>
        <p:nvSpPr>
          <p:cNvPr id="3" name="内容占位符 2">
            <a:extLst>
              <a:ext uri="{FF2B5EF4-FFF2-40B4-BE49-F238E27FC236}">
                <a16:creationId xmlns:a16="http://schemas.microsoft.com/office/drawing/2014/main" id="{2A967E06-4E0A-4F45-98A0-0AA9980419C5}"/>
              </a:ext>
            </a:extLst>
          </p:cNvPr>
          <p:cNvSpPr>
            <a:spLocks noGrp="1"/>
          </p:cNvSpPr>
          <p:nvPr>
            <p:ph idx="1"/>
          </p:nvPr>
        </p:nvSpPr>
        <p:spPr>
          <a:xfrm>
            <a:off x="838200" y="1435395"/>
            <a:ext cx="10515600" cy="4741568"/>
          </a:xfrm>
        </p:spPr>
        <p:txBody>
          <a:bodyPr>
            <a:normAutofit lnSpcReduction="10000"/>
          </a:bodyPr>
          <a:lstStyle/>
          <a:p>
            <a:r>
              <a:rPr lang="en-US" sz="2000" dirty="0"/>
              <a:t>Easy connect (command login/</a:t>
            </a:r>
            <a:r>
              <a:rPr lang="en-US" sz="2000" dirty="0" err="1"/>
              <a:t>reconn</a:t>
            </a:r>
            <a:r>
              <a:rPr lang="en-US" sz="2000" dirty="0"/>
              <a:t>)</a:t>
            </a:r>
          </a:p>
          <a:p>
            <a:r>
              <a:rPr lang="en-US" sz="2000" dirty="0"/>
              <a:t>Intelligent format of the query output</a:t>
            </a:r>
          </a:p>
          <a:p>
            <a:r>
              <a:rPr lang="en-US" sz="2000" dirty="0"/>
              <a:t>Rich column value formatter(command col)</a:t>
            </a:r>
          </a:p>
          <a:p>
            <a:r>
              <a:rPr lang="en-US" sz="2000" dirty="0"/>
              <a:t>Combine queries (command grid)</a:t>
            </a:r>
          </a:p>
          <a:p>
            <a:r>
              <a:rPr lang="en-US" sz="2000" dirty="0"/>
              <a:t>Client-side VPD(command set dbid/instance/container/schema)</a:t>
            </a:r>
          </a:p>
          <a:p>
            <a:r>
              <a:rPr lang="en-US" sz="2000" dirty="0"/>
              <a:t>Many common utilities(awrdump/</a:t>
            </a:r>
            <a:r>
              <a:rPr lang="en-US" sz="2000" dirty="0" err="1"/>
              <a:t>addmdump</a:t>
            </a:r>
            <a:r>
              <a:rPr lang="en-US" sz="2000" dirty="0"/>
              <a:t>/dumptrace/grep/tee/unwrap/sql2csv/sql2file/etc)</a:t>
            </a:r>
          </a:p>
          <a:p>
            <a:r>
              <a:rPr lang="en-US" sz="2000" dirty="0"/>
              <a:t>Powerful scripting engines and documentation</a:t>
            </a:r>
          </a:p>
          <a:p>
            <a:pPr lvl="1"/>
            <a:r>
              <a:rPr lang="en-US" sz="1600" dirty="0"/>
              <a:t>SQL*Plus-style engine: Command ora/sys/show/exa</a:t>
            </a:r>
          </a:p>
          <a:p>
            <a:pPr lvl="1"/>
            <a:r>
              <a:rPr lang="en-US" sz="1600" dirty="0"/>
              <a:t>Snapper engine: command snap</a:t>
            </a:r>
          </a:p>
          <a:p>
            <a:pPr lvl="1"/>
            <a:r>
              <a:rPr lang="en-US" sz="1600" dirty="0"/>
              <a:t>Graphing engine: Command chart/graph</a:t>
            </a:r>
          </a:p>
          <a:p>
            <a:pPr lvl="1"/>
            <a:r>
              <a:rPr lang="en-US" sz="1600" dirty="0"/>
              <a:t>Shell engine: command </a:t>
            </a:r>
            <a:r>
              <a:rPr lang="en-US" sz="1600" dirty="0" err="1"/>
              <a:t>ssh</a:t>
            </a:r>
            <a:r>
              <a:rPr lang="en-US" sz="1600" dirty="0"/>
              <a:t>/</a:t>
            </a:r>
            <a:r>
              <a:rPr lang="en-US" sz="1600" dirty="0" err="1"/>
              <a:t>sh</a:t>
            </a:r>
            <a:r>
              <a:rPr lang="en-US" sz="1600" dirty="0"/>
              <a:t> ( to be enhanced)</a:t>
            </a:r>
          </a:p>
          <a:p>
            <a:r>
              <a:rPr lang="en-US" sz="2000" dirty="0"/>
              <a:t>Interfaces to programmer</a:t>
            </a:r>
          </a:p>
          <a:p>
            <a:r>
              <a:rPr lang="en-US" sz="2000" dirty="0"/>
              <a:t>Rich hot keys</a:t>
            </a:r>
          </a:p>
          <a:p>
            <a:r>
              <a:rPr lang="en-US" sz="2000" dirty="0"/>
              <a:t>Coloring</a:t>
            </a:r>
          </a:p>
          <a:p>
            <a:pPr marL="0" indent="0">
              <a:buNone/>
            </a:pPr>
            <a:endParaRPr lang="en-US" dirty="0"/>
          </a:p>
          <a:p>
            <a:endParaRPr lang="en-US" dirty="0"/>
          </a:p>
        </p:txBody>
      </p:sp>
    </p:spTree>
    <p:extLst>
      <p:ext uri="{BB962C8B-B14F-4D97-AF65-F5344CB8AC3E}">
        <p14:creationId xmlns:p14="http://schemas.microsoft.com/office/powerpoint/2010/main" val="3791614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03371-FB7B-40C9-B2E9-3259E8BAF509}"/>
              </a:ext>
            </a:extLst>
          </p:cNvPr>
          <p:cNvSpPr>
            <a:spLocks noGrp="1"/>
          </p:cNvSpPr>
          <p:nvPr>
            <p:ph type="title"/>
          </p:nvPr>
        </p:nvSpPr>
        <p:spPr>
          <a:xfrm>
            <a:off x="838200" y="365126"/>
            <a:ext cx="10515600" cy="676866"/>
          </a:xfrm>
        </p:spPr>
        <p:txBody>
          <a:bodyPr>
            <a:normAutofit fontScale="90000"/>
          </a:bodyPr>
          <a:lstStyle/>
          <a:p>
            <a:r>
              <a:rPr lang="en-US" dirty="0"/>
              <a:t>Common Utility – UnWrap</a:t>
            </a:r>
          </a:p>
        </p:txBody>
      </p:sp>
      <p:sp>
        <p:nvSpPr>
          <p:cNvPr id="3" name="内容占位符 2">
            <a:extLst>
              <a:ext uri="{FF2B5EF4-FFF2-40B4-BE49-F238E27FC236}">
                <a16:creationId xmlns:a16="http://schemas.microsoft.com/office/drawing/2014/main" id="{6A0DE927-401D-4E55-9029-3D0783D13808}"/>
              </a:ext>
            </a:extLst>
          </p:cNvPr>
          <p:cNvSpPr>
            <a:spLocks noGrp="1"/>
          </p:cNvSpPr>
          <p:nvPr>
            <p:ph idx="1"/>
          </p:nvPr>
        </p:nvSpPr>
        <p:spPr>
          <a:xfrm>
            <a:off x="838200" y="1137685"/>
            <a:ext cx="10515600" cy="1520456"/>
          </a:xfrm>
        </p:spPr>
        <p:txBody>
          <a:bodyPr>
            <a:normAutofit fontScale="92500"/>
          </a:bodyPr>
          <a:lstStyle/>
          <a:p>
            <a:r>
              <a:rPr lang="en-US" dirty="0"/>
              <a:t>Command: unwrap [&lt;owner&gt;.]&lt;object_name&gt; [&lt;</a:t>
            </a:r>
            <a:r>
              <a:rPr lang="en-US" dirty="0" err="1"/>
              <a:t>file_ext</a:t>
            </a:r>
            <a:r>
              <a:rPr lang="en-US" dirty="0"/>
              <a:t>&gt;]</a:t>
            </a:r>
          </a:p>
          <a:p>
            <a:r>
              <a:rPr lang="en-US" dirty="0"/>
              <a:t>To extract the source code of procedure/package/function/trigger/type</a:t>
            </a:r>
          </a:p>
          <a:p>
            <a:r>
              <a:rPr lang="en-US" dirty="0"/>
              <a:t>If the source code is encrypted, then decrypt it</a:t>
            </a:r>
          </a:p>
        </p:txBody>
      </p:sp>
      <p:pic>
        <p:nvPicPr>
          <p:cNvPr id="4" name="图片 3">
            <a:extLst>
              <a:ext uri="{FF2B5EF4-FFF2-40B4-BE49-F238E27FC236}">
                <a16:creationId xmlns:a16="http://schemas.microsoft.com/office/drawing/2014/main" id="{C943CC89-AF94-4321-9057-069648CEBC3B}"/>
              </a:ext>
            </a:extLst>
          </p:cNvPr>
          <p:cNvPicPr>
            <a:picLocks noChangeAspect="1"/>
          </p:cNvPicPr>
          <p:nvPr/>
        </p:nvPicPr>
        <p:blipFill>
          <a:blip r:embed="rId3"/>
          <a:stretch>
            <a:fillRect/>
          </a:stretch>
        </p:blipFill>
        <p:spPr>
          <a:xfrm>
            <a:off x="978970" y="2642192"/>
            <a:ext cx="10146545" cy="786808"/>
          </a:xfrm>
          <a:prstGeom prst="rect">
            <a:avLst/>
          </a:prstGeom>
        </p:spPr>
      </p:pic>
    </p:spTree>
    <p:extLst>
      <p:ext uri="{BB962C8B-B14F-4D97-AF65-F5344CB8AC3E}">
        <p14:creationId xmlns:p14="http://schemas.microsoft.com/office/powerpoint/2010/main" val="3391233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E1732-F6B2-4C0D-88F1-33E6ADBCC5AA}"/>
              </a:ext>
            </a:extLst>
          </p:cNvPr>
          <p:cNvSpPr>
            <a:spLocks noGrp="1"/>
          </p:cNvSpPr>
          <p:nvPr>
            <p:ph type="title"/>
          </p:nvPr>
        </p:nvSpPr>
        <p:spPr>
          <a:xfrm>
            <a:off x="838200" y="216270"/>
            <a:ext cx="10515600" cy="570540"/>
          </a:xfrm>
        </p:spPr>
        <p:txBody>
          <a:bodyPr>
            <a:normAutofit fontScale="90000"/>
          </a:bodyPr>
          <a:lstStyle/>
          <a:p>
            <a:r>
              <a:rPr lang="en-US" dirty="0"/>
              <a:t>Common Utility – AWRDump</a:t>
            </a:r>
          </a:p>
        </p:txBody>
      </p:sp>
      <p:sp>
        <p:nvSpPr>
          <p:cNvPr id="3" name="内容占位符 2">
            <a:extLst>
              <a:ext uri="{FF2B5EF4-FFF2-40B4-BE49-F238E27FC236}">
                <a16:creationId xmlns:a16="http://schemas.microsoft.com/office/drawing/2014/main" id="{58B8E6E7-30FA-4CA6-A0B9-884D8D74D89D}"/>
              </a:ext>
            </a:extLst>
          </p:cNvPr>
          <p:cNvSpPr>
            <a:spLocks noGrp="1"/>
          </p:cNvSpPr>
          <p:nvPr>
            <p:ph idx="1"/>
          </p:nvPr>
        </p:nvSpPr>
        <p:spPr>
          <a:xfrm>
            <a:off x="838200" y="903767"/>
            <a:ext cx="10515600" cy="1690577"/>
          </a:xfrm>
        </p:spPr>
        <p:txBody>
          <a:bodyPr>
            <a:normAutofit fontScale="70000" lnSpcReduction="20000"/>
          </a:bodyPr>
          <a:lstStyle/>
          <a:p>
            <a:r>
              <a:rPr lang="en-US" dirty="0"/>
              <a:t>To Extract AWR report and AWR global report</a:t>
            </a:r>
          </a:p>
          <a:p>
            <a:r>
              <a:rPr lang="en-US" dirty="0"/>
              <a:t>Usage  awrdump &lt;start&gt; &lt;end&gt; [&lt;inst1,inst2,...&gt;] </a:t>
            </a:r>
          </a:p>
          <a:p>
            <a:pPr lvl="1"/>
            <a:r>
              <a:rPr lang="en-US" dirty="0"/>
              <a:t>&lt;start&gt; can be either </a:t>
            </a:r>
            <a:r>
              <a:rPr lang="en-US" dirty="0" err="1"/>
              <a:t>begin_snap_id</a:t>
            </a:r>
            <a:r>
              <a:rPr lang="en-US" dirty="0"/>
              <a:t> or YYMMDDHH24MI format</a:t>
            </a:r>
          </a:p>
          <a:p>
            <a:pPr lvl="1"/>
            <a:r>
              <a:rPr lang="en-US" dirty="0"/>
              <a:t>&lt;end&gt; can be either end_snap_id or  YYMMDDHH24MI format</a:t>
            </a:r>
          </a:p>
          <a:p>
            <a:pPr lvl="1"/>
            <a:r>
              <a:rPr lang="en-US" dirty="0"/>
              <a:t>The instance parameter is optional, default to the value of “</a:t>
            </a:r>
            <a:r>
              <a:rPr lang="en-US" b="1" dirty="0"/>
              <a:t>set instance</a:t>
            </a:r>
            <a:r>
              <a:rPr lang="en-US" dirty="0"/>
              <a:t>” or extract all instances</a:t>
            </a:r>
          </a:p>
          <a:p>
            <a:pPr lvl="1"/>
            <a:r>
              <a:rPr lang="en-US" dirty="0"/>
              <a:t>&lt;start&gt; and &lt;end&gt; can also be optional of “set starttime/endtime” is configured</a:t>
            </a:r>
          </a:p>
          <a:p>
            <a:pPr lvl="1"/>
            <a:endParaRPr lang="en-US" dirty="0"/>
          </a:p>
        </p:txBody>
      </p:sp>
      <p:pic>
        <p:nvPicPr>
          <p:cNvPr id="4" name="图片 3">
            <a:extLst>
              <a:ext uri="{FF2B5EF4-FFF2-40B4-BE49-F238E27FC236}">
                <a16:creationId xmlns:a16="http://schemas.microsoft.com/office/drawing/2014/main" id="{BFD62A65-F2B3-4AEF-B0B0-6797A1D2BD0F}"/>
              </a:ext>
            </a:extLst>
          </p:cNvPr>
          <p:cNvPicPr>
            <a:picLocks noChangeAspect="1"/>
          </p:cNvPicPr>
          <p:nvPr/>
        </p:nvPicPr>
        <p:blipFill>
          <a:blip r:embed="rId3"/>
          <a:stretch>
            <a:fillRect/>
          </a:stretch>
        </p:blipFill>
        <p:spPr>
          <a:xfrm>
            <a:off x="838200" y="2594344"/>
            <a:ext cx="9848850" cy="4857750"/>
          </a:xfrm>
          <a:prstGeom prst="rect">
            <a:avLst/>
          </a:prstGeom>
        </p:spPr>
      </p:pic>
    </p:spTree>
    <p:extLst>
      <p:ext uri="{BB962C8B-B14F-4D97-AF65-F5344CB8AC3E}">
        <p14:creationId xmlns:p14="http://schemas.microsoft.com/office/powerpoint/2010/main" val="4274938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6379E3-D9AD-4D1E-A416-5B7DCB8F3275}"/>
              </a:ext>
            </a:extLst>
          </p:cNvPr>
          <p:cNvSpPr>
            <a:spLocks noGrp="1"/>
          </p:cNvSpPr>
          <p:nvPr>
            <p:ph idx="1"/>
          </p:nvPr>
        </p:nvSpPr>
        <p:spPr>
          <a:xfrm>
            <a:off x="838200" y="1123877"/>
            <a:ext cx="10515600" cy="662394"/>
          </a:xfrm>
        </p:spPr>
        <p:txBody>
          <a:bodyPr/>
          <a:lstStyle/>
          <a:p>
            <a:r>
              <a:rPr lang="en-US" dirty="0"/>
              <a:t>Grammar is similar to AWRDUMP, to generate ASH report</a:t>
            </a:r>
          </a:p>
        </p:txBody>
      </p:sp>
      <p:sp>
        <p:nvSpPr>
          <p:cNvPr id="4" name="标题 1">
            <a:extLst>
              <a:ext uri="{FF2B5EF4-FFF2-40B4-BE49-F238E27FC236}">
                <a16:creationId xmlns:a16="http://schemas.microsoft.com/office/drawing/2014/main" id="{C2BC1D48-32F1-4FC0-B1B1-CD5258382537}"/>
              </a:ext>
            </a:extLst>
          </p:cNvPr>
          <p:cNvSpPr>
            <a:spLocks noGrp="1"/>
          </p:cNvSpPr>
          <p:nvPr>
            <p:ph type="title"/>
          </p:nvPr>
        </p:nvSpPr>
        <p:spPr>
          <a:xfrm>
            <a:off x="838200" y="365125"/>
            <a:ext cx="10515600" cy="517377"/>
          </a:xfrm>
        </p:spPr>
        <p:txBody>
          <a:bodyPr>
            <a:normAutofit fontScale="90000"/>
          </a:bodyPr>
          <a:lstStyle/>
          <a:p>
            <a:r>
              <a:rPr lang="en-US" dirty="0"/>
              <a:t>Common Utility – ASHRPT</a:t>
            </a:r>
          </a:p>
        </p:txBody>
      </p:sp>
      <p:pic>
        <p:nvPicPr>
          <p:cNvPr id="5" name="图片 4">
            <a:extLst>
              <a:ext uri="{FF2B5EF4-FFF2-40B4-BE49-F238E27FC236}">
                <a16:creationId xmlns:a16="http://schemas.microsoft.com/office/drawing/2014/main" id="{BB33850C-13D8-43BD-8747-31CAA8FAA39B}"/>
              </a:ext>
            </a:extLst>
          </p:cNvPr>
          <p:cNvPicPr>
            <a:picLocks noChangeAspect="1"/>
          </p:cNvPicPr>
          <p:nvPr/>
        </p:nvPicPr>
        <p:blipFill>
          <a:blip r:embed="rId2"/>
          <a:stretch>
            <a:fillRect/>
          </a:stretch>
        </p:blipFill>
        <p:spPr>
          <a:xfrm>
            <a:off x="942864" y="1617367"/>
            <a:ext cx="9472639" cy="2477895"/>
          </a:xfrm>
          <a:prstGeom prst="rect">
            <a:avLst/>
          </a:prstGeom>
        </p:spPr>
      </p:pic>
    </p:spTree>
    <p:extLst>
      <p:ext uri="{BB962C8B-B14F-4D97-AF65-F5344CB8AC3E}">
        <p14:creationId xmlns:p14="http://schemas.microsoft.com/office/powerpoint/2010/main" val="41832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615733-FCCC-421A-A62F-1A4D28DD283A}"/>
              </a:ext>
            </a:extLst>
          </p:cNvPr>
          <p:cNvSpPr>
            <a:spLocks noGrp="1"/>
          </p:cNvSpPr>
          <p:nvPr>
            <p:ph idx="1"/>
          </p:nvPr>
        </p:nvSpPr>
        <p:spPr>
          <a:xfrm>
            <a:off x="838200" y="793750"/>
            <a:ext cx="10515600" cy="631013"/>
          </a:xfrm>
        </p:spPr>
        <p:txBody>
          <a:bodyPr>
            <a:normAutofit fontScale="62500" lnSpcReduction="20000"/>
          </a:bodyPr>
          <a:lstStyle/>
          <a:p>
            <a:r>
              <a:rPr lang="en-US" dirty="0"/>
              <a:t>Grammar is similar to AWRDUMP, to create and extract new ADDM report</a:t>
            </a:r>
          </a:p>
          <a:p>
            <a:r>
              <a:rPr lang="en-US" dirty="0"/>
              <a:t>Can also use “ora addm &lt;id&gt;” to extract existing ADDM report</a:t>
            </a:r>
          </a:p>
        </p:txBody>
      </p:sp>
      <p:sp>
        <p:nvSpPr>
          <p:cNvPr id="4" name="标题 1">
            <a:extLst>
              <a:ext uri="{FF2B5EF4-FFF2-40B4-BE49-F238E27FC236}">
                <a16:creationId xmlns:a16="http://schemas.microsoft.com/office/drawing/2014/main" id="{A75A583F-9877-4B8D-B8BC-180E06C1463E}"/>
              </a:ext>
            </a:extLst>
          </p:cNvPr>
          <p:cNvSpPr>
            <a:spLocks noGrp="1"/>
          </p:cNvSpPr>
          <p:nvPr>
            <p:ph type="title"/>
          </p:nvPr>
        </p:nvSpPr>
        <p:spPr>
          <a:xfrm>
            <a:off x="838200" y="38838"/>
            <a:ext cx="10515600" cy="528563"/>
          </a:xfrm>
        </p:spPr>
        <p:txBody>
          <a:bodyPr>
            <a:normAutofit fontScale="90000"/>
          </a:bodyPr>
          <a:lstStyle/>
          <a:p>
            <a:r>
              <a:rPr lang="en-US" dirty="0"/>
              <a:t>Common Utility – </a:t>
            </a:r>
            <a:r>
              <a:rPr lang="en-US" dirty="0" err="1"/>
              <a:t>ADDMDump</a:t>
            </a:r>
            <a:endParaRPr lang="en-US" dirty="0"/>
          </a:p>
        </p:txBody>
      </p:sp>
      <p:pic>
        <p:nvPicPr>
          <p:cNvPr id="5" name="图片 4">
            <a:extLst>
              <a:ext uri="{FF2B5EF4-FFF2-40B4-BE49-F238E27FC236}">
                <a16:creationId xmlns:a16="http://schemas.microsoft.com/office/drawing/2014/main" id="{9C689206-F5EB-4219-A25D-21C09F763556}"/>
              </a:ext>
            </a:extLst>
          </p:cNvPr>
          <p:cNvPicPr>
            <a:picLocks noChangeAspect="1"/>
          </p:cNvPicPr>
          <p:nvPr/>
        </p:nvPicPr>
        <p:blipFill>
          <a:blip r:embed="rId2"/>
          <a:stretch>
            <a:fillRect/>
          </a:stretch>
        </p:blipFill>
        <p:spPr>
          <a:xfrm>
            <a:off x="1139232" y="1424762"/>
            <a:ext cx="8695883" cy="5963345"/>
          </a:xfrm>
          <a:prstGeom prst="rect">
            <a:avLst/>
          </a:prstGeom>
        </p:spPr>
      </p:pic>
    </p:spTree>
    <p:extLst>
      <p:ext uri="{BB962C8B-B14F-4D97-AF65-F5344CB8AC3E}">
        <p14:creationId xmlns:p14="http://schemas.microsoft.com/office/powerpoint/2010/main" val="2053385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AD103-2253-4C1C-A6E0-C759E637F5D0}"/>
              </a:ext>
            </a:extLst>
          </p:cNvPr>
          <p:cNvSpPr>
            <a:spLocks noGrp="1"/>
          </p:cNvSpPr>
          <p:nvPr>
            <p:ph type="title"/>
          </p:nvPr>
        </p:nvSpPr>
        <p:spPr>
          <a:xfrm>
            <a:off x="838200" y="152474"/>
            <a:ext cx="10515600" cy="740661"/>
          </a:xfrm>
        </p:spPr>
        <p:txBody>
          <a:bodyPr/>
          <a:lstStyle/>
          <a:p>
            <a:r>
              <a:rPr lang="en-US" dirty="0"/>
              <a:t>Common Utility – </a:t>
            </a:r>
            <a:r>
              <a:rPr lang="en-US" dirty="0" err="1"/>
              <a:t>AWRDiff</a:t>
            </a:r>
            <a:r>
              <a:rPr lang="en-US" dirty="0"/>
              <a:t> and </a:t>
            </a:r>
            <a:r>
              <a:rPr lang="en-US" dirty="0" err="1"/>
              <a:t>ADDMDiff</a:t>
            </a:r>
            <a:endParaRPr lang="en-US" dirty="0"/>
          </a:p>
        </p:txBody>
      </p:sp>
      <p:sp>
        <p:nvSpPr>
          <p:cNvPr id="3" name="内容占位符 2">
            <a:extLst>
              <a:ext uri="{FF2B5EF4-FFF2-40B4-BE49-F238E27FC236}">
                <a16:creationId xmlns:a16="http://schemas.microsoft.com/office/drawing/2014/main" id="{C1ECFCE9-9CA4-46A2-B8B8-D4CD1A029640}"/>
              </a:ext>
            </a:extLst>
          </p:cNvPr>
          <p:cNvSpPr>
            <a:spLocks noGrp="1"/>
          </p:cNvSpPr>
          <p:nvPr>
            <p:ph idx="1"/>
          </p:nvPr>
        </p:nvSpPr>
        <p:spPr>
          <a:xfrm>
            <a:off x="838200" y="893135"/>
            <a:ext cx="10515600" cy="1020725"/>
          </a:xfrm>
        </p:spPr>
        <p:txBody>
          <a:bodyPr>
            <a:normAutofit/>
          </a:bodyPr>
          <a:lstStyle/>
          <a:p>
            <a:r>
              <a:rPr lang="en-US" sz="2000" dirty="0"/>
              <a:t>To generate AWR/ADDM difference report</a:t>
            </a:r>
          </a:p>
          <a:p>
            <a:r>
              <a:rPr lang="en-US" sz="2000" dirty="0"/>
              <a:t>Usages: </a:t>
            </a:r>
            <a:r>
              <a:rPr lang="en-US" sz="2000" dirty="0" err="1"/>
              <a:t>awrdiff</a:t>
            </a:r>
            <a:r>
              <a:rPr lang="en-US" sz="2000" dirty="0"/>
              <a:t>/</a:t>
            </a:r>
            <a:r>
              <a:rPr lang="en-US" sz="2000" dirty="0" err="1"/>
              <a:t>addmdiff</a:t>
            </a:r>
            <a:r>
              <a:rPr lang="en-US" sz="2000" dirty="0"/>
              <a:t> &lt;p1_start&gt; &lt;p1_end&gt; &lt;p2_start&gt; [p2_end] &lt;inst1,inst2,...&gt;</a:t>
            </a:r>
          </a:p>
        </p:txBody>
      </p:sp>
      <p:pic>
        <p:nvPicPr>
          <p:cNvPr id="4" name="图片 3">
            <a:extLst>
              <a:ext uri="{FF2B5EF4-FFF2-40B4-BE49-F238E27FC236}">
                <a16:creationId xmlns:a16="http://schemas.microsoft.com/office/drawing/2014/main" id="{DB3BD72B-FDCD-4E50-9B0F-54D03206FAB4}"/>
              </a:ext>
            </a:extLst>
          </p:cNvPr>
          <p:cNvPicPr>
            <a:picLocks noChangeAspect="1"/>
          </p:cNvPicPr>
          <p:nvPr/>
        </p:nvPicPr>
        <p:blipFill>
          <a:blip r:embed="rId2"/>
          <a:stretch>
            <a:fillRect/>
          </a:stretch>
        </p:blipFill>
        <p:spPr>
          <a:xfrm>
            <a:off x="-1" y="1679205"/>
            <a:ext cx="12245797" cy="4360088"/>
          </a:xfrm>
          <a:prstGeom prst="rect">
            <a:avLst/>
          </a:prstGeom>
        </p:spPr>
      </p:pic>
    </p:spTree>
    <p:extLst>
      <p:ext uri="{BB962C8B-B14F-4D97-AF65-F5344CB8AC3E}">
        <p14:creationId xmlns:p14="http://schemas.microsoft.com/office/powerpoint/2010/main" val="296174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953FA6-3929-4850-AAFC-1F11812F8F78}"/>
              </a:ext>
            </a:extLst>
          </p:cNvPr>
          <p:cNvSpPr>
            <a:spLocks noGrp="1"/>
          </p:cNvSpPr>
          <p:nvPr>
            <p:ph idx="1"/>
          </p:nvPr>
        </p:nvSpPr>
        <p:spPr>
          <a:xfrm>
            <a:off x="838200" y="847430"/>
            <a:ext cx="10515600" cy="1374775"/>
          </a:xfrm>
        </p:spPr>
        <p:txBody>
          <a:bodyPr>
            <a:normAutofit fontScale="70000" lnSpcReduction="20000"/>
          </a:bodyPr>
          <a:lstStyle/>
          <a:p>
            <a:r>
              <a:rPr lang="en-US" dirty="0"/>
              <a:t>Sqlplus/sqlcl should be found in the default path, or has been defined in the </a:t>
            </a:r>
            <a:r>
              <a:rPr lang="en-US" b="1" dirty="0">
                <a:solidFill>
                  <a:schemeClr val="accent1">
                    <a:lumMod val="75000"/>
                  </a:schemeClr>
                </a:solidFill>
              </a:rPr>
              <a:t>EXT_PATH </a:t>
            </a:r>
            <a:r>
              <a:rPr lang="en-US" dirty="0"/>
              <a:t>env variable in file </a:t>
            </a:r>
            <a:r>
              <a:rPr lang="en-US" b="1" dirty="0">
                <a:solidFill>
                  <a:schemeClr val="accent1">
                    <a:lumMod val="75000"/>
                  </a:schemeClr>
                </a:solidFill>
              </a:rPr>
              <a:t>data\</a:t>
            </a:r>
            <a:r>
              <a:rPr lang="en-US" b="1" dirty="0" err="1">
                <a:solidFill>
                  <a:schemeClr val="accent1">
                    <a:lumMod val="75000"/>
                  </a:schemeClr>
                </a:solidFill>
              </a:rPr>
              <a:t>int.cfg</a:t>
            </a:r>
            <a:endParaRPr lang="en-US" b="1" dirty="0">
              <a:solidFill>
                <a:schemeClr val="accent1">
                  <a:lumMod val="75000"/>
                </a:schemeClr>
              </a:solidFill>
            </a:endParaRPr>
          </a:p>
          <a:p>
            <a:r>
              <a:rPr lang="en-US" dirty="0"/>
              <a:t>When the command is invoked, sqlplus/sqlcl will be called and auto-login with the same account</a:t>
            </a:r>
          </a:p>
          <a:p>
            <a:r>
              <a:rPr lang="en-US" b="1" dirty="0">
                <a:solidFill>
                  <a:schemeClr val="tx2">
                    <a:lumMod val="60000"/>
                    <a:lumOff val="40000"/>
                  </a:schemeClr>
                </a:solidFill>
              </a:rPr>
              <a:t>SQL_PATH </a:t>
            </a:r>
            <a:r>
              <a:rPr lang="en-US" dirty="0"/>
              <a:t>and </a:t>
            </a:r>
            <a:r>
              <a:rPr lang="en-US" b="1" dirty="0">
                <a:solidFill>
                  <a:schemeClr val="tx2">
                    <a:lumMod val="60000"/>
                    <a:lumOff val="40000"/>
                  </a:schemeClr>
                </a:solidFill>
              </a:rPr>
              <a:t>ORACLE_PATH </a:t>
            </a:r>
            <a:r>
              <a:rPr lang="en-US" dirty="0"/>
              <a:t>will be defined as the directories under </a:t>
            </a:r>
            <a:r>
              <a:rPr lang="en-US" dirty="0">
                <a:solidFill>
                  <a:schemeClr val="tx2">
                    <a:lumMod val="60000"/>
                    <a:lumOff val="40000"/>
                  </a:schemeClr>
                </a:solidFill>
              </a:rPr>
              <a:t>oracle\sqlplus</a:t>
            </a:r>
          </a:p>
        </p:txBody>
      </p:sp>
      <p:sp>
        <p:nvSpPr>
          <p:cNvPr id="4" name="标题 1">
            <a:extLst>
              <a:ext uri="{FF2B5EF4-FFF2-40B4-BE49-F238E27FC236}">
                <a16:creationId xmlns:a16="http://schemas.microsoft.com/office/drawing/2014/main" id="{87A9CC50-4569-45AD-A21A-E7778C8CB77D}"/>
              </a:ext>
            </a:extLst>
          </p:cNvPr>
          <p:cNvSpPr>
            <a:spLocks noGrp="1"/>
          </p:cNvSpPr>
          <p:nvPr>
            <p:ph type="title"/>
          </p:nvPr>
        </p:nvSpPr>
        <p:spPr>
          <a:xfrm>
            <a:off x="838200" y="100013"/>
            <a:ext cx="10515600" cy="581025"/>
          </a:xfrm>
        </p:spPr>
        <p:txBody>
          <a:bodyPr>
            <a:normAutofit fontScale="90000"/>
          </a:bodyPr>
          <a:lstStyle/>
          <a:p>
            <a:r>
              <a:rPr lang="en-US" dirty="0"/>
              <a:t>Common Utility – porting to sqlplus and sqlcl</a:t>
            </a:r>
          </a:p>
        </p:txBody>
      </p:sp>
      <p:pic>
        <p:nvPicPr>
          <p:cNvPr id="5" name="图片 4">
            <a:extLst>
              <a:ext uri="{FF2B5EF4-FFF2-40B4-BE49-F238E27FC236}">
                <a16:creationId xmlns:a16="http://schemas.microsoft.com/office/drawing/2014/main" id="{55C8A027-8B60-4C54-BA22-A223A4C13082}"/>
              </a:ext>
            </a:extLst>
          </p:cNvPr>
          <p:cNvPicPr>
            <a:picLocks noChangeAspect="1"/>
          </p:cNvPicPr>
          <p:nvPr/>
        </p:nvPicPr>
        <p:blipFill>
          <a:blip r:embed="rId2"/>
          <a:stretch>
            <a:fillRect/>
          </a:stretch>
        </p:blipFill>
        <p:spPr>
          <a:xfrm>
            <a:off x="1181542" y="2047210"/>
            <a:ext cx="8534633" cy="4513078"/>
          </a:xfrm>
          <a:prstGeom prst="rect">
            <a:avLst/>
          </a:prstGeom>
        </p:spPr>
      </p:pic>
    </p:spTree>
    <p:extLst>
      <p:ext uri="{BB962C8B-B14F-4D97-AF65-F5344CB8AC3E}">
        <p14:creationId xmlns:p14="http://schemas.microsoft.com/office/powerpoint/2010/main" val="348456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DF7A6-309C-4D26-8B2D-C317036ECA4D}"/>
              </a:ext>
            </a:extLst>
          </p:cNvPr>
          <p:cNvSpPr>
            <a:spLocks noGrp="1"/>
          </p:cNvSpPr>
          <p:nvPr>
            <p:ph type="title"/>
          </p:nvPr>
        </p:nvSpPr>
        <p:spPr>
          <a:xfrm>
            <a:off x="838200" y="131762"/>
            <a:ext cx="10515600" cy="549275"/>
          </a:xfrm>
        </p:spPr>
        <p:txBody>
          <a:bodyPr>
            <a:normAutofit fontScale="90000"/>
          </a:bodyPr>
          <a:lstStyle/>
          <a:p>
            <a:r>
              <a:rPr lang="en-US" dirty="0"/>
              <a:t>Common Utility – Xplan</a:t>
            </a:r>
          </a:p>
        </p:txBody>
      </p:sp>
      <p:sp>
        <p:nvSpPr>
          <p:cNvPr id="3" name="内容占位符 2">
            <a:extLst>
              <a:ext uri="{FF2B5EF4-FFF2-40B4-BE49-F238E27FC236}">
                <a16:creationId xmlns:a16="http://schemas.microsoft.com/office/drawing/2014/main" id="{4F15949E-A603-4C6D-A925-5468533D2F30}"/>
              </a:ext>
            </a:extLst>
          </p:cNvPr>
          <p:cNvSpPr>
            <a:spLocks noGrp="1"/>
          </p:cNvSpPr>
          <p:nvPr>
            <p:ph idx="1"/>
          </p:nvPr>
        </p:nvSpPr>
        <p:spPr>
          <a:xfrm>
            <a:off x="838200" y="808075"/>
            <a:ext cx="9602972" cy="1414130"/>
          </a:xfrm>
        </p:spPr>
        <p:txBody>
          <a:bodyPr>
            <a:normAutofit fontScale="70000" lnSpcReduction="20000"/>
          </a:bodyPr>
          <a:lstStyle/>
          <a:p>
            <a:r>
              <a:rPr lang="en-US" dirty="0"/>
              <a:t>Similar to explain plan + select from &lt;</a:t>
            </a:r>
            <a:r>
              <a:rPr lang="en-US" dirty="0" err="1"/>
              <a:t>dbms_xplan.display</a:t>
            </a:r>
            <a:r>
              <a:rPr lang="en-US" dirty="0"/>
              <a:t>(…)&gt;, but provides more additional features</a:t>
            </a:r>
          </a:p>
          <a:p>
            <a:r>
              <a:rPr lang="en-US" dirty="0"/>
              <a:t>Usage: xplan [-&lt;format&gt;|-10053|-prof] &lt;SQL </a:t>
            </a:r>
            <a:r>
              <a:rPr lang="en-US" dirty="0" err="1"/>
              <a:t>statement|SQL</a:t>
            </a:r>
            <a:r>
              <a:rPr lang="en-US" dirty="0"/>
              <a:t> ID&gt;</a:t>
            </a:r>
          </a:p>
          <a:p>
            <a:pPr lvl="1"/>
            <a:r>
              <a:rPr lang="en-US" b="1" dirty="0"/>
              <a:t>-10053</a:t>
            </a:r>
            <a:r>
              <a:rPr lang="en-US" dirty="0"/>
              <a:t>:  generate 10053 trace file</a:t>
            </a:r>
          </a:p>
          <a:p>
            <a:pPr lvl="1"/>
            <a:r>
              <a:rPr lang="en-US" b="1" dirty="0"/>
              <a:t>-prof</a:t>
            </a:r>
            <a:r>
              <a:rPr lang="en-US" dirty="0"/>
              <a:t>: generate SQL profile script</a:t>
            </a:r>
          </a:p>
          <a:p>
            <a:pPr lvl="1"/>
            <a:endParaRPr lang="en-US" dirty="0"/>
          </a:p>
        </p:txBody>
      </p:sp>
      <p:pic>
        <p:nvPicPr>
          <p:cNvPr id="4" name="图片 3">
            <a:extLst>
              <a:ext uri="{FF2B5EF4-FFF2-40B4-BE49-F238E27FC236}">
                <a16:creationId xmlns:a16="http://schemas.microsoft.com/office/drawing/2014/main" id="{2742C8B4-4C05-4834-982F-97A4ABB087A9}"/>
              </a:ext>
            </a:extLst>
          </p:cNvPr>
          <p:cNvPicPr>
            <a:picLocks noChangeAspect="1"/>
          </p:cNvPicPr>
          <p:nvPr/>
        </p:nvPicPr>
        <p:blipFill>
          <a:blip r:embed="rId2"/>
          <a:stretch>
            <a:fillRect/>
          </a:stretch>
        </p:blipFill>
        <p:spPr>
          <a:xfrm>
            <a:off x="1115300" y="2222205"/>
            <a:ext cx="8687919" cy="7646178"/>
          </a:xfrm>
          <a:prstGeom prst="rect">
            <a:avLst/>
          </a:prstGeom>
        </p:spPr>
      </p:pic>
    </p:spTree>
    <p:extLst>
      <p:ext uri="{BB962C8B-B14F-4D97-AF65-F5344CB8AC3E}">
        <p14:creationId xmlns:p14="http://schemas.microsoft.com/office/powerpoint/2010/main" val="2106515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030F7-046A-4E70-B75E-C77F518E38F1}"/>
              </a:ext>
            </a:extLst>
          </p:cNvPr>
          <p:cNvSpPr>
            <a:spLocks noGrp="1"/>
          </p:cNvSpPr>
          <p:nvPr>
            <p:ph type="title"/>
          </p:nvPr>
        </p:nvSpPr>
        <p:spPr>
          <a:xfrm>
            <a:off x="763772" y="99864"/>
            <a:ext cx="10515600" cy="581173"/>
          </a:xfrm>
        </p:spPr>
        <p:txBody>
          <a:bodyPr>
            <a:normAutofit fontScale="90000"/>
          </a:bodyPr>
          <a:lstStyle/>
          <a:p>
            <a:r>
              <a:rPr lang="en-US" dirty="0"/>
              <a:t>Common Utility – </a:t>
            </a:r>
            <a:r>
              <a:rPr lang="en-US" dirty="0" err="1"/>
              <a:t>SQLProf</a:t>
            </a:r>
            <a:endParaRPr lang="en-US" dirty="0"/>
          </a:p>
        </p:txBody>
      </p:sp>
      <p:sp>
        <p:nvSpPr>
          <p:cNvPr id="3" name="内容占位符 2">
            <a:extLst>
              <a:ext uri="{FF2B5EF4-FFF2-40B4-BE49-F238E27FC236}">
                <a16:creationId xmlns:a16="http://schemas.microsoft.com/office/drawing/2014/main" id="{9416AFF3-7505-48D1-90B5-8A0E5FC69A02}"/>
              </a:ext>
            </a:extLst>
          </p:cNvPr>
          <p:cNvSpPr>
            <a:spLocks noGrp="1"/>
          </p:cNvSpPr>
          <p:nvPr>
            <p:ph idx="1"/>
          </p:nvPr>
        </p:nvSpPr>
        <p:spPr>
          <a:xfrm>
            <a:off x="838200" y="829341"/>
            <a:ext cx="10515600" cy="1382232"/>
          </a:xfrm>
        </p:spPr>
        <p:txBody>
          <a:bodyPr>
            <a:normAutofit fontScale="62500" lnSpcReduction="20000"/>
          </a:bodyPr>
          <a:lstStyle/>
          <a:p>
            <a:r>
              <a:rPr lang="en-US" dirty="0"/>
              <a:t>To create SQL Profile from many sources and assign to a specific SQL</a:t>
            </a:r>
          </a:p>
          <a:p>
            <a:r>
              <a:rPr lang="en-US" dirty="0"/>
              <a:t>Will not make any changes onto db, instead, it generates a SQL script file</a:t>
            </a:r>
          </a:p>
          <a:p>
            <a:r>
              <a:rPr lang="en-US" dirty="0"/>
              <a:t>Usage: sqlprof &lt;sql_id&gt; [&lt;plan_hash_value|new_sql_id|sql_prof_name|spm_plan_name&gt; | plan]</a:t>
            </a:r>
          </a:p>
          <a:p>
            <a:pPr lvl="1"/>
            <a:r>
              <a:rPr lang="en-US" b="1" dirty="0"/>
              <a:t>Sql_id</a:t>
            </a:r>
            <a:r>
              <a:rPr lang="en-US" dirty="0"/>
              <a:t>: </a:t>
            </a:r>
            <a:r>
              <a:rPr lang="en-US" dirty="0" err="1"/>
              <a:t>Targt</a:t>
            </a:r>
            <a:r>
              <a:rPr lang="en-US" dirty="0"/>
              <a:t> SQL id to be fixed the plan, the tool will search its SQL text as the fixed target</a:t>
            </a:r>
          </a:p>
          <a:p>
            <a:pPr lvl="1"/>
            <a:r>
              <a:rPr lang="en-US" b="1" dirty="0"/>
              <a:t>Param#2</a:t>
            </a:r>
            <a:r>
              <a:rPr lang="en-US" dirty="0"/>
              <a:t>: The source of the profile, could be plan_hash_value, the plan of other sql_id, existing profile/</a:t>
            </a:r>
            <a:r>
              <a:rPr lang="en-US" dirty="0" err="1"/>
              <a:t>spm</a:t>
            </a:r>
            <a:r>
              <a:rPr lang="en-US" dirty="0"/>
              <a:t>, </a:t>
            </a:r>
            <a:r>
              <a:rPr lang="en-US" dirty="0" err="1"/>
              <a:t>plan_table</a:t>
            </a:r>
            <a:endParaRPr lang="en-US" dirty="0"/>
          </a:p>
        </p:txBody>
      </p:sp>
      <p:pic>
        <p:nvPicPr>
          <p:cNvPr id="4" name="图片 3">
            <a:extLst>
              <a:ext uri="{FF2B5EF4-FFF2-40B4-BE49-F238E27FC236}">
                <a16:creationId xmlns:a16="http://schemas.microsoft.com/office/drawing/2014/main" id="{851B3C28-9DEE-40DC-846C-9B51A0EB2439}"/>
              </a:ext>
            </a:extLst>
          </p:cNvPr>
          <p:cNvPicPr>
            <a:picLocks noChangeAspect="1"/>
          </p:cNvPicPr>
          <p:nvPr/>
        </p:nvPicPr>
        <p:blipFill>
          <a:blip r:embed="rId2"/>
          <a:stretch>
            <a:fillRect/>
          </a:stretch>
        </p:blipFill>
        <p:spPr>
          <a:xfrm>
            <a:off x="913845" y="2359877"/>
            <a:ext cx="8186846" cy="1069123"/>
          </a:xfrm>
          <a:prstGeom prst="rect">
            <a:avLst/>
          </a:prstGeom>
        </p:spPr>
      </p:pic>
    </p:spTree>
    <p:extLst>
      <p:ext uri="{BB962C8B-B14F-4D97-AF65-F5344CB8AC3E}">
        <p14:creationId xmlns:p14="http://schemas.microsoft.com/office/powerpoint/2010/main" val="802573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037CC-4F4C-4FF0-BF99-B074B937EC45}"/>
              </a:ext>
            </a:extLst>
          </p:cNvPr>
          <p:cNvSpPr>
            <a:spLocks noGrp="1"/>
          </p:cNvSpPr>
          <p:nvPr>
            <p:ph type="title"/>
          </p:nvPr>
        </p:nvSpPr>
        <p:spPr>
          <a:xfrm>
            <a:off x="838200" y="109415"/>
            <a:ext cx="10515600" cy="351693"/>
          </a:xfrm>
        </p:spPr>
        <p:txBody>
          <a:bodyPr>
            <a:normAutofit fontScale="90000"/>
          </a:bodyPr>
          <a:lstStyle/>
          <a:p>
            <a:r>
              <a:rPr lang="en-US" dirty="0"/>
              <a:t>Common Utility – VAR[IABLE] and DEF[INE]</a:t>
            </a:r>
          </a:p>
        </p:txBody>
      </p:sp>
      <p:sp>
        <p:nvSpPr>
          <p:cNvPr id="3" name="内容占位符 2">
            <a:extLst>
              <a:ext uri="{FF2B5EF4-FFF2-40B4-BE49-F238E27FC236}">
                <a16:creationId xmlns:a16="http://schemas.microsoft.com/office/drawing/2014/main" id="{DE654B3A-33B8-4173-A971-5F594EC0B3FB}"/>
              </a:ext>
            </a:extLst>
          </p:cNvPr>
          <p:cNvSpPr>
            <a:spLocks noGrp="1"/>
          </p:cNvSpPr>
          <p:nvPr>
            <p:ph idx="1"/>
          </p:nvPr>
        </p:nvSpPr>
        <p:spPr>
          <a:xfrm>
            <a:off x="838200" y="664309"/>
            <a:ext cx="10515600" cy="1375506"/>
          </a:xfrm>
        </p:spPr>
        <p:txBody>
          <a:bodyPr>
            <a:normAutofit fontScale="47500" lnSpcReduction="20000"/>
          </a:bodyPr>
          <a:lstStyle/>
          <a:p>
            <a:r>
              <a:rPr lang="en-US" dirty="0"/>
              <a:t>VAR &lt;name&gt; &lt;datatype&gt; [&lt;comment&gt;] :  Similar to SQL*Plus, to define a variable binding (</a:t>
            </a:r>
            <a:r>
              <a:rPr lang="en-US" b="1" dirty="0">
                <a:solidFill>
                  <a:schemeClr val="accent1">
                    <a:lumMod val="75000"/>
                  </a:schemeClr>
                </a:solidFill>
              </a:rPr>
              <a:t>:&lt;name&gt;</a:t>
            </a:r>
            <a:r>
              <a:rPr lang="en-US" dirty="0"/>
              <a:t>), however can also define a comment that mainly used in REFCURSOR</a:t>
            </a:r>
          </a:p>
          <a:p>
            <a:r>
              <a:rPr lang="en-US" dirty="0"/>
              <a:t>DEF &lt;name&gt;=&lt;value&gt;: Similar to SQL*Plus, to define a text substitution(</a:t>
            </a:r>
            <a:r>
              <a:rPr lang="en-US" b="1" dirty="0">
                <a:solidFill>
                  <a:schemeClr val="accent1">
                    <a:lumMod val="75000"/>
                  </a:schemeClr>
                </a:solidFill>
              </a:rPr>
              <a:t>&amp;&lt;name&gt;</a:t>
            </a:r>
            <a:r>
              <a:rPr lang="en-US" dirty="0"/>
              <a:t>). It can also be used to list all existing variables</a:t>
            </a:r>
          </a:p>
          <a:p>
            <a:r>
              <a:rPr lang="en-US" dirty="0"/>
              <a:t>Different from SQL*Plus, variable binding and text substitution is </a:t>
            </a:r>
            <a:r>
              <a:rPr lang="en-US" b="1" dirty="0">
                <a:solidFill>
                  <a:srgbClr val="FF0000"/>
                </a:solidFill>
              </a:rPr>
              <a:t>sharable</a:t>
            </a:r>
            <a:r>
              <a:rPr lang="en-US" dirty="0"/>
              <a:t>, meaning a variable can be referenced as either </a:t>
            </a:r>
            <a:r>
              <a:rPr lang="en-US" dirty="0">
                <a:solidFill>
                  <a:schemeClr val="accent1">
                    <a:lumMod val="75000"/>
                  </a:schemeClr>
                </a:solidFill>
              </a:rPr>
              <a:t>:var </a:t>
            </a:r>
            <a:r>
              <a:rPr lang="en-US" dirty="0"/>
              <a:t>or </a:t>
            </a:r>
            <a:r>
              <a:rPr lang="en-US" b="1" dirty="0">
                <a:solidFill>
                  <a:schemeClr val="accent1">
                    <a:lumMod val="75000"/>
                  </a:schemeClr>
                </a:solidFill>
              </a:rPr>
              <a:t>&amp;var</a:t>
            </a:r>
          </a:p>
          <a:p>
            <a:r>
              <a:rPr lang="en-US" dirty="0"/>
              <a:t>The settings of </a:t>
            </a:r>
            <a:r>
              <a:rPr lang="en-US" b="1" dirty="0">
                <a:solidFill>
                  <a:schemeClr val="accent1">
                    <a:lumMod val="75000"/>
                  </a:schemeClr>
                </a:solidFill>
              </a:rPr>
              <a:t>set dbid/instance/starttime/endtime/container </a:t>
            </a:r>
            <a:r>
              <a:rPr lang="en-US" dirty="0"/>
              <a:t>are globally available  to all SQL or PL/SQL statements</a:t>
            </a:r>
          </a:p>
        </p:txBody>
      </p:sp>
      <p:pic>
        <p:nvPicPr>
          <p:cNvPr id="5" name="图片 4">
            <a:extLst>
              <a:ext uri="{FF2B5EF4-FFF2-40B4-BE49-F238E27FC236}">
                <a16:creationId xmlns:a16="http://schemas.microsoft.com/office/drawing/2014/main" id="{CF1988AD-36B5-4EF1-8AF0-7181E8EAAA93}"/>
              </a:ext>
            </a:extLst>
          </p:cNvPr>
          <p:cNvPicPr>
            <a:picLocks noChangeAspect="1"/>
          </p:cNvPicPr>
          <p:nvPr/>
        </p:nvPicPr>
        <p:blipFill>
          <a:blip r:embed="rId3"/>
          <a:stretch>
            <a:fillRect/>
          </a:stretch>
        </p:blipFill>
        <p:spPr>
          <a:xfrm>
            <a:off x="909637" y="2039815"/>
            <a:ext cx="10372725" cy="4818185"/>
          </a:xfrm>
          <a:prstGeom prst="rect">
            <a:avLst/>
          </a:prstGeom>
        </p:spPr>
      </p:pic>
    </p:spTree>
    <p:extLst>
      <p:ext uri="{BB962C8B-B14F-4D97-AF65-F5344CB8AC3E}">
        <p14:creationId xmlns:p14="http://schemas.microsoft.com/office/powerpoint/2010/main" val="3513113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29B6C-C00C-4E0D-8CA1-E9219B16D778}"/>
              </a:ext>
            </a:extLst>
          </p:cNvPr>
          <p:cNvSpPr>
            <a:spLocks noGrp="1"/>
          </p:cNvSpPr>
          <p:nvPr>
            <p:ph type="title"/>
          </p:nvPr>
        </p:nvSpPr>
        <p:spPr>
          <a:xfrm>
            <a:off x="838200" y="171938"/>
            <a:ext cx="10515600" cy="509100"/>
          </a:xfrm>
        </p:spPr>
        <p:txBody>
          <a:bodyPr>
            <a:normAutofit fontScale="90000"/>
          </a:bodyPr>
          <a:lstStyle/>
          <a:p>
            <a:r>
              <a:rPr lang="en-US" dirty="0"/>
              <a:t>Common Utility - Others</a:t>
            </a:r>
          </a:p>
        </p:txBody>
      </p:sp>
      <p:sp>
        <p:nvSpPr>
          <p:cNvPr id="3" name="内容占位符 2">
            <a:extLst>
              <a:ext uri="{FF2B5EF4-FFF2-40B4-BE49-F238E27FC236}">
                <a16:creationId xmlns:a16="http://schemas.microsoft.com/office/drawing/2014/main" id="{54B2F075-356C-4966-AF72-A32E6D5B796E}"/>
              </a:ext>
            </a:extLst>
          </p:cNvPr>
          <p:cNvSpPr>
            <a:spLocks noGrp="1"/>
          </p:cNvSpPr>
          <p:nvPr>
            <p:ph idx="1"/>
          </p:nvPr>
        </p:nvSpPr>
        <p:spPr>
          <a:xfrm>
            <a:off x="838200" y="789354"/>
            <a:ext cx="10515600" cy="4468446"/>
          </a:xfrm>
        </p:spPr>
        <p:txBody>
          <a:bodyPr>
            <a:normAutofit fontScale="62500" lnSpcReduction="20000"/>
          </a:bodyPr>
          <a:lstStyle/>
          <a:p>
            <a:r>
              <a:rPr lang="en-US" dirty="0"/>
              <a:t>Command </a:t>
            </a:r>
            <a:r>
              <a:rPr lang="en-US" b="1" dirty="0">
                <a:solidFill>
                  <a:schemeClr val="accent1">
                    <a:lumMod val="75000"/>
                  </a:schemeClr>
                </a:solidFill>
              </a:rPr>
              <a:t>clear</a:t>
            </a:r>
            <a:r>
              <a:rPr lang="en-US" dirty="0"/>
              <a:t>: clear screen</a:t>
            </a:r>
          </a:p>
          <a:p>
            <a:r>
              <a:rPr lang="en-US" dirty="0"/>
              <a:t>Command </a:t>
            </a:r>
            <a:r>
              <a:rPr lang="en-US" b="1" dirty="0">
                <a:solidFill>
                  <a:schemeClr val="accent1">
                    <a:lumMod val="75000"/>
                  </a:schemeClr>
                </a:solidFill>
              </a:rPr>
              <a:t>reload</a:t>
            </a:r>
            <a:r>
              <a:rPr lang="en-US" dirty="0"/>
              <a:t>: reset DBCLI into initial state</a:t>
            </a:r>
          </a:p>
          <a:p>
            <a:r>
              <a:rPr lang="en-US" dirty="0"/>
              <a:t>Command </a:t>
            </a:r>
            <a:r>
              <a:rPr lang="en-US" b="1" dirty="0">
                <a:solidFill>
                  <a:schemeClr val="accent1">
                    <a:lumMod val="75000"/>
                  </a:schemeClr>
                </a:solidFill>
              </a:rPr>
              <a:t>keymap</a:t>
            </a:r>
            <a:r>
              <a:rPr lang="en-US" dirty="0"/>
              <a:t>: show or define keymap</a:t>
            </a:r>
          </a:p>
          <a:p>
            <a:r>
              <a:rPr lang="en-US" dirty="0"/>
              <a:t>Command </a:t>
            </a:r>
            <a:r>
              <a:rPr lang="en-US" b="1" dirty="0">
                <a:solidFill>
                  <a:schemeClr val="accent1">
                    <a:lumMod val="75000"/>
                  </a:schemeClr>
                </a:solidFill>
              </a:rPr>
              <a:t>search</a:t>
            </a:r>
            <a:r>
              <a:rPr lang="en-US" dirty="0"/>
              <a:t>: search all source code and print the lines that match the input keyword</a:t>
            </a:r>
          </a:p>
          <a:p>
            <a:r>
              <a:rPr lang="en-US" dirty="0"/>
              <a:t>Some SQL*Plus commands:</a:t>
            </a:r>
          </a:p>
          <a:p>
            <a:pPr lvl="1"/>
            <a:r>
              <a:rPr lang="en-US" dirty="0"/>
              <a:t>CONNECT or CONN</a:t>
            </a:r>
          </a:p>
          <a:p>
            <a:pPr lvl="1"/>
            <a:r>
              <a:rPr lang="en-US" dirty="0"/>
              <a:t>DISCONNECT or DISC</a:t>
            </a:r>
          </a:p>
          <a:p>
            <a:pPr lvl="1"/>
            <a:r>
              <a:rPr lang="en-US" dirty="0"/>
              <a:t>DESCRIBE or DESC</a:t>
            </a:r>
          </a:p>
          <a:p>
            <a:pPr lvl="1"/>
            <a:r>
              <a:rPr lang="en-US" dirty="0"/>
              <a:t>ACCEPT or ACC</a:t>
            </a:r>
          </a:p>
          <a:p>
            <a:pPr lvl="1"/>
            <a:r>
              <a:rPr lang="en-US" dirty="0"/>
              <a:t>HOST or !</a:t>
            </a:r>
          </a:p>
          <a:p>
            <a:pPr lvl="1"/>
            <a:r>
              <a:rPr lang="en-US" dirty="0"/>
              <a:t>PRINT  or PRI</a:t>
            </a:r>
          </a:p>
          <a:p>
            <a:pPr lvl="1"/>
            <a:r>
              <a:rPr lang="en-US" dirty="0"/>
              <a:t>SPOOL or SPO</a:t>
            </a:r>
          </a:p>
          <a:p>
            <a:pPr lvl="1"/>
            <a:r>
              <a:rPr lang="en-US" dirty="0"/>
              <a:t>SAVE</a:t>
            </a:r>
          </a:p>
          <a:p>
            <a:pPr lvl="1"/>
            <a:r>
              <a:rPr lang="en-US" dirty="0"/>
              <a:t>ED or EDIT</a:t>
            </a:r>
          </a:p>
          <a:p>
            <a:pPr lvl="1"/>
            <a:r>
              <a:rPr lang="en-US" dirty="0"/>
              <a:t>/ or r</a:t>
            </a:r>
          </a:p>
          <a:p>
            <a:r>
              <a:rPr lang="en-US" dirty="0"/>
              <a:t>Type help –a or set for more commands</a:t>
            </a:r>
          </a:p>
        </p:txBody>
      </p:sp>
    </p:spTree>
    <p:extLst>
      <p:ext uri="{BB962C8B-B14F-4D97-AF65-F5344CB8AC3E}">
        <p14:creationId xmlns:p14="http://schemas.microsoft.com/office/powerpoint/2010/main" val="175969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4513D-2B3A-49FC-BBBC-347A2F2B12AC}"/>
              </a:ext>
            </a:extLst>
          </p:cNvPr>
          <p:cNvSpPr>
            <a:spLocks noGrp="1"/>
          </p:cNvSpPr>
          <p:nvPr>
            <p:ph type="title"/>
          </p:nvPr>
        </p:nvSpPr>
        <p:spPr>
          <a:xfrm>
            <a:off x="838200" y="365126"/>
            <a:ext cx="10515600" cy="761926"/>
          </a:xfrm>
        </p:spPr>
        <p:txBody>
          <a:bodyPr/>
          <a:lstStyle/>
          <a:p>
            <a:r>
              <a:rPr lang="en-US" dirty="0"/>
              <a:t>Easy-Connect (login and </a:t>
            </a:r>
            <a:r>
              <a:rPr lang="en-US" dirty="0" err="1"/>
              <a:t>reconn</a:t>
            </a:r>
            <a:r>
              <a:rPr lang="en-US" dirty="0"/>
              <a:t>)</a:t>
            </a:r>
          </a:p>
        </p:txBody>
      </p:sp>
      <p:sp>
        <p:nvSpPr>
          <p:cNvPr id="3" name="内容占位符 2">
            <a:extLst>
              <a:ext uri="{FF2B5EF4-FFF2-40B4-BE49-F238E27FC236}">
                <a16:creationId xmlns:a16="http://schemas.microsoft.com/office/drawing/2014/main" id="{86DA578D-45C2-4586-BF45-602E5E9663BB}"/>
              </a:ext>
            </a:extLst>
          </p:cNvPr>
          <p:cNvSpPr>
            <a:spLocks noGrp="1"/>
          </p:cNvSpPr>
          <p:nvPr>
            <p:ph idx="1"/>
          </p:nvPr>
        </p:nvSpPr>
        <p:spPr>
          <a:xfrm>
            <a:off x="936846" y="1127052"/>
            <a:ext cx="10416953" cy="2158408"/>
          </a:xfrm>
        </p:spPr>
        <p:txBody>
          <a:bodyPr>
            <a:normAutofit fontScale="77500" lnSpcReduction="20000"/>
          </a:bodyPr>
          <a:lstStyle/>
          <a:p>
            <a:r>
              <a:rPr lang="en-US" sz="2400" b="1" dirty="0"/>
              <a:t>Login</a:t>
            </a:r>
            <a:r>
              <a:rPr lang="en-US" sz="2400" dirty="0"/>
              <a:t>: show stored connections</a:t>
            </a:r>
          </a:p>
          <a:p>
            <a:r>
              <a:rPr lang="en-US" sz="2400" b="1" dirty="0"/>
              <a:t>Login -a &lt;alias&gt;  &lt;id&gt; </a:t>
            </a:r>
            <a:r>
              <a:rPr lang="en-US" sz="2400" dirty="0"/>
              <a:t>: create an alias for a login</a:t>
            </a:r>
          </a:p>
          <a:p>
            <a:r>
              <a:rPr lang="en-US" sz="2400" b="1" dirty="0"/>
              <a:t>Login &lt;id&gt;|&lt;alias&gt;|&lt;keyword&gt;</a:t>
            </a:r>
            <a:r>
              <a:rPr lang="en-US" sz="2400" dirty="0"/>
              <a:t>:  connect to db, or list the connections that match the keyword</a:t>
            </a:r>
          </a:p>
          <a:p>
            <a:r>
              <a:rPr lang="en-US" sz="2400" b="1" dirty="0"/>
              <a:t>Login –p &lt;id&gt;|&lt;alias&gt; </a:t>
            </a:r>
            <a:r>
              <a:rPr lang="en-US" sz="2400" dirty="0"/>
              <a:t>: print connection string</a:t>
            </a:r>
          </a:p>
          <a:p>
            <a:r>
              <a:rPr lang="en-US" sz="2400" b="1" dirty="0"/>
              <a:t>Reconn</a:t>
            </a:r>
            <a:r>
              <a:rPr lang="en-US" sz="2400" dirty="0"/>
              <a:t>: reconnect to the previous login database</a:t>
            </a:r>
          </a:p>
          <a:p>
            <a:r>
              <a:rPr lang="en-US" sz="2400" dirty="0"/>
              <a:t>The account information is stored as data\password.dat, and never be overridden by the new version</a:t>
            </a:r>
          </a:p>
          <a:p>
            <a:endParaRPr lang="en-US" dirty="0"/>
          </a:p>
          <a:p>
            <a:pPr marL="0" indent="0">
              <a:buNone/>
            </a:pPr>
            <a:endParaRPr lang="en-US" dirty="0"/>
          </a:p>
        </p:txBody>
      </p:sp>
      <p:graphicFrame>
        <p:nvGraphicFramePr>
          <p:cNvPr id="5" name="表格 4">
            <a:extLst>
              <a:ext uri="{FF2B5EF4-FFF2-40B4-BE49-F238E27FC236}">
                <a16:creationId xmlns:a16="http://schemas.microsoft.com/office/drawing/2014/main" id="{C60BDC7E-8E11-4AA2-BC27-128D63DB6FA9}"/>
              </a:ext>
            </a:extLst>
          </p:cNvPr>
          <p:cNvGraphicFramePr>
            <a:graphicFrameLocks noGrp="1"/>
          </p:cNvGraphicFramePr>
          <p:nvPr>
            <p:extLst>
              <p:ext uri="{D42A27DB-BD31-4B8C-83A1-F6EECF244321}">
                <p14:modId xmlns:p14="http://schemas.microsoft.com/office/powerpoint/2010/main" val="2954892295"/>
              </p:ext>
            </p:extLst>
          </p:nvPr>
        </p:nvGraphicFramePr>
        <p:xfrm>
          <a:off x="936847" y="3429000"/>
          <a:ext cx="10163544" cy="3256912"/>
        </p:xfrm>
        <a:graphic>
          <a:graphicData uri="http://schemas.openxmlformats.org/drawingml/2006/table">
            <a:tbl>
              <a:tblPr firstRow="1" bandRow="1">
                <a:tableStyleId>{5C22544A-7EE6-4342-B048-85BDC9FD1C3A}</a:tableStyleId>
              </a:tblPr>
              <a:tblGrid>
                <a:gridCol w="10163544">
                  <a:extLst>
                    <a:ext uri="{9D8B030D-6E8A-4147-A177-3AD203B41FA5}">
                      <a16:colId xmlns:a16="http://schemas.microsoft.com/office/drawing/2014/main" val="1464193459"/>
                    </a:ext>
                  </a:extLst>
                </a:gridCol>
              </a:tblGrid>
              <a:tr h="3256912">
                <a:tc>
                  <a:txBody>
                    <a:bodyPr/>
                    <a:lstStyle/>
                    <a:p>
                      <a:r>
                        <a:rPr lang="en-US" sz="1100" b="0" kern="1200" dirty="0">
                          <a:solidFill>
                            <a:schemeClr val="lt1"/>
                          </a:solidFill>
                          <a:latin typeface="Consolas" panose="020B0609020204030204" pitchFamily="49" charset="0"/>
                          <a:ea typeface="+mn-ea"/>
                          <a:cs typeface="Consolas" panose="020B0609020204030204" pitchFamily="49" charset="0"/>
                        </a:rPr>
                        <a:t>ORCL&gt; login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Alias                    Name                    User    SSH Link </a:t>
                      </a:r>
                      <a:r>
                        <a:rPr lang="en-US" sz="1100" b="0" kern="1200" dirty="0" err="1">
                          <a:solidFill>
                            <a:schemeClr val="lt1"/>
                          </a:solidFill>
                          <a:latin typeface="Consolas" panose="020B0609020204030204" pitchFamily="49" charset="0"/>
                          <a:ea typeface="+mn-ea"/>
                          <a:cs typeface="Consolas" panose="020B0609020204030204" pitchFamily="49" charset="0"/>
                        </a:rPr>
                        <a:t>Url</a:t>
                      </a:r>
                      <a:r>
                        <a:rPr lang="en-US" sz="1100" b="0" kern="1200" dirty="0">
                          <a:solidFill>
                            <a:schemeClr val="lt1"/>
                          </a:solidFill>
                          <a:latin typeface="Consolas" panose="020B0609020204030204" pitchFamily="49" charset="0"/>
                          <a:ea typeface="+mn-ea"/>
                          <a:cs typeface="Consolas" panose="020B0609020204030204" pitchFamily="49" charset="0"/>
                        </a:rPr>
                        <a:t>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 ------------------------------------ ---------- --------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1             cary@scaqaa05adm01/</a:t>
                      </a:r>
                      <a:r>
                        <a:rPr lang="en-US" sz="1100" b="0" kern="1200" dirty="0" err="1">
                          <a:solidFill>
                            <a:schemeClr val="lt1"/>
                          </a:solidFill>
                          <a:latin typeface="Consolas" panose="020B0609020204030204" pitchFamily="49" charset="0"/>
                          <a:ea typeface="+mn-ea"/>
                          <a:cs typeface="Consolas" panose="020B0609020204030204" pitchFamily="49" charset="0"/>
                        </a:rPr>
                        <a:t>yuisong</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cary</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:@snaccx5adm01.us.ocsdn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2             clo_normal@scao08adm06/</a:t>
                      </a:r>
                      <a:r>
                        <a:rPr lang="en-US" sz="1100" b="0" kern="1200" dirty="0" err="1">
                          <a:solidFill>
                            <a:schemeClr val="lt1"/>
                          </a:solidFill>
                          <a:latin typeface="Consolas" panose="020B0609020204030204" pitchFamily="49" charset="0"/>
                          <a:ea typeface="+mn-ea"/>
                          <a:cs typeface="Consolas" panose="020B0609020204030204" pitchFamily="49" charset="0"/>
                        </a:rPr>
                        <a:t>catdb</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:@snao08adm06.us.ocsdn.c</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3             clo_normal@slcm01adm01vm01/</a:t>
                      </a:r>
                      <a:r>
                        <a:rPr lang="en-US" sz="1100" b="0" kern="1200" dirty="0" err="1">
                          <a:solidFill>
                            <a:schemeClr val="lt1"/>
                          </a:solidFill>
                          <a:latin typeface="Consolas" panose="020B0609020204030204" pitchFamily="49" charset="0"/>
                          <a:ea typeface="+mn-ea"/>
                          <a:cs typeface="Consolas" panose="020B0609020204030204" pitchFamily="49" charset="0"/>
                        </a:rPr>
                        <a:t>rwp_shard</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:@sncm01adm01vm01.us.ocsd</a:t>
                      </a:r>
                      <a:br>
                        <a:rPr lang="en-US" sz="1100" b="1" kern="1200" dirty="0">
                          <a:solidFill>
                            <a:schemeClr val="lt1"/>
                          </a:solidFill>
                          <a:latin typeface="+mn-lt"/>
                          <a:ea typeface="+mn-ea"/>
                          <a:cs typeface="+mn-cs"/>
                        </a:rPr>
                      </a:br>
                      <a:r>
                        <a:rPr lang="en-US" sz="1100" b="0" kern="1200" dirty="0">
                          <a:solidFill>
                            <a:schemeClr val="lt1"/>
                          </a:solidFill>
                          <a:latin typeface="Consolas" panose="020B0609020204030204" pitchFamily="49" charset="0"/>
                          <a:ea typeface="+mn-ea"/>
                          <a:cs typeface="Consolas" panose="020B0609020204030204" pitchFamily="49" charset="0"/>
                        </a:rPr>
                        <a:t>ORCL&gt; login 2</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 </a:t>
                      </a:r>
                      <a:r>
                        <a:rPr lang="en-US" sz="1100" b="0" kern="1200" dirty="0" err="1">
                          <a:solidFill>
                            <a:schemeClr val="lt1"/>
                          </a:solidFill>
                          <a:latin typeface="Consolas" panose="020B0609020204030204" pitchFamily="49" charset="0"/>
                          <a:ea typeface="+mn-ea"/>
                          <a:cs typeface="Consolas" panose="020B0609020204030204" pitchFamily="49" charset="0"/>
                        </a:rPr>
                        <a:t>reconn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a:t>
                      </a:r>
                    </a:p>
                  </a:txBody>
                  <a:tcPr/>
                </a:tc>
                <a:extLst>
                  <a:ext uri="{0D108BD9-81ED-4DB2-BD59-A6C34878D82A}">
                    <a16:rowId xmlns:a16="http://schemas.microsoft.com/office/drawing/2014/main" val="4009727750"/>
                  </a:ext>
                </a:extLst>
              </a:tr>
            </a:tbl>
          </a:graphicData>
        </a:graphic>
      </p:graphicFrame>
    </p:spTree>
    <p:extLst>
      <p:ext uri="{BB962C8B-B14F-4D97-AF65-F5344CB8AC3E}">
        <p14:creationId xmlns:p14="http://schemas.microsoft.com/office/powerpoint/2010/main" val="1063437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231D9-A555-4DBB-8A37-5A9F72BB76DC}"/>
              </a:ext>
            </a:extLst>
          </p:cNvPr>
          <p:cNvSpPr>
            <a:spLocks noGrp="1"/>
          </p:cNvSpPr>
          <p:nvPr>
            <p:ph type="title"/>
          </p:nvPr>
        </p:nvSpPr>
        <p:spPr>
          <a:xfrm>
            <a:off x="838200" y="365126"/>
            <a:ext cx="10515600" cy="881784"/>
          </a:xfrm>
        </p:spPr>
        <p:txBody>
          <a:bodyPr/>
          <a:lstStyle/>
          <a:p>
            <a:r>
              <a:rPr lang="en-US" altLang="zh-CN" dirty="0"/>
              <a:t>Configuration files</a:t>
            </a:r>
            <a:endParaRPr lang="zh-CN" altLang="en-US" dirty="0"/>
          </a:p>
        </p:txBody>
      </p:sp>
      <p:sp>
        <p:nvSpPr>
          <p:cNvPr id="3" name="内容占位符 2">
            <a:extLst>
              <a:ext uri="{FF2B5EF4-FFF2-40B4-BE49-F238E27FC236}">
                <a16:creationId xmlns:a16="http://schemas.microsoft.com/office/drawing/2014/main" id="{2E66D47B-AACA-4037-9428-981792A0BE89}"/>
              </a:ext>
            </a:extLst>
          </p:cNvPr>
          <p:cNvSpPr>
            <a:spLocks noGrp="1"/>
          </p:cNvSpPr>
          <p:nvPr>
            <p:ph idx="1"/>
          </p:nvPr>
        </p:nvSpPr>
        <p:spPr>
          <a:xfrm>
            <a:off x="838200" y="1246910"/>
            <a:ext cx="10515600" cy="4930053"/>
          </a:xfrm>
        </p:spPr>
        <p:txBody>
          <a:bodyPr/>
          <a:lstStyle/>
          <a:p>
            <a:r>
              <a:rPr lang="en-US" altLang="zh-CN" dirty="0"/>
              <a:t>The Configuration files will not be deleted or overridden when extract newer DBCLI release into the same directory</a:t>
            </a:r>
          </a:p>
          <a:p>
            <a:r>
              <a:rPr lang="en-US" altLang="zh-CN" dirty="0"/>
              <a:t>The configuration </a:t>
            </a:r>
            <a:r>
              <a:rPr lang="en-US" altLang="zh-CN"/>
              <a:t>files includes:</a:t>
            </a:r>
            <a:endParaRPr lang="en-US" altLang="zh-CN" dirty="0"/>
          </a:p>
          <a:p>
            <a:pPr lvl="1"/>
            <a:r>
              <a:rPr lang="en-US" altLang="zh-CN" dirty="0"/>
              <a:t>The files under the “data” directory, including:</a:t>
            </a:r>
          </a:p>
          <a:p>
            <a:pPr lvl="2"/>
            <a:r>
              <a:rPr lang="en-US" altLang="zh-CN" dirty="0"/>
              <a:t>password.dat  : The account information that used by the “login” command</a:t>
            </a:r>
          </a:p>
          <a:p>
            <a:pPr lvl="2"/>
            <a:r>
              <a:rPr lang="en-US" altLang="zh-CN" dirty="0"/>
              <a:t>setting.dat: The permanent settings that created by “set </a:t>
            </a:r>
            <a:r>
              <a:rPr lang="en-US" altLang="zh-CN" b="1" dirty="0">
                <a:solidFill>
                  <a:srgbClr val="FF0000"/>
                </a:solidFill>
              </a:rPr>
              <a:t>-p</a:t>
            </a:r>
            <a:r>
              <a:rPr lang="en-US" altLang="zh-CN" dirty="0"/>
              <a:t> &lt;option&gt; &lt;value&gt;”</a:t>
            </a:r>
          </a:p>
          <a:p>
            <a:pPr lvl="2"/>
            <a:r>
              <a:rPr lang="en-US" altLang="zh-CN" dirty="0" err="1"/>
              <a:t>init.cfg</a:t>
            </a:r>
            <a:r>
              <a:rPr lang="en-US" altLang="zh-CN" dirty="0"/>
              <a:t>(Windows)/</a:t>
            </a:r>
            <a:r>
              <a:rPr lang="en-US" altLang="zh-CN" dirty="0" err="1"/>
              <a:t>init.conf</a:t>
            </a:r>
            <a:r>
              <a:rPr lang="en-US" altLang="zh-CN" dirty="0"/>
              <a:t>(Linux/OSX):  The MSDOS commands or Shell commands that impacted the startup of DBCLI</a:t>
            </a:r>
          </a:p>
          <a:p>
            <a:pPr lvl="2"/>
            <a:r>
              <a:rPr lang="en-US" altLang="zh-CN" dirty="0" err="1"/>
              <a:t>jdbc.cfg</a:t>
            </a:r>
            <a:r>
              <a:rPr lang="en-US" altLang="zh-CN" dirty="0"/>
              <a:t>: The user-defined database connection information</a:t>
            </a:r>
          </a:p>
          <a:p>
            <a:pPr lvl="2"/>
            <a:r>
              <a:rPr lang="en-US" altLang="zh-CN" dirty="0" err="1"/>
              <a:t>plugin.cfg</a:t>
            </a:r>
            <a:r>
              <a:rPr lang="en-US" altLang="zh-CN" dirty="0"/>
              <a:t>: The user-defined plugins</a:t>
            </a:r>
          </a:p>
          <a:p>
            <a:pPr lvl="1"/>
            <a:r>
              <a:rPr lang="en-US" altLang="zh-CN" dirty="0"/>
              <a:t>The user-defined aliases under the “aliases” directory</a:t>
            </a:r>
            <a:endParaRPr lang="zh-CN" altLang="en-US" dirty="0"/>
          </a:p>
        </p:txBody>
      </p:sp>
    </p:spTree>
    <p:extLst>
      <p:ext uri="{BB962C8B-B14F-4D97-AF65-F5344CB8AC3E}">
        <p14:creationId xmlns:p14="http://schemas.microsoft.com/office/powerpoint/2010/main" val="3137510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107217"/>
            <a:ext cx="10515600" cy="760291"/>
          </a:xfrm>
        </p:spPr>
        <p:txBody>
          <a:bodyPr/>
          <a:lstStyle/>
          <a:p>
            <a:r>
              <a:rPr lang="en-US" dirty="0"/>
              <a:t>Scripting Engines</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976923"/>
            <a:ext cx="10515600" cy="5541107"/>
          </a:xfrm>
        </p:spPr>
        <p:txBody>
          <a:bodyPr>
            <a:normAutofit fontScale="47500" lnSpcReduction="20000"/>
          </a:bodyPr>
          <a:lstStyle/>
          <a:p>
            <a:r>
              <a:rPr lang="en-US" dirty="0"/>
              <a:t>Input parameter names are from </a:t>
            </a:r>
            <a:r>
              <a:rPr lang="en-US" b="1" dirty="0">
                <a:solidFill>
                  <a:schemeClr val="accent1">
                    <a:lumMod val="75000"/>
                  </a:schemeClr>
                </a:solidFill>
              </a:rPr>
              <a:t>:V1</a:t>
            </a:r>
            <a:r>
              <a:rPr lang="en-US" dirty="0"/>
              <a:t>(or </a:t>
            </a:r>
            <a:r>
              <a:rPr lang="en-US" altLang="zh-CN" dirty="0">
                <a:solidFill>
                  <a:schemeClr val="accent1">
                    <a:lumMod val="75000"/>
                  </a:schemeClr>
                </a:solidFill>
              </a:rPr>
              <a:t>&amp;V1</a:t>
            </a:r>
            <a:r>
              <a:rPr lang="en-US" dirty="0"/>
              <a:t>) to </a:t>
            </a:r>
            <a:r>
              <a:rPr lang="en-US" dirty="0">
                <a:solidFill>
                  <a:schemeClr val="accent1">
                    <a:lumMod val="75000"/>
                  </a:schemeClr>
                </a:solidFill>
              </a:rPr>
              <a:t>:V20</a:t>
            </a:r>
            <a:r>
              <a:rPr lang="en-US" dirty="0"/>
              <a:t>(or </a:t>
            </a:r>
            <a:r>
              <a:rPr lang="en-US" b="1" dirty="0">
                <a:solidFill>
                  <a:schemeClr val="accent1">
                    <a:lumMod val="75000"/>
                  </a:schemeClr>
                </a:solidFill>
              </a:rPr>
              <a:t>&amp;V20</a:t>
            </a:r>
            <a:r>
              <a:rPr lang="en-US" dirty="0"/>
              <a:t>) and case-insensitive, however SQL*Plus is &amp;1…</a:t>
            </a:r>
          </a:p>
          <a:p>
            <a:r>
              <a:rPr lang="en-US" dirty="0"/>
              <a:t>V1 to V20 are all default to null(empty string) and don’t ask mandatory input, however SQL*Plus will ask for input if not specified in the command line.</a:t>
            </a:r>
          </a:p>
          <a:p>
            <a:r>
              <a:rPr lang="en-US" dirty="0"/>
              <a:t>A variable value can be used as either substitution(</a:t>
            </a:r>
            <a:r>
              <a:rPr lang="en-US" b="1" dirty="0">
                <a:solidFill>
                  <a:schemeClr val="accent1">
                    <a:lumMod val="75000"/>
                  </a:schemeClr>
                </a:solidFill>
              </a:rPr>
              <a:t>&amp;var</a:t>
            </a:r>
            <a:r>
              <a:rPr lang="en-US" dirty="0"/>
              <a:t>) and  binding(</a:t>
            </a:r>
            <a:r>
              <a:rPr lang="en-US" b="1" dirty="0">
                <a:solidFill>
                  <a:schemeClr val="accent1">
                    <a:lumMod val="75000"/>
                  </a:schemeClr>
                </a:solidFill>
              </a:rPr>
              <a:t>:var</a:t>
            </a:r>
            <a:r>
              <a:rPr lang="en-US" dirty="0"/>
              <a:t>)</a:t>
            </a:r>
          </a:p>
          <a:p>
            <a:r>
              <a:rPr lang="en-US" dirty="0"/>
              <a:t>Either input parameter or variable can pre-define default value and options(</a:t>
            </a:r>
            <a:r>
              <a:rPr lang="en-US" b="1" dirty="0">
                <a:solidFill>
                  <a:schemeClr val="accent1">
                    <a:lumMod val="75000"/>
                  </a:schemeClr>
                </a:solidFill>
              </a:rPr>
              <a:t>-option</a:t>
            </a:r>
            <a:r>
              <a:rPr lang="en-US" dirty="0"/>
              <a:t>) in the script annotation part(sub-part of the documentation)</a:t>
            </a:r>
          </a:p>
          <a:p>
            <a:r>
              <a:rPr lang="en-US" dirty="0"/>
              <a:t>If an input parameter is dot(</a:t>
            </a:r>
            <a:r>
              <a:rPr lang="en-US" b="1" dirty="0">
                <a:solidFill>
                  <a:schemeClr val="accent1">
                    <a:lumMod val="75000"/>
                  </a:schemeClr>
                </a:solidFill>
              </a:rPr>
              <a:t>.</a:t>
            </a:r>
            <a:r>
              <a:rPr lang="en-US" dirty="0"/>
              <a:t>), it means using the default value</a:t>
            </a:r>
          </a:p>
          <a:p>
            <a:r>
              <a:rPr lang="en-US" dirty="0"/>
              <a:t>3 switches can be defined in the annotation part and can be treated as variables: </a:t>
            </a:r>
          </a:p>
          <a:p>
            <a:pPr lvl="1"/>
            <a:r>
              <a:rPr lang="en-US" dirty="0"/>
              <a:t>Privilege switch(</a:t>
            </a:r>
            <a:r>
              <a:rPr lang="en-US" b="1" dirty="0">
                <a:solidFill>
                  <a:schemeClr val="accent1">
                    <a:lumMod val="75000"/>
                  </a:schemeClr>
                </a:solidFill>
              </a:rPr>
              <a:t>@</a:t>
            </a:r>
            <a:r>
              <a:rPr lang="en-US" b="1" dirty="0" err="1">
                <a:solidFill>
                  <a:schemeClr val="accent1">
                    <a:lumMod val="75000"/>
                  </a:schemeClr>
                </a:solidFill>
              </a:rPr>
              <a:t>check_access_</a:t>
            </a:r>
            <a:r>
              <a:rPr lang="en-US" dirty="0" err="1"/>
              <a:t>xxx</a:t>
            </a:r>
            <a:r>
              <a:rPr lang="en-US" dirty="0"/>
              <a:t>): auto-choose the first value that matches the required access right</a:t>
            </a:r>
          </a:p>
          <a:p>
            <a:pPr lvl="1"/>
            <a:r>
              <a:rPr lang="en-US" dirty="0"/>
              <a:t>User switch(</a:t>
            </a:r>
            <a:r>
              <a:rPr lang="en-US" b="1" dirty="0">
                <a:solidFill>
                  <a:schemeClr val="accent1">
                    <a:lumMod val="75000"/>
                  </a:schemeClr>
                </a:solidFill>
              </a:rPr>
              <a:t>@</a:t>
            </a:r>
            <a:r>
              <a:rPr lang="en-US" b="1" dirty="0" err="1">
                <a:solidFill>
                  <a:schemeClr val="accent1">
                    <a:lumMod val="75000"/>
                  </a:schemeClr>
                </a:solidFill>
              </a:rPr>
              <a:t>check_user_</a:t>
            </a:r>
            <a:r>
              <a:rPr lang="en-US" dirty="0" err="1"/>
              <a:t>xxx</a:t>
            </a:r>
            <a:r>
              <a:rPr lang="en-US" dirty="0"/>
              <a:t>): auto-choose the first value that login user matches  the required user</a:t>
            </a:r>
          </a:p>
          <a:p>
            <a:pPr lvl="1"/>
            <a:r>
              <a:rPr lang="en-US" dirty="0"/>
              <a:t>Version switch (@other): auto-choose the first value that matches the require db version</a:t>
            </a:r>
          </a:p>
          <a:p>
            <a:pPr lvl="1"/>
            <a:r>
              <a:rPr lang="en-US" dirty="0"/>
              <a:t>If  the “</a:t>
            </a:r>
            <a:r>
              <a:rPr lang="en-US" b="1" dirty="0">
                <a:solidFill>
                  <a:schemeClr val="accent1">
                    <a:lumMod val="75000"/>
                  </a:schemeClr>
                </a:solidFill>
              </a:rPr>
              <a:t>default</a:t>
            </a:r>
            <a:r>
              <a:rPr lang="en-US" dirty="0"/>
              <a:t>” option is not defined in a switch annotation and current login user cannot match any requirement, then the script will exit with an error </a:t>
            </a:r>
          </a:p>
          <a:p>
            <a:r>
              <a:rPr lang="en-US" dirty="0"/>
              <a:t>2 other annotations:</a:t>
            </a:r>
          </a:p>
          <a:p>
            <a:pPr lvl="1"/>
            <a:r>
              <a:rPr lang="en-US" dirty="0"/>
              <a:t>@ALIAS: defines the nicknames of the script, multiple nicknames should be separated by comma(,)</a:t>
            </a:r>
          </a:p>
          <a:p>
            <a:pPr lvl="1"/>
            <a:r>
              <a:rPr lang="en-US" dirty="0"/>
              <a:t>@ARGS: defines the minimum number of </a:t>
            </a:r>
            <a:r>
              <a:rPr lang="en-US"/>
              <a:t>input parameters</a:t>
            </a:r>
            <a:endParaRPr lang="en-US" dirty="0"/>
          </a:p>
          <a:p>
            <a:r>
              <a:rPr lang="en-US" dirty="0"/>
              <a:t>The life cycle of the VAR/DEFINE/SET settings are script-locally, and don’t affect the global level settings, however in SQL*Plus those are all global, which can mess the variables of different scripts.</a:t>
            </a:r>
          </a:p>
          <a:p>
            <a:r>
              <a:rPr lang="en-US" dirty="0"/>
              <a:t>Engines:</a:t>
            </a:r>
          </a:p>
          <a:p>
            <a:pPr lvl="1"/>
            <a:r>
              <a:rPr lang="en-US" dirty="0"/>
              <a:t>SQL*Plus-style engine: does not support all SQL*Plus syntax, but supports all commands that dbcli provides(</a:t>
            </a:r>
            <a:r>
              <a:rPr lang="en-US" b="1" dirty="0">
                <a:solidFill>
                  <a:schemeClr val="accent1">
                    <a:lumMod val="75000"/>
                  </a:schemeClr>
                </a:solidFill>
              </a:rPr>
              <a:t>help -a </a:t>
            </a:r>
            <a:r>
              <a:rPr lang="en-US" dirty="0"/>
              <a:t>to list all supported commands)</a:t>
            </a:r>
          </a:p>
          <a:p>
            <a:pPr lvl="2"/>
            <a:r>
              <a:rPr lang="en-US" b="1" dirty="0">
                <a:solidFill>
                  <a:schemeClr val="accent1">
                    <a:lumMod val="75000"/>
                  </a:schemeClr>
                </a:solidFill>
              </a:rPr>
              <a:t>Show</a:t>
            </a:r>
            <a:r>
              <a:rPr lang="en-US" dirty="0"/>
              <a:t>:  Executes the pre-defined scripts that don’t require any input parameter</a:t>
            </a:r>
          </a:p>
          <a:p>
            <a:pPr lvl="2"/>
            <a:r>
              <a:rPr lang="en-US" b="1" dirty="0">
                <a:solidFill>
                  <a:schemeClr val="accent1">
                    <a:lumMod val="75000"/>
                  </a:schemeClr>
                </a:solidFill>
              </a:rPr>
              <a:t>Ora</a:t>
            </a:r>
            <a:r>
              <a:rPr lang="en-US" dirty="0"/>
              <a:t>: Executes the pre-defined scripts that accept parameters</a:t>
            </a:r>
          </a:p>
          <a:p>
            <a:pPr lvl="2"/>
            <a:r>
              <a:rPr lang="en-US" b="1" dirty="0">
                <a:solidFill>
                  <a:schemeClr val="accent1">
                    <a:lumMod val="75000"/>
                  </a:schemeClr>
                </a:solidFill>
              </a:rPr>
              <a:t>SYS</a:t>
            </a:r>
            <a:r>
              <a:rPr lang="en-US" dirty="0"/>
              <a:t>: Similar to Ora, but executes the pre-defined scripts that refer to x$ table</a:t>
            </a:r>
          </a:p>
          <a:p>
            <a:pPr lvl="2"/>
            <a:r>
              <a:rPr lang="en-US" b="1" dirty="0">
                <a:solidFill>
                  <a:schemeClr val="accent1">
                    <a:lumMod val="75000"/>
                  </a:schemeClr>
                </a:solidFill>
              </a:rPr>
              <a:t>EXA</a:t>
            </a:r>
            <a:r>
              <a:rPr lang="en-US" dirty="0"/>
              <a:t>: Similar to Ora, but executes the pre-defined scripts that to query Exadata information</a:t>
            </a:r>
          </a:p>
          <a:p>
            <a:pPr lvl="1"/>
            <a:r>
              <a:rPr lang="en-US" dirty="0"/>
              <a:t>Snapper engine(</a:t>
            </a:r>
            <a:r>
              <a:rPr lang="en-US" b="1" dirty="0">
                <a:solidFill>
                  <a:schemeClr val="accent1">
                    <a:lumMod val="75000"/>
                  </a:schemeClr>
                </a:solidFill>
              </a:rPr>
              <a:t>snap</a:t>
            </a:r>
            <a:r>
              <a:rPr lang="en-US" dirty="0"/>
              <a:t>):</a:t>
            </a:r>
            <a:r>
              <a:rPr lang="zh-CN" altLang="en-US" dirty="0"/>
              <a:t> </a:t>
            </a:r>
            <a:r>
              <a:rPr lang="en-US" altLang="zh-CN" dirty="0"/>
              <a:t>JSON/Lua format, to compute the delta values of the same queries in a specific period, support Linux top-style output</a:t>
            </a:r>
          </a:p>
          <a:p>
            <a:pPr lvl="1"/>
            <a:r>
              <a:rPr lang="en-US" dirty="0"/>
              <a:t>Graphing engine(</a:t>
            </a:r>
            <a:r>
              <a:rPr lang="en-US" b="1" dirty="0">
                <a:solidFill>
                  <a:schemeClr val="accent1">
                    <a:lumMod val="75000"/>
                  </a:schemeClr>
                </a:solidFill>
              </a:rPr>
              <a:t>chart/</a:t>
            </a:r>
            <a:r>
              <a:rPr lang="en-US" b="1" dirty="0" err="1">
                <a:solidFill>
                  <a:schemeClr val="accent1">
                    <a:lumMod val="75000"/>
                  </a:schemeClr>
                </a:solidFill>
              </a:rPr>
              <a:t>ch</a:t>
            </a:r>
            <a:r>
              <a:rPr lang="en-US" dirty="0"/>
              <a:t>): </a:t>
            </a:r>
            <a:r>
              <a:rPr lang="en-US" altLang="zh-CN" dirty="0"/>
              <a:t>JSON/Lua format, to</a:t>
            </a:r>
            <a:r>
              <a:rPr lang="en-US" dirty="0"/>
              <a:t> generate line/bar chart of the time-series data, mainly used on AWR data</a:t>
            </a:r>
          </a:p>
        </p:txBody>
      </p:sp>
    </p:spTree>
    <p:extLst>
      <p:ext uri="{BB962C8B-B14F-4D97-AF65-F5344CB8AC3E}">
        <p14:creationId xmlns:p14="http://schemas.microsoft.com/office/powerpoint/2010/main" val="1687118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74AD1-1FE7-4190-9345-65532ED6F564}"/>
              </a:ext>
            </a:extLst>
          </p:cNvPr>
          <p:cNvSpPr>
            <a:spLocks noGrp="1"/>
          </p:cNvSpPr>
          <p:nvPr>
            <p:ph type="title"/>
          </p:nvPr>
        </p:nvSpPr>
        <p:spPr>
          <a:xfrm>
            <a:off x="838200" y="156308"/>
            <a:ext cx="10515600" cy="593970"/>
          </a:xfrm>
        </p:spPr>
        <p:txBody>
          <a:bodyPr>
            <a:normAutofit fontScale="90000"/>
          </a:bodyPr>
          <a:lstStyle/>
          <a:p>
            <a:r>
              <a:rPr lang="en-US" dirty="0"/>
              <a:t>Common Pre-defined Scripts (1)</a:t>
            </a:r>
          </a:p>
        </p:txBody>
      </p:sp>
      <p:sp>
        <p:nvSpPr>
          <p:cNvPr id="3" name="内容占位符 2">
            <a:extLst>
              <a:ext uri="{FF2B5EF4-FFF2-40B4-BE49-F238E27FC236}">
                <a16:creationId xmlns:a16="http://schemas.microsoft.com/office/drawing/2014/main" id="{0F62E6C0-2DDF-4F51-A1B5-1DA4F66A4097}"/>
              </a:ext>
            </a:extLst>
          </p:cNvPr>
          <p:cNvSpPr>
            <a:spLocks noGrp="1"/>
          </p:cNvSpPr>
          <p:nvPr>
            <p:ph idx="1"/>
          </p:nvPr>
        </p:nvSpPr>
        <p:spPr>
          <a:xfrm>
            <a:off x="838200" y="859692"/>
            <a:ext cx="10515600" cy="5841999"/>
          </a:xfrm>
        </p:spPr>
        <p:txBody>
          <a:bodyPr>
            <a:normAutofit fontScale="40000" lnSpcReduction="20000"/>
          </a:bodyPr>
          <a:lstStyle/>
          <a:p>
            <a:pPr marL="0" indent="0">
              <a:buNone/>
            </a:pPr>
            <a:r>
              <a:rPr lang="en-US" b="1" dirty="0">
                <a:solidFill>
                  <a:srgbClr val="FF0000"/>
                </a:solidFill>
              </a:rPr>
              <a:t>*  Note</a:t>
            </a:r>
            <a:r>
              <a:rPr lang="en-US" b="1" dirty="0"/>
              <a:t>: </a:t>
            </a:r>
            <a:r>
              <a:rPr lang="en-US" b="1" dirty="0">
                <a:solidFill>
                  <a:schemeClr val="accent1">
                    <a:lumMod val="75000"/>
                  </a:schemeClr>
                </a:solidFill>
              </a:rPr>
              <a:t>[…]</a:t>
            </a:r>
            <a:r>
              <a:rPr lang="en-US" b="1" dirty="0"/>
              <a:t> means optional, </a:t>
            </a:r>
            <a:r>
              <a:rPr lang="en-US" b="1" dirty="0">
                <a:solidFill>
                  <a:srgbClr val="0070C0"/>
                </a:solidFill>
              </a:rPr>
              <a:t>|</a:t>
            </a:r>
            <a:r>
              <a:rPr lang="en-US" b="1" dirty="0"/>
              <a:t> means “OR”</a:t>
            </a:r>
          </a:p>
          <a:p>
            <a:r>
              <a:rPr lang="en-US" sz="2300" dirty="0">
                <a:latin typeface="Courier New" panose="02070309020205020404" pitchFamily="49" charset="0"/>
                <a:cs typeface="Courier New" panose="02070309020205020404" pitchFamily="49" charset="0"/>
              </a:rPr>
              <a:t>top [interval] [-</a:t>
            </a:r>
            <a:r>
              <a:rPr lang="en-US" sz="2300" dirty="0" err="1">
                <a:latin typeface="Courier New" panose="02070309020205020404" pitchFamily="49" charset="0"/>
                <a:cs typeface="Courier New" panose="02070309020205020404" pitchFamily="49" charset="0"/>
              </a:rPr>
              <a:t>iostat</a:t>
            </a:r>
            <a:r>
              <a:rPr lang="en-US" sz="2300" dirty="0">
                <a:latin typeface="Courier New" panose="02070309020205020404" pitchFamily="49" charset="0"/>
                <a:cs typeface="Courier New" panose="02070309020205020404" pitchFamily="49" charset="0"/>
              </a:rPr>
              <a:t>|-latch] [-</a:t>
            </a:r>
            <a:r>
              <a:rPr lang="en-US" sz="2300" dirty="0" err="1">
                <a:latin typeface="Courier New" panose="02070309020205020404" pitchFamily="49" charset="0"/>
                <a:cs typeface="Courier New" panose="02070309020205020404" pitchFamily="49" charset="0"/>
              </a:rPr>
              <a:t>filestat</a:t>
            </a:r>
            <a:r>
              <a:rPr lang="en-US" sz="2300" dirty="0">
                <a:latin typeface="Courier New" panose="02070309020205020404" pitchFamily="49" charset="0"/>
                <a:cs typeface="Courier New" panose="02070309020205020404" pitchFamily="49" charset="0"/>
              </a:rPr>
              <a:t>]: monitor db stats with specific interval, default is 10 seconds</a:t>
            </a:r>
          </a:p>
          <a:p>
            <a:r>
              <a:rPr lang="en-US" sz="2300" dirty="0" err="1">
                <a:latin typeface="Courier New" panose="02070309020205020404" pitchFamily="49" charset="0"/>
                <a:cs typeface="Courier New" panose="02070309020205020404" pitchFamily="49" charset="0"/>
              </a:rPr>
              <a:t>cellio</a:t>
            </a:r>
            <a:r>
              <a:rPr lang="en-US" sz="2300" dirty="0">
                <a:latin typeface="Courier New" panose="02070309020205020404" pitchFamily="49" charset="0"/>
                <a:cs typeface="Courier New" panose="02070309020205020404" pitchFamily="49" charset="0"/>
              </a:rPr>
              <a:t> [interval] </a:t>
            </a:r>
            <a:r>
              <a:rPr lang="nb-NO" sz="2300" dirty="0">
                <a:latin typeface="Courier New" panose="02070309020205020404" pitchFamily="49" charset="0"/>
                <a:cs typeface="Courier New" panose="02070309020205020404" pitchFamily="49" charset="0"/>
              </a:rPr>
              <a:t>[-pred|-cc|-db] [-cell] [-diskio] </a:t>
            </a:r>
            <a:r>
              <a:rPr lang="en-US" sz="2300" dirty="0">
                <a:latin typeface="Courier New" panose="02070309020205020404" pitchFamily="49" charset="0"/>
                <a:cs typeface="Courier New" panose="02070309020205020404" pitchFamily="49" charset="0"/>
              </a:rPr>
              <a:t>: monitor Exadata cell stats with specific interval, default is 20 seconds</a:t>
            </a:r>
          </a:p>
          <a:p>
            <a:r>
              <a:rPr lang="en-US" sz="2300" dirty="0">
                <a:latin typeface="Courier New" panose="02070309020205020404" pitchFamily="49" charset="0"/>
                <a:cs typeface="Courier New" panose="02070309020205020404" pitchFamily="49" charset="0"/>
              </a:rPr>
              <a:t>Exa cell: show Exadata information</a:t>
            </a:r>
          </a:p>
          <a:p>
            <a:r>
              <a:rPr lang="en-US" sz="2300" dirty="0">
                <a:latin typeface="Courier New" panose="02070309020205020404" pitchFamily="49" charset="0"/>
                <a:cs typeface="Courier New" panose="02070309020205020404" pitchFamily="49" charset="0"/>
              </a:rPr>
              <a:t>Ora/sys param &lt;keyword&gt;: show parameters that match the keyword</a:t>
            </a:r>
          </a:p>
          <a:p>
            <a:r>
              <a:rPr lang="en-US" sz="2300" dirty="0">
                <a:latin typeface="Courier New" panose="02070309020205020404" pitchFamily="49" charset="0"/>
                <a:cs typeface="Courier New" panose="02070309020205020404" pitchFamily="49" charset="0"/>
              </a:rPr>
              <a:t>Ora tbs [&lt;</a:t>
            </a:r>
            <a:r>
              <a:rPr lang="en-US" sz="2300" dirty="0" err="1">
                <a:latin typeface="Courier New" panose="02070309020205020404" pitchFamily="49" charset="0"/>
                <a:cs typeface="Courier New" panose="02070309020205020404" pitchFamily="49" charset="0"/>
              </a:rPr>
              <a:t>tablespace_name</a:t>
            </a:r>
            <a:r>
              <a:rPr lang="en-US" sz="2300" dirty="0">
                <a:latin typeface="Courier New" panose="02070309020205020404" pitchFamily="49" charset="0"/>
                <a:cs typeface="Courier New" panose="02070309020205020404" pitchFamily="49" charset="0"/>
              </a:rPr>
              <a:t>&gt;]: show tablespace usages</a:t>
            </a:r>
          </a:p>
          <a:p>
            <a:r>
              <a:rPr lang="en-US" sz="2300" dirty="0">
                <a:latin typeface="Courier New" panose="02070309020205020404" pitchFamily="49" charset="0"/>
                <a:cs typeface="Courier New" panose="02070309020205020404" pitchFamily="49" charset="0"/>
              </a:rPr>
              <a:t>ora actives [-b|-p|-m]: list active SQLs</a:t>
            </a:r>
          </a:p>
          <a:p>
            <a:r>
              <a:rPr lang="en-US" sz="2300" dirty="0">
                <a:latin typeface="Courier New" panose="02070309020205020404" pitchFamily="49" charset="0"/>
                <a:cs typeface="Courier New" panose="02070309020205020404" pitchFamily="49" charset="0"/>
              </a:rPr>
              <a:t>ora plan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&lt;</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&gt;: show execution plan</a:t>
            </a:r>
          </a:p>
          <a:p>
            <a:r>
              <a:rPr lang="en-US" sz="2300" dirty="0">
                <a:latin typeface="Courier New" panose="02070309020205020404" pitchFamily="49" charset="0"/>
                <a:cs typeface="Courier New" panose="02070309020205020404" pitchFamily="49" charset="0"/>
              </a:rPr>
              <a:t>ora sql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show SQL text and stats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sql_exec_id</a:t>
            </a:r>
            <a:r>
              <a:rPr lang="en-US" sz="2300" dirty="0">
                <a:latin typeface="Courier New" panose="02070309020205020404" pitchFamily="49" charset="0"/>
                <a:cs typeface="Courier New" panose="02070309020205020404" pitchFamily="49" charset="0"/>
              </a:rPr>
              <a:t>][-l]]: show sql monitor list, or extract SQL Monitor report. Type ‘help 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for more usages.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ashplan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 [-dash]:</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show</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sql plan + aggregated ash cost of all executions of the same </a:t>
            </a:r>
            <a:r>
              <a:rPr lang="en-US" altLang="zh-CN" sz="2300" dirty="0" err="1">
                <a:latin typeface="Courier New" panose="02070309020205020404" pitchFamily="49" charset="0"/>
                <a:cs typeface="Courier New" panose="02070309020205020404" pitchFamily="49" charset="0"/>
              </a:rPr>
              <a:t>phv</a:t>
            </a:r>
            <a:endParaRPr lang="en-US" altLang="zh-CN" sz="2300" dirty="0">
              <a:latin typeface="Courier New" panose="02070309020205020404" pitchFamily="49" charset="0"/>
              <a:cs typeface="Courier New" panose="02070309020205020404" pitchFamily="49" charset="0"/>
            </a:endParaRP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ashchain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&gt;|&lt;sid&gt;] [-sid|-p] [-flat]: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ashtop</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[-snap &lt;seconds&gt;] [-p|-o]: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obj &lt;</a:t>
            </a:r>
            <a:r>
              <a:rPr lang="en-US" sz="2300" dirty="0" err="1">
                <a:latin typeface="Courier New" panose="02070309020205020404" pitchFamily="49" charset="0"/>
                <a:cs typeface="Courier New" panose="02070309020205020404" pitchFamily="49" charset="0"/>
              </a:rPr>
              <a:t>object_id|data_object_id</a:t>
            </a:r>
            <a:r>
              <a:rPr lang="en-US" sz="2300" dirty="0">
                <a:latin typeface="Courier New" panose="02070309020205020404" pitchFamily="49" charset="0"/>
                <a:cs typeface="Courier New" panose="02070309020205020404" pitchFamily="49" charset="0"/>
              </a:rPr>
              <a:t>|[owner.]</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information of an object</a:t>
            </a:r>
          </a:p>
          <a:p>
            <a:r>
              <a:rPr lang="en-US" sz="2300" dirty="0">
                <a:latin typeface="Courier New" panose="02070309020205020404" pitchFamily="49" charset="0"/>
                <a:cs typeface="Courier New" panose="02070309020205020404" pitchFamily="49" charset="0"/>
              </a:rPr>
              <a:t>Ora search &lt;keyword&gt;: search object with specific keyword</a:t>
            </a:r>
          </a:p>
          <a:p>
            <a:r>
              <a:rPr lang="en-US" sz="2300" dirty="0">
                <a:latin typeface="Courier New" panose="02070309020205020404" pitchFamily="49" charset="0"/>
                <a:cs typeface="Courier New" panose="02070309020205020404" pitchFamily="49" charset="0"/>
              </a:rPr>
              <a:t>Ora size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space usage of an object</a:t>
            </a:r>
          </a:p>
          <a:p>
            <a:r>
              <a:rPr lang="en-US" sz="2300" dirty="0">
                <a:latin typeface="Courier New" panose="02070309020205020404" pitchFamily="49" charset="0"/>
                <a:cs typeface="Courier New" panose="02070309020205020404" pitchFamily="49" charset="0"/>
              </a:rPr>
              <a:t>Ora space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[-adv]: show detailed space usage of an object</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of an object</a:t>
            </a:r>
          </a:p>
          <a:p>
            <a:r>
              <a:rPr lang="en-US" sz="2300" dirty="0">
                <a:latin typeface="Courier New" panose="02070309020205020404" pitchFamily="49" charset="0"/>
                <a:cs typeface="Courier New" panose="02070309020205020404" pitchFamily="49" charset="0"/>
              </a:rPr>
              <a:t>Ora stats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[-advise]: show table stats or run statistics advisor</a:t>
            </a:r>
          </a:p>
          <a:p>
            <a:r>
              <a:rPr lang="en-US" sz="2300" dirty="0">
                <a:latin typeface="Courier New" panose="02070309020205020404" pitchFamily="49" charset="0"/>
                <a:cs typeface="Courier New" panose="02070309020205020404" pitchFamily="49" charset="0"/>
              </a:rPr>
              <a:t>Ora histogram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&lt;column&gt; […]: Show/change histogram of a column</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spd</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show SPD information of an object</a:t>
            </a:r>
          </a:p>
          <a:p>
            <a:r>
              <a:rPr lang="en-US" sz="2300" dirty="0">
                <a:latin typeface="Courier New" panose="02070309020205020404" pitchFamily="49" charset="0"/>
                <a:cs typeface="Courier New" panose="02070309020205020404" pitchFamily="49" charset="0"/>
              </a:rPr>
              <a:t>Ora/sys </a:t>
            </a:r>
            <a:r>
              <a:rPr lang="en-US" sz="2300" dirty="0" err="1">
                <a:latin typeface="Courier New" panose="02070309020205020404" pitchFamily="49" charset="0"/>
                <a:cs typeface="Courier New" panose="02070309020205020404" pitchFamily="49" charset="0"/>
              </a:rPr>
              <a:t>liblock</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library cache lock</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lockobj</a:t>
            </a:r>
            <a:r>
              <a:rPr lang="en-US" sz="2300" dirty="0">
                <a:latin typeface="Courier New" panose="02070309020205020404" pitchFamily="49" charset="0"/>
                <a:cs typeface="Courier New" panose="02070309020205020404" pitchFamily="49" charset="0"/>
              </a:rPr>
              <a:t>: show DML lock information</a:t>
            </a:r>
          </a:p>
          <a:p>
            <a:r>
              <a:rPr lang="en-US" sz="2300" dirty="0">
                <a:latin typeface="Courier New" panose="02070309020205020404" pitchFamily="49" charset="0"/>
                <a:cs typeface="Courier New" panose="02070309020205020404" pitchFamily="49" charset="0"/>
              </a:rPr>
              <a:t>Show waiters: show blocking information</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waitchain</a:t>
            </a:r>
            <a:r>
              <a:rPr lang="en-US" sz="2300" dirty="0">
                <a:latin typeface="Courier New" panose="02070309020205020404" pitchFamily="49" charset="0"/>
                <a:cs typeface="Courier New" panose="02070309020205020404" pitchFamily="49" charset="0"/>
              </a:rPr>
              <a:t>: show blocking information</a:t>
            </a:r>
          </a:p>
          <a:p>
            <a:r>
              <a:rPr lang="en-US" sz="2300" dirty="0">
                <a:latin typeface="Courier New" panose="02070309020205020404" pitchFamily="49" charset="0"/>
                <a:cs typeface="Courier New" panose="02070309020205020404" pitchFamily="49" charset="0"/>
              </a:rPr>
              <a:t>Show trans: show running transactions</a:t>
            </a:r>
          </a:p>
          <a:p>
            <a:endParaRPr lang="en-US" dirty="0"/>
          </a:p>
          <a:p>
            <a:endParaRPr lang="en-US" dirty="0"/>
          </a:p>
        </p:txBody>
      </p:sp>
    </p:spTree>
    <p:extLst>
      <p:ext uri="{BB962C8B-B14F-4D97-AF65-F5344CB8AC3E}">
        <p14:creationId xmlns:p14="http://schemas.microsoft.com/office/powerpoint/2010/main" val="20936108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2C9B65-05D5-4E2E-BF4E-7AAF20D8A707}"/>
              </a:ext>
            </a:extLst>
          </p:cNvPr>
          <p:cNvSpPr>
            <a:spLocks noGrp="1"/>
          </p:cNvSpPr>
          <p:nvPr>
            <p:ph idx="1"/>
          </p:nvPr>
        </p:nvSpPr>
        <p:spPr>
          <a:xfrm>
            <a:off x="838200" y="508000"/>
            <a:ext cx="10515600" cy="6252308"/>
          </a:xfrm>
        </p:spPr>
        <p:txBody>
          <a:bodyPr>
            <a:normAutofit fontScale="92500" lnSpcReduction="10000"/>
          </a:bodyPr>
          <a:lstStyle/>
          <a:p>
            <a:r>
              <a:rPr lang="en-US" sz="1100" dirty="0">
                <a:latin typeface="Consolas" panose="020B0609020204030204" pitchFamily="49" charset="0"/>
              </a:rPr>
              <a:t>Show </a:t>
            </a:r>
            <a:r>
              <a:rPr lang="en-US" sz="1100" dirty="0" err="1">
                <a:latin typeface="Consolas" panose="020B0609020204030204" pitchFamily="49" charset="0"/>
              </a:rPr>
              <a:t>sga</a:t>
            </a:r>
            <a:r>
              <a:rPr lang="en-US" sz="1100" dirty="0">
                <a:latin typeface="Consolas" panose="020B0609020204030204" pitchFamily="49" charset="0"/>
              </a:rPr>
              <a:t>: show </a:t>
            </a:r>
            <a:r>
              <a:rPr lang="en-US" sz="1100" dirty="0" err="1">
                <a:latin typeface="Consolas" panose="020B0609020204030204" pitchFamily="49" charset="0"/>
              </a:rPr>
              <a:t>sga</a:t>
            </a:r>
            <a:r>
              <a:rPr lang="en-US" sz="1100" dirty="0">
                <a:latin typeface="Consolas" panose="020B0609020204030204" pitchFamily="49" charset="0"/>
              </a:rPr>
              <a:t> information</a:t>
            </a:r>
          </a:p>
          <a:p>
            <a:r>
              <a:rPr lang="en-US" sz="1100" dirty="0">
                <a:latin typeface="Consolas" panose="020B0609020204030204" pitchFamily="49" charset="0"/>
              </a:rPr>
              <a:t>Show </a:t>
            </a:r>
            <a:r>
              <a:rPr lang="en-US" sz="1100" dirty="0" err="1">
                <a:latin typeface="Consolas" panose="020B0609020204030204" pitchFamily="49" charset="0"/>
              </a:rPr>
              <a:t>pga</a:t>
            </a:r>
            <a:r>
              <a:rPr lang="en-US" sz="1100" dirty="0">
                <a:latin typeface="Consolas" panose="020B0609020204030204" pitchFamily="49" charset="0"/>
              </a:rPr>
              <a:t>: show </a:t>
            </a:r>
            <a:r>
              <a:rPr lang="en-US" sz="1100" dirty="0" err="1">
                <a:latin typeface="Consolas" panose="020B0609020204030204" pitchFamily="49" charset="0"/>
              </a:rPr>
              <a:t>pga</a:t>
            </a:r>
            <a:r>
              <a:rPr lang="en-US" sz="1100" dirty="0">
                <a:latin typeface="Consolas" panose="020B0609020204030204" pitchFamily="49" charset="0"/>
              </a:rPr>
              <a:t> information</a:t>
            </a:r>
          </a:p>
          <a:p>
            <a:r>
              <a:rPr lang="en-US" sz="1100" dirty="0">
                <a:latin typeface="Consolas" panose="020B0609020204030204" pitchFamily="49" charset="0"/>
              </a:rPr>
              <a:t>Show me: show information of my session</a:t>
            </a:r>
          </a:p>
          <a:p>
            <a:r>
              <a:rPr lang="en-US" sz="1100" dirty="0">
                <a:latin typeface="Consolas" panose="020B0609020204030204" pitchFamily="49" charset="0"/>
              </a:rPr>
              <a:t>Ora session &lt;sid&gt; [&lt;</a:t>
            </a:r>
            <a:r>
              <a:rPr lang="en-US" sz="1100" dirty="0" err="1">
                <a:latin typeface="Consolas" panose="020B0609020204030204" pitchFamily="49" charset="0"/>
              </a:rPr>
              <a:t>inst_id</a:t>
            </a:r>
            <a:r>
              <a:rPr lang="en-US" sz="1100" dirty="0">
                <a:latin typeface="Consolas" panose="020B0609020204030204" pitchFamily="49" charset="0"/>
              </a:rPr>
              <a:t>&gt;]: show other information</a:t>
            </a:r>
          </a:p>
          <a:p>
            <a:r>
              <a:rPr lang="en-US" sz="1100" dirty="0">
                <a:latin typeface="Consolas" panose="020B0609020204030204" pitchFamily="49" charset="0"/>
              </a:rPr>
              <a:t>Ora </a:t>
            </a:r>
            <a:r>
              <a:rPr lang="en-US" sz="1100" dirty="0" err="1">
                <a:latin typeface="Consolas" panose="020B0609020204030204" pitchFamily="49" charset="0"/>
              </a:rPr>
              <a:t>awrlist</a:t>
            </a:r>
            <a:r>
              <a:rPr lang="en-US" sz="1100" dirty="0">
                <a:latin typeface="Consolas" panose="020B0609020204030204" pitchFamily="49" charset="0"/>
              </a:rPr>
              <a:t>: summarize the available AWR data</a:t>
            </a:r>
          </a:p>
          <a:p>
            <a:r>
              <a:rPr lang="en-US" sz="1100" dirty="0">
                <a:latin typeface="Consolas" panose="020B0609020204030204" pitchFamily="49" charset="0"/>
              </a:rPr>
              <a:t>Ora </a:t>
            </a:r>
            <a:r>
              <a:rPr lang="en-US" sz="1100" dirty="0" err="1">
                <a:latin typeface="Consolas" panose="020B0609020204030204" pitchFamily="49" charset="0"/>
              </a:rPr>
              <a:t>awrtop</a:t>
            </a:r>
            <a:r>
              <a:rPr lang="en-US" sz="1100" dirty="0">
                <a:latin typeface="Consolas" panose="020B0609020204030204" pitchFamily="49" charset="0"/>
              </a:rPr>
              <a:t>/awrtop2 [yymmddhh24mi] [yymmddhh24mi]: show AWR top SQLs of the specific period</a:t>
            </a:r>
          </a:p>
          <a:p>
            <a:r>
              <a:rPr lang="en-US" sz="1100" dirty="0">
                <a:latin typeface="Consolas" panose="020B0609020204030204" pitchFamily="49" charset="0"/>
              </a:rPr>
              <a:t>Ora </a:t>
            </a:r>
            <a:r>
              <a:rPr lang="en-US" sz="1100" dirty="0" err="1">
                <a:latin typeface="Consolas" panose="020B0609020204030204" pitchFamily="49" charset="0"/>
              </a:rPr>
              <a:t>awrstat</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show specific sql stats from AWR</a:t>
            </a:r>
          </a:p>
          <a:p>
            <a:r>
              <a:rPr lang="en-US" sz="1100" dirty="0">
                <a:latin typeface="Consolas" panose="020B0609020204030204" pitchFamily="49" charset="0"/>
              </a:rPr>
              <a:t>Ora </a:t>
            </a:r>
            <a:r>
              <a:rPr lang="en-US" sz="1100" dirty="0" err="1">
                <a:latin typeface="Consolas" panose="020B0609020204030204" pitchFamily="49" charset="0"/>
              </a:rPr>
              <a:t>awrevent</a:t>
            </a:r>
            <a:r>
              <a:rPr lang="en-US" sz="1100" dirty="0">
                <a:latin typeface="Consolas" panose="020B0609020204030204" pitchFamily="49" charset="0"/>
              </a:rPr>
              <a:t> [yymmddhh24mi] [yymmddhh24mi]: show top </a:t>
            </a:r>
            <a:r>
              <a:rPr lang="en-US" sz="1100" dirty="0" err="1">
                <a:latin typeface="Consolas" panose="020B0609020204030204" pitchFamily="49" charset="0"/>
              </a:rPr>
              <a:t>awr</a:t>
            </a:r>
            <a:r>
              <a:rPr lang="en-US" sz="1100" dirty="0">
                <a:latin typeface="Consolas" panose="020B0609020204030204" pitchFamily="49" charset="0"/>
              </a:rPr>
              <a:t> event</a:t>
            </a:r>
          </a:p>
          <a:p>
            <a:r>
              <a:rPr lang="en-US" sz="1100" dirty="0">
                <a:latin typeface="Consolas" panose="020B0609020204030204" pitchFamily="49" charset="0"/>
              </a:rPr>
              <a:t>Ora </a:t>
            </a:r>
            <a:r>
              <a:rPr lang="en-US" sz="1100" dirty="0" err="1">
                <a:latin typeface="Consolas" panose="020B0609020204030204" pitchFamily="49" charset="0"/>
              </a:rPr>
              <a:t>awrobj</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show list of SQLs and stats that refer to the specific object</a:t>
            </a:r>
          </a:p>
          <a:p>
            <a:r>
              <a:rPr lang="en-US" sz="1100" dirty="0">
                <a:latin typeface="Consolas" panose="020B0609020204030204" pitchFamily="49" charset="0"/>
              </a:rPr>
              <a:t>Ora/sys </a:t>
            </a:r>
            <a:r>
              <a:rPr lang="en-US" sz="1100" dirty="0" err="1">
                <a:latin typeface="Consolas" panose="020B0609020204030204" pitchFamily="49" charset="0"/>
              </a:rPr>
              <a:t>latchprof</a:t>
            </a:r>
            <a:r>
              <a:rPr lang="en-US" sz="1100" dirty="0">
                <a:latin typeface="Consolas" panose="020B0609020204030204" pitchFamily="49" charset="0"/>
              </a:rPr>
              <a:t> [&lt;sid&gt;]: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real-time latch info</a:t>
            </a:r>
          </a:p>
          <a:p>
            <a:r>
              <a:rPr lang="en-US" sz="1100" dirty="0">
                <a:latin typeface="Consolas" panose="020B0609020204030204" pitchFamily="49" charset="0"/>
              </a:rPr>
              <a:t>Ora </a:t>
            </a:r>
            <a:r>
              <a:rPr lang="en-US" sz="1100" dirty="0" err="1">
                <a:latin typeface="Consolas" panose="020B0609020204030204" pitchFamily="49" charset="0"/>
              </a:rPr>
              <a:t>waitprof</a:t>
            </a:r>
            <a:r>
              <a:rPr lang="en-US" sz="1100" dirty="0">
                <a:latin typeface="Consolas" panose="020B0609020204030204" pitchFamily="49" charset="0"/>
              </a:rPr>
              <a:t> &lt;sid&gt; &gt;]: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a:t>
            </a:r>
            <a:r>
              <a:rPr lang="en-US" altLang="zh-CN" sz="1100" dirty="0">
                <a:latin typeface="Consolas" panose="020B0609020204030204" pitchFamily="49" charset="0"/>
              </a:rPr>
              <a:t>waits of a specific session</a:t>
            </a:r>
          </a:p>
          <a:p>
            <a:r>
              <a:rPr lang="en-US" sz="1100" dirty="0">
                <a:latin typeface="Consolas" panose="020B0609020204030204" pitchFamily="49" charset="0"/>
              </a:rPr>
              <a:t>Ora </a:t>
            </a:r>
            <a:r>
              <a:rPr lang="en-US" sz="1100" dirty="0" err="1">
                <a:latin typeface="Consolas" panose="020B0609020204030204" pitchFamily="49" charset="0"/>
              </a:rPr>
              <a:t>tabusage</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Show table usage stats</a:t>
            </a:r>
          </a:p>
          <a:p>
            <a:r>
              <a:rPr lang="en-US" sz="1100" dirty="0">
                <a:latin typeface="Consolas" panose="020B0609020204030204" pitchFamily="49" charset="0"/>
              </a:rPr>
              <a:t>Ora </a:t>
            </a:r>
            <a:r>
              <a:rPr lang="en-US" sz="1100" dirty="0" err="1">
                <a:latin typeface="Consolas" panose="020B0609020204030204" pitchFamily="49" charset="0"/>
              </a:rPr>
              <a:t>hinth</a:t>
            </a:r>
            <a:r>
              <a:rPr lang="en-US" sz="1100" dirty="0">
                <a:latin typeface="Consolas" panose="020B0609020204030204" pitchFamily="49" charset="0"/>
              </a:rPr>
              <a:t> &lt;keyword&gt;: search available hints</a:t>
            </a:r>
          </a:p>
          <a:p>
            <a:r>
              <a:rPr lang="en-US" sz="1100" dirty="0">
                <a:latin typeface="Consolas" panose="020B0609020204030204" pitchFamily="49" charset="0"/>
              </a:rPr>
              <a:t>Ora events &lt;keyword&gt;: search oracle events</a:t>
            </a:r>
          </a:p>
          <a:p>
            <a:r>
              <a:rPr lang="en-US" sz="1100" dirty="0">
                <a:latin typeface="Consolas" panose="020B0609020204030204" pitchFamily="49" charset="0"/>
              </a:rPr>
              <a:t>Ora </a:t>
            </a:r>
            <a:r>
              <a:rPr lang="en-US" sz="1100" dirty="0" err="1">
                <a:latin typeface="Consolas" panose="020B0609020204030204" pitchFamily="49" charset="0"/>
              </a:rPr>
              <a:t>fixctl</a:t>
            </a:r>
            <a:r>
              <a:rPr lang="en-US" sz="1100" dirty="0">
                <a:latin typeface="Consolas" panose="020B0609020204030204" pitchFamily="49" charset="0"/>
              </a:rPr>
              <a:t> &lt;keyword&gt;: search fix controls</a:t>
            </a:r>
          </a:p>
          <a:p>
            <a:r>
              <a:rPr lang="en-US" sz="1100" dirty="0">
                <a:latin typeface="Consolas" panose="020B0609020204030204" pitchFamily="49" charset="0"/>
              </a:rPr>
              <a:t>Ora </a:t>
            </a:r>
            <a:r>
              <a:rPr lang="en-US" sz="1100" dirty="0" err="1">
                <a:latin typeface="Consolas" panose="020B0609020204030204" pitchFamily="49" charset="0"/>
              </a:rPr>
              <a:t>deptree</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[-c]: show dependency of an object</a:t>
            </a:r>
          </a:p>
          <a:p>
            <a:r>
              <a:rPr lang="en-US" sz="1100" dirty="0">
                <a:latin typeface="Consolas" panose="020B0609020204030204" pitchFamily="49" charset="0"/>
              </a:rPr>
              <a:t>Ora deptree2 [owner.]&lt;</a:t>
            </a:r>
            <a:r>
              <a:rPr lang="en-US" sz="1100" dirty="0" err="1">
                <a:latin typeface="Consolas" panose="020B0609020204030204" pitchFamily="49" charset="0"/>
              </a:rPr>
              <a:t>object_name</a:t>
            </a:r>
            <a:r>
              <a:rPr lang="en-US" sz="1100" dirty="0">
                <a:latin typeface="Consolas" panose="020B0609020204030204" pitchFamily="49" charset="0"/>
              </a:rPr>
              <a:t>&gt; : show dependency of an object, requires less privileges</a:t>
            </a:r>
          </a:p>
          <a:p>
            <a:r>
              <a:rPr lang="en-US" sz="1100" dirty="0">
                <a:latin typeface="Consolas" panose="020B0609020204030204" pitchFamily="49" charset="0"/>
              </a:rPr>
              <a:t>Ora </a:t>
            </a:r>
            <a:r>
              <a:rPr lang="en-US" sz="1100" dirty="0" err="1">
                <a:latin typeface="Consolas" panose="020B0609020204030204" pitchFamily="49" charset="0"/>
              </a:rPr>
              <a:t>sqld</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[&lt;</a:t>
            </a:r>
            <a:r>
              <a:rPr lang="en-US" sz="1100" dirty="0" err="1">
                <a:latin typeface="Consolas" panose="020B0609020204030204" pitchFamily="49" charset="0"/>
              </a:rPr>
              <a:t>plan_hash_value</a:t>
            </a:r>
            <a:r>
              <a:rPr lang="en-US" sz="1100" dirty="0">
                <a:latin typeface="Consolas" panose="020B0609020204030204" pitchFamily="49" charset="0"/>
              </a:rPr>
              <a:t>&gt;]: generate SQL report</a:t>
            </a:r>
          </a:p>
          <a:p>
            <a:r>
              <a:rPr lang="en-US" sz="1100" dirty="0">
                <a:latin typeface="Consolas" panose="020B0609020204030204" pitchFamily="49" charset="0"/>
              </a:rPr>
              <a:t>Ora addm [&lt;</a:t>
            </a:r>
            <a:r>
              <a:rPr lang="en-US" sz="1100" dirty="0" err="1">
                <a:latin typeface="Consolas" panose="020B0609020204030204" pitchFamily="49" charset="0"/>
              </a:rPr>
              <a:t>task_id</a:t>
            </a:r>
            <a:r>
              <a:rPr lang="en-US" sz="1100" dirty="0">
                <a:latin typeface="Consolas" panose="020B0609020204030204" pitchFamily="49" charset="0"/>
              </a:rPr>
              <a:t>&gt;]: list or show available ADDM/other reports</a:t>
            </a:r>
          </a:p>
          <a:p>
            <a:r>
              <a:rPr lang="en-US" sz="1100" dirty="0">
                <a:latin typeface="Consolas" panose="020B0609020204030204" pitchFamily="49" charset="0"/>
              </a:rPr>
              <a:t>Ora </a:t>
            </a:r>
            <a:r>
              <a:rPr lang="en-US" sz="1100" dirty="0" err="1">
                <a:latin typeface="Consolas" panose="020B0609020204030204" pitchFamily="49" charset="0"/>
              </a:rPr>
              <a:t>rtaddm</a:t>
            </a:r>
            <a:r>
              <a:rPr lang="en-US" sz="1100" dirty="0">
                <a:latin typeface="Consolas" panose="020B0609020204030204" pitchFamily="49" charset="0"/>
              </a:rPr>
              <a:t> [&lt;</a:t>
            </a:r>
            <a:r>
              <a:rPr lang="en-US" sz="1100" dirty="0" err="1">
                <a:latin typeface="Consolas" panose="020B0609020204030204" pitchFamily="49" charset="0"/>
              </a:rPr>
              <a:t>report_id</a:t>
            </a:r>
            <a:r>
              <a:rPr lang="en-US" sz="1100" dirty="0">
                <a:latin typeface="Consolas" panose="020B0609020204030204" pitchFamily="49" charset="0"/>
              </a:rPr>
              <a:t>&gt;]: list or show </a:t>
            </a:r>
            <a:r>
              <a:rPr lang="en-US" sz="1100" dirty="0" err="1">
                <a:latin typeface="Consolas" panose="020B0609020204030204" pitchFamily="49" charset="0"/>
              </a:rPr>
              <a:t>realtime</a:t>
            </a:r>
            <a:r>
              <a:rPr lang="en-US" sz="1100" dirty="0">
                <a:latin typeface="Consolas" panose="020B0609020204030204" pitchFamily="49" charset="0"/>
              </a:rPr>
              <a:t> ADDM report</a:t>
            </a:r>
          </a:p>
          <a:p>
            <a:r>
              <a:rPr lang="en-US" sz="1100" dirty="0">
                <a:latin typeface="Consolas" panose="020B0609020204030204" pitchFamily="49" charset="0"/>
              </a:rPr>
              <a:t>Ora </a:t>
            </a:r>
            <a:r>
              <a:rPr lang="en-US" sz="1100" dirty="0" err="1">
                <a:latin typeface="Consolas" panose="020B0609020204030204" pitchFamily="49" charset="0"/>
              </a:rPr>
              <a:t>dsqlm</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[YYYYMMDDHH24MI] [YYYYMMDDHH24MI]: list or generate dictionary SQL Monitor report</a:t>
            </a:r>
          </a:p>
          <a:p>
            <a:r>
              <a:rPr lang="en-US" sz="1100" dirty="0">
                <a:latin typeface="Consolas" panose="020B0609020204030204" pitchFamily="49" charset="0"/>
              </a:rPr>
              <a:t>Ora </a:t>
            </a:r>
            <a:r>
              <a:rPr lang="en-US" sz="1100" dirty="0" err="1">
                <a:latin typeface="Consolas" panose="020B0609020204030204" pitchFamily="49" charset="0"/>
              </a:rPr>
              <a:t>perfhub</a:t>
            </a:r>
            <a:r>
              <a:rPr lang="en-US" sz="1100" dirty="0">
                <a:latin typeface="Consolas" panose="020B0609020204030204" pitchFamily="49" charset="0"/>
              </a:rPr>
              <a:t> [1|YYMMDDHH24MI] [YYMMDDHH24MI] : generate Performance Hub report</a:t>
            </a:r>
          </a:p>
          <a:p>
            <a:r>
              <a:rPr lang="en-US" sz="1100" dirty="0">
                <a:latin typeface="Consolas" panose="020B0609020204030204" pitchFamily="49" charset="0"/>
              </a:rPr>
              <a:t>Ora </a:t>
            </a:r>
            <a:r>
              <a:rPr lang="en-US" sz="1100" dirty="0" err="1">
                <a:latin typeface="Consolas" panose="020B0609020204030204" pitchFamily="49" charset="0"/>
              </a:rPr>
              <a:t>sqlperf</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generate SQL Performance Hub report</a:t>
            </a:r>
          </a:p>
          <a:p>
            <a:r>
              <a:rPr lang="en-US" sz="1100" dirty="0">
                <a:latin typeface="Consolas" panose="020B0609020204030204" pitchFamily="49" charset="0"/>
              </a:rPr>
              <a:t>Ora </a:t>
            </a:r>
            <a:r>
              <a:rPr lang="en-US" sz="1100" dirty="0" err="1">
                <a:latin typeface="Consolas" panose="020B0609020204030204" pitchFamily="49" charset="0"/>
              </a:rPr>
              <a:t>expstats</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generate script that used to import table stats</a:t>
            </a:r>
          </a:p>
          <a:p>
            <a:r>
              <a:rPr lang="en-US" sz="1100" dirty="0">
                <a:latin typeface="Consolas" panose="020B0609020204030204" pitchFamily="49" charset="0"/>
              </a:rPr>
              <a:t>Ora </a:t>
            </a:r>
            <a:r>
              <a:rPr lang="en-US" sz="1100" dirty="0" err="1">
                <a:latin typeface="Consolas" panose="020B0609020204030204" pitchFamily="49" charset="0"/>
              </a:rPr>
              <a:t>redef</a:t>
            </a:r>
            <a:r>
              <a:rPr lang="en-US" sz="1100" dirty="0">
                <a:latin typeface="Consolas" panose="020B0609020204030204" pitchFamily="49" charset="0"/>
              </a:rPr>
              <a:t> [owner.]&lt;</a:t>
            </a:r>
            <a:r>
              <a:rPr lang="en-US" sz="1100" dirty="0" err="1">
                <a:latin typeface="Consolas" panose="020B0609020204030204" pitchFamily="49" charset="0"/>
              </a:rPr>
              <a:t>orig_table_name</a:t>
            </a:r>
            <a:r>
              <a:rPr lang="en-US" sz="1100" dirty="0">
                <a:latin typeface="Consolas" panose="020B0609020204030204" pitchFamily="49" charset="0"/>
              </a:rPr>
              <a:t>&gt;[.</a:t>
            </a:r>
            <a:r>
              <a:rPr lang="en-US" sz="1100" dirty="0" err="1">
                <a:latin typeface="Consolas" panose="020B0609020204030204" pitchFamily="49" charset="0"/>
              </a:rPr>
              <a:t>partition_name</a:t>
            </a:r>
            <a:r>
              <a:rPr lang="en-US" sz="1100" dirty="0">
                <a:latin typeface="Consolas" panose="020B0609020204030204" pitchFamily="49" charset="0"/>
              </a:rPr>
              <a:t>] &lt;</a:t>
            </a:r>
            <a:r>
              <a:rPr lang="en-US" sz="1100" dirty="0" err="1">
                <a:latin typeface="Consolas" panose="020B0609020204030204" pitchFamily="49" charset="0"/>
              </a:rPr>
              <a:t>new_table_name</a:t>
            </a:r>
            <a:r>
              <a:rPr lang="en-US" sz="1100" dirty="0">
                <a:latin typeface="Consolas" panose="020B0609020204030204" pitchFamily="49" charset="0"/>
              </a:rPr>
              <a:t>&gt; : generate script for online-redefinition</a:t>
            </a:r>
          </a:p>
          <a:p>
            <a:endParaRPr lang="en-US" sz="1100" dirty="0">
              <a:latin typeface="Consolas" panose="020B0609020204030204" pitchFamily="49" charset="0"/>
            </a:endParaRPr>
          </a:p>
        </p:txBody>
      </p:sp>
      <p:sp>
        <p:nvSpPr>
          <p:cNvPr id="4" name="标题 1">
            <a:extLst>
              <a:ext uri="{FF2B5EF4-FFF2-40B4-BE49-F238E27FC236}">
                <a16:creationId xmlns:a16="http://schemas.microsoft.com/office/drawing/2014/main" id="{6FF9455F-1DE8-44E2-AA35-B03A65CEDB8B}"/>
              </a:ext>
            </a:extLst>
          </p:cNvPr>
          <p:cNvSpPr>
            <a:spLocks noGrp="1"/>
          </p:cNvSpPr>
          <p:nvPr>
            <p:ph type="title"/>
          </p:nvPr>
        </p:nvSpPr>
        <p:spPr>
          <a:xfrm>
            <a:off x="838200" y="0"/>
            <a:ext cx="10515600" cy="593970"/>
          </a:xfrm>
        </p:spPr>
        <p:txBody>
          <a:bodyPr>
            <a:normAutofit fontScale="90000"/>
          </a:bodyPr>
          <a:lstStyle/>
          <a:p>
            <a:r>
              <a:rPr lang="en-US" dirty="0"/>
              <a:t>Common Pre-defined Scripts (2)</a:t>
            </a:r>
          </a:p>
        </p:txBody>
      </p:sp>
    </p:spTree>
    <p:extLst>
      <p:ext uri="{BB962C8B-B14F-4D97-AF65-F5344CB8AC3E}">
        <p14:creationId xmlns:p14="http://schemas.microsoft.com/office/powerpoint/2010/main" val="3346041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7F9EF-ED2D-4E5E-A1F5-701A3648E563}"/>
              </a:ext>
            </a:extLst>
          </p:cNvPr>
          <p:cNvSpPr>
            <a:spLocks noGrp="1"/>
          </p:cNvSpPr>
          <p:nvPr>
            <p:ph type="title"/>
          </p:nvPr>
        </p:nvSpPr>
        <p:spPr>
          <a:xfrm>
            <a:off x="760046" y="146295"/>
            <a:ext cx="10515600" cy="643060"/>
          </a:xfrm>
        </p:spPr>
        <p:txBody>
          <a:bodyPr>
            <a:normAutofit fontScale="90000"/>
          </a:bodyPr>
          <a:lstStyle/>
          <a:p>
            <a:r>
              <a:rPr lang="en-US" dirty="0"/>
              <a:t>Scripting Engine – documentation(optional)</a:t>
            </a:r>
          </a:p>
        </p:txBody>
      </p:sp>
      <p:sp>
        <p:nvSpPr>
          <p:cNvPr id="3" name="内容占位符 2">
            <a:extLst>
              <a:ext uri="{FF2B5EF4-FFF2-40B4-BE49-F238E27FC236}">
                <a16:creationId xmlns:a16="http://schemas.microsoft.com/office/drawing/2014/main" id="{05F34F44-5C81-43EB-94C4-D27B1D7B962A}"/>
              </a:ext>
            </a:extLst>
          </p:cNvPr>
          <p:cNvSpPr>
            <a:spLocks noGrp="1"/>
          </p:cNvSpPr>
          <p:nvPr>
            <p:ph idx="1"/>
          </p:nvPr>
        </p:nvSpPr>
        <p:spPr>
          <a:xfrm>
            <a:off x="760046" y="950120"/>
            <a:ext cx="10515600" cy="917758"/>
          </a:xfrm>
        </p:spPr>
        <p:txBody>
          <a:bodyPr>
            <a:normAutofit fontScale="55000" lnSpcReduction="20000"/>
          </a:bodyPr>
          <a:lstStyle/>
          <a:p>
            <a:r>
              <a:rPr lang="en-US" dirty="0"/>
              <a:t>A script documentation is enclosed by </a:t>
            </a:r>
            <a:r>
              <a:rPr lang="en-US" b="1" dirty="0">
                <a:solidFill>
                  <a:srgbClr val="0070C0"/>
                </a:solidFill>
              </a:rPr>
              <a:t>/*[[…]]*/</a:t>
            </a:r>
            <a:r>
              <a:rPr lang="en-US" dirty="0"/>
              <a:t>  that does not impact the SQL execution entries</a:t>
            </a:r>
          </a:p>
          <a:p>
            <a:r>
              <a:rPr lang="en-US" b="1" dirty="0">
                <a:solidFill>
                  <a:srgbClr val="0070C0"/>
                </a:solidFill>
              </a:rPr>
              <a:t>@@NAME </a:t>
            </a:r>
            <a:r>
              <a:rPr lang="en-US" dirty="0"/>
              <a:t>will be automatically replaced by the command prefix</a:t>
            </a:r>
          </a:p>
          <a:p>
            <a:r>
              <a:rPr lang="en-US" dirty="0"/>
              <a:t>The first line is to brief the usage, and other lines to detail the usage</a:t>
            </a:r>
          </a:p>
        </p:txBody>
      </p:sp>
      <p:pic>
        <p:nvPicPr>
          <p:cNvPr id="5" name="图片 4">
            <a:extLst>
              <a:ext uri="{FF2B5EF4-FFF2-40B4-BE49-F238E27FC236}">
                <a16:creationId xmlns:a16="http://schemas.microsoft.com/office/drawing/2014/main" id="{9A09D6B3-DBE8-44D2-B1D7-8C9C038F2B9C}"/>
              </a:ext>
            </a:extLst>
          </p:cNvPr>
          <p:cNvPicPr>
            <a:picLocks noChangeAspect="1"/>
          </p:cNvPicPr>
          <p:nvPr/>
        </p:nvPicPr>
        <p:blipFill>
          <a:blip r:embed="rId3"/>
          <a:stretch>
            <a:fillRect/>
          </a:stretch>
        </p:blipFill>
        <p:spPr>
          <a:xfrm>
            <a:off x="1120459" y="2243757"/>
            <a:ext cx="8638095" cy="2104762"/>
          </a:xfrm>
          <a:prstGeom prst="rect">
            <a:avLst/>
          </a:prstGeom>
        </p:spPr>
      </p:pic>
    </p:spTree>
    <p:extLst>
      <p:ext uri="{BB962C8B-B14F-4D97-AF65-F5344CB8AC3E}">
        <p14:creationId xmlns:p14="http://schemas.microsoft.com/office/powerpoint/2010/main" val="3426756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13FA3-8F0F-4BD2-92C7-179191E3C3B0}"/>
              </a:ext>
            </a:extLst>
          </p:cNvPr>
          <p:cNvSpPr>
            <a:spLocks noGrp="1"/>
          </p:cNvSpPr>
          <p:nvPr>
            <p:ph type="title"/>
          </p:nvPr>
        </p:nvSpPr>
        <p:spPr>
          <a:xfrm>
            <a:off x="838200" y="146295"/>
            <a:ext cx="10515600" cy="627429"/>
          </a:xfrm>
        </p:spPr>
        <p:txBody>
          <a:bodyPr>
            <a:normAutofit fontScale="90000"/>
          </a:bodyPr>
          <a:lstStyle/>
          <a:p>
            <a:r>
              <a:rPr lang="en-US" dirty="0"/>
              <a:t>Scripting Engine – default value and options</a:t>
            </a:r>
          </a:p>
        </p:txBody>
      </p:sp>
      <p:sp>
        <p:nvSpPr>
          <p:cNvPr id="3" name="内容占位符 2">
            <a:extLst>
              <a:ext uri="{FF2B5EF4-FFF2-40B4-BE49-F238E27FC236}">
                <a16:creationId xmlns:a16="http://schemas.microsoft.com/office/drawing/2014/main" id="{AEC17D31-A5D3-4455-A859-01DB19BDD599}"/>
              </a:ext>
            </a:extLst>
          </p:cNvPr>
          <p:cNvSpPr>
            <a:spLocks noGrp="1"/>
          </p:cNvSpPr>
          <p:nvPr>
            <p:ph idx="1"/>
          </p:nvPr>
        </p:nvSpPr>
        <p:spPr>
          <a:xfrm>
            <a:off x="838200" y="848702"/>
            <a:ext cx="10515600" cy="1777267"/>
          </a:xfrm>
        </p:spPr>
        <p:txBody>
          <a:bodyPr>
            <a:normAutofit fontScale="55000" lnSpcReduction="20000"/>
          </a:bodyPr>
          <a:lstStyle/>
          <a:p>
            <a:r>
              <a:rPr lang="en-US" sz="2000" dirty="0"/>
              <a:t>All input parameters are all defaulted to NULL(empty string) if not specified in the annotation area</a:t>
            </a:r>
          </a:p>
          <a:p>
            <a:r>
              <a:rPr lang="en-US" sz="2000" dirty="0"/>
              <a:t>Annotation area is the sub-area of documentation area, which is enclosed by </a:t>
            </a:r>
            <a:r>
              <a:rPr lang="en-US" sz="2000" dirty="0">
                <a:solidFill>
                  <a:srgbClr val="0070C0"/>
                </a:solidFill>
              </a:rPr>
              <a:t>--[[…]]--</a:t>
            </a:r>
            <a:r>
              <a:rPr lang="en-US" sz="2000" dirty="0"/>
              <a:t> or </a:t>
            </a:r>
            <a:r>
              <a:rPr lang="en-US" sz="2000" dirty="0">
                <a:solidFill>
                  <a:srgbClr val="0070C0"/>
                </a:solidFill>
              </a:rPr>
              <a:t>--[[…--]]</a:t>
            </a:r>
          </a:p>
          <a:p>
            <a:r>
              <a:rPr lang="en-US" sz="2000" dirty="0"/>
              <a:t>The option values are chainable</a:t>
            </a:r>
          </a:p>
          <a:p>
            <a:r>
              <a:rPr lang="en-US" sz="2000" dirty="0"/>
              <a:t>Format:</a:t>
            </a:r>
          </a:p>
          <a:p>
            <a:pPr lvl="1"/>
            <a:r>
              <a:rPr lang="en-US" sz="1600" dirty="0"/>
              <a:t>Single-line annotation:    </a:t>
            </a:r>
            <a:r>
              <a:rPr lang="en-US" sz="1600" b="1" dirty="0">
                <a:solidFill>
                  <a:schemeClr val="accent1">
                    <a:lumMod val="75000"/>
                  </a:schemeClr>
                </a:solidFill>
                <a:latin typeface="Consolas" panose="020B0609020204030204" pitchFamily="49" charset="0"/>
              </a:rPr>
              <a:t>&amp;</a:t>
            </a:r>
            <a:r>
              <a:rPr lang="en-US" sz="1600" dirty="0">
                <a:latin typeface="Consolas" panose="020B0609020204030204" pitchFamily="49" charset="0"/>
              </a:rPr>
              <a:t>&lt;name&gt;:   &lt;option#1&gt;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a:t>
            </a:r>
          </a:p>
          <a:p>
            <a:pPr lvl="1"/>
            <a:r>
              <a:rPr lang="en-US" sz="1600" dirty="0"/>
              <a:t>Multi-lines  annotation:  </a:t>
            </a:r>
            <a:r>
              <a:rPr lang="en-US" sz="1600" b="1" dirty="0">
                <a:solidFill>
                  <a:schemeClr val="accent1">
                    <a:lumMod val="75000"/>
                  </a:schemeClr>
                </a:solidFill>
              </a:rPr>
              <a:t>&amp;</a:t>
            </a:r>
            <a:r>
              <a:rPr lang="en-US" sz="1600" dirty="0"/>
              <a:t>&lt;name&gt;:  </a:t>
            </a:r>
            <a:r>
              <a:rPr lang="en-US" sz="1600" b="1" dirty="0">
                <a:solidFill>
                  <a:srgbClr val="FF0000"/>
                </a:solidFill>
              </a:rPr>
              <a:t>{    </a:t>
            </a:r>
            <a:r>
              <a:rPr lang="en-US" sz="1600" dirty="0">
                <a:latin typeface="Consolas" panose="020B0609020204030204" pitchFamily="49" charset="0"/>
              </a:rPr>
              <a:t>&lt;option#1&gt;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a:t>
            </a:r>
            <a:endParaRPr lang="en-US" sz="1600" dirty="0"/>
          </a:p>
          <a:p>
            <a:pPr marL="457200" lvl="1" indent="0">
              <a:buNone/>
            </a:pPr>
            <a:r>
              <a:rPr lang="en-US" sz="1600" dirty="0"/>
              <a:t>                                                                                  </a:t>
            </a:r>
            <a:r>
              <a:rPr lang="en-US" sz="1600" dirty="0">
                <a:latin typeface="Consolas" panose="020B0609020204030204" pitchFamily="49" charset="0"/>
              </a:rPr>
              <a:t>&lt;option#2&gt;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p>
          <a:p>
            <a:pPr marL="457200" lvl="1" indent="0">
              <a:buNone/>
            </a:pPr>
            <a:r>
              <a:rPr lang="en-US" sz="1600" b="1" dirty="0">
                <a:solidFill>
                  <a:schemeClr val="accent1">
                    <a:lumMod val="75000"/>
                  </a:schemeClr>
                </a:solidFill>
                <a:latin typeface="Consolas" panose="020B0609020204030204" pitchFamily="49" charset="0"/>
              </a:rPr>
              <a:t>                                              }</a:t>
            </a:r>
            <a:r>
              <a:rPr lang="en-US" sz="1600" dirty="0">
                <a:latin typeface="Consolas" panose="020B0609020204030204" pitchFamily="49" charset="0"/>
              </a:rPr>
              <a:t>, </a:t>
            </a:r>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sz="1600" dirty="0">
              <a:latin typeface="Consolas" panose="020B0609020204030204" pitchFamily="49" charset="0"/>
            </a:endParaRPr>
          </a:p>
          <a:p>
            <a:pPr marL="457200" lvl="1" indent="0">
              <a:buNone/>
            </a:pPr>
            <a:r>
              <a:rPr lang="en-US" sz="1600" dirty="0"/>
              <a:t>                                                                         </a:t>
            </a:r>
            <a:r>
              <a:rPr lang="en-US" sz="1600" b="1" dirty="0"/>
              <a:t>    </a:t>
            </a:r>
            <a:r>
              <a:rPr lang="en-US" sz="1600" b="1" dirty="0">
                <a:solidFill>
                  <a:srgbClr val="FF0000"/>
                </a:solidFill>
              </a:rPr>
              <a:t>}</a:t>
            </a:r>
          </a:p>
          <a:p>
            <a:endParaRPr lang="en-US" sz="2000" dirty="0"/>
          </a:p>
        </p:txBody>
      </p:sp>
      <p:pic>
        <p:nvPicPr>
          <p:cNvPr id="7" name="图片 6">
            <a:extLst>
              <a:ext uri="{FF2B5EF4-FFF2-40B4-BE49-F238E27FC236}">
                <a16:creationId xmlns:a16="http://schemas.microsoft.com/office/drawing/2014/main" id="{4130026B-293A-468C-A702-354588BEB6CE}"/>
              </a:ext>
            </a:extLst>
          </p:cNvPr>
          <p:cNvPicPr>
            <a:picLocks noChangeAspect="1"/>
          </p:cNvPicPr>
          <p:nvPr/>
        </p:nvPicPr>
        <p:blipFill>
          <a:blip r:embed="rId3"/>
          <a:stretch>
            <a:fillRect/>
          </a:stretch>
        </p:blipFill>
        <p:spPr>
          <a:xfrm>
            <a:off x="838200" y="2444777"/>
            <a:ext cx="6368387" cy="2650854"/>
          </a:xfrm>
          <a:prstGeom prst="rect">
            <a:avLst/>
          </a:prstGeom>
        </p:spPr>
      </p:pic>
    </p:spTree>
    <p:extLst>
      <p:ext uri="{BB962C8B-B14F-4D97-AF65-F5344CB8AC3E}">
        <p14:creationId xmlns:p14="http://schemas.microsoft.com/office/powerpoint/2010/main" val="3606706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0"/>
            <a:ext cx="10515600" cy="528010"/>
          </a:xfrm>
        </p:spPr>
        <p:txBody>
          <a:bodyPr>
            <a:normAutofit fontScale="90000"/>
          </a:bodyPr>
          <a:lstStyle/>
          <a:p>
            <a:r>
              <a:rPr lang="en-US" dirty="0"/>
              <a:t>Scripting Engine – privilege switch</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616689"/>
            <a:ext cx="10515600" cy="2700669"/>
          </a:xfrm>
        </p:spPr>
        <p:txBody>
          <a:bodyPr>
            <a:normAutofit fontScale="55000" lnSpcReduction="20000"/>
          </a:bodyPr>
          <a:lstStyle/>
          <a:p>
            <a:r>
              <a:rPr lang="en-US" dirty="0"/>
              <a:t>A privilege switch is optionally defined in the annotation area, whose variable name starts with “@</a:t>
            </a:r>
            <a:r>
              <a:rPr lang="en-US" dirty="0" err="1"/>
              <a:t>check_access</a:t>
            </a:r>
            <a:r>
              <a:rPr lang="en-US" dirty="0"/>
              <a:t>_”</a:t>
            </a:r>
          </a:p>
          <a:p>
            <a:r>
              <a:rPr lang="en-US" dirty="0"/>
              <a:t>It’s an order-choice variable that returns the first value that current session has the privilege of the specific object.</a:t>
            </a:r>
          </a:p>
          <a:p>
            <a:r>
              <a:rPr lang="en-US" dirty="0"/>
              <a:t>If the “default” option is not defined and current session doesn’t match any of the privileges, then the script will exit with error</a:t>
            </a:r>
          </a:p>
          <a:p>
            <a:r>
              <a:rPr lang="en-US" dirty="0"/>
              <a:t>Syntax</a:t>
            </a:r>
            <a:r>
              <a:rPr lang="en-US" b="1" dirty="0">
                <a:solidFill>
                  <a:schemeClr val="accent1">
                    <a:lumMod val="75000"/>
                  </a:schemeClr>
                </a:solidFill>
              </a:rPr>
              <a:t>:   </a:t>
            </a:r>
            <a:r>
              <a:rPr lang="en-US" sz="2000" b="1" dirty="0">
                <a:solidFill>
                  <a:schemeClr val="accent1">
                    <a:lumMod val="75000"/>
                  </a:schemeClr>
                </a:solidFill>
                <a:latin typeface="Consolas" panose="020B0609020204030204" pitchFamily="49" charset="0"/>
                <a:cs typeface="Consolas" panose="020B0609020204030204" pitchFamily="49" charset="0"/>
              </a:rPr>
              <a:t>@</a:t>
            </a:r>
            <a:r>
              <a:rPr lang="en-US" sz="2000" b="1" dirty="0" err="1">
                <a:solidFill>
                  <a:schemeClr val="accent1">
                    <a:lumMod val="75000"/>
                  </a:schemeClr>
                </a:solidFill>
                <a:latin typeface="Consolas" panose="020B0609020204030204" pitchFamily="49" charset="0"/>
                <a:cs typeface="Consolas" panose="020B0609020204030204" pitchFamily="49" charset="0"/>
              </a:rPr>
              <a:t>check_access</a:t>
            </a:r>
            <a:r>
              <a:rPr lang="en-US" sz="2000" b="1" dirty="0">
                <a:solidFill>
                  <a:schemeClr val="accent1">
                    <a:lumMod val="75000"/>
                  </a:schemeClr>
                </a:solidFill>
                <a:latin typeface="Consolas" panose="020B0609020204030204" pitchFamily="49" charset="0"/>
                <a:cs typeface="Consolas" panose="020B0609020204030204" pitchFamily="49" charset="0"/>
              </a:rPr>
              <a:t>_</a:t>
            </a:r>
            <a:r>
              <a:rPr lang="en-US" sz="2000" dirty="0">
                <a:latin typeface="Consolas" panose="020B0609020204030204" pitchFamily="49" charset="0"/>
                <a:cs typeface="Consolas" panose="020B0609020204030204" pitchFamily="49" charset="0"/>
              </a:rPr>
              <a:t>&lt;name&gt;:  {</a:t>
            </a:r>
          </a:p>
          <a:p>
            <a:pPr marL="0" indent="0">
              <a:buNone/>
            </a:pPr>
            <a:r>
              <a:rPr lang="en-US" sz="2000" dirty="0">
                <a:latin typeface="Consolas" panose="020B0609020204030204" pitchFamily="49" charset="0"/>
                <a:cs typeface="Consolas" panose="020B0609020204030204" pitchFamily="49" charset="0"/>
              </a:rPr>
              <a:t>                              object1[/object2[/…]]={&lt;value1&gt;},</a:t>
            </a:r>
          </a:p>
          <a:p>
            <a:pPr marL="0" indent="0">
              <a:buNone/>
            </a:pPr>
            <a:r>
              <a:rPr lang="en-US" sz="2000" dirty="0">
                <a:latin typeface="Consolas" panose="020B0609020204030204" pitchFamily="49" charset="0"/>
                <a:cs typeface="Consolas" panose="020B0609020204030204" pitchFamily="49" charset="0"/>
              </a:rPr>
              <a:t>                              object={&lt;</a:t>
            </a:r>
            <a:r>
              <a:rPr lang="en-US" sz="2000" dirty="0" err="1">
                <a:latin typeface="Consolas" panose="020B0609020204030204" pitchFamily="49" charset="0"/>
                <a:cs typeface="Consolas" panose="020B0609020204030204" pitchFamily="49" charset="0"/>
              </a:rPr>
              <a:t>valueN</a:t>
            </a:r>
            <a:r>
              <a:rPr lang="en-US" sz="2000" dirty="0">
                <a:latin typeface="Consolas" panose="020B0609020204030204" pitchFamily="49" charset="0"/>
                <a:cs typeface="Consolas" panose="020B0609020204030204" pitchFamily="49" charset="0"/>
              </a:rPr>
              <a:t>&gt;},</a:t>
            </a:r>
          </a:p>
          <a:p>
            <a:pPr marL="0" indent="0">
              <a:buNone/>
            </a:pPr>
            <a:r>
              <a:rPr lang="en-US" sz="2000" dirty="0">
                <a:latin typeface="Consolas" panose="020B0609020204030204" pitchFamily="49" charset="0"/>
                <a:cs typeface="Consolas" panose="020B0609020204030204" pitchFamily="49" charset="0"/>
              </a:rPr>
              <a:t>                              </a:t>
            </a:r>
            <a:r>
              <a:rPr lang="en-US" sz="2000" b="1" dirty="0">
                <a:solidFill>
                  <a:schemeClr val="accent1">
                    <a:lumMod val="75000"/>
                  </a:schemeClr>
                </a:solidFill>
                <a:latin typeface="Consolas" panose="020B0609020204030204" pitchFamily="49" charset="0"/>
                <a:cs typeface="Consolas" panose="020B0609020204030204" pitchFamily="49" charset="0"/>
              </a:rPr>
              <a:t>default</a:t>
            </a:r>
            <a:r>
              <a:rPr lang="en-US" sz="2000" dirty="0">
                <a:latin typeface="Consolas" panose="020B0609020204030204" pitchFamily="49" charset="0"/>
                <a:cs typeface="Consolas" panose="020B0609020204030204" pitchFamily="49" charset="0"/>
              </a:rPr>
              <a:t>={&lt;</a:t>
            </a:r>
            <a:r>
              <a:rPr lang="en-US" sz="2000" dirty="0" err="1">
                <a:latin typeface="Consolas" panose="020B0609020204030204" pitchFamily="49" charset="0"/>
                <a:cs typeface="Consolas" panose="020B0609020204030204" pitchFamily="49" charset="0"/>
              </a:rPr>
              <a:t>value_defaul</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 </a:t>
            </a:r>
          </a:p>
          <a:p>
            <a:r>
              <a:rPr lang="en-US" sz="2700" dirty="0"/>
              <a:t>Below example will query “</a:t>
            </a:r>
            <a:r>
              <a:rPr lang="en-US" sz="2700" dirty="0" err="1"/>
              <a:t>dba_objects</a:t>
            </a:r>
            <a:r>
              <a:rPr lang="en-US" sz="2700" dirty="0"/>
              <a:t>” if it has the access to </a:t>
            </a:r>
            <a:r>
              <a:rPr lang="en-US" sz="2700" dirty="0" err="1"/>
              <a:t>dba_objects</a:t>
            </a:r>
            <a:r>
              <a:rPr lang="en-US" sz="2700" dirty="0"/>
              <a:t>, otherwise will query “</a:t>
            </a:r>
            <a:r>
              <a:rPr lang="en-US" sz="2700" dirty="0" err="1"/>
              <a:t>all_objects</a:t>
            </a:r>
            <a:r>
              <a:rPr lang="en-US" sz="2700" dirty="0"/>
              <a:t>”. Since “sys1.obj$” doesn’t exist,  its value “sys.obj$” will never be accessed</a:t>
            </a:r>
          </a:p>
        </p:txBody>
      </p:sp>
      <p:pic>
        <p:nvPicPr>
          <p:cNvPr id="5" name="图片 4">
            <a:extLst>
              <a:ext uri="{FF2B5EF4-FFF2-40B4-BE49-F238E27FC236}">
                <a16:creationId xmlns:a16="http://schemas.microsoft.com/office/drawing/2014/main" id="{87AA5725-49B5-439A-B06D-3963DDEED996}"/>
              </a:ext>
            </a:extLst>
          </p:cNvPr>
          <p:cNvPicPr>
            <a:picLocks noChangeAspect="1"/>
          </p:cNvPicPr>
          <p:nvPr/>
        </p:nvPicPr>
        <p:blipFill>
          <a:blip r:embed="rId3"/>
          <a:stretch>
            <a:fillRect/>
          </a:stretch>
        </p:blipFill>
        <p:spPr>
          <a:xfrm>
            <a:off x="715715" y="3429000"/>
            <a:ext cx="10376954" cy="2886740"/>
          </a:xfrm>
          <a:prstGeom prst="rect">
            <a:avLst/>
          </a:prstGeom>
        </p:spPr>
      </p:pic>
    </p:spTree>
    <p:extLst>
      <p:ext uri="{BB962C8B-B14F-4D97-AF65-F5344CB8AC3E}">
        <p14:creationId xmlns:p14="http://schemas.microsoft.com/office/powerpoint/2010/main" val="1439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E5EA69-71A8-41AA-8BAC-F13C10F7AE20}"/>
              </a:ext>
            </a:extLst>
          </p:cNvPr>
          <p:cNvSpPr>
            <a:spLocks noGrp="1"/>
          </p:cNvSpPr>
          <p:nvPr>
            <p:ph idx="1"/>
          </p:nvPr>
        </p:nvSpPr>
        <p:spPr>
          <a:xfrm>
            <a:off x="838200" y="839972"/>
            <a:ext cx="10515600" cy="1956391"/>
          </a:xfrm>
        </p:spPr>
        <p:txBody>
          <a:bodyPr>
            <a:normAutofit fontScale="70000" lnSpcReduction="20000"/>
          </a:bodyPr>
          <a:lstStyle/>
          <a:p>
            <a:r>
              <a:rPr lang="en-US" dirty="0"/>
              <a:t>A user switch is an order-choice option that returns the first value that matches the current user’s name or owning roles, whose name starts with “@check_user_”</a:t>
            </a:r>
          </a:p>
          <a:p>
            <a:r>
              <a:rPr lang="en-US" dirty="0"/>
              <a:t> If the “default” option is not defined and current user doesn’t match any listed users, then the script will exit with error</a:t>
            </a:r>
          </a:p>
          <a:p>
            <a:r>
              <a:rPr lang="en-US" dirty="0"/>
              <a:t>With below example, since current user “TOS1” neither is </a:t>
            </a:r>
            <a:r>
              <a:rPr lang="en-US" b="1" dirty="0">
                <a:solidFill>
                  <a:schemeClr val="accent1">
                    <a:lumMod val="75000"/>
                  </a:schemeClr>
                </a:solidFill>
              </a:rPr>
              <a:t>SYS</a:t>
            </a:r>
            <a:r>
              <a:rPr lang="en-US" dirty="0"/>
              <a:t> nor has the </a:t>
            </a:r>
            <a:r>
              <a:rPr lang="en-US" b="1" dirty="0">
                <a:solidFill>
                  <a:schemeClr val="accent1">
                    <a:lumMod val="75000"/>
                  </a:schemeClr>
                </a:solidFill>
              </a:rPr>
              <a:t>SELECT ANY TABLE</a:t>
            </a:r>
            <a:r>
              <a:rPr lang="en-US" dirty="0"/>
              <a:t> access right, so value </a:t>
            </a:r>
            <a:r>
              <a:rPr lang="en-US" dirty="0">
                <a:solidFill>
                  <a:srgbClr val="FF0000"/>
                </a:solidFill>
              </a:rPr>
              <a:t>a</a:t>
            </a:r>
            <a:r>
              <a:rPr lang="en-US" dirty="0"/>
              <a:t> is bypassed; and it also hasn’t the </a:t>
            </a:r>
            <a:r>
              <a:rPr lang="en-US" b="1" dirty="0">
                <a:solidFill>
                  <a:schemeClr val="accent1">
                    <a:lumMod val="75000"/>
                  </a:schemeClr>
                </a:solidFill>
              </a:rPr>
              <a:t>DBA</a:t>
            </a:r>
            <a:r>
              <a:rPr lang="en-US" dirty="0"/>
              <a:t> role, finally the default value </a:t>
            </a:r>
            <a:r>
              <a:rPr lang="en-US" b="1" dirty="0">
                <a:solidFill>
                  <a:srgbClr val="FF0000"/>
                </a:solidFill>
              </a:rPr>
              <a:t>c</a:t>
            </a:r>
            <a:r>
              <a:rPr lang="en-US" dirty="0"/>
              <a:t> is returned.</a:t>
            </a:r>
          </a:p>
          <a:p>
            <a:endParaRPr lang="en-US" dirty="0"/>
          </a:p>
        </p:txBody>
      </p:sp>
      <p:sp>
        <p:nvSpPr>
          <p:cNvPr id="4" name="标题 1">
            <a:extLst>
              <a:ext uri="{FF2B5EF4-FFF2-40B4-BE49-F238E27FC236}">
                <a16:creationId xmlns:a16="http://schemas.microsoft.com/office/drawing/2014/main" id="{302C3505-7DDD-4CCB-9F78-FCEACD25A718}"/>
              </a:ext>
            </a:extLst>
          </p:cNvPr>
          <p:cNvSpPr>
            <a:spLocks noGrp="1"/>
          </p:cNvSpPr>
          <p:nvPr>
            <p:ph type="title"/>
          </p:nvPr>
        </p:nvSpPr>
        <p:spPr>
          <a:xfrm>
            <a:off x="838200" y="0"/>
            <a:ext cx="10515600" cy="528010"/>
          </a:xfrm>
        </p:spPr>
        <p:txBody>
          <a:bodyPr>
            <a:normAutofit fontScale="90000"/>
          </a:bodyPr>
          <a:lstStyle/>
          <a:p>
            <a:r>
              <a:rPr lang="en-US" dirty="0"/>
              <a:t>Scripting Engine – User switch</a:t>
            </a:r>
          </a:p>
        </p:txBody>
      </p:sp>
      <p:pic>
        <p:nvPicPr>
          <p:cNvPr id="5" name="图片 4">
            <a:extLst>
              <a:ext uri="{FF2B5EF4-FFF2-40B4-BE49-F238E27FC236}">
                <a16:creationId xmlns:a16="http://schemas.microsoft.com/office/drawing/2014/main" id="{D3BEF92D-BA6E-4510-926F-E89864F38FA2}"/>
              </a:ext>
            </a:extLst>
          </p:cNvPr>
          <p:cNvPicPr>
            <a:picLocks noChangeAspect="1"/>
          </p:cNvPicPr>
          <p:nvPr/>
        </p:nvPicPr>
        <p:blipFill>
          <a:blip r:embed="rId3"/>
          <a:stretch>
            <a:fillRect/>
          </a:stretch>
        </p:blipFill>
        <p:spPr>
          <a:xfrm>
            <a:off x="1101386" y="2938127"/>
            <a:ext cx="8416604" cy="2473846"/>
          </a:xfrm>
          <a:prstGeom prst="rect">
            <a:avLst/>
          </a:prstGeom>
        </p:spPr>
      </p:pic>
    </p:spTree>
    <p:extLst>
      <p:ext uri="{BB962C8B-B14F-4D97-AF65-F5344CB8AC3E}">
        <p14:creationId xmlns:p14="http://schemas.microsoft.com/office/powerpoint/2010/main" val="2565516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1F120-8307-4B1C-93A2-1DA9A9F1480E}"/>
              </a:ext>
            </a:extLst>
          </p:cNvPr>
          <p:cNvSpPr>
            <a:spLocks noGrp="1"/>
          </p:cNvSpPr>
          <p:nvPr>
            <p:ph type="title"/>
          </p:nvPr>
        </p:nvSpPr>
        <p:spPr>
          <a:xfrm>
            <a:off x="838200" y="99311"/>
            <a:ext cx="10515600" cy="708763"/>
          </a:xfrm>
        </p:spPr>
        <p:txBody>
          <a:bodyPr/>
          <a:lstStyle/>
          <a:p>
            <a:r>
              <a:rPr lang="en-US" dirty="0"/>
              <a:t>Scripting Engine – DB Version Switch</a:t>
            </a:r>
          </a:p>
        </p:txBody>
      </p:sp>
      <p:sp>
        <p:nvSpPr>
          <p:cNvPr id="3" name="内容占位符 2">
            <a:extLst>
              <a:ext uri="{FF2B5EF4-FFF2-40B4-BE49-F238E27FC236}">
                <a16:creationId xmlns:a16="http://schemas.microsoft.com/office/drawing/2014/main" id="{C6A002A8-B45A-4151-93F8-0BF8CB3AECD1}"/>
              </a:ext>
            </a:extLst>
          </p:cNvPr>
          <p:cNvSpPr>
            <a:spLocks noGrp="1"/>
          </p:cNvSpPr>
          <p:nvPr>
            <p:ph idx="1"/>
          </p:nvPr>
        </p:nvSpPr>
        <p:spPr>
          <a:xfrm>
            <a:off x="838200" y="1041990"/>
            <a:ext cx="10515600" cy="2009554"/>
          </a:xfrm>
        </p:spPr>
        <p:txBody>
          <a:bodyPr>
            <a:normAutofit fontScale="62500" lnSpcReduction="20000"/>
          </a:bodyPr>
          <a:lstStyle/>
          <a:p>
            <a:r>
              <a:rPr lang="en-US" dirty="0"/>
              <a:t>A version switch is an order-choice variable that returns the first matched database version of current connection</a:t>
            </a:r>
          </a:p>
          <a:p>
            <a:r>
              <a:rPr lang="en-US" dirty="0"/>
              <a:t>Its name is “</a:t>
            </a:r>
            <a:r>
              <a:rPr lang="en-US" b="1" dirty="0">
                <a:solidFill>
                  <a:schemeClr val="accent1">
                    <a:lumMod val="75000"/>
                  </a:schemeClr>
                </a:solidFill>
              </a:rPr>
              <a:t>@&lt;string&gt;</a:t>
            </a:r>
            <a:r>
              <a:rPr lang="en-US" dirty="0"/>
              <a:t>”, where </a:t>
            </a:r>
            <a:r>
              <a:rPr lang="en-US" b="1" dirty="0">
                <a:solidFill>
                  <a:schemeClr val="accent1">
                    <a:lumMod val="75000"/>
                  </a:schemeClr>
                </a:solidFill>
              </a:rPr>
              <a:t>string</a:t>
            </a:r>
            <a:r>
              <a:rPr lang="en-US" dirty="0"/>
              <a:t> should not start with either “</a:t>
            </a:r>
            <a:r>
              <a:rPr lang="en-US" b="1" dirty="0">
                <a:solidFill>
                  <a:schemeClr val="accent1">
                    <a:lumMod val="75000"/>
                  </a:schemeClr>
                </a:solidFill>
              </a:rPr>
              <a:t>check_access_</a:t>
            </a:r>
            <a:r>
              <a:rPr lang="en-US" dirty="0"/>
              <a:t>” or “</a:t>
            </a:r>
            <a:r>
              <a:rPr lang="en-US" b="1" dirty="0" err="1">
                <a:solidFill>
                  <a:schemeClr val="accent1">
                    <a:lumMod val="75000"/>
                  </a:schemeClr>
                </a:solidFill>
              </a:rPr>
              <a:t>check_user</a:t>
            </a:r>
            <a:r>
              <a:rPr lang="en-US" b="1" dirty="0">
                <a:solidFill>
                  <a:schemeClr val="accent1">
                    <a:lumMod val="75000"/>
                  </a:schemeClr>
                </a:solidFill>
              </a:rPr>
              <a:t>_</a:t>
            </a:r>
            <a:r>
              <a:rPr lang="en-US" dirty="0"/>
              <a:t>”</a:t>
            </a:r>
          </a:p>
          <a:p>
            <a:r>
              <a:rPr lang="en-US" dirty="0"/>
              <a:t>If current db version doesn’t match any pre-defines versions, and the “default” option is not defined, then the script will exit with error</a:t>
            </a:r>
          </a:p>
          <a:p>
            <a:r>
              <a:rPr lang="en-US" dirty="0"/>
              <a:t>With below example, since current db version is less than both </a:t>
            </a:r>
            <a:r>
              <a:rPr lang="en-US" b="1" dirty="0">
                <a:solidFill>
                  <a:schemeClr val="accent1">
                    <a:lumMod val="75000"/>
                  </a:schemeClr>
                </a:solidFill>
              </a:rPr>
              <a:t>20.0</a:t>
            </a:r>
            <a:r>
              <a:rPr lang="en-US" dirty="0"/>
              <a:t> and </a:t>
            </a:r>
            <a:r>
              <a:rPr lang="en-US" b="1" dirty="0">
                <a:solidFill>
                  <a:schemeClr val="accent1">
                    <a:lumMod val="75000"/>
                  </a:schemeClr>
                </a:solidFill>
              </a:rPr>
              <a:t>12.1</a:t>
            </a:r>
            <a:r>
              <a:rPr lang="en-US" dirty="0"/>
              <a:t>, so the variable returns “</a:t>
            </a:r>
            <a:r>
              <a:rPr lang="en-US" b="1" dirty="0">
                <a:solidFill>
                  <a:schemeClr val="accent1">
                    <a:lumMod val="75000"/>
                  </a:schemeClr>
                </a:solidFill>
              </a:rPr>
              <a:t>blocked,</a:t>
            </a:r>
            <a:r>
              <a:rPr lang="en-US" dirty="0"/>
              <a:t>”</a:t>
            </a:r>
          </a:p>
        </p:txBody>
      </p:sp>
      <p:pic>
        <p:nvPicPr>
          <p:cNvPr id="4" name="图片 3">
            <a:extLst>
              <a:ext uri="{FF2B5EF4-FFF2-40B4-BE49-F238E27FC236}">
                <a16:creationId xmlns:a16="http://schemas.microsoft.com/office/drawing/2014/main" id="{A6CA9666-EB57-4055-AF6A-80066A4F0F5F}"/>
              </a:ext>
            </a:extLst>
          </p:cNvPr>
          <p:cNvPicPr>
            <a:picLocks noChangeAspect="1"/>
          </p:cNvPicPr>
          <p:nvPr/>
        </p:nvPicPr>
        <p:blipFill>
          <a:blip r:embed="rId3"/>
          <a:stretch>
            <a:fillRect/>
          </a:stretch>
        </p:blipFill>
        <p:spPr>
          <a:xfrm>
            <a:off x="838200" y="3429000"/>
            <a:ext cx="8069599" cy="3038552"/>
          </a:xfrm>
          <a:prstGeom prst="rect">
            <a:avLst/>
          </a:prstGeom>
        </p:spPr>
      </p:pic>
    </p:spTree>
    <p:extLst>
      <p:ext uri="{BB962C8B-B14F-4D97-AF65-F5344CB8AC3E}">
        <p14:creationId xmlns:p14="http://schemas.microsoft.com/office/powerpoint/2010/main" val="2190197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E8BA6-F23E-41D4-B3A0-C2E1231FCB8B}"/>
              </a:ext>
            </a:extLst>
          </p:cNvPr>
          <p:cNvSpPr>
            <a:spLocks noGrp="1"/>
          </p:cNvSpPr>
          <p:nvPr>
            <p:ph type="title"/>
          </p:nvPr>
        </p:nvSpPr>
        <p:spPr>
          <a:xfrm>
            <a:off x="838200" y="46702"/>
            <a:ext cx="10515600" cy="634335"/>
          </a:xfrm>
        </p:spPr>
        <p:txBody>
          <a:bodyPr>
            <a:normAutofit fontScale="90000"/>
          </a:bodyPr>
          <a:lstStyle/>
          <a:p>
            <a:r>
              <a:rPr lang="en-US" dirty="0"/>
              <a:t>Scripting Engine – Snapper  usage (1)</a:t>
            </a:r>
          </a:p>
        </p:txBody>
      </p:sp>
      <p:sp>
        <p:nvSpPr>
          <p:cNvPr id="3" name="内容占位符 2">
            <a:extLst>
              <a:ext uri="{FF2B5EF4-FFF2-40B4-BE49-F238E27FC236}">
                <a16:creationId xmlns:a16="http://schemas.microsoft.com/office/drawing/2014/main" id="{EF2B99EC-3F05-4E2A-8A7F-9BA5600510CA}"/>
              </a:ext>
            </a:extLst>
          </p:cNvPr>
          <p:cNvSpPr>
            <a:spLocks noGrp="1"/>
          </p:cNvSpPr>
          <p:nvPr>
            <p:ph idx="1"/>
          </p:nvPr>
        </p:nvSpPr>
        <p:spPr>
          <a:xfrm>
            <a:off x="838200" y="999460"/>
            <a:ext cx="10515600" cy="5177503"/>
          </a:xfrm>
        </p:spPr>
        <p:txBody>
          <a:bodyPr>
            <a:normAutofit fontScale="77500" lnSpcReduction="20000"/>
          </a:bodyPr>
          <a:lstStyle/>
          <a:p>
            <a:r>
              <a:rPr lang="en-US" dirty="0"/>
              <a:t>The snap command is used to calculate the delta values of the same query at different timestamps, so that no need to create temp tables in database to store the snapshot data.</a:t>
            </a:r>
          </a:p>
          <a:p>
            <a:r>
              <a:rPr lang="en-US" dirty="0"/>
              <a:t>The snapper script also supports either documentation or annotations that described in previous chapters. But its code part should follow the JSON syntax or Lua syntax.</a:t>
            </a:r>
          </a:p>
          <a:p>
            <a:r>
              <a:rPr lang="en-US" dirty="0"/>
              <a:t>Command line syntax:</a:t>
            </a:r>
          </a:p>
          <a:p>
            <a:pPr lvl="1"/>
            <a:r>
              <a:rPr lang="en-US" dirty="0"/>
              <a:t>Snap &lt;script…&gt; [args] </a:t>
            </a:r>
            <a:r>
              <a:rPr lang="en-US" b="1" dirty="0">
                <a:solidFill>
                  <a:srgbClr val="0070C0"/>
                </a:solidFill>
              </a:rPr>
              <a:t>begin</a:t>
            </a:r>
            <a:r>
              <a:rPr lang="en-US" dirty="0"/>
              <a:t> [-sec]=&gt;  do something or wait some time  =&gt; snap &lt;script…&gt; </a:t>
            </a:r>
            <a:r>
              <a:rPr lang="en-US" b="1" dirty="0">
                <a:solidFill>
                  <a:srgbClr val="0070C0"/>
                </a:solidFill>
              </a:rPr>
              <a:t>end</a:t>
            </a:r>
            <a:r>
              <a:rPr lang="en-US" dirty="0"/>
              <a:t>:  </a:t>
            </a:r>
            <a:r>
              <a:rPr lang="en-US" dirty="0">
                <a:latin typeface="Arial" panose="020B0604020202020204" pitchFamily="34" charset="0"/>
                <a:cs typeface="Arial" panose="020B0604020202020204" pitchFamily="34" charset="0"/>
              </a:rPr>
              <a:t>manually define the snap period, </a:t>
            </a:r>
            <a:r>
              <a:rPr lang="en-US" b="1" dirty="0">
                <a:solidFill>
                  <a:schemeClr val="accent1">
                    <a:lumMod val="75000"/>
                  </a:schemeClr>
                </a:solidFill>
                <a:latin typeface="Arial" panose="020B0604020202020204" pitchFamily="34" charset="0"/>
                <a:cs typeface="Arial" panose="020B0604020202020204" pitchFamily="34" charset="0"/>
              </a:rPr>
              <a:t>-sec </a:t>
            </a:r>
            <a:r>
              <a:rPr lang="en-US" dirty="0">
                <a:latin typeface="Arial" panose="020B0604020202020204" pitchFamily="34" charset="0"/>
                <a:cs typeface="Arial" panose="020B0604020202020204" pitchFamily="34" charset="0"/>
              </a:rPr>
              <a:t>means dividing the delta values by elapsed seconds</a:t>
            </a:r>
          </a:p>
          <a:p>
            <a:pPr lvl="1"/>
            <a:r>
              <a:rPr lang="en-US" dirty="0"/>
              <a:t>Snap &lt;script…&gt;  [args] [-sec] “other command”: </a:t>
            </a:r>
            <a:r>
              <a:rPr lang="en-US" dirty="0">
                <a:latin typeface="Arial" panose="020B0604020202020204" pitchFamily="34" charset="0"/>
                <a:cs typeface="Arial" panose="020B0604020202020204" pitchFamily="34" charset="0"/>
              </a:rPr>
              <a:t>calc the delta value between </a:t>
            </a:r>
            <a:r>
              <a:rPr lang="en-US" dirty="0">
                <a:solidFill>
                  <a:schemeClr val="accent1">
                    <a:lumMod val="75000"/>
                  </a:schemeClr>
                </a:solidFill>
                <a:latin typeface="Arial" panose="020B0604020202020204" pitchFamily="34" charset="0"/>
                <a:cs typeface="Arial" panose="020B0604020202020204" pitchFamily="34" charset="0"/>
              </a:rPr>
              <a:t>before executing command</a:t>
            </a:r>
            <a:r>
              <a:rPr lang="en-US" dirty="0">
                <a:latin typeface="Arial" panose="020B0604020202020204" pitchFamily="34" charset="0"/>
                <a:cs typeface="Arial" panose="020B0604020202020204" pitchFamily="34" charset="0"/>
              </a:rPr>
              <a:t> and </a:t>
            </a:r>
            <a:r>
              <a:rPr lang="en-US" dirty="0">
                <a:solidFill>
                  <a:schemeClr val="accent1">
                    <a:lumMod val="75000"/>
                  </a:schemeClr>
                </a:solidFill>
                <a:latin typeface="Arial" panose="020B0604020202020204" pitchFamily="34" charset="0"/>
                <a:cs typeface="Arial" panose="020B0604020202020204" pitchFamily="34" charset="0"/>
              </a:rPr>
              <a:t>after executing command</a:t>
            </a:r>
          </a:p>
          <a:p>
            <a:pPr lvl="1"/>
            <a:r>
              <a:rPr lang="en-US" dirty="0"/>
              <a:t>Snap &lt;script…&gt; [args] [-sec] </a:t>
            </a:r>
            <a:r>
              <a:rPr lang="en-US" dirty="0">
                <a:solidFill>
                  <a:srgbClr val="FF0000"/>
                </a:solidFill>
              </a:rPr>
              <a:t>&lt;&lt;!</a:t>
            </a:r>
          </a:p>
          <a:p>
            <a:pPr marL="457200" lvl="1" indent="0">
              <a:buNone/>
            </a:pPr>
            <a:r>
              <a:rPr lang="en-US" dirty="0"/>
              <a:t>              &lt;other commands&gt;</a:t>
            </a:r>
          </a:p>
          <a:p>
            <a:pPr marL="457200" lvl="1" indent="0">
              <a:buNone/>
            </a:pPr>
            <a:r>
              <a:rPr lang="en-US" dirty="0"/>
              <a:t>  </a:t>
            </a:r>
            <a:r>
              <a:rPr lang="en-US" dirty="0">
                <a:solidFill>
                  <a:srgbClr val="FF0000"/>
                </a:solidFill>
              </a:rPr>
              <a:t>!</a:t>
            </a:r>
            <a:r>
              <a:rPr lang="en-US" dirty="0"/>
              <a:t> :  </a:t>
            </a:r>
            <a:r>
              <a:rPr lang="en-US" dirty="0">
                <a:latin typeface="Arial" panose="020B0604020202020204" pitchFamily="34" charset="0"/>
                <a:cs typeface="Arial" panose="020B0604020202020204" pitchFamily="34" charset="0"/>
              </a:rPr>
              <a:t>similar to above syntax except it support cross line commands</a:t>
            </a:r>
          </a:p>
          <a:p>
            <a:pPr lvl="1"/>
            <a:r>
              <a:rPr lang="en-US" dirty="0"/>
              <a:t>Snap &lt;script…&gt; </a:t>
            </a:r>
            <a:r>
              <a:rPr lang="en-US" b="1" dirty="0">
                <a:solidFill>
                  <a:srgbClr val="0070C0"/>
                </a:solidFill>
              </a:rPr>
              <a:t>&lt;interval[+]&gt; </a:t>
            </a:r>
            <a:r>
              <a:rPr lang="en-US" dirty="0"/>
              <a:t>[args] [-top] [-sec]: </a:t>
            </a:r>
            <a:r>
              <a:rPr lang="en-US" dirty="0">
                <a:latin typeface="Arial" panose="020B0604020202020204" pitchFamily="34" charset="0"/>
                <a:cs typeface="Arial" panose="020B0604020202020204" pitchFamily="34" charset="0"/>
              </a:rPr>
              <a:t>calc the delta value between specific interval(in second)</a:t>
            </a:r>
          </a:p>
          <a:p>
            <a:pPr lvl="2"/>
            <a:r>
              <a:rPr lang="en-US" dirty="0"/>
              <a:t>if </a:t>
            </a:r>
            <a:r>
              <a:rPr lang="en-US" b="1" dirty="0">
                <a:solidFill>
                  <a:srgbClr val="0070C0"/>
                </a:solidFill>
              </a:rPr>
              <a:t>+</a:t>
            </a:r>
            <a:r>
              <a:rPr lang="en-US" dirty="0"/>
              <a:t> is specified then meaning that the scripts will be executed periodically</a:t>
            </a:r>
          </a:p>
          <a:p>
            <a:pPr lvl="2"/>
            <a:r>
              <a:rPr lang="en-US" dirty="0"/>
              <a:t>if </a:t>
            </a:r>
            <a:r>
              <a:rPr lang="en-US" b="1" dirty="0">
                <a:solidFill>
                  <a:srgbClr val="0070C0"/>
                </a:solidFill>
              </a:rPr>
              <a:t>-top</a:t>
            </a:r>
            <a:r>
              <a:rPr lang="en-US" dirty="0"/>
              <a:t> is specified then meaning the output will be displayed like Linux-top style, usually used together with </a:t>
            </a:r>
            <a:r>
              <a:rPr lang="en-US" b="1" dirty="0">
                <a:solidFill>
                  <a:srgbClr val="0070C0"/>
                </a:solidFill>
              </a:rPr>
              <a:t>&lt;seconds&gt;+</a:t>
            </a:r>
            <a:r>
              <a:rPr lang="en-US" dirty="0"/>
              <a:t> </a:t>
            </a:r>
          </a:p>
          <a:p>
            <a:pPr lvl="2"/>
            <a:endParaRPr lang="en-US" dirty="0"/>
          </a:p>
          <a:p>
            <a:pPr lvl="1"/>
            <a:endParaRPr lang="en-US" dirty="0"/>
          </a:p>
        </p:txBody>
      </p:sp>
    </p:spTree>
    <p:extLst>
      <p:ext uri="{BB962C8B-B14F-4D97-AF65-F5344CB8AC3E}">
        <p14:creationId xmlns:p14="http://schemas.microsoft.com/office/powerpoint/2010/main" val="229017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9F1B0-DF27-4D82-B726-DDD3F9CF7328}"/>
              </a:ext>
            </a:extLst>
          </p:cNvPr>
          <p:cNvSpPr>
            <a:spLocks noGrp="1"/>
          </p:cNvSpPr>
          <p:nvPr>
            <p:ph type="title"/>
          </p:nvPr>
        </p:nvSpPr>
        <p:spPr>
          <a:xfrm>
            <a:off x="838200" y="184372"/>
            <a:ext cx="10515600" cy="708763"/>
          </a:xfrm>
        </p:spPr>
        <p:txBody>
          <a:bodyPr/>
          <a:lstStyle/>
          <a:p>
            <a:r>
              <a:rPr lang="en-US" dirty="0"/>
              <a:t>Intelligent format of the query output(Set)</a:t>
            </a:r>
          </a:p>
        </p:txBody>
      </p:sp>
      <p:graphicFrame>
        <p:nvGraphicFramePr>
          <p:cNvPr id="4" name="表格 3">
            <a:extLst>
              <a:ext uri="{FF2B5EF4-FFF2-40B4-BE49-F238E27FC236}">
                <a16:creationId xmlns:a16="http://schemas.microsoft.com/office/drawing/2014/main" id="{2563436E-7DD6-46CC-BCAE-29765B663613}"/>
              </a:ext>
            </a:extLst>
          </p:cNvPr>
          <p:cNvGraphicFramePr>
            <a:graphicFrameLocks noGrp="1"/>
          </p:cNvGraphicFramePr>
          <p:nvPr>
            <p:extLst>
              <p:ext uri="{D42A27DB-BD31-4B8C-83A1-F6EECF244321}">
                <p14:modId xmlns:p14="http://schemas.microsoft.com/office/powerpoint/2010/main" val="2259286601"/>
              </p:ext>
            </p:extLst>
          </p:nvPr>
        </p:nvGraphicFramePr>
        <p:xfrm>
          <a:off x="838200" y="1748157"/>
          <a:ext cx="10374425" cy="5791200"/>
        </p:xfrm>
        <a:graphic>
          <a:graphicData uri="http://schemas.openxmlformats.org/drawingml/2006/table">
            <a:tbl>
              <a:tblPr firstRow="1" bandRow="1">
                <a:tableStyleId>{5C22544A-7EE6-4342-B048-85BDC9FD1C3A}</a:tableStyleId>
              </a:tblPr>
              <a:tblGrid>
                <a:gridCol w="10374425">
                  <a:extLst>
                    <a:ext uri="{9D8B030D-6E8A-4147-A177-3AD203B41FA5}">
                      <a16:colId xmlns:a16="http://schemas.microsoft.com/office/drawing/2014/main" val="4245137307"/>
                    </a:ext>
                  </a:extLst>
                </a:gridCol>
              </a:tblGrid>
              <a:tr h="4570526">
                <a:tc>
                  <a:txBody>
                    <a:bodyPr/>
                    <a:lstStyle/>
                    <a:p>
                      <a:r>
                        <a:rPr lang="en-US" sz="1100" b="0" i="0" kern="1200" baseline="0" dirty="0">
                          <a:solidFill>
                            <a:schemeClr val="lt1"/>
                          </a:solidFill>
                          <a:latin typeface="Consolas" panose="020B0609020204030204" pitchFamily="49" charset="0"/>
                          <a:ea typeface="+mn-ea"/>
                          <a:cs typeface="+mn-cs"/>
                        </a:rPr>
                        <a:t>CATDB&gt; set printsize 10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 OBJECT_ID DATA_OBJECT_ID OBJECT_TYPE       CREATED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16              6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20              2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8              8 CLUSTER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37             37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22             10 TABLE       2018-02-07 22:51:55 2018-02-07 23:05:16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I_TAB1                               33             33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I_OBJ5                               40             40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CDEF$                                31             29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I_IND1                               41             41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                                3              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 rows returned.    </a:t>
                      </a:r>
                    </a:p>
                    <a:p>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printsize 5 colsep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|SUBOBJECT_NAME|OBJECT_ID|DATA_OBJECT_ID|OBJECT_TYPE|      CREATED      |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              |       16|             6|TABLE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              |       20|             2|TABLE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        8|             8|CLUSTER    |2018-02-07 22:51:55|2018-02-07 22:51:55|</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              |       37|            37|INDEX      |2018-02-07 22:51:56|2018-02-07 22:51:56|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              |       22|            10|TABLE      |2018-02-07 22:51:55|2018-02-07 23:05:16|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 rows returned.                                                                                                  </a:t>
                      </a:r>
                      <a:br>
                        <a:rPr lang="en-US" sz="1100" b="0" i="0" kern="1200" baseline="0" dirty="0">
                          <a:solidFill>
                            <a:schemeClr val="lt1"/>
                          </a:solidFill>
                          <a:latin typeface="Consolas" panose="020B0609020204030204" pitchFamily="49" charset="0"/>
                          <a:ea typeface="+mn-ea"/>
                          <a:cs typeface="+mn-cs"/>
                        </a:rPr>
                      </a:b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colsep default</a:t>
                      </a:r>
                    </a:p>
                  </a:txBody>
                  <a:tcPr/>
                </a:tc>
                <a:extLst>
                  <a:ext uri="{0D108BD9-81ED-4DB2-BD59-A6C34878D82A}">
                    <a16:rowId xmlns:a16="http://schemas.microsoft.com/office/drawing/2014/main" val="1504338429"/>
                  </a:ext>
                </a:extLst>
              </a:tr>
            </a:tbl>
          </a:graphicData>
        </a:graphic>
      </p:graphicFrame>
      <p:sp>
        <p:nvSpPr>
          <p:cNvPr id="5" name="内容占位符 2">
            <a:extLst>
              <a:ext uri="{FF2B5EF4-FFF2-40B4-BE49-F238E27FC236}">
                <a16:creationId xmlns:a16="http://schemas.microsoft.com/office/drawing/2014/main" id="{11EF5E99-F123-4A81-818D-EA921BFA96B0}"/>
              </a:ext>
            </a:extLst>
          </p:cNvPr>
          <p:cNvSpPr>
            <a:spLocks noGrp="1"/>
          </p:cNvSpPr>
          <p:nvPr>
            <p:ph idx="1"/>
          </p:nvPr>
        </p:nvSpPr>
        <p:spPr>
          <a:xfrm>
            <a:off x="838200" y="1010093"/>
            <a:ext cx="10275779" cy="621105"/>
          </a:xfrm>
        </p:spPr>
        <p:txBody>
          <a:bodyPr>
            <a:normAutofit fontScale="85000" lnSpcReduction="20000"/>
          </a:bodyPr>
          <a:lstStyle/>
          <a:p>
            <a:r>
              <a:rPr lang="en-US" dirty="0"/>
              <a:t>The string columns are auto-adjusted to fit the screen, refer to “set grid” for more manual configurations</a:t>
            </a:r>
          </a:p>
          <a:p>
            <a:pPr marL="0" indent="0">
              <a:buNone/>
            </a:pPr>
            <a:endParaRPr lang="en-US" dirty="0"/>
          </a:p>
        </p:txBody>
      </p:sp>
    </p:spTree>
    <p:extLst>
      <p:ext uri="{BB962C8B-B14F-4D97-AF65-F5344CB8AC3E}">
        <p14:creationId xmlns:p14="http://schemas.microsoft.com/office/powerpoint/2010/main" val="3356030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300A5A6-153D-4A51-AA46-41E572881D42}"/>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 (2)</a:t>
            </a:r>
          </a:p>
        </p:txBody>
      </p:sp>
      <p:sp>
        <p:nvSpPr>
          <p:cNvPr id="5" name="内容占位符 2">
            <a:extLst>
              <a:ext uri="{FF2B5EF4-FFF2-40B4-BE49-F238E27FC236}">
                <a16:creationId xmlns:a16="http://schemas.microsoft.com/office/drawing/2014/main" id="{B69C5C0D-F666-480E-81FC-F7DD62206C3F}"/>
              </a:ext>
            </a:extLst>
          </p:cNvPr>
          <p:cNvSpPr>
            <a:spLocks noGrp="1"/>
          </p:cNvSpPr>
          <p:nvPr>
            <p:ph idx="1"/>
          </p:nvPr>
        </p:nvSpPr>
        <p:spPr>
          <a:xfrm>
            <a:off x="838200" y="999460"/>
            <a:ext cx="10515600" cy="1307805"/>
          </a:xfrm>
        </p:spPr>
        <p:txBody>
          <a:bodyPr>
            <a:normAutofit/>
          </a:bodyPr>
          <a:lstStyle/>
          <a:p>
            <a:r>
              <a:rPr lang="en-US" dirty="0"/>
              <a:t>Below example is to snap current session’s time model and session stats of executing “</a:t>
            </a:r>
            <a:r>
              <a:rPr lang="en-US" dirty="0">
                <a:solidFill>
                  <a:srgbClr val="0070C0"/>
                </a:solidFill>
              </a:rPr>
              <a:t>ora actives</a:t>
            </a:r>
            <a:r>
              <a:rPr lang="en-US" dirty="0"/>
              <a:t>”:</a:t>
            </a:r>
          </a:p>
          <a:p>
            <a:pPr lvl="1"/>
            <a:endParaRPr lang="en-US" dirty="0"/>
          </a:p>
        </p:txBody>
      </p:sp>
      <p:pic>
        <p:nvPicPr>
          <p:cNvPr id="8" name="图片 7">
            <a:extLst>
              <a:ext uri="{FF2B5EF4-FFF2-40B4-BE49-F238E27FC236}">
                <a16:creationId xmlns:a16="http://schemas.microsoft.com/office/drawing/2014/main" id="{7F1B5597-BE95-471F-82FA-DF4D3043DF5A}"/>
              </a:ext>
            </a:extLst>
          </p:cNvPr>
          <p:cNvPicPr>
            <a:picLocks noChangeAspect="1"/>
          </p:cNvPicPr>
          <p:nvPr/>
        </p:nvPicPr>
        <p:blipFill>
          <a:blip r:embed="rId3"/>
          <a:stretch>
            <a:fillRect/>
          </a:stretch>
        </p:blipFill>
        <p:spPr>
          <a:xfrm>
            <a:off x="1210967" y="1982350"/>
            <a:ext cx="7207906" cy="4301492"/>
          </a:xfrm>
          <a:prstGeom prst="rect">
            <a:avLst/>
          </a:prstGeom>
        </p:spPr>
      </p:pic>
    </p:spTree>
    <p:extLst>
      <p:ext uri="{BB962C8B-B14F-4D97-AF65-F5344CB8AC3E}">
        <p14:creationId xmlns:p14="http://schemas.microsoft.com/office/powerpoint/2010/main" val="2199501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0BD64EE-57E4-4031-812D-94E998CBE4AA}"/>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usage(3)</a:t>
            </a:r>
          </a:p>
        </p:txBody>
      </p:sp>
      <p:sp>
        <p:nvSpPr>
          <p:cNvPr id="7" name="内容占位符 2">
            <a:extLst>
              <a:ext uri="{FF2B5EF4-FFF2-40B4-BE49-F238E27FC236}">
                <a16:creationId xmlns:a16="http://schemas.microsoft.com/office/drawing/2014/main" id="{CB594010-BBEC-4E72-A81B-7710666A611E}"/>
              </a:ext>
            </a:extLst>
          </p:cNvPr>
          <p:cNvSpPr>
            <a:spLocks noGrp="1"/>
          </p:cNvSpPr>
          <p:nvPr>
            <p:ph idx="1"/>
          </p:nvPr>
        </p:nvSpPr>
        <p:spPr>
          <a:xfrm>
            <a:off x="838200" y="999460"/>
            <a:ext cx="10515600" cy="1307805"/>
          </a:xfrm>
        </p:spPr>
        <p:txBody>
          <a:bodyPr>
            <a:normAutofit/>
          </a:bodyPr>
          <a:lstStyle/>
          <a:p>
            <a:r>
              <a:rPr lang="en-US" dirty="0"/>
              <a:t>Below example is to compare current session’s time model and session stats of executing multiple commands:</a:t>
            </a:r>
          </a:p>
        </p:txBody>
      </p:sp>
      <p:pic>
        <p:nvPicPr>
          <p:cNvPr id="8" name="图片 7">
            <a:extLst>
              <a:ext uri="{FF2B5EF4-FFF2-40B4-BE49-F238E27FC236}">
                <a16:creationId xmlns:a16="http://schemas.microsoft.com/office/drawing/2014/main" id="{93BF4AC7-C867-4048-86B6-8E0DD213CEF7}"/>
              </a:ext>
            </a:extLst>
          </p:cNvPr>
          <p:cNvPicPr>
            <a:picLocks noChangeAspect="1"/>
          </p:cNvPicPr>
          <p:nvPr/>
        </p:nvPicPr>
        <p:blipFill>
          <a:blip r:embed="rId3"/>
          <a:stretch>
            <a:fillRect/>
          </a:stretch>
        </p:blipFill>
        <p:spPr>
          <a:xfrm>
            <a:off x="1228906" y="1916334"/>
            <a:ext cx="7095736" cy="4576540"/>
          </a:xfrm>
          <a:prstGeom prst="rect">
            <a:avLst/>
          </a:prstGeom>
        </p:spPr>
      </p:pic>
    </p:spTree>
    <p:extLst>
      <p:ext uri="{BB962C8B-B14F-4D97-AF65-F5344CB8AC3E}">
        <p14:creationId xmlns:p14="http://schemas.microsoft.com/office/powerpoint/2010/main" val="4138675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B08A875-B1AF-4AB8-89FC-DCD39F529B18}"/>
              </a:ext>
            </a:extLst>
          </p:cNvPr>
          <p:cNvSpPr>
            <a:spLocks noGrp="1"/>
          </p:cNvSpPr>
          <p:nvPr>
            <p:ph type="title"/>
          </p:nvPr>
        </p:nvSpPr>
        <p:spPr>
          <a:xfrm>
            <a:off x="838200" y="88680"/>
            <a:ext cx="10515600" cy="538642"/>
          </a:xfrm>
        </p:spPr>
        <p:txBody>
          <a:bodyPr>
            <a:normAutofit fontScale="90000"/>
          </a:bodyPr>
          <a:lstStyle/>
          <a:p>
            <a:r>
              <a:rPr lang="en-US" dirty="0"/>
              <a:t>Scripting Engine – Snapper  usage (4)</a:t>
            </a:r>
          </a:p>
        </p:txBody>
      </p:sp>
      <p:sp>
        <p:nvSpPr>
          <p:cNvPr id="5" name="内容占位符 2">
            <a:extLst>
              <a:ext uri="{FF2B5EF4-FFF2-40B4-BE49-F238E27FC236}">
                <a16:creationId xmlns:a16="http://schemas.microsoft.com/office/drawing/2014/main" id="{37BB5375-B916-4786-B895-133C75598B1A}"/>
              </a:ext>
            </a:extLst>
          </p:cNvPr>
          <p:cNvSpPr>
            <a:spLocks noGrp="1"/>
          </p:cNvSpPr>
          <p:nvPr>
            <p:ph idx="1"/>
          </p:nvPr>
        </p:nvSpPr>
        <p:spPr>
          <a:xfrm>
            <a:off x="838200" y="627322"/>
            <a:ext cx="10515600" cy="538642"/>
          </a:xfrm>
        </p:spPr>
        <p:txBody>
          <a:bodyPr>
            <a:normAutofit fontScale="70000" lnSpcReduction="20000"/>
          </a:bodyPr>
          <a:lstStyle/>
          <a:p>
            <a:r>
              <a:rPr lang="en-US" dirty="0"/>
              <a:t>Below example is to compare the system time model and system stats for 10 seconds, and show the delta value based on per second:</a:t>
            </a:r>
          </a:p>
        </p:txBody>
      </p:sp>
      <p:pic>
        <p:nvPicPr>
          <p:cNvPr id="6" name="图片 5">
            <a:extLst>
              <a:ext uri="{FF2B5EF4-FFF2-40B4-BE49-F238E27FC236}">
                <a16:creationId xmlns:a16="http://schemas.microsoft.com/office/drawing/2014/main" id="{A07950B4-B629-4ADD-A8F6-780480864211}"/>
              </a:ext>
            </a:extLst>
          </p:cNvPr>
          <p:cNvPicPr>
            <a:picLocks noChangeAspect="1"/>
          </p:cNvPicPr>
          <p:nvPr/>
        </p:nvPicPr>
        <p:blipFill>
          <a:blip r:embed="rId3"/>
          <a:stretch>
            <a:fillRect/>
          </a:stretch>
        </p:blipFill>
        <p:spPr>
          <a:xfrm>
            <a:off x="1984599" y="1165964"/>
            <a:ext cx="6776629" cy="6825949"/>
          </a:xfrm>
          <a:prstGeom prst="rect">
            <a:avLst/>
          </a:prstGeom>
        </p:spPr>
      </p:pic>
    </p:spTree>
    <p:extLst>
      <p:ext uri="{BB962C8B-B14F-4D97-AF65-F5344CB8AC3E}">
        <p14:creationId xmlns:p14="http://schemas.microsoft.com/office/powerpoint/2010/main" val="902079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E612820-FBCE-43B1-8E0D-2C238C361A17}"/>
              </a:ext>
            </a:extLst>
          </p:cNvPr>
          <p:cNvSpPr>
            <a:spLocks noGrp="1"/>
          </p:cNvSpPr>
          <p:nvPr>
            <p:ph type="title"/>
          </p:nvPr>
        </p:nvSpPr>
        <p:spPr>
          <a:xfrm>
            <a:off x="912628" y="0"/>
            <a:ext cx="10515600" cy="538642"/>
          </a:xfrm>
        </p:spPr>
        <p:txBody>
          <a:bodyPr>
            <a:normAutofit fontScale="90000"/>
          </a:bodyPr>
          <a:lstStyle/>
          <a:p>
            <a:r>
              <a:rPr lang="en-US" dirty="0"/>
              <a:t>Scripting Engine – Snapper  usage (5)</a:t>
            </a:r>
          </a:p>
        </p:txBody>
      </p:sp>
      <p:sp>
        <p:nvSpPr>
          <p:cNvPr id="6" name="内容占位符 2">
            <a:extLst>
              <a:ext uri="{FF2B5EF4-FFF2-40B4-BE49-F238E27FC236}">
                <a16:creationId xmlns:a16="http://schemas.microsoft.com/office/drawing/2014/main" id="{D3D291F2-4C3B-4045-ABC7-6E9ACBBD198F}"/>
              </a:ext>
            </a:extLst>
          </p:cNvPr>
          <p:cNvSpPr>
            <a:spLocks noGrp="1"/>
          </p:cNvSpPr>
          <p:nvPr>
            <p:ph idx="1"/>
          </p:nvPr>
        </p:nvSpPr>
        <p:spPr>
          <a:xfrm>
            <a:off x="912628" y="634335"/>
            <a:ext cx="10515600" cy="914400"/>
          </a:xfrm>
        </p:spPr>
        <p:txBody>
          <a:bodyPr>
            <a:normAutofit/>
          </a:bodyPr>
          <a:lstStyle/>
          <a:p>
            <a:r>
              <a:rPr lang="en-US" dirty="0"/>
              <a:t>Below example is to compare the session statistics of </a:t>
            </a:r>
            <a:r>
              <a:rPr lang="en-US" b="1" dirty="0">
                <a:solidFill>
                  <a:srgbClr val="0070C0"/>
                </a:solidFill>
              </a:rPr>
              <a:t>sid=63 </a:t>
            </a:r>
            <a:r>
              <a:rPr lang="en-US" dirty="0"/>
              <a:t>during a period(15 seconds):</a:t>
            </a:r>
          </a:p>
        </p:txBody>
      </p:sp>
      <p:pic>
        <p:nvPicPr>
          <p:cNvPr id="8" name="图片 7">
            <a:extLst>
              <a:ext uri="{FF2B5EF4-FFF2-40B4-BE49-F238E27FC236}">
                <a16:creationId xmlns:a16="http://schemas.microsoft.com/office/drawing/2014/main" id="{D529B095-13A1-4628-9605-3D50570AE6B5}"/>
              </a:ext>
            </a:extLst>
          </p:cNvPr>
          <p:cNvPicPr>
            <a:picLocks noChangeAspect="1"/>
          </p:cNvPicPr>
          <p:nvPr/>
        </p:nvPicPr>
        <p:blipFill>
          <a:blip r:embed="rId3"/>
          <a:stretch>
            <a:fillRect/>
          </a:stretch>
        </p:blipFill>
        <p:spPr>
          <a:xfrm>
            <a:off x="714990" y="1810933"/>
            <a:ext cx="11053091" cy="3345858"/>
          </a:xfrm>
          <a:prstGeom prst="rect">
            <a:avLst/>
          </a:prstGeom>
        </p:spPr>
      </p:pic>
    </p:spTree>
    <p:extLst>
      <p:ext uri="{BB962C8B-B14F-4D97-AF65-F5344CB8AC3E}">
        <p14:creationId xmlns:p14="http://schemas.microsoft.com/office/powerpoint/2010/main" val="1500615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15102B5-CDA3-4F3A-8D66-D66252C5F097}"/>
              </a:ext>
            </a:extLst>
          </p:cNvPr>
          <p:cNvSpPr>
            <a:spLocks noGrp="1"/>
          </p:cNvSpPr>
          <p:nvPr>
            <p:ph type="title"/>
          </p:nvPr>
        </p:nvSpPr>
        <p:spPr>
          <a:xfrm>
            <a:off x="912628" y="0"/>
            <a:ext cx="10515600" cy="538642"/>
          </a:xfrm>
        </p:spPr>
        <p:txBody>
          <a:bodyPr>
            <a:normAutofit fontScale="90000"/>
          </a:bodyPr>
          <a:lstStyle/>
          <a:p>
            <a:r>
              <a:rPr lang="en-US" dirty="0"/>
              <a:t>Scripting Engine – Snapper  usage(6)</a:t>
            </a:r>
          </a:p>
        </p:txBody>
      </p:sp>
      <p:sp>
        <p:nvSpPr>
          <p:cNvPr id="5" name="内容占位符 2">
            <a:extLst>
              <a:ext uri="{FF2B5EF4-FFF2-40B4-BE49-F238E27FC236}">
                <a16:creationId xmlns:a16="http://schemas.microsoft.com/office/drawing/2014/main" id="{ACDB4206-C3FB-475B-AD0E-F0A7DAD57DC2}"/>
              </a:ext>
            </a:extLst>
          </p:cNvPr>
          <p:cNvSpPr>
            <a:spLocks noGrp="1"/>
          </p:cNvSpPr>
          <p:nvPr>
            <p:ph idx="1"/>
          </p:nvPr>
        </p:nvSpPr>
        <p:spPr>
          <a:xfrm>
            <a:off x="912628" y="634334"/>
            <a:ext cx="10515600" cy="1034977"/>
          </a:xfrm>
        </p:spPr>
        <p:txBody>
          <a:bodyPr>
            <a:normAutofit fontScale="92500" lnSpcReduction="20000"/>
          </a:bodyPr>
          <a:lstStyle/>
          <a:p>
            <a:r>
              <a:rPr lang="en-US" dirty="0"/>
              <a:t>Below example is to keep monitoring the session statistics of </a:t>
            </a:r>
            <a:r>
              <a:rPr lang="en-US" b="1" dirty="0">
                <a:solidFill>
                  <a:srgbClr val="0070C0"/>
                </a:solidFill>
              </a:rPr>
              <a:t>sid=63 </a:t>
            </a:r>
            <a:r>
              <a:rPr lang="en-US" dirty="0"/>
              <a:t>periodically(every 5 seconds), each time before the output is displayed, the screen will be reset:</a:t>
            </a:r>
          </a:p>
        </p:txBody>
      </p:sp>
      <p:pic>
        <p:nvPicPr>
          <p:cNvPr id="7" name="图片 6">
            <a:extLst>
              <a:ext uri="{FF2B5EF4-FFF2-40B4-BE49-F238E27FC236}">
                <a16:creationId xmlns:a16="http://schemas.microsoft.com/office/drawing/2014/main" id="{D0F7C417-7930-45B1-BF0E-66C96ED70394}"/>
              </a:ext>
            </a:extLst>
          </p:cNvPr>
          <p:cNvPicPr>
            <a:picLocks noChangeAspect="1"/>
          </p:cNvPicPr>
          <p:nvPr/>
        </p:nvPicPr>
        <p:blipFill>
          <a:blip r:embed="rId3"/>
          <a:stretch>
            <a:fillRect/>
          </a:stretch>
        </p:blipFill>
        <p:spPr>
          <a:xfrm>
            <a:off x="1061261" y="1821570"/>
            <a:ext cx="8922488" cy="794039"/>
          </a:xfrm>
          <a:prstGeom prst="rect">
            <a:avLst/>
          </a:prstGeom>
        </p:spPr>
      </p:pic>
      <p:pic>
        <p:nvPicPr>
          <p:cNvPr id="8" name="图片 7">
            <a:extLst>
              <a:ext uri="{FF2B5EF4-FFF2-40B4-BE49-F238E27FC236}">
                <a16:creationId xmlns:a16="http://schemas.microsoft.com/office/drawing/2014/main" id="{EA5676D4-A4A2-4C62-9664-B0D5ED0A9829}"/>
              </a:ext>
            </a:extLst>
          </p:cNvPr>
          <p:cNvPicPr>
            <a:picLocks noChangeAspect="1"/>
          </p:cNvPicPr>
          <p:nvPr/>
        </p:nvPicPr>
        <p:blipFill>
          <a:blip r:embed="rId4"/>
          <a:stretch>
            <a:fillRect/>
          </a:stretch>
        </p:blipFill>
        <p:spPr>
          <a:xfrm>
            <a:off x="1061261" y="2103253"/>
            <a:ext cx="8922488" cy="2651494"/>
          </a:xfrm>
          <a:prstGeom prst="rect">
            <a:avLst/>
          </a:prstGeom>
        </p:spPr>
      </p:pic>
    </p:spTree>
    <p:extLst>
      <p:ext uri="{BB962C8B-B14F-4D97-AF65-F5344CB8AC3E}">
        <p14:creationId xmlns:p14="http://schemas.microsoft.com/office/powerpoint/2010/main" val="1819172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8C1DEC-0C76-4E27-B171-823DED8F9E9F}"/>
              </a:ext>
            </a:extLst>
          </p:cNvPr>
          <p:cNvSpPr>
            <a:spLocks noGrp="1"/>
          </p:cNvSpPr>
          <p:nvPr>
            <p:ph idx="1"/>
          </p:nvPr>
        </p:nvSpPr>
        <p:spPr>
          <a:xfrm>
            <a:off x="180753" y="2180492"/>
            <a:ext cx="11908466" cy="3996471"/>
          </a:xfrm>
        </p:spPr>
        <p:txBody>
          <a:bodyPr>
            <a:normAutofit fontScale="92500" lnSpcReduction="10000"/>
          </a:bodyPr>
          <a:lstStyle/>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70C0"/>
                </a:solidFill>
                <a:latin typeface="Consolas" panose="020B0609020204030204" pitchFamily="49" charset="0"/>
                <a:cs typeface="Consolas" panose="020B0609020204030204" pitchFamily="49" charset="0"/>
              </a:rPr>
              <a:t>sql</a:t>
            </a:r>
            <a:r>
              <a:rPr lang="en-US" sz="1200" dirty="0">
                <a:latin typeface="Consolas" panose="020B0609020204030204" pitchFamily="49" charset="0"/>
                <a:cs typeface="Consolas" panose="020B0609020204030204" pitchFamily="49" charset="0"/>
              </a:rPr>
              <a:t>={&lt;grid SQL array&gt;} or [[&lt;sql text&gt;]],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group_by</a:t>
            </a:r>
            <a:r>
              <a:rPr lang="en-US" sz="1200" dirty="0">
                <a:latin typeface="Consolas" panose="020B0609020204030204" pitchFamily="49" charset="0"/>
                <a:cs typeface="Consolas" panose="020B0609020204030204" pitchFamily="49" charset="0"/>
              </a:rPr>
              <a:t>="&lt;list of grouping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delta_by</a:t>
            </a:r>
            <a:r>
              <a:rPr lang="en-US" sz="1200" dirty="0">
                <a:latin typeface="Consolas" panose="020B0609020204030204" pitchFamily="49" charset="0"/>
                <a:cs typeface="Consolas" panose="020B0609020204030204" pitchFamily="49" charset="0"/>
              </a:rPr>
              <a:t>="&lt;list of aggregation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order_by</a:t>
            </a:r>
            <a:r>
              <a:rPr lang="en-US" sz="1200" dirty="0">
                <a:latin typeface="Consolas" panose="020B0609020204030204" pitchFamily="49" charset="0"/>
                <a:cs typeface="Consolas" panose="020B0609020204030204" pitchFamily="49" charset="0"/>
              </a:rPr>
              <a:t>="&lt;list of sort fields after the calculation, use '-&lt;column&gt;' as desc ordered&gt;",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per_second</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–sec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top_mode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–top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fixed_title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add “</a:t>
            </a:r>
            <a:r>
              <a:rPr lang="en-US" sz="1200" b="1" i="1" dirty="0">
                <a:solidFill>
                  <a:schemeClr val="tx1">
                    <a:lumMod val="50000"/>
                    <a:lumOff val="50000"/>
                  </a:schemeClr>
                </a:solidFill>
                <a:latin typeface="Consolas" panose="020B0609020204030204" pitchFamily="49" charset="0"/>
                <a:cs typeface="Consolas" panose="020B0609020204030204" pitchFamily="49" charset="0"/>
              </a:rPr>
              <a:t>*</a:t>
            </a:r>
            <a:r>
              <a:rPr lang="en-US" sz="1200" i="1" dirty="0">
                <a:solidFill>
                  <a:schemeClr val="tx1">
                    <a:lumMod val="50000"/>
                    <a:lumOff val="50000"/>
                  </a:schemeClr>
                </a:solidFill>
                <a:latin typeface="Consolas" panose="020B0609020204030204" pitchFamily="49" charset="0"/>
                <a:cs typeface="Consolas" panose="020B0609020204030204" pitchFamily="49" charset="0"/>
              </a:rPr>
              <a:t>” before the each delta field titles*/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include_zero</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display the row whose delta values are all zero(0)*/</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calc_rules</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/*additional calc rules apart from calculating the delta values, e.g. </a:t>
            </a:r>
            <a:r>
              <a:rPr lang="en-US" sz="1200" i="1" dirty="0" err="1">
                <a:solidFill>
                  <a:srgbClr val="FF0000"/>
                </a:solidFill>
                <a:latin typeface="Consolas" panose="020B0609020204030204" pitchFamily="49" charset="0"/>
                <a:cs typeface="Consolas" panose="020B0609020204030204" pitchFamily="49" charset="0"/>
              </a:rPr>
              <a:t>fielC</a:t>
            </a:r>
            <a:r>
              <a:rPr lang="en-US" sz="1200" i="1" dirty="0">
                <a:solidFill>
                  <a:srgbClr val="FF0000"/>
                </a:solidFill>
                <a:latin typeface="Consolas" panose="020B0609020204030204" pitchFamily="49" charset="0"/>
                <a:cs typeface="Consolas" panose="020B0609020204030204" pitchFamily="49" charset="0"/>
              </a:rPr>
              <a:t>=</a:t>
            </a:r>
            <a:r>
              <a:rPr lang="en-US" sz="1200" i="1" dirty="0" err="1">
                <a:solidFill>
                  <a:srgbClr val="FF0000"/>
                </a:solidFill>
                <a:latin typeface="Consolas" panose="020B0609020204030204" pitchFamily="49" charset="0"/>
                <a:cs typeface="Consolas" panose="020B0609020204030204" pitchFamily="49" charset="0"/>
              </a:rPr>
              <a:t>fieldA</a:t>
            </a:r>
            <a:r>
              <a:rPr lang="en-US" sz="1200" i="1" dirty="0">
                <a:solidFill>
                  <a:srgbClr val="FF0000"/>
                </a:solidFill>
                <a:latin typeface="Consolas" panose="020B0609020204030204" pitchFamily="49" charset="0"/>
                <a:cs typeface="Consolas" panose="020B0609020204030204" pitchFamily="49" charset="0"/>
              </a:rPr>
              <a:t>*100/</a:t>
            </a:r>
            <a:r>
              <a:rPr lang="en-US" sz="1200" i="1" dirty="0" err="1">
                <a:solidFill>
                  <a:srgbClr val="FF0000"/>
                </a:solidFill>
                <a:latin typeface="Consolas" panose="020B0609020204030204" pitchFamily="49" charset="0"/>
                <a:cs typeface="Consolas" panose="020B0609020204030204" pitchFamily="49" charset="0"/>
              </a:rPr>
              <a:t>fieldB</a:t>
            </a:r>
            <a:r>
              <a:rPr lang="en-US" sz="1200" i="1" dirty="0">
                <a:solidFill>
                  <a:srgbClr val="FF0000"/>
                </a:solidFill>
                <a:latin typeface="Consolas" panose="020B0609020204030204" pitchFamily="49" charset="0"/>
                <a:cs typeface="Consolas" panose="020B0609020204030204" pitchFamily="49" charset="0"/>
              </a:rPr>
              <a: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column_formatter</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 use “</a:t>
            </a:r>
            <a:r>
              <a:rPr lang="en-US" sz="1200" i="1" dirty="0">
                <a:solidFill>
                  <a:srgbClr val="FF0000"/>
                </a:solidFill>
                <a:latin typeface="Consolas" panose="020B0609020204030204" pitchFamily="49" charset="0"/>
                <a:cs typeface="Consolas" panose="020B0609020204030204" pitchFamily="49" charset="0"/>
              </a:rPr>
              <a:t>col</a:t>
            </a:r>
            <a:r>
              <a:rPr lang="en-US" sz="1200" i="1" dirty="0">
                <a:solidFill>
                  <a:schemeClr val="tx1">
                    <a:lumMod val="50000"/>
                    <a:lumOff val="50000"/>
                  </a:schemeClr>
                </a:solidFill>
                <a:latin typeface="Consolas" panose="020B0609020204030204" pitchFamily="49" charset="0"/>
                <a:cs typeface="Consolas" panose="020B0609020204030204" pitchFamily="49" charset="0"/>
              </a:rPr>
              <a:t>” command to format some specific fields */</a:t>
            </a:r>
          </a:p>
          <a:p>
            <a:pPr marL="0" indent="0">
              <a:buNone/>
            </a:pPr>
            <a:r>
              <a:rPr lang="en-US" sz="1200" i="1" dirty="0">
                <a:solidFill>
                  <a:schemeClr val="tx1">
                    <a:lumMod val="50000"/>
                    <a:lumOff val="50000"/>
                  </a:schemeClr>
                </a:solidFill>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before_sql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initiation before snap starts*/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after_sql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a:t>
            </a:r>
            <a:r>
              <a:rPr lang="en-US" altLang="zh-CN" sz="1200" i="1" dirty="0">
                <a:solidFill>
                  <a:schemeClr val="tx1">
                    <a:lumMod val="50000"/>
                    <a:lumOff val="50000"/>
                  </a:schemeClr>
                </a:solidFill>
                <a:latin typeface="Consolas" panose="020B0609020204030204" pitchFamily="49" charset="0"/>
              </a:rPr>
              <a:t>data cleanout</a:t>
            </a:r>
            <a:r>
              <a:rPr lang="en-US" sz="1200" i="1" dirty="0">
                <a:solidFill>
                  <a:schemeClr val="tx1">
                    <a:lumMod val="50000"/>
                    <a:lumOff val="50000"/>
                  </a:schemeClr>
                </a:solidFill>
                <a:latin typeface="Consolas" panose="020B0609020204030204" pitchFamily="49" charset="0"/>
              </a:rPr>
              <a:t> after snap finishes*/</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variables</a:t>
            </a:r>
            <a:r>
              <a:rPr lang="en-US" sz="1200" dirty="0">
                <a:latin typeface="Consolas" panose="020B0609020204030204" pitchFamily="49" charset="0"/>
                <a:cs typeface="Consolas" panose="020B0609020204030204" pitchFamily="49" charset="0"/>
              </a:rPr>
              <a:t>={&lt;map of variables&gt;} </a:t>
            </a:r>
            <a:r>
              <a:rPr lang="en-US" sz="1200" i="1" dirty="0">
                <a:solidFill>
                  <a:schemeClr val="tx1">
                    <a:lumMod val="50000"/>
                    <a:lumOff val="50000"/>
                  </a:schemeClr>
                </a:solidFill>
                <a:latin typeface="Consolas" panose="020B0609020204030204" pitchFamily="49" charset="0"/>
              </a:rPr>
              <a:t>/*mainly used in case of </a:t>
            </a:r>
            <a:r>
              <a:rPr lang="en-US" sz="1200" b="1" dirty="0">
                <a:solidFill>
                  <a:srgbClr val="0070C0"/>
                </a:solidFill>
                <a:latin typeface="Consolas" panose="020B0609020204030204" pitchFamily="49" charset="0"/>
              </a:rPr>
              <a:t>sql</a:t>
            </a:r>
            <a:r>
              <a:rPr lang="en-US" sz="1200" i="1" dirty="0">
                <a:solidFill>
                  <a:schemeClr val="tx1">
                    <a:lumMod val="50000"/>
                    <a:lumOff val="50000"/>
                  </a:schemeClr>
                </a:solidFill>
                <a:latin typeface="Consolas" panose="020B0609020204030204" pitchFamily="49" charset="0"/>
              </a:rPr>
              <a:t> is a PL/SQL block, to define additional variables*/</a:t>
            </a:r>
          </a:p>
          <a:p>
            <a:pPr marL="0" indent="0">
              <a:buNone/>
            </a:pPr>
            <a:r>
              <a:rPr lang="en-US" sz="1200" dirty="0">
                <a:latin typeface="Consolas" panose="020B0609020204030204" pitchFamily="49" charset="0"/>
                <a:cs typeface="Consolas" panose="020B0609020204030204" pitchFamily="49" charset="0"/>
              </a:rPr>
              <a:t>}</a:t>
            </a:r>
          </a:p>
        </p:txBody>
      </p:sp>
      <p:sp>
        <p:nvSpPr>
          <p:cNvPr id="4" name="标题 1">
            <a:extLst>
              <a:ext uri="{FF2B5EF4-FFF2-40B4-BE49-F238E27FC236}">
                <a16:creationId xmlns:a16="http://schemas.microsoft.com/office/drawing/2014/main" id="{62E4A9DA-7806-4182-90DB-BDE5F3373222}"/>
              </a:ext>
            </a:extLst>
          </p:cNvPr>
          <p:cNvSpPr>
            <a:spLocks noGrp="1"/>
          </p:cNvSpPr>
          <p:nvPr>
            <p:ph type="title"/>
          </p:nvPr>
        </p:nvSpPr>
        <p:spPr>
          <a:xfrm>
            <a:off x="838200" y="259353"/>
            <a:ext cx="10515600" cy="421684"/>
          </a:xfrm>
        </p:spPr>
        <p:txBody>
          <a:bodyPr>
            <a:normAutofit fontScale="90000"/>
          </a:bodyPr>
          <a:lstStyle/>
          <a:p>
            <a:r>
              <a:rPr lang="en-US" dirty="0"/>
              <a:t>Scripting Engine – Snapper  script syntax(1)</a:t>
            </a:r>
          </a:p>
        </p:txBody>
      </p:sp>
      <p:sp>
        <p:nvSpPr>
          <p:cNvPr id="5" name="内容占位符 2">
            <a:extLst>
              <a:ext uri="{FF2B5EF4-FFF2-40B4-BE49-F238E27FC236}">
                <a16:creationId xmlns:a16="http://schemas.microsoft.com/office/drawing/2014/main" id="{4552333C-12DF-45E7-B0BB-7AD0D2A89A1F}"/>
              </a:ext>
            </a:extLst>
          </p:cNvPr>
          <p:cNvSpPr txBox="1">
            <a:spLocks/>
          </p:cNvSpPr>
          <p:nvPr/>
        </p:nvSpPr>
        <p:spPr>
          <a:xfrm>
            <a:off x="466061" y="942678"/>
            <a:ext cx="10515600" cy="1034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 shown below, the only the first element in </a:t>
            </a:r>
            <a:r>
              <a:rPr lang="en-US" b="1" dirty="0">
                <a:solidFill>
                  <a:srgbClr val="0070C0"/>
                </a:solidFill>
              </a:rPr>
              <a:t>blue </a:t>
            </a:r>
            <a:r>
              <a:rPr lang="en-US" dirty="0"/>
              <a:t>is mandatory, the 2 elements in </a:t>
            </a:r>
            <a:r>
              <a:rPr lang="en-US" b="1" dirty="0">
                <a:solidFill>
                  <a:srgbClr val="7030A0"/>
                </a:solidFill>
              </a:rPr>
              <a:t>magenta</a:t>
            </a:r>
            <a:r>
              <a:rPr lang="en-US" dirty="0"/>
              <a:t> are commonly used, and the </a:t>
            </a:r>
            <a:r>
              <a:rPr lang="en-US" b="1" dirty="0">
                <a:solidFill>
                  <a:srgbClr val="00B050"/>
                </a:solidFill>
              </a:rPr>
              <a:t>others</a:t>
            </a:r>
            <a:r>
              <a:rPr lang="en-US" dirty="0"/>
              <a:t> are optional:</a:t>
            </a:r>
          </a:p>
        </p:txBody>
      </p:sp>
    </p:spTree>
    <p:extLst>
      <p:ext uri="{BB962C8B-B14F-4D97-AF65-F5344CB8AC3E}">
        <p14:creationId xmlns:p14="http://schemas.microsoft.com/office/powerpoint/2010/main" val="11036730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B547F-127B-43CA-868C-59D45053E4BA}"/>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syntax(2)</a:t>
            </a:r>
          </a:p>
        </p:txBody>
      </p:sp>
      <p:pic>
        <p:nvPicPr>
          <p:cNvPr id="5" name="图片 4">
            <a:extLst>
              <a:ext uri="{FF2B5EF4-FFF2-40B4-BE49-F238E27FC236}">
                <a16:creationId xmlns:a16="http://schemas.microsoft.com/office/drawing/2014/main" id="{231BCE0D-CC71-4F32-93CF-6289C10695F5}"/>
              </a:ext>
            </a:extLst>
          </p:cNvPr>
          <p:cNvPicPr>
            <a:picLocks noChangeAspect="1"/>
          </p:cNvPicPr>
          <p:nvPr/>
        </p:nvPicPr>
        <p:blipFill>
          <a:blip r:embed="rId3"/>
          <a:stretch>
            <a:fillRect/>
          </a:stretch>
        </p:blipFill>
        <p:spPr>
          <a:xfrm>
            <a:off x="1261335" y="926174"/>
            <a:ext cx="7182755" cy="5931826"/>
          </a:xfrm>
          <a:prstGeom prst="rect">
            <a:avLst/>
          </a:prstGeom>
        </p:spPr>
      </p:pic>
      <p:sp>
        <p:nvSpPr>
          <p:cNvPr id="4" name="内容占位符 2">
            <a:extLst>
              <a:ext uri="{FF2B5EF4-FFF2-40B4-BE49-F238E27FC236}">
                <a16:creationId xmlns:a16="http://schemas.microsoft.com/office/drawing/2014/main" id="{5C8DA0D6-C426-4EC7-ABD0-E29AD369DF23}"/>
              </a:ext>
            </a:extLst>
          </p:cNvPr>
          <p:cNvSpPr txBox="1">
            <a:spLocks/>
          </p:cNvSpPr>
          <p:nvPr/>
        </p:nvSpPr>
        <p:spPr>
          <a:xfrm>
            <a:off x="430892" y="504775"/>
            <a:ext cx="9565962" cy="34099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a:t>
            </a:r>
            <a:r>
              <a:rPr lang="en-US" b="1" dirty="0">
                <a:solidFill>
                  <a:srgbClr val="0070C0"/>
                </a:solidFill>
              </a:rPr>
              <a:t>sql/</a:t>
            </a:r>
            <a:r>
              <a:rPr lang="en-US" b="1" dirty="0" err="1">
                <a:solidFill>
                  <a:srgbClr val="0070C0"/>
                </a:solidFill>
              </a:rPr>
              <a:t>group_by</a:t>
            </a:r>
            <a:r>
              <a:rPr lang="en-US" b="1" dirty="0">
                <a:solidFill>
                  <a:srgbClr val="0070C0"/>
                </a:solidFill>
              </a:rPr>
              <a:t>/</a:t>
            </a:r>
            <a:r>
              <a:rPr lang="en-US" b="1" dirty="0" err="1">
                <a:solidFill>
                  <a:srgbClr val="0070C0"/>
                </a:solidFill>
              </a:rPr>
              <a:t>delta_by</a:t>
            </a:r>
            <a:r>
              <a:rPr lang="en-US" b="1" dirty="0">
                <a:solidFill>
                  <a:srgbClr val="0070C0"/>
                </a:solidFill>
              </a:rPr>
              <a:t>/</a:t>
            </a:r>
            <a:r>
              <a:rPr lang="en-US" b="1" dirty="0" err="1">
                <a:solidFill>
                  <a:srgbClr val="0070C0"/>
                </a:solidFill>
              </a:rPr>
              <a:t>calc_rules</a:t>
            </a:r>
            <a:r>
              <a:rPr lang="en-US" b="1" dirty="0">
                <a:solidFill>
                  <a:srgbClr val="0070C0"/>
                </a:solidFill>
              </a:rPr>
              <a:t>/</a:t>
            </a:r>
            <a:r>
              <a:rPr lang="en-US" b="1" dirty="0" err="1">
                <a:solidFill>
                  <a:srgbClr val="0070C0"/>
                </a:solidFill>
              </a:rPr>
              <a:t>column_formatter</a:t>
            </a:r>
            <a:r>
              <a:rPr lang="en-US" dirty="0"/>
              <a:t> and the relative syntaxes:</a:t>
            </a:r>
          </a:p>
        </p:txBody>
      </p:sp>
    </p:spTree>
    <p:extLst>
      <p:ext uri="{BB962C8B-B14F-4D97-AF65-F5344CB8AC3E}">
        <p14:creationId xmlns:p14="http://schemas.microsoft.com/office/powerpoint/2010/main" val="23001309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9F35C19-A85C-4F2E-BD9F-33926452C7B8}"/>
              </a:ext>
            </a:extLst>
          </p:cNvPr>
          <p:cNvPicPr>
            <a:picLocks noChangeAspect="1"/>
          </p:cNvPicPr>
          <p:nvPr/>
        </p:nvPicPr>
        <p:blipFill>
          <a:blip r:embed="rId3"/>
          <a:stretch>
            <a:fillRect/>
          </a:stretch>
        </p:blipFill>
        <p:spPr>
          <a:xfrm>
            <a:off x="700762" y="1991333"/>
            <a:ext cx="10790476" cy="4866667"/>
          </a:xfrm>
          <a:prstGeom prst="rect">
            <a:avLst/>
          </a:prstGeom>
        </p:spPr>
      </p:pic>
      <p:sp>
        <p:nvSpPr>
          <p:cNvPr id="5" name="标题 1">
            <a:extLst>
              <a:ext uri="{FF2B5EF4-FFF2-40B4-BE49-F238E27FC236}">
                <a16:creationId xmlns:a16="http://schemas.microsoft.com/office/drawing/2014/main" id="{158EFE19-FEC6-4C71-804B-26120C5D87B5}"/>
              </a:ext>
            </a:extLst>
          </p:cNvPr>
          <p:cNvSpPr>
            <a:spLocks noGrp="1"/>
          </p:cNvSpPr>
          <p:nvPr>
            <p:ph type="title"/>
          </p:nvPr>
        </p:nvSpPr>
        <p:spPr>
          <a:xfrm>
            <a:off x="838200" y="141843"/>
            <a:ext cx="10515600" cy="453582"/>
          </a:xfrm>
        </p:spPr>
        <p:txBody>
          <a:bodyPr>
            <a:normAutofit fontScale="90000"/>
          </a:bodyPr>
          <a:lstStyle/>
          <a:p>
            <a:r>
              <a:rPr lang="en-US" dirty="0"/>
              <a:t>Scripting Engine – Snapper  script syntax(3)</a:t>
            </a:r>
          </a:p>
        </p:txBody>
      </p:sp>
      <p:sp>
        <p:nvSpPr>
          <p:cNvPr id="6" name="内容占位符 2">
            <a:extLst>
              <a:ext uri="{FF2B5EF4-FFF2-40B4-BE49-F238E27FC236}">
                <a16:creationId xmlns:a16="http://schemas.microsoft.com/office/drawing/2014/main" id="{F06D8AFD-1F83-47FE-8C2E-DA69954D3B24}"/>
              </a:ext>
            </a:extLst>
          </p:cNvPr>
          <p:cNvSpPr txBox="1">
            <a:spLocks/>
          </p:cNvSpPr>
          <p:nvPr/>
        </p:nvSpPr>
        <p:spPr>
          <a:xfrm>
            <a:off x="589153" y="781880"/>
            <a:ext cx="9565962" cy="59851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the grid command is used in case of multiple SQLs are relative.</a:t>
            </a:r>
          </a:p>
          <a:p>
            <a:pPr marL="0" indent="0">
              <a:buNone/>
            </a:pPr>
            <a:r>
              <a:rPr lang="en-US" dirty="0"/>
              <a:t>Be noted that some fields are not included in either </a:t>
            </a:r>
            <a:r>
              <a:rPr lang="en-US" b="1" dirty="0" err="1">
                <a:solidFill>
                  <a:srgbClr val="0070C0"/>
                </a:solidFill>
              </a:rPr>
              <a:t>group_by</a:t>
            </a:r>
            <a:r>
              <a:rPr lang="en-US" b="1" dirty="0">
                <a:solidFill>
                  <a:srgbClr val="0070C0"/>
                </a:solidFill>
              </a:rPr>
              <a:t> </a:t>
            </a:r>
            <a:r>
              <a:rPr lang="en-US" dirty="0"/>
              <a:t>and </a:t>
            </a:r>
            <a:r>
              <a:rPr lang="en-US" b="1" dirty="0" err="1">
                <a:solidFill>
                  <a:srgbClr val="0070C0"/>
                </a:solidFill>
              </a:rPr>
              <a:t>delta_by</a:t>
            </a:r>
            <a:r>
              <a:rPr lang="en-US" dirty="0"/>
              <a:t>, in such case will their last values will be printed</a:t>
            </a:r>
          </a:p>
        </p:txBody>
      </p:sp>
    </p:spTree>
    <p:extLst>
      <p:ext uri="{BB962C8B-B14F-4D97-AF65-F5344CB8AC3E}">
        <p14:creationId xmlns:p14="http://schemas.microsoft.com/office/powerpoint/2010/main" val="25882575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2893F4-8AD3-442A-86AA-D13150879CF9}"/>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syntax(4)</a:t>
            </a:r>
          </a:p>
        </p:txBody>
      </p:sp>
      <p:sp>
        <p:nvSpPr>
          <p:cNvPr id="5" name="内容占位符 2">
            <a:extLst>
              <a:ext uri="{FF2B5EF4-FFF2-40B4-BE49-F238E27FC236}">
                <a16:creationId xmlns:a16="http://schemas.microsoft.com/office/drawing/2014/main" id="{446EC107-4E6E-4812-AB3C-927BB40366CB}"/>
              </a:ext>
            </a:extLst>
          </p:cNvPr>
          <p:cNvSpPr txBox="1">
            <a:spLocks/>
          </p:cNvSpPr>
          <p:nvPr/>
        </p:nvSpPr>
        <p:spPr>
          <a:xfrm>
            <a:off x="597945" y="553280"/>
            <a:ext cx="9565962" cy="34099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the </a:t>
            </a:r>
            <a:r>
              <a:rPr lang="en-US" b="1" dirty="0">
                <a:solidFill>
                  <a:srgbClr val="0070C0"/>
                </a:solidFill>
              </a:rPr>
              <a:t>before_sql/</a:t>
            </a:r>
            <a:r>
              <a:rPr lang="en-US" b="1" dirty="0" err="1">
                <a:solidFill>
                  <a:srgbClr val="0070C0"/>
                </a:solidFill>
              </a:rPr>
              <a:t>after_sql</a:t>
            </a:r>
            <a:r>
              <a:rPr lang="en-US" b="1" dirty="0">
                <a:solidFill>
                  <a:srgbClr val="0070C0"/>
                </a:solidFill>
              </a:rPr>
              <a:t>/variables</a:t>
            </a:r>
            <a:r>
              <a:rPr lang="en-US" dirty="0"/>
              <a:t> options</a:t>
            </a:r>
          </a:p>
        </p:txBody>
      </p:sp>
      <p:pic>
        <p:nvPicPr>
          <p:cNvPr id="6" name="图片 5">
            <a:extLst>
              <a:ext uri="{FF2B5EF4-FFF2-40B4-BE49-F238E27FC236}">
                <a16:creationId xmlns:a16="http://schemas.microsoft.com/office/drawing/2014/main" id="{CD9FCC6F-9753-4654-81D2-1E53B6DC421E}"/>
              </a:ext>
            </a:extLst>
          </p:cNvPr>
          <p:cNvPicPr>
            <a:picLocks noChangeAspect="1"/>
          </p:cNvPicPr>
          <p:nvPr/>
        </p:nvPicPr>
        <p:blipFill>
          <a:blip r:embed="rId3"/>
          <a:stretch>
            <a:fillRect/>
          </a:stretch>
        </p:blipFill>
        <p:spPr>
          <a:xfrm>
            <a:off x="1389179" y="993977"/>
            <a:ext cx="7512498" cy="6858000"/>
          </a:xfrm>
          <a:prstGeom prst="rect">
            <a:avLst/>
          </a:prstGeom>
        </p:spPr>
      </p:pic>
    </p:spTree>
    <p:extLst>
      <p:ext uri="{BB962C8B-B14F-4D97-AF65-F5344CB8AC3E}">
        <p14:creationId xmlns:p14="http://schemas.microsoft.com/office/powerpoint/2010/main" val="8574686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8704CB-E876-499E-845B-6A373B472C35}"/>
              </a:ext>
            </a:extLst>
          </p:cNvPr>
          <p:cNvSpPr>
            <a:spLocks noGrp="1"/>
          </p:cNvSpPr>
          <p:nvPr>
            <p:ph idx="1"/>
          </p:nvPr>
        </p:nvSpPr>
        <p:spPr>
          <a:xfrm>
            <a:off x="838200" y="563985"/>
            <a:ext cx="10111451" cy="1484733"/>
          </a:xfrm>
        </p:spPr>
        <p:txBody>
          <a:bodyPr>
            <a:normAutofit fontScale="70000" lnSpcReduction="20000"/>
          </a:bodyPr>
          <a:lstStyle/>
          <a:p>
            <a:r>
              <a:rPr lang="en-US" dirty="0"/>
              <a:t>Apart from the input parameters, the variables defined in annotation area and the “variables” entry, the global variables such as instance/dbid/etc, the snap engine also provides 2 addition variables:</a:t>
            </a:r>
          </a:p>
          <a:p>
            <a:pPr lvl="1"/>
            <a:r>
              <a:rPr lang="en-US" b="1" dirty="0"/>
              <a:t>snap_interval</a:t>
            </a:r>
            <a:r>
              <a:rPr lang="en-US" dirty="0"/>
              <a:t>: the elapsed seconds since previous snap</a:t>
            </a:r>
          </a:p>
          <a:p>
            <a:pPr lvl="1"/>
            <a:r>
              <a:rPr lang="en-US" b="1" dirty="0"/>
              <a:t>snap_cmd</a:t>
            </a:r>
            <a:r>
              <a:rPr lang="en-US" dirty="0"/>
              <a:t>: if not null then means the snap command is executed with </a:t>
            </a:r>
            <a:r>
              <a:rPr lang="en-US" b="1" dirty="0">
                <a:solidFill>
                  <a:schemeClr val="accent1">
                    <a:lumMod val="75000"/>
                  </a:schemeClr>
                </a:solidFill>
                <a:latin typeface="Lucida Bright" panose="02040602050505020304" pitchFamily="18" charset="0"/>
                <a:cs typeface="Consolas" panose="020B0609020204030204" pitchFamily="49" charset="0"/>
              </a:rPr>
              <a:t>snap &lt;script…&gt; “other command”</a:t>
            </a:r>
            <a:r>
              <a:rPr lang="en-US" dirty="0">
                <a:latin typeface="Lucida Bright" panose="02040602050505020304" pitchFamily="18" charset="0"/>
                <a:cs typeface="Consolas" panose="020B0609020204030204" pitchFamily="49" charset="0"/>
              </a:rPr>
              <a:t> </a:t>
            </a:r>
            <a:r>
              <a:rPr lang="en-US" dirty="0"/>
              <a:t>syntax, in such case the “</a:t>
            </a:r>
            <a:r>
              <a:rPr lang="en-US" b="1" dirty="0">
                <a:solidFill>
                  <a:schemeClr val="accent1">
                    <a:lumMod val="75000"/>
                  </a:schemeClr>
                </a:solidFill>
              </a:rPr>
              <a:t>other command</a:t>
            </a:r>
            <a:r>
              <a:rPr lang="en-US" dirty="0"/>
              <a:t>”  string will be passed as variable </a:t>
            </a:r>
            <a:r>
              <a:rPr lang="en-US" b="1" dirty="0">
                <a:solidFill>
                  <a:schemeClr val="accent1">
                    <a:lumMod val="75000"/>
                  </a:schemeClr>
                </a:solidFill>
              </a:rPr>
              <a:t>snap_cmd</a:t>
            </a:r>
          </a:p>
        </p:txBody>
      </p:sp>
      <p:sp>
        <p:nvSpPr>
          <p:cNvPr id="5" name="标题 1">
            <a:extLst>
              <a:ext uri="{FF2B5EF4-FFF2-40B4-BE49-F238E27FC236}">
                <a16:creationId xmlns:a16="http://schemas.microsoft.com/office/drawing/2014/main" id="{961E28A5-3DEE-400E-910C-58181FADC62B}"/>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syntax(5)</a:t>
            </a:r>
          </a:p>
        </p:txBody>
      </p:sp>
      <p:graphicFrame>
        <p:nvGraphicFramePr>
          <p:cNvPr id="6" name="对象 5">
            <a:extLst>
              <a:ext uri="{FF2B5EF4-FFF2-40B4-BE49-F238E27FC236}">
                <a16:creationId xmlns:a16="http://schemas.microsoft.com/office/drawing/2014/main" id="{651D1F3B-7566-4728-B873-17AE063F7872}"/>
              </a:ext>
            </a:extLst>
          </p:cNvPr>
          <p:cNvGraphicFramePr>
            <a:graphicFrameLocks noChangeAspect="1"/>
          </p:cNvGraphicFramePr>
          <p:nvPr>
            <p:extLst>
              <p:ext uri="{D42A27DB-BD31-4B8C-83A1-F6EECF244321}">
                <p14:modId xmlns:p14="http://schemas.microsoft.com/office/powerpoint/2010/main" val="1429600537"/>
              </p:ext>
            </p:extLst>
          </p:nvPr>
        </p:nvGraphicFramePr>
        <p:xfrm>
          <a:off x="893300" y="2300287"/>
          <a:ext cx="6468122" cy="2919895"/>
        </p:xfrm>
        <a:graphic>
          <a:graphicData uri="http://schemas.openxmlformats.org/presentationml/2006/ole">
            <mc:AlternateContent xmlns:mc="http://schemas.openxmlformats.org/markup-compatibility/2006">
              <mc:Choice xmlns:v="urn:schemas-microsoft-com:vml" Requires="v">
                <p:oleObj spid="_x0000_s1136" name="BMP 图像" r:id="rId4" imgW="5000760" imgH="2257560" progId="Paint.Picture">
                  <p:embed/>
                </p:oleObj>
              </mc:Choice>
              <mc:Fallback>
                <p:oleObj name="BMP 图像" r:id="rId4" imgW="5000760" imgH="2257560" progId="Paint.Picture">
                  <p:embed/>
                  <p:pic>
                    <p:nvPicPr>
                      <p:cNvPr id="0" name=""/>
                      <p:cNvPicPr/>
                      <p:nvPr/>
                    </p:nvPicPr>
                    <p:blipFill>
                      <a:blip r:embed="rId5"/>
                      <a:stretch>
                        <a:fillRect/>
                      </a:stretch>
                    </p:blipFill>
                    <p:spPr>
                      <a:xfrm>
                        <a:off x="893300" y="2300287"/>
                        <a:ext cx="6468122" cy="2919895"/>
                      </a:xfrm>
                      <a:prstGeom prst="rect">
                        <a:avLst/>
                      </a:prstGeom>
                    </p:spPr>
                  </p:pic>
                </p:oleObj>
              </mc:Fallback>
            </mc:AlternateContent>
          </a:graphicData>
        </a:graphic>
      </p:graphicFrame>
    </p:spTree>
    <p:extLst>
      <p:ext uri="{BB962C8B-B14F-4D97-AF65-F5344CB8AC3E}">
        <p14:creationId xmlns:p14="http://schemas.microsoft.com/office/powerpoint/2010/main" val="309895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93849-04ED-4974-9F20-F0CAD055F0C6}"/>
              </a:ext>
            </a:extLst>
          </p:cNvPr>
          <p:cNvSpPr>
            <a:spLocks noGrp="1"/>
          </p:cNvSpPr>
          <p:nvPr>
            <p:ph type="title"/>
          </p:nvPr>
        </p:nvSpPr>
        <p:spPr>
          <a:xfrm>
            <a:off x="838200" y="145207"/>
            <a:ext cx="10515600" cy="803918"/>
          </a:xfrm>
        </p:spPr>
        <p:txBody>
          <a:bodyPr/>
          <a:lstStyle/>
          <a:p>
            <a:r>
              <a:rPr lang="en-US" dirty="0"/>
              <a:t>Line Wrap</a:t>
            </a:r>
          </a:p>
        </p:txBody>
      </p:sp>
      <p:sp>
        <p:nvSpPr>
          <p:cNvPr id="3" name="内容占位符 2">
            <a:extLst>
              <a:ext uri="{FF2B5EF4-FFF2-40B4-BE49-F238E27FC236}">
                <a16:creationId xmlns:a16="http://schemas.microsoft.com/office/drawing/2014/main" id="{B19B1DC3-E4EA-489C-B790-E6AF743CD2D8}"/>
              </a:ext>
            </a:extLst>
          </p:cNvPr>
          <p:cNvSpPr>
            <a:spLocks noGrp="1"/>
          </p:cNvSpPr>
          <p:nvPr>
            <p:ph idx="1"/>
          </p:nvPr>
        </p:nvSpPr>
        <p:spPr>
          <a:xfrm>
            <a:off x="838200" y="949125"/>
            <a:ext cx="10515600" cy="5227838"/>
          </a:xfrm>
        </p:spPr>
        <p:txBody>
          <a:bodyPr>
            <a:normAutofit lnSpcReduction="10000"/>
          </a:bodyPr>
          <a:lstStyle/>
          <a:p>
            <a:r>
              <a:rPr lang="en-US" dirty="0"/>
              <a:t>For a output line whose width larger than screen buffer width, the overflow part would be chopped to avoid the messed output</a:t>
            </a:r>
          </a:p>
          <a:p>
            <a:r>
              <a:rPr lang="en-US" dirty="0"/>
              <a:t>To view the missing information:</a:t>
            </a:r>
          </a:p>
          <a:p>
            <a:pPr lvl="1"/>
            <a:r>
              <a:rPr lang="en-US" dirty="0"/>
              <a:t>Use command “&lt;query&gt;</a:t>
            </a:r>
            <a:r>
              <a:rPr lang="en-US" b="1" dirty="0"/>
              <a:t>|less</a:t>
            </a:r>
            <a:r>
              <a:rPr lang="en-US" dirty="0"/>
              <a:t>” to enter the </a:t>
            </a:r>
            <a:r>
              <a:rPr lang="en-US"/>
              <a:t>Linux-style less </a:t>
            </a:r>
            <a:r>
              <a:rPr lang="en-US" dirty="0"/>
              <a:t>mode, and press arrow keys to scroll the screen</a:t>
            </a:r>
          </a:p>
          <a:p>
            <a:pPr lvl="1"/>
            <a:r>
              <a:rPr lang="en-US" dirty="0"/>
              <a:t>Use “</a:t>
            </a:r>
            <a:r>
              <a:rPr lang="en-US" b="1" dirty="0"/>
              <a:t>less last</a:t>
            </a:r>
            <a:r>
              <a:rPr lang="en-US" dirty="0"/>
              <a:t>” to view the last output in less mode</a:t>
            </a:r>
          </a:p>
          <a:p>
            <a:pPr lvl="1"/>
            <a:r>
              <a:rPr lang="en-US" dirty="0"/>
              <a:t>Use command “</a:t>
            </a:r>
            <a:r>
              <a:rPr lang="en-US" b="1" dirty="0"/>
              <a:t>out</a:t>
            </a:r>
            <a:r>
              <a:rPr lang="en-US" dirty="0"/>
              <a:t>”, which will launch the editor to view the historical outputs.</a:t>
            </a:r>
          </a:p>
          <a:p>
            <a:pPr lvl="2"/>
            <a:r>
              <a:rPr lang="en-US" dirty="0"/>
              <a:t>In case of the default editor is “vi”, you can use “W/B” to scroll the screen</a:t>
            </a:r>
          </a:p>
          <a:p>
            <a:pPr lvl="2"/>
            <a:r>
              <a:rPr lang="en-US" dirty="0"/>
              <a:t>Use “set editor [&lt;name&gt;]” to define the default editor</a:t>
            </a:r>
          </a:p>
          <a:p>
            <a:pPr lvl="2"/>
            <a:r>
              <a:rPr lang="en-US" dirty="0"/>
              <a:t>Command “out”</a:t>
            </a:r>
          </a:p>
          <a:p>
            <a:pPr lvl="3"/>
            <a:r>
              <a:rPr lang="en-US" dirty="0">
                <a:solidFill>
                  <a:srgbClr val="0070C0"/>
                </a:solidFill>
              </a:rPr>
              <a:t>out</a:t>
            </a:r>
            <a:r>
              <a:rPr lang="en-US" dirty="0"/>
              <a:t> : save the historical outputs into file “cache/&lt;sub-</a:t>
            </a:r>
            <a:r>
              <a:rPr lang="en-US" dirty="0" err="1"/>
              <a:t>dir</a:t>
            </a:r>
            <a:r>
              <a:rPr lang="en-US" dirty="0"/>
              <a:t>&gt;/out.log” and open the file</a:t>
            </a:r>
          </a:p>
          <a:p>
            <a:pPr lvl="3"/>
            <a:r>
              <a:rPr lang="en-US" dirty="0">
                <a:solidFill>
                  <a:srgbClr val="0070C0"/>
                </a:solidFill>
              </a:rPr>
              <a:t>out &lt;file-name&gt;</a:t>
            </a:r>
            <a:r>
              <a:rPr lang="en-US" dirty="0"/>
              <a:t>: save the historical outputs into file “cache/&lt;sub-</a:t>
            </a:r>
            <a:r>
              <a:rPr lang="en-US" dirty="0" err="1"/>
              <a:t>dir</a:t>
            </a:r>
            <a:r>
              <a:rPr lang="en-US" dirty="0"/>
              <a:t>&gt;/&lt;file-name&gt;” and open the file</a:t>
            </a:r>
          </a:p>
          <a:p>
            <a:pPr lvl="3"/>
            <a:r>
              <a:rPr lang="en-US" dirty="0">
                <a:solidFill>
                  <a:srgbClr val="0070C0"/>
                </a:solidFill>
              </a:rPr>
              <a:t>out clear</a:t>
            </a:r>
            <a:r>
              <a:rPr lang="en-US" dirty="0"/>
              <a:t>: clear the historical output</a:t>
            </a:r>
          </a:p>
        </p:txBody>
      </p:sp>
    </p:spTree>
    <p:extLst>
      <p:ext uri="{BB962C8B-B14F-4D97-AF65-F5344CB8AC3E}">
        <p14:creationId xmlns:p14="http://schemas.microsoft.com/office/powerpoint/2010/main" val="4333871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7E4152-AB1E-4F02-AAB9-4536716CA9A5}"/>
              </a:ext>
            </a:extLst>
          </p:cNvPr>
          <p:cNvSpPr>
            <a:spLocks noGrp="1"/>
          </p:cNvSpPr>
          <p:nvPr>
            <p:ph idx="1"/>
          </p:nvPr>
        </p:nvSpPr>
        <p:spPr>
          <a:xfrm>
            <a:off x="838200" y="635001"/>
            <a:ext cx="10515600" cy="2556932"/>
          </a:xfrm>
        </p:spPr>
        <p:txBody>
          <a:bodyPr>
            <a:normAutofit fontScale="47500" lnSpcReduction="20000"/>
          </a:bodyPr>
          <a:lstStyle/>
          <a:p>
            <a:r>
              <a:rPr lang="en-US" dirty="0"/>
              <a:t>For Oracle, the default directories of each scripting engine are:</a:t>
            </a:r>
          </a:p>
          <a:p>
            <a:pPr lvl="1"/>
            <a:r>
              <a:rPr lang="en-US" b="1" dirty="0">
                <a:solidFill>
                  <a:schemeClr val="accent1">
                    <a:lumMod val="75000"/>
                  </a:schemeClr>
                </a:solidFill>
              </a:rPr>
              <a:t>ora</a:t>
            </a:r>
            <a:r>
              <a:rPr lang="en-US" dirty="0"/>
              <a:t>: oracle\ora</a:t>
            </a:r>
          </a:p>
          <a:p>
            <a:pPr lvl="1"/>
            <a:r>
              <a:rPr lang="en-US" b="1" dirty="0">
                <a:solidFill>
                  <a:schemeClr val="accent1">
                    <a:lumMod val="75000"/>
                  </a:schemeClr>
                </a:solidFill>
              </a:rPr>
              <a:t>snap</a:t>
            </a:r>
            <a:r>
              <a:rPr lang="en-US" dirty="0"/>
              <a:t>: oracle\snap</a:t>
            </a:r>
          </a:p>
          <a:p>
            <a:pPr lvl="1"/>
            <a:r>
              <a:rPr lang="en-US" b="1" dirty="0">
                <a:solidFill>
                  <a:schemeClr val="accent1">
                    <a:lumMod val="75000"/>
                  </a:schemeClr>
                </a:solidFill>
              </a:rPr>
              <a:t>sys</a:t>
            </a:r>
            <a:r>
              <a:rPr lang="en-US" dirty="0"/>
              <a:t>: oracle\sys</a:t>
            </a:r>
          </a:p>
          <a:p>
            <a:pPr lvl="1"/>
            <a:r>
              <a:rPr lang="en-US" b="1" dirty="0">
                <a:solidFill>
                  <a:schemeClr val="accent1">
                    <a:lumMod val="75000"/>
                  </a:schemeClr>
                </a:solidFill>
              </a:rPr>
              <a:t>show</a:t>
            </a:r>
            <a:r>
              <a:rPr lang="en-US" dirty="0"/>
              <a:t>: oracle\show</a:t>
            </a:r>
          </a:p>
          <a:p>
            <a:pPr lvl="1"/>
            <a:r>
              <a:rPr lang="en-US" b="1" dirty="0">
                <a:solidFill>
                  <a:schemeClr val="accent1">
                    <a:lumMod val="75000"/>
                  </a:schemeClr>
                </a:solidFill>
              </a:rPr>
              <a:t>exa</a:t>
            </a:r>
            <a:r>
              <a:rPr lang="en-US" dirty="0"/>
              <a:t>: oracle\exa</a:t>
            </a:r>
          </a:p>
          <a:p>
            <a:pPr lvl="1"/>
            <a:r>
              <a:rPr lang="en-US" b="1" dirty="0">
                <a:solidFill>
                  <a:schemeClr val="accent1">
                    <a:lumMod val="75000"/>
                  </a:schemeClr>
                </a:solidFill>
              </a:rPr>
              <a:t>chart</a:t>
            </a:r>
            <a:r>
              <a:rPr lang="en-US" dirty="0"/>
              <a:t>: oracle\chart</a:t>
            </a:r>
          </a:p>
          <a:p>
            <a:pPr lvl="1"/>
            <a:r>
              <a:rPr lang="en-US" b="1" dirty="0">
                <a:solidFill>
                  <a:schemeClr val="accent1">
                    <a:lumMod val="75000"/>
                  </a:schemeClr>
                </a:solidFill>
              </a:rPr>
              <a:t>sp</a:t>
            </a:r>
            <a:r>
              <a:rPr lang="en-US" dirty="0"/>
              <a:t>: oracle\sqlplus </a:t>
            </a:r>
          </a:p>
          <a:p>
            <a:r>
              <a:rPr lang="en-US" dirty="0"/>
              <a:t> Apart from the pre-defined scripts, you are able to develop the script and put it into one of those directories:</a:t>
            </a:r>
          </a:p>
          <a:p>
            <a:pPr lvl="1"/>
            <a:r>
              <a:rPr lang="en-US" dirty="0"/>
              <a:t>The corresponding directory that described above</a:t>
            </a:r>
          </a:p>
          <a:p>
            <a:pPr lvl="1"/>
            <a:r>
              <a:rPr lang="en-US" dirty="0"/>
              <a:t>Create sub-directory under the corresponding directory and put in the script, in this case, the script will be treated as highest priority when duplicate scripts are found</a:t>
            </a:r>
          </a:p>
          <a:p>
            <a:pPr lvl="1"/>
            <a:r>
              <a:rPr lang="en-US" dirty="0"/>
              <a:t>Create an external directory to store the scripts, and use </a:t>
            </a:r>
            <a:r>
              <a:rPr lang="en-US" dirty="0">
                <a:solidFill>
                  <a:srgbClr val="0070C0"/>
                </a:solidFill>
              </a:rPr>
              <a:t>&lt;engine_name&gt; -l</a:t>
            </a:r>
            <a:r>
              <a:rPr lang="en-US" altLang="zh-CN" dirty="0">
                <a:solidFill>
                  <a:srgbClr val="0070C0"/>
                </a:solidFill>
              </a:rPr>
              <a:t> &lt;external_dir_path&gt; </a:t>
            </a:r>
            <a:r>
              <a:rPr lang="en-US" altLang="zh-CN" dirty="0"/>
              <a:t>to link the path, </a:t>
            </a:r>
            <a:r>
              <a:rPr lang="en-US" dirty="0"/>
              <a:t> of with </a:t>
            </a:r>
            <a:r>
              <a:rPr lang="en-US" dirty="0">
                <a:solidFill>
                  <a:srgbClr val="0070C0"/>
                </a:solidFill>
              </a:rPr>
              <a:t>&lt;engine_name&gt;</a:t>
            </a:r>
            <a:r>
              <a:rPr lang="en-US" dirty="0"/>
              <a:t> is one</a:t>
            </a:r>
            <a:r>
              <a:rPr lang="zh-CN" altLang="en-US" dirty="0"/>
              <a:t> </a:t>
            </a:r>
            <a:r>
              <a:rPr lang="en-US" altLang="zh-CN" dirty="0"/>
              <a:t>of</a:t>
            </a:r>
            <a:r>
              <a:rPr lang="zh-CN" altLang="en-US" dirty="0"/>
              <a:t> </a:t>
            </a:r>
            <a:r>
              <a:rPr lang="en-US" altLang="zh-CN" dirty="0"/>
              <a:t>the</a:t>
            </a:r>
            <a:r>
              <a:rPr lang="zh-CN" altLang="en-US" dirty="0"/>
              <a:t> </a:t>
            </a:r>
            <a:r>
              <a:rPr lang="en-US" altLang="zh-CN" dirty="0"/>
              <a:t>above</a:t>
            </a:r>
            <a:r>
              <a:rPr lang="zh-CN" altLang="en-US" dirty="0"/>
              <a:t> </a:t>
            </a:r>
            <a:r>
              <a:rPr lang="en-US" altLang="zh-CN" dirty="0"/>
              <a:t>6</a:t>
            </a:r>
            <a:r>
              <a:rPr lang="zh-CN" altLang="en-US" dirty="0"/>
              <a:t> </a:t>
            </a:r>
            <a:r>
              <a:rPr lang="en-US" altLang="zh-CN" dirty="0"/>
              <a:t>engines. The linking will affect permanently</a:t>
            </a:r>
            <a:endParaRPr lang="en-US" dirty="0"/>
          </a:p>
        </p:txBody>
      </p:sp>
      <p:sp>
        <p:nvSpPr>
          <p:cNvPr id="4" name="标题 1">
            <a:extLst>
              <a:ext uri="{FF2B5EF4-FFF2-40B4-BE49-F238E27FC236}">
                <a16:creationId xmlns:a16="http://schemas.microsoft.com/office/drawing/2014/main" id="{71E19809-2CFE-4AB6-AFB9-FA3F3058E58A}"/>
              </a:ext>
            </a:extLst>
          </p:cNvPr>
          <p:cNvSpPr>
            <a:spLocks noGrp="1"/>
          </p:cNvSpPr>
          <p:nvPr>
            <p:ph type="title"/>
          </p:nvPr>
        </p:nvSpPr>
        <p:spPr>
          <a:xfrm>
            <a:off x="838200" y="111125"/>
            <a:ext cx="10515600" cy="396875"/>
          </a:xfrm>
        </p:spPr>
        <p:txBody>
          <a:bodyPr>
            <a:noAutofit/>
          </a:bodyPr>
          <a:lstStyle/>
          <a:p>
            <a:r>
              <a:rPr lang="en-US" sz="3200" dirty="0"/>
              <a:t>Scripting Engine – Position of the customized script</a:t>
            </a:r>
          </a:p>
        </p:txBody>
      </p:sp>
      <p:pic>
        <p:nvPicPr>
          <p:cNvPr id="6" name="图片 5">
            <a:extLst>
              <a:ext uri="{FF2B5EF4-FFF2-40B4-BE49-F238E27FC236}">
                <a16:creationId xmlns:a16="http://schemas.microsoft.com/office/drawing/2014/main" id="{28755E11-EE8E-4012-B47D-9157C6A133A5}"/>
              </a:ext>
            </a:extLst>
          </p:cNvPr>
          <p:cNvPicPr>
            <a:picLocks noChangeAspect="1"/>
          </p:cNvPicPr>
          <p:nvPr/>
        </p:nvPicPr>
        <p:blipFill>
          <a:blip r:embed="rId2"/>
          <a:stretch>
            <a:fillRect/>
          </a:stretch>
        </p:blipFill>
        <p:spPr>
          <a:xfrm>
            <a:off x="935533" y="3286125"/>
            <a:ext cx="7933333" cy="3571429"/>
          </a:xfrm>
          <a:prstGeom prst="rect">
            <a:avLst/>
          </a:prstGeom>
        </p:spPr>
      </p:pic>
    </p:spTree>
    <p:extLst>
      <p:ext uri="{BB962C8B-B14F-4D97-AF65-F5344CB8AC3E}">
        <p14:creationId xmlns:p14="http://schemas.microsoft.com/office/powerpoint/2010/main" val="216073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A61D991-9C49-4566-B1AF-0506C01587BB}"/>
              </a:ext>
            </a:extLst>
          </p:cNvPr>
          <p:cNvPicPr>
            <a:picLocks noChangeAspect="1"/>
          </p:cNvPicPr>
          <p:nvPr/>
        </p:nvPicPr>
        <p:blipFill>
          <a:blip r:embed="rId2"/>
          <a:stretch>
            <a:fillRect/>
          </a:stretch>
        </p:blipFill>
        <p:spPr>
          <a:xfrm>
            <a:off x="921935" y="1732906"/>
            <a:ext cx="9406551" cy="5125094"/>
          </a:xfrm>
          <a:prstGeom prst="rect">
            <a:avLst/>
          </a:prstGeom>
        </p:spPr>
      </p:pic>
      <p:sp>
        <p:nvSpPr>
          <p:cNvPr id="5" name="标题 1">
            <a:extLst>
              <a:ext uri="{FF2B5EF4-FFF2-40B4-BE49-F238E27FC236}">
                <a16:creationId xmlns:a16="http://schemas.microsoft.com/office/drawing/2014/main" id="{DC40A87D-465D-4F2E-88B9-A7ADF0B6C13C}"/>
              </a:ext>
            </a:extLst>
          </p:cNvPr>
          <p:cNvSpPr>
            <a:spLocks noGrp="1"/>
          </p:cNvSpPr>
          <p:nvPr>
            <p:ph type="title"/>
          </p:nvPr>
        </p:nvSpPr>
        <p:spPr>
          <a:xfrm>
            <a:off x="921935" y="0"/>
            <a:ext cx="10515600" cy="740661"/>
          </a:xfrm>
        </p:spPr>
        <p:txBody>
          <a:bodyPr/>
          <a:lstStyle/>
          <a:p>
            <a:r>
              <a:rPr lang="en-US" dirty="0"/>
              <a:t>Rich column value formatter(command col)</a:t>
            </a:r>
          </a:p>
        </p:txBody>
      </p:sp>
      <p:sp>
        <p:nvSpPr>
          <p:cNvPr id="6" name="内容占位符 2">
            <a:extLst>
              <a:ext uri="{FF2B5EF4-FFF2-40B4-BE49-F238E27FC236}">
                <a16:creationId xmlns:a16="http://schemas.microsoft.com/office/drawing/2014/main" id="{C73DC356-C216-4C47-83E2-6F8B676319AA}"/>
              </a:ext>
            </a:extLst>
          </p:cNvPr>
          <p:cNvSpPr>
            <a:spLocks noGrp="1"/>
          </p:cNvSpPr>
          <p:nvPr>
            <p:ph idx="1"/>
          </p:nvPr>
        </p:nvSpPr>
        <p:spPr>
          <a:xfrm>
            <a:off x="814449" y="926231"/>
            <a:ext cx="10275779" cy="621105"/>
          </a:xfrm>
        </p:spPr>
        <p:txBody>
          <a:bodyPr>
            <a:normAutofit fontScale="62500" lnSpcReduction="20000"/>
          </a:bodyPr>
          <a:lstStyle/>
          <a:p>
            <a:r>
              <a:rPr lang="en-US" dirty="0"/>
              <a:t>DBCLI provides additional formatters on the specific columns with the </a:t>
            </a:r>
            <a:r>
              <a:rPr lang="en-US" b="1" dirty="0">
                <a:solidFill>
                  <a:srgbClr val="0070C0"/>
                </a:solidFill>
              </a:rPr>
              <a:t>col</a:t>
            </a:r>
            <a:r>
              <a:rPr lang="en-US" dirty="0"/>
              <a:t> command</a:t>
            </a:r>
          </a:p>
          <a:p>
            <a:r>
              <a:rPr lang="en-US" dirty="0"/>
              <a:t>DBCLI also provides </a:t>
            </a:r>
            <a:r>
              <a:rPr lang="en-US" b="1" dirty="0">
                <a:solidFill>
                  <a:srgbClr val="0070C0"/>
                </a:solidFill>
              </a:rPr>
              <a:t>set sep4k/scale </a:t>
            </a:r>
            <a:r>
              <a:rPr lang="en-US" dirty="0"/>
              <a:t>to globally define the format of the number values</a:t>
            </a:r>
          </a:p>
          <a:p>
            <a:pPr marL="0" indent="0">
              <a:buNone/>
            </a:pPr>
            <a:endParaRPr lang="en-US" dirty="0"/>
          </a:p>
        </p:txBody>
      </p:sp>
    </p:spTree>
    <p:extLst>
      <p:ext uri="{BB962C8B-B14F-4D97-AF65-F5344CB8AC3E}">
        <p14:creationId xmlns:p14="http://schemas.microsoft.com/office/powerpoint/2010/main" val="213111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4B9DF-90EF-4DA9-A346-32FE99A1B765}"/>
              </a:ext>
            </a:extLst>
          </p:cNvPr>
          <p:cNvSpPr>
            <a:spLocks noGrp="1"/>
          </p:cNvSpPr>
          <p:nvPr>
            <p:ph type="title"/>
          </p:nvPr>
        </p:nvSpPr>
        <p:spPr>
          <a:xfrm>
            <a:off x="838199" y="-7014"/>
            <a:ext cx="10515600" cy="740661"/>
          </a:xfrm>
        </p:spPr>
        <p:txBody>
          <a:bodyPr/>
          <a:lstStyle/>
          <a:p>
            <a:r>
              <a:rPr lang="en-US" dirty="0"/>
              <a:t>Rich column value formatter(command col)</a:t>
            </a:r>
          </a:p>
        </p:txBody>
      </p:sp>
      <p:graphicFrame>
        <p:nvGraphicFramePr>
          <p:cNvPr id="4" name="表格 3">
            <a:extLst>
              <a:ext uri="{FF2B5EF4-FFF2-40B4-BE49-F238E27FC236}">
                <a16:creationId xmlns:a16="http://schemas.microsoft.com/office/drawing/2014/main" id="{7D491391-A7E4-428F-BE40-D43069EC0E59}"/>
              </a:ext>
            </a:extLst>
          </p:cNvPr>
          <p:cNvGraphicFramePr>
            <a:graphicFrameLocks noGrp="1"/>
          </p:cNvGraphicFramePr>
          <p:nvPr>
            <p:extLst>
              <p:ext uri="{D42A27DB-BD31-4B8C-83A1-F6EECF244321}">
                <p14:modId xmlns:p14="http://schemas.microsoft.com/office/powerpoint/2010/main" val="2055302592"/>
              </p:ext>
            </p:extLst>
          </p:nvPr>
        </p:nvGraphicFramePr>
        <p:xfrm>
          <a:off x="678712" y="2125683"/>
          <a:ext cx="10675087" cy="4732317"/>
        </p:xfrm>
        <a:graphic>
          <a:graphicData uri="http://schemas.openxmlformats.org/drawingml/2006/table">
            <a:tbl>
              <a:tblPr firstRow="1" bandRow="1">
                <a:tableStyleId>{5C22544A-7EE6-4342-B048-85BDC9FD1C3A}</a:tableStyleId>
              </a:tblPr>
              <a:tblGrid>
                <a:gridCol w="10675087">
                  <a:extLst>
                    <a:ext uri="{9D8B030D-6E8A-4147-A177-3AD203B41FA5}">
                      <a16:colId xmlns:a16="http://schemas.microsoft.com/office/drawing/2014/main" val="4053357445"/>
                    </a:ext>
                  </a:extLst>
                </a:gridCol>
              </a:tblGrid>
              <a:tr h="4732317">
                <a:tc>
                  <a:txBody>
                    <a:bodyPr/>
                    <a:lstStyle/>
                    <a:p>
                      <a:r>
                        <a:rPr lang="en-US" sz="1100" b="0" i="0" kern="1200" baseline="0" dirty="0">
                          <a:solidFill>
                            <a:schemeClr val="lt1"/>
                          </a:solidFill>
                          <a:latin typeface="Consolas" panose="020B0609020204030204" pitchFamily="49" charset="0"/>
                          <a:ea typeface="+mn-ea"/>
                          <a:cs typeface="+mn-cs"/>
                        </a:rPr>
                        <a:t>CATDB&gt; col x format kmg</a:t>
                      </a:r>
                      <a:r>
                        <a:rPr lang="en-US" sz="1100" b="0" i="0" kern="1200" baseline="0" dirty="0">
                          <a:solidFill>
                            <a:srgbClr val="FFFF00"/>
                          </a:solidFill>
                          <a:latin typeface="Consolas" panose="020B0609020204030204" pitchFamily="49" charset="0"/>
                          <a:ea typeface="+mn-ea"/>
                          <a:cs typeface="+mn-cs"/>
                        </a:rPr>
                        <a:t>2</a:t>
                      </a:r>
                    </a:p>
                    <a:p>
                      <a:r>
                        <a:rPr lang="it-IT" sz="1100" b="0" i="0" kern="1200" baseline="0" dirty="0">
                          <a:solidFill>
                            <a:schemeClr val="lt1"/>
                          </a:solidFill>
                          <a:latin typeface="Consolas" panose="020B0609020204030204" pitchFamily="49" charset="0"/>
                          <a:ea typeface="+mn-ea"/>
                          <a:cs typeface="+mn-cs"/>
                        </a:rPr>
                        <a:t>CATDB&gt; col b format tmb</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y,z format smhd</a:t>
                      </a:r>
                      <a:r>
                        <a:rPr lang="en-US" sz="1100" b="0" i="0" kern="1200" baseline="0" dirty="0">
                          <a:solidFill>
                            <a:srgbClr val="FF0000"/>
                          </a:solidFill>
                          <a:latin typeface="Consolas" panose="020B0609020204030204" pitchFamily="49" charset="0"/>
                          <a:ea typeface="+mn-ea"/>
                          <a:cs typeface="+mn-cs"/>
                        </a:rPr>
                        <a:t>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a format msmhd</a:t>
                      </a:r>
                      <a:r>
                        <a:rPr lang="en-US" sz="1100" b="0" i="0" kern="1200" baseline="0" dirty="0">
                          <a:solidFill>
                            <a:schemeClr val="accent6">
                              <a:lumMod val="60000"/>
                              <a:lumOff val="40000"/>
                            </a:schemeClr>
                          </a:solidFill>
                          <a:latin typeface="Consolas" panose="020B0609020204030204" pitchFamily="49" charset="0"/>
                          <a:ea typeface="+mn-ea"/>
                          <a:cs typeface="+mn-cs"/>
                        </a:rPr>
                        <a:t>2</a:t>
                      </a:r>
                    </a:p>
                    <a:p>
                      <a:r>
                        <a:rPr lang="en-US" sz="1100" b="0" i="0" kern="1200" baseline="0" dirty="0">
                          <a:solidFill>
                            <a:schemeClr val="lt1"/>
                          </a:solidFill>
                          <a:latin typeface="Consolas" panose="020B0609020204030204" pitchFamily="49" charset="0"/>
                          <a:ea typeface="+mn-ea"/>
                          <a:cs typeface="+mn-cs"/>
                        </a:rPr>
                        <a:t>CATDB&gt; set sep4k on</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1111111 x, 1111111 b,'|' "|",111111 y, 99999 z, 222.222222 a,9999.99 o from dual;</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B   | Y    Z      A        O</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a:t>
                      </a:r>
                      <a:r>
                        <a:rPr lang="en-US" sz="1100" b="0" i="0" kern="1200" baseline="0" dirty="0">
                          <a:solidFill>
                            <a:srgbClr val="FFFF00"/>
                          </a:solidFill>
                          <a:latin typeface="Consolas" panose="020B0609020204030204" pitchFamily="49" charset="0"/>
                          <a:ea typeface="+mn-ea"/>
                          <a:cs typeface="+mn-cs"/>
                        </a:rPr>
                        <a:t>.06</a:t>
                      </a:r>
                      <a:r>
                        <a:rPr lang="en-US" sz="1100" b="0" i="0" kern="1200" baseline="0" dirty="0">
                          <a:solidFill>
                            <a:schemeClr val="lt1"/>
                          </a:solidFill>
                          <a:latin typeface="Consolas" panose="020B0609020204030204" pitchFamily="49" charset="0"/>
                          <a:ea typeface="+mn-ea"/>
                          <a:cs typeface="+mn-cs"/>
                        </a:rPr>
                        <a:t> MB 1.11 M|1</a:t>
                      </a:r>
                      <a:r>
                        <a:rPr lang="en-US" sz="1100" b="0" i="0" kern="1200" baseline="0" dirty="0">
                          <a:solidFill>
                            <a:srgbClr val="FF0000"/>
                          </a:solidFill>
                          <a:latin typeface="Consolas" panose="020B0609020204030204" pitchFamily="49" charset="0"/>
                          <a:ea typeface="+mn-ea"/>
                          <a:cs typeface="+mn-cs"/>
                        </a:rPr>
                        <a:t>.3</a:t>
                      </a:r>
                      <a:r>
                        <a:rPr lang="en-US" sz="1100" b="0" i="0" kern="1200" baseline="0" dirty="0">
                          <a:solidFill>
                            <a:schemeClr val="lt1"/>
                          </a:solidFill>
                          <a:latin typeface="Consolas" panose="020B0609020204030204" pitchFamily="49" charset="0"/>
                          <a:ea typeface="+mn-ea"/>
                          <a:cs typeface="+mn-cs"/>
                        </a:rPr>
                        <a:t>d 1</a:t>
                      </a:r>
                      <a:r>
                        <a:rPr lang="en-US" sz="1100" b="0" i="0" kern="1200" baseline="0" dirty="0">
                          <a:solidFill>
                            <a:srgbClr val="FF0000"/>
                          </a:solidFill>
                          <a:latin typeface="Consolas" panose="020B0609020204030204" pitchFamily="49" charset="0"/>
                          <a:ea typeface="+mn-ea"/>
                          <a:cs typeface="+mn-cs"/>
                        </a:rPr>
                        <a:t>.2</a:t>
                      </a:r>
                      <a:r>
                        <a:rPr lang="en-US" sz="1100" b="0" i="0" kern="1200" baseline="0" dirty="0">
                          <a:solidFill>
                            <a:schemeClr val="lt1"/>
                          </a:solidFill>
                          <a:latin typeface="Consolas" panose="020B0609020204030204" pitchFamily="49" charset="0"/>
                          <a:ea typeface="+mn-ea"/>
                          <a:cs typeface="+mn-cs"/>
                        </a:rPr>
                        <a:t>d 222</a:t>
                      </a:r>
                      <a:r>
                        <a:rPr lang="en-US" sz="1100" b="0" i="0" kern="1200" baseline="0" dirty="0">
                          <a:solidFill>
                            <a:schemeClr val="accent6">
                              <a:lumMod val="40000"/>
                              <a:lumOff val="60000"/>
                            </a:schemeClr>
                          </a:solidFill>
                          <a:latin typeface="Consolas" panose="020B0609020204030204" pitchFamily="49" charset="0"/>
                          <a:ea typeface="+mn-ea"/>
                          <a:cs typeface="+mn-cs"/>
                        </a:rPr>
                        <a:t>.22</a:t>
                      </a:r>
                      <a:r>
                        <a:rPr lang="en-US" sz="1100" b="0" i="0" kern="1200" baseline="0" dirty="0">
                          <a:solidFill>
                            <a:schemeClr val="lt1"/>
                          </a:solidFill>
                          <a:latin typeface="Consolas" panose="020B0609020204030204" pitchFamily="49" charset="0"/>
                          <a:ea typeface="+mn-ea"/>
                          <a:cs typeface="+mn-cs"/>
                        </a:rPr>
                        <a:t>ms 9,999.99</a:t>
                      </a:r>
                    </a:p>
                    <a:p>
                      <a:endParaRPr lang="en-US" sz="1100" b="0" i="0" kern="1200" baseline="0" dirty="0">
                        <a:solidFill>
                          <a:schemeClr val="lt1"/>
                        </a:solidFill>
                        <a:latin typeface="Consolas" panose="020B0609020204030204" pitchFamily="49" charset="0"/>
                        <a:ea typeface="+mn-ea"/>
                        <a:cs typeface="+mn-cs"/>
                      </a:endParaRPr>
                    </a:p>
                    <a:p>
                      <a:endParaRPr lang="en-US" sz="1100" b="0" i="0" kern="1200" baseline="0" dirty="0">
                        <a:solidFill>
                          <a:schemeClr val="lt1"/>
                        </a:solidFill>
                        <a:latin typeface="Consolas" panose="020B0609020204030204" pitchFamily="49" charset="0"/>
                        <a:ea typeface="+mn-ea"/>
                        <a:cs typeface="+mn-cs"/>
                      </a:endParaRPr>
                    </a:p>
                    <a:p>
                      <a:r>
                        <a:rPr lang="en-US" sz="1100" b="0" i="0" kern="1200" baseline="0" dirty="0">
                          <a:solidFill>
                            <a:schemeClr val="lt1"/>
                          </a:solidFill>
                          <a:latin typeface="Consolas" panose="020B0609020204030204" pitchFamily="49" charset="0"/>
                          <a:ea typeface="+mn-ea"/>
                          <a:cs typeface="+mn-cs"/>
                        </a:rPr>
                        <a:t>CATDB&gt; </a:t>
                      </a:r>
                      <a:r>
                        <a:rPr lang="en-US" sz="1100" b="0" i="0" kern="1200" baseline="0" dirty="0">
                          <a:solidFill>
                            <a:schemeClr val="accent6">
                              <a:lumMod val="40000"/>
                              <a:lumOff val="60000"/>
                            </a:schemeClr>
                          </a:solidFill>
                          <a:latin typeface="Consolas" panose="020B0609020204030204" pitchFamily="49" charset="0"/>
                          <a:ea typeface="+mn-ea"/>
                          <a:cs typeface="+mn-cs"/>
                        </a:rPr>
                        <a:t>col y noprint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x addratio </a:t>
                      </a:r>
                      <a:r>
                        <a:rPr lang="en-US" sz="1100" b="0" i="0" kern="1200" baseline="0" dirty="0">
                          <a:solidFill>
                            <a:srgbClr val="FFC000"/>
                          </a:solidFill>
                          <a:latin typeface="Consolas" panose="020B0609020204030204" pitchFamily="49" charset="0"/>
                          <a:ea typeface="+mn-ea"/>
                          <a:cs typeface="+mn-cs"/>
                        </a:rPr>
                        <a:t>pct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z format %.2f</a:t>
                      </a:r>
                      <a:r>
                        <a:rPr lang="en-US" sz="1100" b="0" i="0" kern="1200" baseline="0" dirty="0">
                          <a:solidFill>
                            <a:srgbClr val="FFFF00"/>
                          </a:solidFill>
                          <a:latin typeface="Consolas" panose="020B0609020204030204" pitchFamily="49" charset="0"/>
                          <a:ea typeface="+mn-ea"/>
                          <a:cs typeface="+mn-cs"/>
                        </a:rPr>
                        <a:t>%%</a:t>
                      </a:r>
                    </a:p>
                    <a:p>
                      <a:r>
                        <a:rPr lang="it-IT" sz="1100" b="0" i="0" kern="1200" baseline="0" dirty="0">
                          <a:solidFill>
                            <a:schemeClr val="lt1"/>
                          </a:solidFill>
                          <a:latin typeface="Consolas" panose="020B0609020204030204" pitchFamily="49" charset="0"/>
                          <a:ea typeface="+mn-ea"/>
                          <a:cs typeface="+mn-cs"/>
                        </a:rPr>
                        <a:t>CATDB&gt; col c format itv</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dbms_random.value*1e6 x, </a:t>
                      </a:r>
                      <a:r>
                        <a:rPr lang="en-US" sz="1100" b="0" i="0" kern="1200" baseline="0" dirty="0">
                          <a:solidFill>
                            <a:schemeClr val="accent6">
                              <a:lumMod val="40000"/>
                              <a:lumOff val="60000"/>
                            </a:schemeClr>
                          </a:solidFill>
                          <a:latin typeface="Consolas" panose="020B0609020204030204" pitchFamily="49" charset="0"/>
                          <a:ea typeface="+mn-ea"/>
                          <a:cs typeface="+mn-cs"/>
                        </a:rPr>
                        <a:t>1 y,</a:t>
                      </a:r>
                      <a:r>
                        <a:rPr lang="en-US" sz="1100" b="0" i="0" kern="1200" baseline="0" dirty="0">
                          <a:solidFill>
                            <a:schemeClr val="lt1"/>
                          </a:solidFill>
                          <a:latin typeface="Consolas" panose="020B0609020204030204" pitchFamily="49" charset="0"/>
                          <a:ea typeface="+mn-ea"/>
                          <a:cs typeface="+mn-cs"/>
                        </a:rPr>
                        <a:t> dbms_random.value*100 z, dbms_random.value*1e4 c from dual connect by rownum&lt;10;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a:t>
                      </a:r>
                      <a:r>
                        <a:rPr lang="en-US" sz="1100" b="0" i="0" kern="1200" baseline="0" dirty="0">
                          <a:solidFill>
                            <a:srgbClr val="FFC000"/>
                          </a:solidFill>
                          <a:latin typeface="Consolas" panose="020B0609020204030204" pitchFamily="49" charset="0"/>
                          <a:ea typeface="+mn-ea"/>
                          <a:cs typeface="+mn-cs"/>
                        </a:rPr>
                        <a:t>PCT</a:t>
                      </a:r>
                      <a:r>
                        <a:rPr lang="en-US" sz="1100" b="0" i="0" kern="1200" baseline="0" dirty="0">
                          <a:solidFill>
                            <a:schemeClr val="lt1"/>
                          </a:solidFill>
                          <a:latin typeface="Consolas" panose="020B0609020204030204" pitchFamily="49" charset="0"/>
                          <a:ea typeface="+mn-ea"/>
                          <a:cs typeface="+mn-cs"/>
                        </a:rPr>
                        <a:t>     Z       C</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a:t>
                      </a:r>
                      <a:r>
                        <a:rPr lang="en-US" sz="1100" b="0" i="0" kern="1200" baseline="0" dirty="0">
                          <a:solidFill>
                            <a:srgbClr val="FFC0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228.04 KB   6.06% 88.56</a:t>
                      </a:r>
                      <a:r>
                        <a:rPr lang="en-US" sz="1100" b="0" i="0" kern="1200" baseline="0" dirty="0">
                          <a:solidFill>
                            <a:srgbClr val="FFFF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01:00:06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539.46 KB  14.34% 29.53% 01:18:30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971.22 KB  25.81% 82.01% 00:51:38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105.42 KB   2.80% 71.04% 02:38:58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630.58 KB  16.76% 46.73% 02:34:33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327.43 KB   8.70% 21.66% 02:24:43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244.83 KB   6.51% 80.24% 01:10:09</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89.45 KB   2.38% 25.60% 02:15:21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625.99 KB  16.64% 78.21% 01:10:37</a:t>
                      </a:r>
                    </a:p>
                  </a:txBody>
                  <a:tcPr/>
                </a:tc>
                <a:extLst>
                  <a:ext uri="{0D108BD9-81ED-4DB2-BD59-A6C34878D82A}">
                    <a16:rowId xmlns:a16="http://schemas.microsoft.com/office/drawing/2014/main" val="1359961929"/>
                  </a:ext>
                </a:extLst>
              </a:tr>
            </a:tbl>
          </a:graphicData>
        </a:graphic>
      </p:graphicFrame>
      <p:sp>
        <p:nvSpPr>
          <p:cNvPr id="5" name="内容占位符 2">
            <a:extLst>
              <a:ext uri="{FF2B5EF4-FFF2-40B4-BE49-F238E27FC236}">
                <a16:creationId xmlns:a16="http://schemas.microsoft.com/office/drawing/2014/main" id="{5233B2E2-45EF-41C0-9A20-29606AFA33B2}"/>
              </a:ext>
            </a:extLst>
          </p:cNvPr>
          <p:cNvSpPr>
            <a:spLocks noGrp="1"/>
          </p:cNvSpPr>
          <p:nvPr>
            <p:ph idx="1"/>
          </p:nvPr>
        </p:nvSpPr>
        <p:spPr>
          <a:xfrm>
            <a:off x="814449" y="926231"/>
            <a:ext cx="9777351" cy="580836"/>
          </a:xfrm>
        </p:spPr>
        <p:txBody>
          <a:bodyPr>
            <a:normAutofit fontScale="77500" lnSpcReduction="20000"/>
          </a:bodyPr>
          <a:lstStyle/>
          <a:p>
            <a:r>
              <a:rPr lang="en-US" dirty="0"/>
              <a:t>Those formatters covers most of the Real-World requirements that used on database, including size, amount, time cost, percentage, etc</a:t>
            </a:r>
          </a:p>
          <a:p>
            <a:pPr marL="0" indent="0">
              <a:buNone/>
            </a:pPr>
            <a:endParaRPr lang="en-US" dirty="0"/>
          </a:p>
        </p:txBody>
      </p:sp>
    </p:spTree>
    <p:extLst>
      <p:ext uri="{BB962C8B-B14F-4D97-AF65-F5344CB8AC3E}">
        <p14:creationId xmlns:p14="http://schemas.microsoft.com/office/powerpoint/2010/main" val="239493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58CA3-C48E-4718-880C-B0761B684B00}"/>
              </a:ext>
            </a:extLst>
          </p:cNvPr>
          <p:cNvSpPr>
            <a:spLocks noGrp="1"/>
          </p:cNvSpPr>
          <p:nvPr>
            <p:ph type="title"/>
          </p:nvPr>
        </p:nvSpPr>
        <p:spPr>
          <a:xfrm>
            <a:off x="753140" y="18255"/>
            <a:ext cx="10515600" cy="540545"/>
          </a:xfrm>
        </p:spPr>
        <p:txBody>
          <a:bodyPr>
            <a:normAutofit fontScale="90000"/>
          </a:bodyPr>
          <a:lstStyle/>
          <a:p>
            <a:r>
              <a:rPr lang="en-US" dirty="0"/>
              <a:t>Combine queries (command grid) - 1</a:t>
            </a:r>
          </a:p>
        </p:txBody>
      </p:sp>
      <p:sp>
        <p:nvSpPr>
          <p:cNvPr id="3" name="内容占位符 2">
            <a:extLst>
              <a:ext uri="{FF2B5EF4-FFF2-40B4-BE49-F238E27FC236}">
                <a16:creationId xmlns:a16="http://schemas.microsoft.com/office/drawing/2014/main" id="{18345B8B-7737-49D7-BC26-C201D3352CE4}"/>
              </a:ext>
            </a:extLst>
          </p:cNvPr>
          <p:cNvSpPr>
            <a:spLocks noGrp="1"/>
          </p:cNvSpPr>
          <p:nvPr>
            <p:ph idx="1"/>
          </p:nvPr>
        </p:nvSpPr>
        <p:spPr>
          <a:xfrm>
            <a:off x="838200" y="558799"/>
            <a:ext cx="10515600" cy="1722643"/>
          </a:xfrm>
        </p:spPr>
        <p:txBody>
          <a:bodyPr>
            <a:normAutofit fontScale="47500" lnSpcReduction="20000"/>
          </a:bodyPr>
          <a:lstStyle/>
          <a:p>
            <a:r>
              <a:rPr lang="en-US" dirty="0"/>
              <a:t>The </a:t>
            </a:r>
            <a:r>
              <a:rPr lang="en-US" b="1" dirty="0">
                <a:solidFill>
                  <a:schemeClr val="accent1">
                    <a:lumMod val="75000"/>
                  </a:schemeClr>
                </a:solidFill>
              </a:rPr>
              <a:t>GRID</a:t>
            </a:r>
            <a:r>
              <a:rPr lang="en-US" dirty="0"/>
              <a:t> command is designed for developing script, to utilize the screen spaces to show enough information </a:t>
            </a:r>
            <a:r>
              <a:rPr lang="en-US" altLang="zh-CN" dirty="0"/>
              <a:t>and </a:t>
            </a:r>
            <a:r>
              <a:rPr lang="en-US" dirty="0"/>
              <a:t>reduce screen </a:t>
            </a:r>
            <a:r>
              <a:rPr lang="en-US" altLang="zh-CN" dirty="0"/>
              <a:t>scrolling</a:t>
            </a:r>
            <a:endParaRPr lang="en-US" dirty="0"/>
          </a:p>
          <a:p>
            <a:r>
              <a:rPr lang="en-US" dirty="0"/>
              <a:t>Use |,-,+ to combine the output of the queries</a:t>
            </a:r>
          </a:p>
          <a:p>
            <a:pPr lvl="1"/>
            <a:r>
              <a:rPr lang="en-US" b="1" dirty="0">
                <a:solidFill>
                  <a:srgbClr val="FF0000"/>
                </a:solidFill>
              </a:rPr>
              <a:t>|</a:t>
            </a:r>
            <a:r>
              <a:rPr lang="en-US" b="1" dirty="0"/>
              <a:t> </a:t>
            </a:r>
            <a:r>
              <a:rPr lang="en-US" dirty="0"/>
              <a:t>:   output A </a:t>
            </a:r>
            <a:r>
              <a:rPr lang="en-US" b="1" dirty="0"/>
              <a:t>left to </a:t>
            </a:r>
            <a:r>
              <a:rPr lang="en-US" dirty="0"/>
              <a:t>output B</a:t>
            </a:r>
          </a:p>
          <a:p>
            <a:pPr lvl="1"/>
            <a:r>
              <a:rPr lang="en-US" b="1" dirty="0">
                <a:solidFill>
                  <a:srgbClr val="FF0000"/>
                </a:solidFill>
              </a:rPr>
              <a:t>+</a:t>
            </a:r>
            <a:r>
              <a:rPr lang="en-US" dirty="0"/>
              <a:t>:    output A </a:t>
            </a:r>
            <a:r>
              <a:rPr lang="en-US" b="1" dirty="0"/>
              <a:t>merge to </a:t>
            </a:r>
            <a:r>
              <a:rPr lang="en-US" dirty="0"/>
              <a:t>output B</a:t>
            </a:r>
          </a:p>
          <a:p>
            <a:pPr lvl="1"/>
            <a:r>
              <a:rPr lang="en-US" b="1" dirty="0">
                <a:solidFill>
                  <a:srgbClr val="FF0000"/>
                </a:solidFill>
              </a:rPr>
              <a:t>- </a:t>
            </a:r>
            <a:r>
              <a:rPr lang="en-US" dirty="0"/>
              <a:t> :   output A </a:t>
            </a:r>
            <a:r>
              <a:rPr lang="en-US" b="1" dirty="0"/>
              <a:t>above to</a:t>
            </a:r>
            <a:r>
              <a:rPr lang="en-US" dirty="0"/>
              <a:t> output B</a:t>
            </a:r>
          </a:p>
          <a:p>
            <a:pPr lvl="1"/>
            <a:r>
              <a:rPr lang="en-US" dirty="0"/>
              <a:t>All SQLs must be dynamic SQLs, meaning that they are string texts that enclosed by </a:t>
            </a:r>
            <a:r>
              <a:rPr lang="en-US" dirty="0">
                <a:solidFill>
                  <a:srgbClr val="FF0000"/>
                </a:solidFill>
              </a:rPr>
              <a:t>‘…’</a:t>
            </a:r>
            <a:r>
              <a:rPr lang="en-US" dirty="0"/>
              <a:t>,  </a:t>
            </a:r>
            <a:r>
              <a:rPr lang="en-US" dirty="0">
                <a:solidFill>
                  <a:srgbClr val="FF0000"/>
                </a:solidFill>
              </a:rPr>
              <a:t>”…”</a:t>
            </a:r>
            <a:r>
              <a:rPr lang="en-US" dirty="0"/>
              <a:t> or </a:t>
            </a:r>
            <a:r>
              <a:rPr lang="en-US" dirty="0">
                <a:solidFill>
                  <a:srgbClr val="FF0000"/>
                </a:solidFill>
              </a:rPr>
              <a:t>[[…]]</a:t>
            </a:r>
          </a:p>
          <a:p>
            <a:pPr lvl="1"/>
            <a:r>
              <a:rPr lang="en-US" dirty="0"/>
              <a:t>Accepts either JSON or Lua-style object as the parameter, for LUA, </a:t>
            </a:r>
            <a:r>
              <a:rPr lang="en-US" b="1" dirty="0"/>
              <a:t>{..}</a:t>
            </a:r>
            <a:r>
              <a:rPr lang="en-US" dirty="0"/>
              <a:t> is to combine queries, and </a:t>
            </a:r>
            <a:r>
              <a:rPr lang="en-US" b="1" dirty="0"/>
              <a:t>[[...]]</a:t>
            </a:r>
            <a:r>
              <a:rPr lang="en-US" dirty="0"/>
              <a:t> to quote SQL text</a:t>
            </a:r>
          </a:p>
          <a:p>
            <a:r>
              <a:rPr lang="en-US" dirty="0"/>
              <a:t>More examples: command top/exa cache</a:t>
            </a:r>
          </a:p>
        </p:txBody>
      </p:sp>
      <p:pic>
        <p:nvPicPr>
          <p:cNvPr id="5" name="图片 4">
            <a:extLst>
              <a:ext uri="{FF2B5EF4-FFF2-40B4-BE49-F238E27FC236}">
                <a16:creationId xmlns:a16="http://schemas.microsoft.com/office/drawing/2014/main" id="{06D865FF-667B-4469-893F-8FE84A849596}"/>
              </a:ext>
            </a:extLst>
          </p:cNvPr>
          <p:cNvPicPr>
            <a:picLocks noChangeAspect="1"/>
          </p:cNvPicPr>
          <p:nvPr/>
        </p:nvPicPr>
        <p:blipFill>
          <a:blip r:embed="rId3"/>
          <a:stretch>
            <a:fillRect/>
          </a:stretch>
        </p:blipFill>
        <p:spPr>
          <a:xfrm>
            <a:off x="963429" y="2281443"/>
            <a:ext cx="11228571" cy="4872892"/>
          </a:xfrm>
          <a:prstGeom prst="rect">
            <a:avLst/>
          </a:prstGeom>
        </p:spPr>
      </p:pic>
    </p:spTree>
    <p:extLst>
      <p:ext uri="{BB962C8B-B14F-4D97-AF65-F5344CB8AC3E}">
        <p14:creationId xmlns:p14="http://schemas.microsoft.com/office/powerpoint/2010/main" val="1334687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3649</TotalTime>
  <Words>7002</Words>
  <Application>Microsoft Office PowerPoint</Application>
  <PresentationFormat>宽屏</PresentationFormat>
  <Paragraphs>676</Paragraphs>
  <Slides>60</Slides>
  <Notes>34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69" baseType="lpstr">
      <vt:lpstr>Arial</vt:lpstr>
      <vt:lpstr>Calibri</vt:lpstr>
      <vt:lpstr>Calibri Light</vt:lpstr>
      <vt:lpstr>Consolas</vt:lpstr>
      <vt:lpstr>Courier New</vt:lpstr>
      <vt:lpstr>Lucida Bright</vt:lpstr>
      <vt:lpstr>Tahoma</vt:lpstr>
      <vt:lpstr>Office 主题​​</vt:lpstr>
      <vt:lpstr>BMP 图像</vt:lpstr>
      <vt:lpstr>DBCLI</vt:lpstr>
      <vt:lpstr>Why use DBCLI(1)</vt:lpstr>
      <vt:lpstr>Why Use DBCLI(2)</vt:lpstr>
      <vt:lpstr>Easy-Connect (login and reconn)</vt:lpstr>
      <vt:lpstr>Intelligent format of the query output(Set)</vt:lpstr>
      <vt:lpstr>Line Wrap</vt:lpstr>
      <vt:lpstr>Rich column value formatter(command col)</vt:lpstr>
      <vt:lpstr>Rich column value formatter(command col)</vt:lpstr>
      <vt:lpstr>Combine queries (command grid) - 1</vt:lpstr>
      <vt:lpstr>Combine queries (command grid) - 2</vt:lpstr>
      <vt:lpstr>Combine queries (command grid) - 3</vt:lpstr>
      <vt:lpstr>Client-side VPD</vt:lpstr>
      <vt:lpstr>Common Utility – Completers</vt:lpstr>
      <vt:lpstr>Common Utility - alias</vt:lpstr>
      <vt:lpstr>Common Utility – history/his</vt:lpstr>
      <vt:lpstr>Common Utility - grep</vt:lpstr>
      <vt:lpstr>Common Utility - more</vt:lpstr>
      <vt:lpstr>Common Utility - tee</vt:lpstr>
      <vt:lpstr>Common Utility – SQL2File</vt:lpstr>
      <vt:lpstr>Common Utility – SQL2CSV</vt:lpstr>
      <vt:lpstr>Common Utility – CSV2SQL</vt:lpstr>
      <vt:lpstr>Common Utility – Pivot</vt:lpstr>
      <vt:lpstr>Common Utility – Timing</vt:lpstr>
      <vt:lpstr>Common Utility – graph/gr</vt:lpstr>
      <vt:lpstr>Common Utility – Coloring</vt:lpstr>
      <vt:lpstr>Common Utility – Repeat/itv</vt:lpstr>
      <vt:lpstr>Common Utility – Read only mode</vt:lpstr>
      <vt:lpstr>Common Utility – Monitor dbcli activities</vt:lpstr>
      <vt:lpstr>Common Utility – loadtrace/dumptrace</vt:lpstr>
      <vt:lpstr>Common Utility – UnWrap</vt:lpstr>
      <vt:lpstr>Common Utility – AWRDump</vt:lpstr>
      <vt:lpstr>Common Utility – ASHRPT</vt:lpstr>
      <vt:lpstr>Common Utility – ADDMDump</vt:lpstr>
      <vt:lpstr>Common Utility – AWRDiff and ADDMDiff</vt:lpstr>
      <vt:lpstr>Common Utility – porting to sqlplus and sqlcl</vt:lpstr>
      <vt:lpstr>Common Utility – Xplan</vt:lpstr>
      <vt:lpstr>Common Utility – SQLProf</vt:lpstr>
      <vt:lpstr>Common Utility – VAR[IABLE] and DEF[INE]</vt:lpstr>
      <vt:lpstr>Common Utility - Others</vt:lpstr>
      <vt:lpstr>Configuration files</vt:lpstr>
      <vt:lpstr>Scripting Engines</vt:lpstr>
      <vt:lpstr>Common Pre-defined Scripts (1)</vt:lpstr>
      <vt:lpstr>Common Pre-defined Scripts (2)</vt:lpstr>
      <vt:lpstr>Scripting Engine – documentation(optional)</vt:lpstr>
      <vt:lpstr>Scripting Engine – default value and options</vt:lpstr>
      <vt:lpstr>Scripting Engine – privilege switch</vt:lpstr>
      <vt:lpstr>Scripting Engine – User switch</vt:lpstr>
      <vt:lpstr>Scripting Engine – DB Version Switch</vt:lpstr>
      <vt:lpstr>Scripting Engine – Snapper  usage (1)</vt:lpstr>
      <vt:lpstr>Scripting Engine – Snapper usage (2)</vt:lpstr>
      <vt:lpstr>Scripting Engine – Snapper  usage(3)</vt:lpstr>
      <vt:lpstr>Scripting Engine – Snapper  usage (4)</vt:lpstr>
      <vt:lpstr>Scripting Engine – Snapper  usage (5)</vt:lpstr>
      <vt:lpstr>Scripting Engine – Snapper  usage(6)</vt:lpstr>
      <vt:lpstr>Scripting Engine – Snapper  script syntax(1)</vt:lpstr>
      <vt:lpstr>Scripting Engine – Snapper  script syntax(2)</vt:lpstr>
      <vt:lpstr>Scripting Engine – Snapper  script syntax(3)</vt:lpstr>
      <vt:lpstr>Scripting Engine – Snapper  script syntax(4)</vt:lpstr>
      <vt:lpstr>Scripting Engine – Snapper  script syntax(5)</vt:lpstr>
      <vt:lpstr>Scripting Engine – Position of the customized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DBCLI</dc:title>
  <dc:creator>Administrator</dc:creator>
  <cp:lastModifiedBy>VULCAN</cp:lastModifiedBy>
  <cp:revision>548</cp:revision>
  <dcterms:created xsi:type="dcterms:W3CDTF">2018-09-01T16:14:10Z</dcterms:created>
  <dcterms:modified xsi:type="dcterms:W3CDTF">2019-04-12T14:55:27Z</dcterms:modified>
</cp:coreProperties>
</file>