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3" r:id="rId10"/>
    <p:sldId id="265" r:id="rId11"/>
    <p:sldId id="267" r:id="rId12"/>
    <p:sldId id="268" r:id="rId13"/>
    <p:sldId id="270" r:id="rId14"/>
    <p:sldId id="271" r:id="rId15"/>
    <p:sldId id="272" r:id="rId16"/>
    <p:sldId id="274" r:id="rId17"/>
    <p:sldId id="275" r:id="rId18"/>
    <p:sldId id="277" r:id="rId19"/>
    <p:sldId id="278" r:id="rId20"/>
    <p:sldId id="280" r:id="rId21"/>
    <p:sldId id="262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85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1" Type="http://schemas.openxmlformats.org/officeDocument/2006/relationships/slideLayout" Target="../slideLayouts/slideLayout2.xml"/><Relationship Id="rId50" Type="http://schemas.openxmlformats.org/officeDocument/2006/relationships/tags" Target="../tags/tag69.xml"/><Relationship Id="rId5" Type="http://schemas.openxmlformats.org/officeDocument/2006/relationships/tags" Target="../tags/tag24.xml"/><Relationship Id="rId49" Type="http://schemas.openxmlformats.org/officeDocument/2006/relationships/tags" Target="../tags/tag68.xml"/><Relationship Id="rId48" Type="http://schemas.openxmlformats.org/officeDocument/2006/relationships/tags" Target="../tags/tag67.xml"/><Relationship Id="rId47" Type="http://schemas.openxmlformats.org/officeDocument/2006/relationships/tags" Target="../tags/tag66.xml"/><Relationship Id="rId46" Type="http://schemas.openxmlformats.org/officeDocument/2006/relationships/tags" Target="../tags/tag65.xml"/><Relationship Id="rId45" Type="http://schemas.openxmlformats.org/officeDocument/2006/relationships/tags" Target="../tags/tag64.xml"/><Relationship Id="rId44" Type="http://schemas.openxmlformats.org/officeDocument/2006/relationships/tags" Target="../tags/tag63.xml"/><Relationship Id="rId43" Type="http://schemas.openxmlformats.org/officeDocument/2006/relationships/tags" Target="../tags/tag62.xml"/><Relationship Id="rId42" Type="http://schemas.openxmlformats.org/officeDocument/2006/relationships/tags" Target="../tags/tag61.xml"/><Relationship Id="rId41" Type="http://schemas.openxmlformats.org/officeDocument/2006/relationships/tags" Target="../tags/tag60.xml"/><Relationship Id="rId40" Type="http://schemas.openxmlformats.org/officeDocument/2006/relationships/tags" Target="../tags/tag59.xml"/><Relationship Id="rId4" Type="http://schemas.openxmlformats.org/officeDocument/2006/relationships/tags" Target="../tags/tag23.xml"/><Relationship Id="rId39" Type="http://schemas.openxmlformats.org/officeDocument/2006/relationships/tags" Target="../tags/tag58.xml"/><Relationship Id="rId38" Type="http://schemas.openxmlformats.org/officeDocument/2006/relationships/tags" Target="../tags/tag57.xml"/><Relationship Id="rId37" Type="http://schemas.openxmlformats.org/officeDocument/2006/relationships/tags" Target="../tags/tag56.xml"/><Relationship Id="rId36" Type="http://schemas.openxmlformats.org/officeDocument/2006/relationships/tags" Target="../tags/tag55.xml"/><Relationship Id="rId35" Type="http://schemas.openxmlformats.org/officeDocument/2006/relationships/tags" Target="../tags/tag54.xml"/><Relationship Id="rId34" Type="http://schemas.openxmlformats.org/officeDocument/2006/relationships/tags" Target="../tags/tag53.xml"/><Relationship Id="rId33" Type="http://schemas.openxmlformats.org/officeDocument/2006/relationships/tags" Target="../tags/tag52.xml"/><Relationship Id="rId32" Type="http://schemas.openxmlformats.org/officeDocument/2006/relationships/tags" Target="../tags/tag51.xml"/><Relationship Id="rId31" Type="http://schemas.openxmlformats.org/officeDocument/2006/relationships/tags" Target="../tags/tag50.xml"/><Relationship Id="rId30" Type="http://schemas.openxmlformats.org/officeDocument/2006/relationships/tags" Target="../tags/tag49.xml"/><Relationship Id="rId3" Type="http://schemas.openxmlformats.org/officeDocument/2006/relationships/tags" Target="../tags/tag22.xml"/><Relationship Id="rId29" Type="http://schemas.openxmlformats.org/officeDocument/2006/relationships/tags" Target="../tags/tag48.xml"/><Relationship Id="rId28" Type="http://schemas.openxmlformats.org/officeDocument/2006/relationships/tags" Target="../tags/tag47.xml"/><Relationship Id="rId27" Type="http://schemas.openxmlformats.org/officeDocument/2006/relationships/tags" Target="../tags/tag46.xml"/><Relationship Id="rId26" Type="http://schemas.openxmlformats.org/officeDocument/2006/relationships/tags" Target="../tags/tag45.xml"/><Relationship Id="rId25" Type="http://schemas.openxmlformats.org/officeDocument/2006/relationships/tags" Target="../tags/tag44.xml"/><Relationship Id="rId24" Type="http://schemas.openxmlformats.org/officeDocument/2006/relationships/tags" Target="../tags/tag43.xml"/><Relationship Id="rId23" Type="http://schemas.openxmlformats.org/officeDocument/2006/relationships/tags" Target="../tags/tag42.xml"/><Relationship Id="rId22" Type="http://schemas.openxmlformats.org/officeDocument/2006/relationships/tags" Target="../tags/tag41.xml"/><Relationship Id="rId21" Type="http://schemas.openxmlformats.org/officeDocument/2006/relationships/tags" Target="../tags/tag40.xml"/><Relationship Id="rId20" Type="http://schemas.openxmlformats.org/officeDocument/2006/relationships/tags" Target="../tags/tag39.xml"/><Relationship Id="rId2" Type="http://schemas.openxmlformats.org/officeDocument/2006/relationships/tags" Target="../tags/tag21.xml"/><Relationship Id="rId19" Type="http://schemas.openxmlformats.org/officeDocument/2006/relationships/tags" Target="../tags/tag38.xml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923925" y="640715"/>
            <a:ext cx="1496695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8421BCD</a:t>
            </a:r>
            <a:r>
              <a:rPr lang="zh-CN" altLang="en-US"/>
              <a:t>码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3765" y="1755775"/>
            <a:ext cx="1496695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n_en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24555" y="380365"/>
            <a:ext cx="1566545" cy="2279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36670" y="763270"/>
            <a:ext cx="1154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十选一</a:t>
            </a:r>
            <a:endParaRPr lang="zh-CN" altLang="en-US"/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 flipV="1">
            <a:off x="2531745" y="947420"/>
            <a:ext cx="13049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440940" y="2061845"/>
            <a:ext cx="953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850130" y="947420"/>
            <a:ext cx="1163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005195" y="641350"/>
            <a:ext cx="2128520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数码管显示数字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709160" y="2062480"/>
            <a:ext cx="1163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73115" y="1756410"/>
            <a:ext cx="2128520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r>
              <a:rPr lang="en-US" altLang="zh-CN"/>
              <a:t>sel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247140" y="2642235"/>
            <a:ext cx="1196975" cy="1196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S0/0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397250" y="2642235"/>
            <a:ext cx="1196975" cy="1196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S1/0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384800" y="2642235"/>
            <a:ext cx="1196975" cy="1196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S2/0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7576185" y="2642235"/>
            <a:ext cx="1196975" cy="1196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S3/0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675495" y="2662555"/>
            <a:ext cx="1196975" cy="1196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S4/1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4" idx="6"/>
            <a:endCxn id="5" idx="2"/>
          </p:cNvCxnSpPr>
          <p:nvPr/>
        </p:nvCxnSpPr>
        <p:spPr>
          <a:xfrm>
            <a:off x="2444115" y="3241040"/>
            <a:ext cx="953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594225" y="3241040"/>
            <a:ext cx="790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581775" y="3241040"/>
            <a:ext cx="948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773160" y="3261360"/>
            <a:ext cx="948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0"/>
            <a:endCxn id="4" idx="2"/>
          </p:cNvCxnSpPr>
          <p:nvPr/>
        </p:nvCxnSpPr>
        <p:spPr>
          <a:xfrm rot="16200000" flipH="1" flipV="1">
            <a:off x="1246505" y="2642235"/>
            <a:ext cx="598805" cy="598805"/>
          </a:xfrm>
          <a:prstGeom prst="curvedConnector4">
            <a:avLst>
              <a:gd name="adj1" fmla="val -39767"/>
              <a:gd name="adj2" fmla="val 1397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5" idx="0"/>
            <a:endCxn id="5" idx="2"/>
          </p:cNvCxnSpPr>
          <p:nvPr/>
        </p:nvCxnSpPr>
        <p:spPr>
          <a:xfrm rot="16200000" flipH="1" flipV="1">
            <a:off x="3396615" y="2642235"/>
            <a:ext cx="598805" cy="598805"/>
          </a:xfrm>
          <a:prstGeom prst="curvedConnector4">
            <a:avLst>
              <a:gd name="adj1" fmla="val -39767"/>
              <a:gd name="adj2" fmla="val 1397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6" idx="3"/>
            <a:endCxn id="4" idx="5"/>
          </p:cNvCxnSpPr>
          <p:nvPr/>
        </p:nvCxnSpPr>
        <p:spPr>
          <a:xfrm rot="5400000">
            <a:off x="3914140" y="2018030"/>
            <a:ext cx="3175" cy="3291205"/>
          </a:xfrm>
          <a:prstGeom prst="curvedConnector3">
            <a:avLst>
              <a:gd name="adj1" fmla="val 130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8" idx="4"/>
            <a:endCxn id="4" idx="4"/>
          </p:cNvCxnSpPr>
          <p:nvPr/>
        </p:nvCxnSpPr>
        <p:spPr>
          <a:xfrm rot="5400000" flipH="1">
            <a:off x="6049645" y="-365125"/>
            <a:ext cx="20320" cy="8428355"/>
          </a:xfrm>
          <a:prstGeom prst="curvedConnector3">
            <a:avLst>
              <a:gd name="adj1" fmla="val -37671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1"/>
            <a:endCxn id="5" idx="7"/>
          </p:cNvCxnSpPr>
          <p:nvPr/>
        </p:nvCxnSpPr>
        <p:spPr>
          <a:xfrm rot="16200000" flipH="1" flipV="1">
            <a:off x="6085205" y="1151255"/>
            <a:ext cx="3175" cy="3332480"/>
          </a:xfrm>
          <a:prstGeom prst="curvedConnector3">
            <a:avLst>
              <a:gd name="adj1" fmla="val -129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0"/>
            <a:endCxn id="5" idx="0"/>
          </p:cNvCxnSpPr>
          <p:nvPr/>
        </p:nvCxnSpPr>
        <p:spPr>
          <a:xfrm rot="16200000" flipV="1">
            <a:off x="7124700" y="-486410"/>
            <a:ext cx="20320" cy="6278245"/>
          </a:xfrm>
          <a:prstGeom prst="curvedConnector3">
            <a:avLst>
              <a:gd name="adj1" fmla="val 35703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69328" y="2112645"/>
            <a:ext cx="4400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69168" y="2663190"/>
            <a:ext cx="4400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03983" y="2663190"/>
            <a:ext cx="4400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19743" y="3596005"/>
            <a:ext cx="4400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39778" y="4224655"/>
            <a:ext cx="4400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35813" y="1337945"/>
            <a:ext cx="4400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41358" y="1807210"/>
            <a:ext cx="4400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00338" y="2642235"/>
            <a:ext cx="4400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41403" y="1936115"/>
            <a:ext cx="4400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37998" y="2662555"/>
            <a:ext cx="4400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5172075" y="1125855"/>
            <a:ext cx="1879600" cy="3625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数据发生器</a:t>
            </a:r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305435" y="2151380"/>
            <a:ext cx="141224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重置</a:t>
            </a:r>
            <a:r>
              <a:rPr lang="en-US" altLang="zh-CN"/>
              <a:t>rst</a:t>
            </a:r>
            <a:endParaRPr lang="en-US" altLang="zh-CN"/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305435" y="1198880"/>
            <a:ext cx="141224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时钟信号</a:t>
            </a:r>
            <a:r>
              <a:rPr lang="en-US" altLang="zh-CN"/>
              <a:t>clk_</a:t>
            </a:r>
            <a:r>
              <a:rPr lang="en-US"/>
              <a:t>50MHz</a:t>
            </a:r>
            <a:endParaRPr lang="en-US"/>
          </a:p>
        </p:txBody>
      </p:sp>
      <p:cxnSp>
        <p:nvCxnSpPr>
          <p:cNvPr id="19" name="直接箭头连接符 18"/>
          <p:cNvCxnSpPr/>
          <p:nvPr>
            <p:custDataLst>
              <p:tags r:id="rId4"/>
            </p:custDataLst>
          </p:nvPr>
        </p:nvCxnSpPr>
        <p:spPr>
          <a:xfrm>
            <a:off x="1748155" y="240030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5"/>
            </p:custDataLst>
          </p:nvPr>
        </p:nvCxnSpPr>
        <p:spPr>
          <a:xfrm>
            <a:off x="1717675" y="144780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6"/>
            </p:custDataLst>
          </p:nvPr>
        </p:nvCxnSpPr>
        <p:spPr>
          <a:xfrm>
            <a:off x="4501515" y="34798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>
            <a:off x="5405755" y="223520"/>
            <a:ext cx="1412240" cy="248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clk_1hz</a:t>
            </a:r>
            <a:endParaRPr lang="en-US"/>
          </a:p>
        </p:txBody>
      </p:sp>
      <p:sp>
        <p:nvSpPr>
          <p:cNvPr id="23" name="矩形 22"/>
          <p:cNvSpPr/>
          <p:nvPr>
            <p:custDataLst>
              <p:tags r:id="rId8"/>
            </p:custDataLst>
          </p:nvPr>
        </p:nvSpPr>
        <p:spPr>
          <a:xfrm>
            <a:off x="2621915" y="141605"/>
            <a:ext cx="1879600" cy="318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分频器</a:t>
            </a:r>
            <a:endParaRPr lang="zh-CN" altLang="en-US"/>
          </a:p>
        </p:txBody>
      </p:sp>
      <p:cxnSp>
        <p:nvCxnSpPr>
          <p:cNvPr id="24" name="直接箭头连接符 23"/>
          <p:cNvCxnSpPr/>
          <p:nvPr>
            <p:custDataLst>
              <p:tags r:id="rId9"/>
            </p:custDataLst>
          </p:nvPr>
        </p:nvCxnSpPr>
        <p:spPr>
          <a:xfrm>
            <a:off x="6111875" y="472440"/>
            <a:ext cx="0" cy="653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7" idx="2"/>
          </p:cNvCxnSpPr>
          <p:nvPr>
            <p:custDataLst>
              <p:tags r:id="rId10"/>
            </p:custDataLst>
          </p:nvPr>
        </p:nvCxnSpPr>
        <p:spPr>
          <a:xfrm rot="5400000" flipV="1">
            <a:off x="2542540" y="1118235"/>
            <a:ext cx="1078230" cy="4140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3"/>
          </p:cNvCxnSpPr>
          <p:nvPr>
            <p:custDataLst>
              <p:tags r:id="rId11"/>
            </p:custDataLst>
          </p:nvPr>
        </p:nvCxnSpPr>
        <p:spPr>
          <a:xfrm>
            <a:off x="7051675" y="2938780"/>
            <a:ext cx="544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7596505" y="2193290"/>
            <a:ext cx="1825625" cy="1045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序列检测器</a:t>
            </a:r>
            <a:endParaRPr lang="zh-CN" altLang="en-US"/>
          </a:p>
        </p:txBody>
      </p:sp>
      <p:cxnSp>
        <p:nvCxnSpPr>
          <p:cNvPr id="28" name="肘形连接符 27"/>
          <p:cNvCxnSpPr>
            <a:stCxn id="22" idx="3"/>
            <a:endCxn id="27" idx="0"/>
          </p:cNvCxnSpPr>
          <p:nvPr>
            <p:custDataLst>
              <p:tags r:id="rId13"/>
            </p:custDataLst>
          </p:nvPr>
        </p:nvCxnSpPr>
        <p:spPr>
          <a:xfrm>
            <a:off x="6817995" y="347980"/>
            <a:ext cx="1691640" cy="18453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7" idx="2"/>
            <a:endCxn id="27" idx="2"/>
          </p:cNvCxnSpPr>
          <p:nvPr>
            <p:custDataLst>
              <p:tags r:id="rId14"/>
            </p:custDataLst>
          </p:nvPr>
        </p:nvCxnSpPr>
        <p:spPr>
          <a:xfrm rot="5400000" flipV="1">
            <a:off x="4465955" y="-805180"/>
            <a:ext cx="589280" cy="7498080"/>
          </a:xfrm>
          <a:prstGeom prst="bentConnector3">
            <a:avLst>
              <a:gd name="adj1" fmla="val 4226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3"/>
          </p:cNvCxnSpPr>
          <p:nvPr>
            <p:custDataLst>
              <p:tags r:id="rId15"/>
            </p:custDataLst>
          </p:nvPr>
        </p:nvCxnSpPr>
        <p:spPr>
          <a:xfrm>
            <a:off x="9422130" y="2715895"/>
            <a:ext cx="82169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>
            <p:custDataLst>
              <p:tags r:id="rId16"/>
            </p:custDataLst>
          </p:nvPr>
        </p:nvSpPr>
        <p:spPr>
          <a:xfrm>
            <a:off x="10243820" y="2591435"/>
            <a:ext cx="1412240" cy="248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检测结果</a:t>
            </a:r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32" name="矩形 31"/>
          <p:cNvSpPr/>
          <p:nvPr>
            <p:custDataLst>
              <p:tags r:id="rId17"/>
            </p:custDataLst>
          </p:nvPr>
        </p:nvSpPr>
        <p:spPr>
          <a:xfrm>
            <a:off x="7071678" y="2335530"/>
            <a:ext cx="49085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>
            <p:custDataLst>
              <p:tags r:id="rId18"/>
            </p:custDataLst>
          </p:nvPr>
        </p:nvSpPr>
        <p:spPr>
          <a:xfrm>
            <a:off x="1866265" y="4296410"/>
            <a:ext cx="2233930" cy="248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用户自行输入序列</a:t>
            </a:r>
            <a:endParaRPr lang="zh-CN" altLang="en-US"/>
          </a:p>
        </p:txBody>
      </p:sp>
      <p:cxnSp>
        <p:nvCxnSpPr>
          <p:cNvPr id="34" name="直接箭头连接符 33"/>
          <p:cNvCxnSpPr/>
          <p:nvPr>
            <p:custDataLst>
              <p:tags r:id="rId19"/>
            </p:custDataLst>
          </p:nvPr>
        </p:nvCxnSpPr>
        <p:spPr>
          <a:xfrm>
            <a:off x="4100195" y="4401820"/>
            <a:ext cx="1071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2217420" y="662940"/>
            <a:ext cx="1345565" cy="2711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r>
              <a:rPr lang="zh-CN" altLang="en-US"/>
              <a:t>位</a:t>
            </a:r>
            <a:r>
              <a:rPr lang="en-US" altLang="zh-CN"/>
              <a:t>8</a:t>
            </a:r>
            <a:r>
              <a:rPr lang="zh-CN" altLang="en-US"/>
              <a:t>选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12165" y="835660"/>
            <a:ext cx="573405" cy="2058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固定数据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850" y="3017520"/>
            <a:ext cx="1095375" cy="324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后两位学号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398905" y="3027680"/>
            <a:ext cx="83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385570" y="3180080"/>
            <a:ext cx="83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19225" y="2510155"/>
            <a:ext cx="83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05890" y="2662555"/>
            <a:ext cx="83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398905" y="2018665"/>
            <a:ext cx="83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385570" y="2171065"/>
            <a:ext cx="83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419225" y="1480820"/>
            <a:ext cx="83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405890" y="1633220"/>
            <a:ext cx="83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94225" y="137160"/>
            <a:ext cx="1623060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n_en</a:t>
            </a:r>
            <a:endParaRPr lang="en-US" altLang="zh-CN"/>
          </a:p>
        </p:txBody>
      </p:sp>
      <p:cxnSp>
        <p:nvCxnSpPr>
          <p:cNvPr id="16" name="肘形连接符 15"/>
          <p:cNvCxnSpPr>
            <a:stCxn id="15" idx="1"/>
            <a:endCxn id="12" idx="0"/>
          </p:cNvCxnSpPr>
          <p:nvPr/>
        </p:nvCxnSpPr>
        <p:spPr>
          <a:xfrm rot="10800000" flipV="1">
            <a:off x="2889885" y="339090"/>
            <a:ext cx="1703705" cy="3232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71720" y="662305"/>
            <a:ext cx="1345565" cy="2711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BCD</a:t>
            </a:r>
            <a:r>
              <a:rPr lang="zh-CN" altLang="en-US"/>
              <a:t>七段译码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549650" y="2165350"/>
            <a:ext cx="1297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3"/>
          </p:cNvCxnSpPr>
          <p:nvPr/>
        </p:nvCxnSpPr>
        <p:spPr>
          <a:xfrm>
            <a:off x="6217285" y="201803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51130" y="4691380"/>
            <a:ext cx="933450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clk_50mhz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419225" y="4138295"/>
            <a:ext cx="619125" cy="1409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分频器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084580" y="4879340"/>
            <a:ext cx="33464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763520" y="3373755"/>
            <a:ext cx="0" cy="87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69478" y="3620135"/>
            <a:ext cx="5911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05065" y="1729105"/>
            <a:ext cx="4037330" cy="659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r>
              <a:rPr lang="zh-CN" altLang="en-US"/>
              <a:t>个数码管</a:t>
            </a:r>
            <a:endParaRPr lang="zh-CN" altLang="en-US"/>
          </a:p>
        </p:txBody>
      </p:sp>
      <p:cxnSp>
        <p:nvCxnSpPr>
          <p:cNvPr id="26" name="肘形连接符 25"/>
          <p:cNvCxnSpPr>
            <a:endCxn id="25" idx="2"/>
          </p:cNvCxnSpPr>
          <p:nvPr/>
        </p:nvCxnSpPr>
        <p:spPr>
          <a:xfrm flipV="1">
            <a:off x="4066540" y="2388870"/>
            <a:ext cx="5457190" cy="20789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040506" y="3905250"/>
            <a:ext cx="5156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36520" y="4173855"/>
            <a:ext cx="1399540" cy="1338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扫描电路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21" idx="3"/>
            <a:endCxn id="28" idx="1"/>
          </p:cNvCxnSpPr>
          <p:nvPr/>
        </p:nvCxnSpPr>
        <p:spPr>
          <a:xfrm>
            <a:off x="2038350" y="4843145"/>
            <a:ext cx="598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781810" y="4467860"/>
            <a:ext cx="105664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100hz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4025900" y="4640580"/>
            <a:ext cx="32448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4036060" y="4838700"/>
            <a:ext cx="32448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4066540" y="4989830"/>
            <a:ext cx="32448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066540" y="5219700"/>
            <a:ext cx="32448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4066540" y="5412740"/>
            <a:ext cx="32448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036060" y="5339080"/>
            <a:ext cx="32448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036060" y="4759960"/>
            <a:ext cx="32448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048761" y="4725670"/>
            <a:ext cx="1605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一共八条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肘形连接符 38"/>
          <p:cNvCxnSpPr>
            <a:stCxn id="15" idx="3"/>
            <a:endCxn id="17" idx="0"/>
          </p:cNvCxnSpPr>
          <p:nvPr/>
        </p:nvCxnSpPr>
        <p:spPr>
          <a:xfrm flipH="1">
            <a:off x="5544820" y="339725"/>
            <a:ext cx="672465" cy="322580"/>
          </a:xfrm>
          <a:prstGeom prst="bentConnector4">
            <a:avLst>
              <a:gd name="adj1" fmla="val -35411"/>
              <a:gd name="adj2" fmla="val 814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231775" y="2540635"/>
            <a:ext cx="933450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clk_50mhz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499870" y="1987550"/>
            <a:ext cx="619125" cy="1409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分频器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165225" y="2728595"/>
            <a:ext cx="33464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3"/>
          </p:cNvCxnSpPr>
          <p:nvPr/>
        </p:nvCxnSpPr>
        <p:spPr>
          <a:xfrm>
            <a:off x="2118995" y="2692400"/>
            <a:ext cx="598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862455" y="2317115"/>
            <a:ext cx="105664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100hz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19400" y="2094230"/>
            <a:ext cx="1530985" cy="2586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键盘扫描器电路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6730" y="3839210"/>
            <a:ext cx="1105535" cy="324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四位</a:t>
            </a:r>
            <a:r>
              <a:rPr lang="en-US" altLang="zh-CN"/>
              <a:t>swc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>
            <a:off x="1612265" y="4001770"/>
            <a:ext cx="1226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340860" y="2571115"/>
            <a:ext cx="760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350385" y="2839085"/>
            <a:ext cx="760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350385" y="3082925"/>
            <a:ext cx="760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340860" y="2303145"/>
            <a:ext cx="760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111115" y="2094230"/>
            <a:ext cx="1105535" cy="324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swr0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111115" y="2728595"/>
            <a:ext cx="1105535" cy="324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swr2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111115" y="2418715"/>
            <a:ext cx="1105535" cy="324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swr1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111115" y="2992755"/>
            <a:ext cx="1105535" cy="324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swr3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50385" y="4229100"/>
            <a:ext cx="760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111115" y="4066540"/>
            <a:ext cx="1105535" cy="324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r>
              <a:rPr lang="zh-CN" altLang="en-US"/>
              <a:t>位</a:t>
            </a:r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594225" y="137160"/>
            <a:ext cx="1623060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n_en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906260" y="2094230"/>
            <a:ext cx="1345565" cy="2711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BCD</a:t>
            </a:r>
            <a:r>
              <a:rPr lang="zh-CN" altLang="en-US"/>
              <a:t>七段译码</a:t>
            </a:r>
            <a:endParaRPr lang="zh-CN" altLang="en-US"/>
          </a:p>
        </p:txBody>
      </p:sp>
      <p:cxnSp>
        <p:nvCxnSpPr>
          <p:cNvPr id="39" name="肘形连接符 38"/>
          <p:cNvCxnSpPr>
            <a:stCxn id="17" idx="3"/>
            <a:endCxn id="18" idx="0"/>
          </p:cNvCxnSpPr>
          <p:nvPr/>
        </p:nvCxnSpPr>
        <p:spPr>
          <a:xfrm>
            <a:off x="6217285" y="339725"/>
            <a:ext cx="1362075" cy="17545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145530" y="4229100"/>
            <a:ext cx="760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097010" y="3342005"/>
            <a:ext cx="2192020" cy="659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数码管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8315960" y="3647440"/>
            <a:ext cx="760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2824480" y="509270"/>
            <a:ext cx="1345565" cy="2711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r>
              <a:rPr lang="zh-CN" altLang="en-US"/>
              <a:t>位</a:t>
            </a:r>
            <a:r>
              <a:rPr lang="en-US" altLang="zh-CN"/>
              <a:t>8</a:t>
            </a:r>
            <a:r>
              <a:rPr lang="zh-CN" altLang="en-US"/>
              <a:t>选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419225" y="681990"/>
            <a:ext cx="573405" cy="2058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固定数据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930910" y="2863850"/>
            <a:ext cx="1095375" cy="324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后两位学号</a:t>
            </a:r>
            <a:endParaRPr lang="zh-CN" altLang="en-US"/>
          </a:p>
        </p:txBody>
      </p:sp>
      <p:cxnSp>
        <p:nvCxnSpPr>
          <p:cNvPr id="8" name="直接箭头连接符 7"/>
          <p:cNvCxnSpPr/>
          <p:nvPr>
            <p:custDataLst>
              <p:tags r:id="rId4"/>
            </p:custDataLst>
          </p:nvPr>
        </p:nvCxnSpPr>
        <p:spPr>
          <a:xfrm>
            <a:off x="2005965" y="2874010"/>
            <a:ext cx="83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>
            <a:off x="1992630" y="3026410"/>
            <a:ext cx="83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6"/>
            </p:custDataLst>
          </p:nvPr>
        </p:nvCxnSpPr>
        <p:spPr>
          <a:xfrm>
            <a:off x="2026285" y="2356485"/>
            <a:ext cx="83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7"/>
            </p:custDataLst>
          </p:nvPr>
        </p:nvCxnSpPr>
        <p:spPr>
          <a:xfrm>
            <a:off x="2012950" y="2508885"/>
            <a:ext cx="83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8"/>
            </p:custDataLst>
          </p:nvPr>
        </p:nvCxnSpPr>
        <p:spPr>
          <a:xfrm>
            <a:off x="2005965" y="1864995"/>
            <a:ext cx="83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9"/>
            </p:custDataLst>
          </p:nvPr>
        </p:nvCxnSpPr>
        <p:spPr>
          <a:xfrm>
            <a:off x="1992630" y="2017395"/>
            <a:ext cx="83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10"/>
            </p:custDataLst>
          </p:nvPr>
        </p:nvCxnSpPr>
        <p:spPr>
          <a:xfrm>
            <a:off x="2026285" y="1327150"/>
            <a:ext cx="83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11"/>
            </p:custDataLst>
          </p:nvPr>
        </p:nvCxnSpPr>
        <p:spPr>
          <a:xfrm>
            <a:off x="2012950" y="1479550"/>
            <a:ext cx="83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>
            <p:custDataLst>
              <p:tags r:id="rId12"/>
            </p:custDataLst>
          </p:nvPr>
        </p:nvSpPr>
        <p:spPr>
          <a:xfrm>
            <a:off x="5201285" y="-16510"/>
            <a:ext cx="1623060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n_en</a:t>
            </a:r>
            <a:endParaRPr lang="en-US" altLang="zh-CN"/>
          </a:p>
        </p:txBody>
      </p:sp>
      <p:cxnSp>
        <p:nvCxnSpPr>
          <p:cNvPr id="18" name="肘形连接符 17"/>
          <p:cNvCxnSpPr>
            <a:stCxn id="17" idx="1"/>
            <a:endCxn id="12" idx="0"/>
          </p:cNvCxnSpPr>
          <p:nvPr>
            <p:custDataLst>
              <p:tags r:id="rId13"/>
            </p:custDataLst>
          </p:nvPr>
        </p:nvCxnSpPr>
        <p:spPr>
          <a:xfrm rot="10800000" flipV="1">
            <a:off x="3496945" y="185420"/>
            <a:ext cx="1703705" cy="3232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14"/>
            </p:custDataLst>
          </p:nvPr>
        </p:nvSpPr>
        <p:spPr>
          <a:xfrm>
            <a:off x="5478780" y="508635"/>
            <a:ext cx="1345565" cy="2711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BCD</a:t>
            </a:r>
            <a:r>
              <a:rPr lang="zh-CN" altLang="en-US"/>
              <a:t>七段译码</a:t>
            </a:r>
            <a:endParaRPr lang="zh-CN" altLang="en-US"/>
          </a:p>
        </p:txBody>
      </p:sp>
      <p:cxnSp>
        <p:nvCxnSpPr>
          <p:cNvPr id="20" name="直接箭头连接符 19"/>
          <p:cNvCxnSpPr/>
          <p:nvPr>
            <p:custDataLst>
              <p:tags r:id="rId15"/>
            </p:custDataLst>
          </p:nvPr>
        </p:nvCxnSpPr>
        <p:spPr>
          <a:xfrm>
            <a:off x="4156710" y="2011680"/>
            <a:ext cx="1297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9" idx="3"/>
          </p:cNvCxnSpPr>
          <p:nvPr>
            <p:custDataLst>
              <p:tags r:id="rId16"/>
            </p:custDataLst>
          </p:nvPr>
        </p:nvCxnSpPr>
        <p:spPr>
          <a:xfrm>
            <a:off x="6824345" y="186436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758190" y="4537710"/>
            <a:ext cx="933450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clk_50mhz</a:t>
            </a:r>
            <a:endParaRPr lang="en-US" altLang="zh-CN"/>
          </a:p>
        </p:txBody>
      </p:sp>
      <p:sp>
        <p:nvSpPr>
          <p:cNvPr id="23" name="矩形 22"/>
          <p:cNvSpPr/>
          <p:nvPr>
            <p:custDataLst>
              <p:tags r:id="rId18"/>
            </p:custDataLst>
          </p:nvPr>
        </p:nvSpPr>
        <p:spPr>
          <a:xfrm>
            <a:off x="2026285" y="3984625"/>
            <a:ext cx="619125" cy="1409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分频器</a:t>
            </a:r>
            <a:endParaRPr lang="zh-CN" altLang="en-US"/>
          </a:p>
        </p:txBody>
      </p:sp>
      <p:cxnSp>
        <p:nvCxnSpPr>
          <p:cNvPr id="24" name="直接箭头连接符 23"/>
          <p:cNvCxnSpPr/>
          <p:nvPr>
            <p:custDataLst>
              <p:tags r:id="rId19"/>
            </p:custDataLst>
          </p:nvPr>
        </p:nvCxnSpPr>
        <p:spPr>
          <a:xfrm flipV="1">
            <a:off x="1691640" y="4725670"/>
            <a:ext cx="33464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20"/>
            </p:custDataLst>
          </p:nvPr>
        </p:nvCxnSpPr>
        <p:spPr>
          <a:xfrm flipV="1">
            <a:off x="3370580" y="3220085"/>
            <a:ext cx="0" cy="87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>
            <p:custDataLst>
              <p:tags r:id="rId21"/>
            </p:custDataLst>
          </p:nvPr>
        </p:nvSpPr>
        <p:spPr>
          <a:xfrm>
            <a:off x="2776538" y="3466465"/>
            <a:ext cx="5911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>
            <p:custDataLst>
              <p:tags r:id="rId22"/>
            </p:custDataLst>
          </p:nvPr>
        </p:nvSpPr>
        <p:spPr>
          <a:xfrm>
            <a:off x="8112125" y="1575435"/>
            <a:ext cx="4037330" cy="659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r>
              <a:rPr lang="zh-CN" altLang="en-US"/>
              <a:t>个数码管</a:t>
            </a:r>
            <a:endParaRPr lang="zh-CN" altLang="en-US"/>
          </a:p>
        </p:txBody>
      </p:sp>
      <p:cxnSp>
        <p:nvCxnSpPr>
          <p:cNvPr id="28" name="肘形连接符 27"/>
          <p:cNvCxnSpPr>
            <a:endCxn id="27" idx="2"/>
          </p:cNvCxnSpPr>
          <p:nvPr>
            <p:custDataLst>
              <p:tags r:id="rId23"/>
            </p:custDataLst>
          </p:nvPr>
        </p:nvCxnSpPr>
        <p:spPr>
          <a:xfrm flipV="1">
            <a:off x="4673600" y="2235200"/>
            <a:ext cx="5457190" cy="20789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>
            <p:custDataLst>
              <p:tags r:id="rId24"/>
            </p:custDataLst>
          </p:nvPr>
        </p:nvSpPr>
        <p:spPr>
          <a:xfrm>
            <a:off x="4647566" y="3751580"/>
            <a:ext cx="5156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>
            <p:custDataLst>
              <p:tags r:id="rId25"/>
            </p:custDataLst>
          </p:nvPr>
        </p:nvSpPr>
        <p:spPr>
          <a:xfrm>
            <a:off x="3243580" y="4020185"/>
            <a:ext cx="1399540" cy="1338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扫描电路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23" idx="3"/>
            <a:endCxn id="30" idx="1"/>
          </p:cNvCxnSpPr>
          <p:nvPr>
            <p:custDataLst>
              <p:tags r:id="rId26"/>
            </p:custDataLst>
          </p:nvPr>
        </p:nvCxnSpPr>
        <p:spPr>
          <a:xfrm>
            <a:off x="2645410" y="4689475"/>
            <a:ext cx="598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>
            <p:custDataLst>
              <p:tags r:id="rId27"/>
            </p:custDataLst>
          </p:nvPr>
        </p:nvSpPr>
        <p:spPr>
          <a:xfrm>
            <a:off x="2388870" y="4314190"/>
            <a:ext cx="105664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100hz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连接符 32"/>
          <p:cNvCxnSpPr/>
          <p:nvPr>
            <p:custDataLst>
              <p:tags r:id="rId28"/>
            </p:custDataLst>
          </p:nvPr>
        </p:nvCxnSpPr>
        <p:spPr>
          <a:xfrm flipV="1">
            <a:off x="4632960" y="4486910"/>
            <a:ext cx="32448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29"/>
            </p:custDataLst>
          </p:nvPr>
        </p:nvCxnSpPr>
        <p:spPr>
          <a:xfrm flipV="1">
            <a:off x="4643120" y="4685030"/>
            <a:ext cx="32448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30"/>
            </p:custDataLst>
          </p:nvPr>
        </p:nvCxnSpPr>
        <p:spPr>
          <a:xfrm flipV="1">
            <a:off x="4673600" y="4836160"/>
            <a:ext cx="32448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31"/>
            </p:custDataLst>
          </p:nvPr>
        </p:nvCxnSpPr>
        <p:spPr>
          <a:xfrm flipV="1">
            <a:off x="4673600" y="5066030"/>
            <a:ext cx="32448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32"/>
            </p:custDataLst>
          </p:nvPr>
        </p:nvCxnSpPr>
        <p:spPr>
          <a:xfrm flipV="1">
            <a:off x="4673600" y="5259070"/>
            <a:ext cx="32448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>
            <p:custDataLst>
              <p:tags r:id="rId33"/>
            </p:custDataLst>
          </p:nvPr>
        </p:nvCxnSpPr>
        <p:spPr>
          <a:xfrm flipV="1">
            <a:off x="4643120" y="5185410"/>
            <a:ext cx="32448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>
            <p:custDataLst>
              <p:tags r:id="rId34"/>
            </p:custDataLst>
          </p:nvPr>
        </p:nvCxnSpPr>
        <p:spPr>
          <a:xfrm flipV="1">
            <a:off x="4643120" y="4606290"/>
            <a:ext cx="32448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>
            <p:custDataLst>
              <p:tags r:id="rId35"/>
            </p:custDataLst>
          </p:nvPr>
        </p:nvSpPr>
        <p:spPr>
          <a:xfrm>
            <a:off x="4655821" y="4572000"/>
            <a:ext cx="1605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一共八条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肘形连接符 40"/>
          <p:cNvCxnSpPr>
            <a:stCxn id="17" idx="3"/>
            <a:endCxn id="19" idx="0"/>
          </p:cNvCxnSpPr>
          <p:nvPr>
            <p:custDataLst>
              <p:tags r:id="rId36"/>
            </p:custDataLst>
          </p:nvPr>
        </p:nvCxnSpPr>
        <p:spPr>
          <a:xfrm flipH="1">
            <a:off x="6151880" y="186055"/>
            <a:ext cx="672465" cy="322580"/>
          </a:xfrm>
          <a:prstGeom prst="bentConnector4">
            <a:avLst>
              <a:gd name="adj1" fmla="val -35411"/>
              <a:gd name="adj2" fmla="val 814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>
            <p:custDataLst>
              <p:tags r:id="rId37"/>
            </p:custDataLst>
          </p:nvPr>
        </p:nvSpPr>
        <p:spPr>
          <a:xfrm>
            <a:off x="2306955" y="5624195"/>
            <a:ext cx="1530985" cy="2586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键盘扫描器电路</a:t>
            </a:r>
            <a:endParaRPr lang="zh-CN" altLang="en-US"/>
          </a:p>
        </p:txBody>
      </p:sp>
      <p:sp>
        <p:nvSpPr>
          <p:cNvPr id="48" name="矩形 47"/>
          <p:cNvSpPr/>
          <p:nvPr>
            <p:custDataLst>
              <p:tags r:id="rId38"/>
            </p:custDataLst>
          </p:nvPr>
        </p:nvSpPr>
        <p:spPr>
          <a:xfrm>
            <a:off x="0" y="6755130"/>
            <a:ext cx="1105535" cy="324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四位</a:t>
            </a:r>
            <a:r>
              <a:rPr lang="en-US" altLang="zh-CN"/>
              <a:t>swc</a:t>
            </a:r>
            <a:endParaRPr lang="en-US" altLang="zh-CN"/>
          </a:p>
        </p:txBody>
      </p:sp>
      <p:cxnSp>
        <p:nvCxnSpPr>
          <p:cNvPr id="49" name="直接箭头连接符 48"/>
          <p:cNvCxnSpPr>
            <a:stCxn id="48" idx="3"/>
          </p:cNvCxnSpPr>
          <p:nvPr>
            <p:custDataLst>
              <p:tags r:id="rId39"/>
            </p:custDataLst>
          </p:nvPr>
        </p:nvCxnSpPr>
        <p:spPr>
          <a:xfrm>
            <a:off x="1105535" y="6917690"/>
            <a:ext cx="1226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>
            <p:custDataLst>
              <p:tags r:id="rId40"/>
            </p:custDataLst>
          </p:nvPr>
        </p:nvCxnSpPr>
        <p:spPr>
          <a:xfrm>
            <a:off x="3828415" y="6101080"/>
            <a:ext cx="760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>
            <p:custDataLst>
              <p:tags r:id="rId41"/>
            </p:custDataLst>
          </p:nvPr>
        </p:nvCxnSpPr>
        <p:spPr>
          <a:xfrm>
            <a:off x="3837940" y="6369050"/>
            <a:ext cx="760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>
            <p:custDataLst>
              <p:tags r:id="rId42"/>
            </p:custDataLst>
          </p:nvPr>
        </p:nvCxnSpPr>
        <p:spPr>
          <a:xfrm>
            <a:off x="3837940" y="6612890"/>
            <a:ext cx="760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>
            <p:custDataLst>
              <p:tags r:id="rId43"/>
            </p:custDataLst>
          </p:nvPr>
        </p:nvCxnSpPr>
        <p:spPr>
          <a:xfrm>
            <a:off x="3828415" y="5833110"/>
            <a:ext cx="760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>
            <p:custDataLst>
              <p:tags r:id="rId44"/>
            </p:custDataLst>
          </p:nvPr>
        </p:nvSpPr>
        <p:spPr>
          <a:xfrm>
            <a:off x="4598670" y="5624195"/>
            <a:ext cx="1105535" cy="324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swr0</a:t>
            </a:r>
            <a:endParaRPr lang="en-US" altLang="zh-CN"/>
          </a:p>
        </p:txBody>
      </p:sp>
      <p:sp>
        <p:nvSpPr>
          <p:cNvPr id="55" name="矩形 54"/>
          <p:cNvSpPr/>
          <p:nvPr>
            <p:custDataLst>
              <p:tags r:id="rId45"/>
            </p:custDataLst>
          </p:nvPr>
        </p:nvSpPr>
        <p:spPr>
          <a:xfrm>
            <a:off x="4598670" y="6258560"/>
            <a:ext cx="1105535" cy="324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swr2</a:t>
            </a:r>
            <a:endParaRPr lang="en-US" altLang="zh-CN"/>
          </a:p>
        </p:txBody>
      </p:sp>
      <p:sp>
        <p:nvSpPr>
          <p:cNvPr id="56" name="矩形 55"/>
          <p:cNvSpPr/>
          <p:nvPr>
            <p:custDataLst>
              <p:tags r:id="rId46"/>
            </p:custDataLst>
          </p:nvPr>
        </p:nvSpPr>
        <p:spPr>
          <a:xfrm>
            <a:off x="4598670" y="5948680"/>
            <a:ext cx="1105535" cy="324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swr1</a:t>
            </a:r>
            <a:endParaRPr lang="en-US" altLang="zh-CN"/>
          </a:p>
        </p:txBody>
      </p:sp>
      <p:sp>
        <p:nvSpPr>
          <p:cNvPr id="57" name="矩形 56"/>
          <p:cNvSpPr/>
          <p:nvPr>
            <p:custDataLst>
              <p:tags r:id="rId47"/>
            </p:custDataLst>
          </p:nvPr>
        </p:nvSpPr>
        <p:spPr>
          <a:xfrm>
            <a:off x="4598670" y="6522720"/>
            <a:ext cx="1105535" cy="324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swr3</a:t>
            </a:r>
            <a:endParaRPr lang="en-US" altLang="zh-CN"/>
          </a:p>
        </p:txBody>
      </p:sp>
      <p:cxnSp>
        <p:nvCxnSpPr>
          <p:cNvPr id="58" name="直接箭头连接符 57"/>
          <p:cNvCxnSpPr/>
          <p:nvPr>
            <p:custDataLst>
              <p:tags r:id="rId48"/>
            </p:custDataLst>
          </p:nvPr>
        </p:nvCxnSpPr>
        <p:spPr>
          <a:xfrm flipH="1">
            <a:off x="1419225" y="5812790"/>
            <a:ext cx="87122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49"/>
            </p:custDataLst>
          </p:nvPr>
        </p:nvSpPr>
        <p:spPr>
          <a:xfrm>
            <a:off x="313690" y="5671185"/>
            <a:ext cx="1105535" cy="324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r>
              <a:rPr lang="zh-CN" altLang="en-US"/>
              <a:t>位</a:t>
            </a:r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60" name="矩形 59"/>
          <p:cNvSpPr/>
          <p:nvPr>
            <p:custDataLst>
              <p:tags r:id="rId50"/>
            </p:custDataLst>
          </p:nvPr>
        </p:nvSpPr>
        <p:spPr>
          <a:xfrm>
            <a:off x="313690" y="3695700"/>
            <a:ext cx="1541780" cy="324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num_sel</a:t>
            </a:r>
            <a:r>
              <a:rPr lang="zh-CN" altLang="en-US"/>
              <a:t>位选</a:t>
            </a:r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439420" y="3987165"/>
            <a:ext cx="0" cy="169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endCxn id="7" idx="1"/>
          </p:cNvCxnSpPr>
          <p:nvPr/>
        </p:nvCxnSpPr>
        <p:spPr>
          <a:xfrm rot="16200000">
            <a:off x="331470" y="3093720"/>
            <a:ext cx="666750" cy="532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53135" y="2582545"/>
            <a:ext cx="1278255" cy="1693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I_COL1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I_COL2</a:t>
            </a:r>
            <a:endParaRPr lang="en-US" altLang="zh-CN"/>
          </a:p>
          <a:p>
            <a:pPr algn="ctr"/>
            <a:r>
              <a:rPr lang="en-US" altLang="zh-CN"/>
              <a:t>I_COL3</a:t>
            </a:r>
            <a:endParaRPr lang="en-US" altLang="zh-CN"/>
          </a:p>
          <a:p>
            <a:pPr algn="ctr"/>
            <a:r>
              <a:rPr lang="zh-CN" altLang="en-US"/>
              <a:t>列扫描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2715" y="2064385"/>
            <a:ext cx="5741035" cy="412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16x16</a:t>
            </a:r>
            <a:r>
              <a:rPr lang="zh-CN" altLang="en-US"/>
              <a:t>点阵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231390" y="3429635"/>
            <a:ext cx="2950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53135" y="4783455"/>
            <a:ext cx="1278255" cy="760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I_COL4</a:t>
            </a:r>
            <a:endParaRPr lang="en-US" altLang="zh-CN"/>
          </a:p>
          <a:p>
            <a:pPr algn="ctr"/>
            <a:r>
              <a:rPr lang="zh-CN" altLang="en-US"/>
              <a:t>选</a:t>
            </a:r>
            <a:r>
              <a:rPr lang="en-US" altLang="zh-CN"/>
              <a:t>38</a:t>
            </a:r>
            <a:r>
              <a:rPr lang="zh-CN" altLang="en-US"/>
              <a:t>译码器的信号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231390" y="5184140"/>
            <a:ext cx="2950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93875" y="897890"/>
            <a:ext cx="933450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clk_50mhz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3061970" y="344805"/>
            <a:ext cx="619125" cy="1409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分频器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727325" y="1085850"/>
            <a:ext cx="33464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3"/>
          </p:cNvCxnSpPr>
          <p:nvPr/>
        </p:nvCxnSpPr>
        <p:spPr>
          <a:xfrm>
            <a:off x="3681095" y="1049655"/>
            <a:ext cx="598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26143" y="674370"/>
            <a:ext cx="105346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≥24hz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21505" y="542290"/>
            <a:ext cx="1845945" cy="882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16</a:t>
            </a:r>
            <a:r>
              <a:rPr lang="zh-CN" altLang="en-US"/>
              <a:t>列扫描生成器</a:t>
            </a:r>
            <a:endParaRPr lang="zh-CN" altLang="en-US"/>
          </a:p>
        </p:txBody>
      </p:sp>
      <p:cxnSp>
        <p:nvCxnSpPr>
          <p:cNvPr id="10" name="肘形连接符 9"/>
          <p:cNvCxnSpPr>
            <a:stCxn id="9" idx="3"/>
          </p:cNvCxnSpPr>
          <p:nvPr/>
        </p:nvCxnSpPr>
        <p:spPr>
          <a:xfrm>
            <a:off x="6267450" y="983615"/>
            <a:ext cx="629285" cy="1080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015730" y="810895"/>
            <a:ext cx="1866265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SEL1,SEL2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>
            <a:off x="9949180" y="1196340"/>
            <a:ext cx="0" cy="82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53135" y="2582545"/>
            <a:ext cx="1278255" cy="1693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I_COL1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I_COL2</a:t>
            </a:r>
            <a:endParaRPr lang="en-US" altLang="zh-CN"/>
          </a:p>
          <a:p>
            <a:pPr algn="ctr"/>
            <a:r>
              <a:rPr lang="en-US" altLang="zh-CN"/>
              <a:t>I_COL3</a:t>
            </a:r>
            <a:endParaRPr lang="en-US" altLang="zh-CN"/>
          </a:p>
          <a:p>
            <a:pPr algn="ctr"/>
            <a:r>
              <a:rPr lang="zh-CN" altLang="en-US"/>
              <a:t>列扫描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2715" y="2064385"/>
            <a:ext cx="5741035" cy="412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16x16</a:t>
            </a:r>
            <a:r>
              <a:rPr lang="zh-CN" altLang="en-US"/>
              <a:t>点阵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231390" y="3429635"/>
            <a:ext cx="2950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53135" y="4783455"/>
            <a:ext cx="1278255" cy="760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I_COL4</a:t>
            </a:r>
            <a:endParaRPr lang="en-US" altLang="zh-CN"/>
          </a:p>
          <a:p>
            <a:pPr algn="ctr"/>
            <a:r>
              <a:rPr lang="zh-CN" altLang="en-US"/>
              <a:t>选</a:t>
            </a:r>
            <a:r>
              <a:rPr lang="en-US" altLang="zh-CN"/>
              <a:t>38</a:t>
            </a:r>
            <a:r>
              <a:rPr lang="zh-CN" altLang="en-US"/>
              <a:t>译码器的信号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231390" y="5184140"/>
            <a:ext cx="2950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93875" y="897890"/>
            <a:ext cx="933450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clk_50mhz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3061970" y="344805"/>
            <a:ext cx="619125" cy="1409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分频器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727325" y="1085850"/>
            <a:ext cx="33464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681095" y="1049655"/>
            <a:ext cx="598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26143" y="563880"/>
            <a:ext cx="105346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≥24hz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21505" y="542290"/>
            <a:ext cx="1845945" cy="882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16</a:t>
            </a:r>
            <a:r>
              <a:rPr lang="zh-CN" altLang="en-US"/>
              <a:t>列扫描生成器</a:t>
            </a:r>
            <a:endParaRPr lang="zh-CN" altLang="en-US"/>
          </a:p>
        </p:txBody>
      </p:sp>
      <p:cxnSp>
        <p:nvCxnSpPr>
          <p:cNvPr id="10" name="肘形连接符 9"/>
          <p:cNvCxnSpPr>
            <a:stCxn id="9" idx="3"/>
          </p:cNvCxnSpPr>
          <p:nvPr/>
        </p:nvCxnSpPr>
        <p:spPr>
          <a:xfrm>
            <a:off x="6267450" y="983615"/>
            <a:ext cx="629285" cy="1080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015730" y="810895"/>
            <a:ext cx="1866265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SEL1,SEL2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>
            <a:off x="9949180" y="1196340"/>
            <a:ext cx="0" cy="82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708400" y="1718310"/>
            <a:ext cx="598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32201" y="1232535"/>
            <a:ext cx="69596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1hz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06570" y="1525270"/>
            <a:ext cx="1932940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流水打印</a:t>
            </a:r>
            <a:r>
              <a:rPr lang="en-US" altLang="zh-CN"/>
              <a:t>“</a:t>
            </a:r>
            <a:r>
              <a:rPr lang="zh-CN" altLang="en-US"/>
              <a:t>高立扬石昊阳</a:t>
            </a:r>
            <a:r>
              <a:rPr lang="en-US" altLang="zh-CN"/>
              <a:t>”</a:t>
            </a:r>
            <a:endParaRPr lang="en-US" altLang="zh-CN"/>
          </a:p>
        </p:txBody>
      </p:sp>
      <p:cxnSp>
        <p:nvCxnSpPr>
          <p:cNvPr id="16" name="肘形连接符 15"/>
          <p:cNvCxnSpPr>
            <a:stCxn id="15" idx="3"/>
          </p:cNvCxnSpPr>
          <p:nvPr/>
        </p:nvCxnSpPr>
        <p:spPr>
          <a:xfrm>
            <a:off x="6239510" y="1718310"/>
            <a:ext cx="342900" cy="355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94385" y="1910715"/>
            <a:ext cx="1932940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python</a:t>
            </a:r>
            <a:r>
              <a:rPr lang="zh-CN" altLang="en-US"/>
              <a:t>生成点阵</a:t>
            </a:r>
            <a:endParaRPr lang="zh-CN" altLang="en-US"/>
          </a:p>
        </p:txBody>
      </p:sp>
      <p:cxnSp>
        <p:nvCxnSpPr>
          <p:cNvPr id="18" name="肘形连接符 17"/>
          <p:cNvCxnSpPr>
            <a:stCxn id="17" idx="3"/>
          </p:cNvCxnSpPr>
          <p:nvPr/>
        </p:nvCxnSpPr>
        <p:spPr>
          <a:xfrm flipV="1">
            <a:off x="2727325" y="1901825"/>
            <a:ext cx="1562735" cy="201930"/>
          </a:xfrm>
          <a:prstGeom prst="bentConnector3">
            <a:avLst>
              <a:gd name="adj1" fmla="val 500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92455" y="1380490"/>
            <a:ext cx="2134870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16x16</a:t>
            </a:r>
            <a:r>
              <a:rPr lang="zh-CN" altLang="en-US"/>
              <a:t>大小</a:t>
            </a:r>
            <a:r>
              <a:rPr lang="en-US" altLang="zh-CN"/>
              <a:t>JPG</a:t>
            </a:r>
            <a:r>
              <a:rPr lang="zh-CN" altLang="en-US"/>
              <a:t>图像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9" idx="2"/>
          </p:cNvCxnSpPr>
          <p:nvPr/>
        </p:nvCxnSpPr>
        <p:spPr>
          <a:xfrm>
            <a:off x="1659890" y="1765935"/>
            <a:ext cx="0" cy="196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36855" y="700405"/>
            <a:ext cx="1222375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单个文字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24" idx="2"/>
          </p:cNvCxnSpPr>
          <p:nvPr/>
        </p:nvCxnSpPr>
        <p:spPr>
          <a:xfrm>
            <a:off x="848360" y="1085850"/>
            <a:ext cx="0" cy="318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70255" y="127000"/>
            <a:ext cx="871855" cy="1318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分频器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-498475" y="521970"/>
            <a:ext cx="933450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clk_50mhz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434975" y="709930"/>
            <a:ext cx="33464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642110" y="253365"/>
            <a:ext cx="76136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642110" y="715010"/>
            <a:ext cx="76136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642745" y="1176655"/>
            <a:ext cx="76136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03475" y="66675"/>
            <a:ext cx="1683385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闪烁频率</a:t>
            </a:r>
            <a:r>
              <a:rPr lang="en-US" altLang="zh-CN"/>
              <a:t>1hz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403475" y="528320"/>
            <a:ext cx="1660525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开门频率</a:t>
            </a:r>
            <a:r>
              <a:rPr lang="en-US" altLang="zh-CN"/>
              <a:t>0.2hz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404745" y="989965"/>
            <a:ext cx="1671955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升降频率</a:t>
            </a:r>
            <a:r>
              <a:rPr lang="en-US" altLang="zh-CN"/>
              <a:t>1/3hz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-417830" y="3397250"/>
            <a:ext cx="1740535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上下行申请码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406400" y="2323465"/>
            <a:ext cx="1740535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各楼层楼外上下行申请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2" idx="2"/>
            <a:endCxn id="11" idx="0"/>
          </p:cNvCxnSpPr>
          <p:nvPr/>
        </p:nvCxnSpPr>
        <p:spPr>
          <a:xfrm flipH="1">
            <a:off x="452755" y="2708910"/>
            <a:ext cx="11430" cy="68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258185" y="2708910"/>
            <a:ext cx="1581785" cy="353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电梯状态机</a:t>
            </a:r>
            <a:endParaRPr lang="zh-CN" altLang="en-US"/>
          </a:p>
          <a:p>
            <a:pPr algn="ctr"/>
            <a:r>
              <a:rPr lang="en-US" altLang="zh-CN"/>
              <a:t>1000-</a:t>
            </a:r>
            <a:r>
              <a:rPr lang="zh-CN" altLang="en-US"/>
              <a:t>四层</a:t>
            </a:r>
            <a:endParaRPr lang="zh-CN" altLang="en-US"/>
          </a:p>
          <a:p>
            <a:pPr algn="ctr"/>
            <a:r>
              <a:rPr lang="en-US" altLang="zh-CN"/>
              <a:t>0100-</a:t>
            </a:r>
            <a:r>
              <a:rPr lang="zh-CN" altLang="en-US"/>
              <a:t>三层</a:t>
            </a:r>
            <a:endParaRPr lang="zh-CN" altLang="en-US"/>
          </a:p>
          <a:p>
            <a:pPr algn="ctr"/>
            <a:r>
              <a:rPr lang="en-US" altLang="zh-CN"/>
              <a:t>0010-</a:t>
            </a:r>
            <a:r>
              <a:rPr lang="zh-CN" altLang="en-US"/>
              <a:t>二层</a:t>
            </a:r>
            <a:endParaRPr lang="zh-CN" altLang="en-US"/>
          </a:p>
          <a:p>
            <a:pPr algn="ctr"/>
            <a:r>
              <a:rPr lang="en-US" altLang="zh-CN"/>
              <a:t>0001-</a:t>
            </a:r>
            <a:r>
              <a:rPr lang="zh-CN" altLang="en-US"/>
              <a:t>一层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807710" y="4262120"/>
            <a:ext cx="2251710" cy="427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七段数码管译码器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4" idx="3"/>
            <a:endCxn id="15" idx="1"/>
          </p:cNvCxnSpPr>
          <p:nvPr/>
        </p:nvCxnSpPr>
        <p:spPr>
          <a:xfrm>
            <a:off x="4839970" y="4475480"/>
            <a:ext cx="9677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3"/>
          </p:cNvCxnSpPr>
          <p:nvPr/>
        </p:nvCxnSpPr>
        <p:spPr>
          <a:xfrm>
            <a:off x="8059420" y="4476115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641080" y="4262120"/>
            <a:ext cx="1016635" cy="427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数码管</a:t>
            </a:r>
            <a:endParaRPr lang="zh-CN" altLang="en-US"/>
          </a:p>
        </p:txBody>
      </p:sp>
      <p:cxnSp>
        <p:nvCxnSpPr>
          <p:cNvPr id="19" name="肘形连接符 18"/>
          <p:cNvCxnSpPr>
            <a:stCxn id="11" idx="2"/>
          </p:cNvCxnSpPr>
          <p:nvPr/>
        </p:nvCxnSpPr>
        <p:spPr>
          <a:xfrm rot="5400000" flipV="1">
            <a:off x="3342640" y="892810"/>
            <a:ext cx="2953385" cy="8732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8" idx="2"/>
          </p:cNvCxnSpPr>
          <p:nvPr/>
        </p:nvCxnSpPr>
        <p:spPr>
          <a:xfrm flipH="1" flipV="1">
            <a:off x="9149715" y="4689475"/>
            <a:ext cx="24130" cy="2035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3"/>
            <a:endCxn id="18" idx="0"/>
          </p:cNvCxnSpPr>
          <p:nvPr/>
        </p:nvCxnSpPr>
        <p:spPr>
          <a:xfrm>
            <a:off x="4086860" y="259715"/>
            <a:ext cx="5062855" cy="40024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3"/>
          </p:cNvCxnSpPr>
          <p:nvPr/>
        </p:nvCxnSpPr>
        <p:spPr>
          <a:xfrm>
            <a:off x="1322705" y="3590290"/>
            <a:ext cx="19069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73923" y="2708910"/>
            <a:ext cx="6864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13961" y="3590290"/>
            <a:ext cx="6197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接箭头连接符 26"/>
          <p:cNvCxnSpPr>
            <a:stCxn id="12" idx="3"/>
          </p:cNvCxnSpPr>
          <p:nvPr/>
        </p:nvCxnSpPr>
        <p:spPr>
          <a:xfrm>
            <a:off x="1334135" y="2516505"/>
            <a:ext cx="599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933575" y="2292985"/>
            <a:ext cx="1671955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各层楼外申请指示灯</a:t>
            </a:r>
            <a:endParaRPr lang="zh-CN" altLang="en-US"/>
          </a:p>
        </p:txBody>
      </p:sp>
      <p:cxnSp>
        <p:nvCxnSpPr>
          <p:cNvPr id="29" name="肘形连接符 28"/>
          <p:cNvCxnSpPr>
            <a:stCxn id="14" idx="1"/>
            <a:endCxn id="11" idx="2"/>
          </p:cNvCxnSpPr>
          <p:nvPr/>
        </p:nvCxnSpPr>
        <p:spPr>
          <a:xfrm rot="10800000">
            <a:off x="452755" y="3782060"/>
            <a:ext cx="2805430" cy="692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07390" y="4124960"/>
            <a:ext cx="237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电梯内部上下行申请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>
            <a:off x="1896110" y="4493260"/>
            <a:ext cx="0" cy="535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60450" y="5027930"/>
            <a:ext cx="1671955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电梯内部申请指示灯</a:t>
            </a:r>
            <a:endParaRPr lang="zh-CN" altLang="en-US"/>
          </a:p>
        </p:txBody>
      </p:sp>
      <p:sp>
        <p:nvSpPr>
          <p:cNvPr id="33" name="右大括号 32"/>
          <p:cNvSpPr/>
          <p:nvPr/>
        </p:nvSpPr>
        <p:spPr>
          <a:xfrm>
            <a:off x="4119880" y="190500"/>
            <a:ext cx="259080" cy="10363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肘形连接符 33"/>
          <p:cNvCxnSpPr/>
          <p:nvPr/>
        </p:nvCxnSpPr>
        <p:spPr>
          <a:xfrm rot="10800000" flipH="1" flipV="1">
            <a:off x="4337685" y="706120"/>
            <a:ext cx="149225" cy="2044700"/>
          </a:xfrm>
          <a:prstGeom prst="bentConnector4">
            <a:avLst>
              <a:gd name="adj1" fmla="val 95744"/>
              <a:gd name="adj2" fmla="val 626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401445" y="189230"/>
            <a:ext cx="871855" cy="1318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分频器</a:t>
            </a:r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132715" y="584200"/>
            <a:ext cx="933450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clk_50mhz</a:t>
            </a:r>
            <a:endParaRPr lang="en-US" altLang="zh-CN"/>
          </a:p>
        </p:txBody>
      </p:sp>
      <p:cxnSp>
        <p:nvCxnSpPr>
          <p:cNvPr id="22" name="直接箭头连接符 21"/>
          <p:cNvCxnSpPr/>
          <p:nvPr>
            <p:custDataLst>
              <p:tags r:id="rId3"/>
            </p:custDataLst>
          </p:nvPr>
        </p:nvCxnSpPr>
        <p:spPr>
          <a:xfrm flipV="1">
            <a:off x="1066165" y="772160"/>
            <a:ext cx="33464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4"/>
            </p:custDataLst>
          </p:nvPr>
        </p:nvCxnSpPr>
        <p:spPr>
          <a:xfrm>
            <a:off x="2273300" y="315595"/>
            <a:ext cx="76136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>
            <p:custDataLst>
              <p:tags r:id="rId5"/>
            </p:custDataLst>
          </p:nvPr>
        </p:nvCxnSpPr>
        <p:spPr>
          <a:xfrm>
            <a:off x="2273300" y="777240"/>
            <a:ext cx="76136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6"/>
            </p:custDataLst>
          </p:nvPr>
        </p:nvCxnSpPr>
        <p:spPr>
          <a:xfrm>
            <a:off x="2273935" y="1238885"/>
            <a:ext cx="76136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3034665" y="128905"/>
            <a:ext cx="1683385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倒计时频率</a:t>
            </a:r>
            <a:r>
              <a:rPr lang="en-US" altLang="zh-CN"/>
              <a:t>1hz</a:t>
            </a:r>
            <a:endParaRPr lang="en-US" altLang="zh-CN"/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3034665" y="590550"/>
            <a:ext cx="1805940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蜂鸣频率</a:t>
            </a:r>
            <a:r>
              <a:rPr lang="en-US" altLang="zh-CN"/>
              <a:t>1hz</a:t>
            </a:r>
            <a:endParaRPr lang="en-US" altLang="zh-CN"/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3863975" y="1803400"/>
            <a:ext cx="871855" cy="1318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蜂鸣器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837690" y="1526540"/>
            <a:ext cx="0" cy="308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10"/>
            </p:custDataLst>
          </p:nvPr>
        </p:nvSpPr>
        <p:spPr>
          <a:xfrm>
            <a:off x="6898005" y="128905"/>
            <a:ext cx="2000885" cy="290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交通灯状态机</a:t>
            </a:r>
            <a:endParaRPr lang="zh-CN" altLang="en-US"/>
          </a:p>
          <a:p>
            <a:pPr algn="ctr"/>
            <a:r>
              <a:rPr lang="en-US" altLang="zh-CN"/>
              <a:t>(</a:t>
            </a:r>
            <a:r>
              <a:rPr lang="zh-CN" altLang="en-US"/>
              <a:t>内含倒计时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8" idx="3"/>
          </p:cNvCxnSpPr>
          <p:nvPr/>
        </p:nvCxnSpPr>
        <p:spPr>
          <a:xfrm>
            <a:off x="4718050" y="321945"/>
            <a:ext cx="21418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10175875" y="920750"/>
            <a:ext cx="1530350" cy="1318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倒计时时长预置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5" idx="1"/>
            <a:endCxn id="13" idx="3"/>
          </p:cNvCxnSpPr>
          <p:nvPr/>
        </p:nvCxnSpPr>
        <p:spPr>
          <a:xfrm flipH="1">
            <a:off x="8898890" y="1580515"/>
            <a:ext cx="1276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>
            <p:custDataLst>
              <p:tags r:id="rId12"/>
            </p:custDataLst>
          </p:nvPr>
        </p:nvSpPr>
        <p:spPr>
          <a:xfrm>
            <a:off x="7182485" y="3429000"/>
            <a:ext cx="1432560" cy="974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数字显示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3" idx="2"/>
            <a:endCxn id="17" idx="0"/>
          </p:cNvCxnSpPr>
          <p:nvPr/>
        </p:nvCxnSpPr>
        <p:spPr>
          <a:xfrm>
            <a:off x="7898765" y="3032125"/>
            <a:ext cx="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4735830" y="1896745"/>
            <a:ext cx="2171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>
            <p:custDataLst>
              <p:tags r:id="rId13"/>
            </p:custDataLst>
          </p:nvPr>
        </p:nvSpPr>
        <p:spPr>
          <a:xfrm>
            <a:off x="7182485" y="264795"/>
            <a:ext cx="1432560" cy="974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左转弯</a:t>
            </a:r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14"/>
            </p:custDataLst>
          </p:nvPr>
        </p:nvSpPr>
        <p:spPr>
          <a:xfrm>
            <a:off x="3034665" y="1103630"/>
            <a:ext cx="1805940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蜂鸣频率</a:t>
            </a:r>
            <a:r>
              <a:rPr lang="en-US" altLang="zh-CN"/>
              <a:t>2hz</a:t>
            </a:r>
            <a:endParaRPr lang="en-US" altLang="zh-CN"/>
          </a:p>
        </p:txBody>
      </p:sp>
      <p:cxnSp>
        <p:nvCxnSpPr>
          <p:cNvPr id="3" name="肘形连接符 2"/>
          <p:cNvCxnSpPr>
            <a:stCxn id="20" idx="2"/>
            <a:endCxn id="11" idx="1"/>
          </p:cNvCxnSpPr>
          <p:nvPr/>
        </p:nvCxnSpPr>
        <p:spPr>
          <a:xfrm rot="5400000" flipV="1">
            <a:off x="1484630" y="83820"/>
            <a:ext cx="1493520" cy="32645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0" idx="2"/>
          </p:cNvCxnSpPr>
          <p:nvPr/>
        </p:nvCxnSpPr>
        <p:spPr>
          <a:xfrm rot="5400000" flipV="1">
            <a:off x="3563620" y="-1994535"/>
            <a:ext cx="4385945" cy="10313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10882630" y="2322830"/>
            <a:ext cx="30480" cy="302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>
            <p:custDataLst>
              <p:tags r:id="rId15"/>
            </p:custDataLst>
          </p:nvPr>
        </p:nvSpPr>
        <p:spPr>
          <a:xfrm>
            <a:off x="1066165" y="1854200"/>
            <a:ext cx="2241550" cy="385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蜂鸣器驱动频率</a:t>
            </a:r>
            <a:r>
              <a:rPr lang="en-US" altLang="zh-CN"/>
              <a:t>4khz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矩形 58"/>
          <p:cNvSpPr/>
          <p:nvPr/>
        </p:nvSpPr>
        <p:spPr>
          <a:xfrm>
            <a:off x="2621915" y="0"/>
            <a:ext cx="1879600" cy="318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分频器</a:t>
            </a: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05435" y="274320"/>
            <a:ext cx="141224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重置</a:t>
            </a:r>
            <a:r>
              <a:rPr lang="en-US" altLang="zh-CN"/>
              <a:t>rst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305435" y="1198880"/>
            <a:ext cx="141224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时钟信号</a:t>
            </a:r>
            <a:r>
              <a:rPr lang="en-US" altLang="zh-CN"/>
              <a:t>clk_</a:t>
            </a:r>
            <a:r>
              <a:rPr lang="en-US"/>
              <a:t>50MHz</a:t>
            </a:r>
            <a:endParaRPr lang="en-US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1717675" y="52324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717675" y="144780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501515" y="34798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405755" y="223520"/>
            <a:ext cx="1412240" cy="248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clk_xhz</a:t>
            </a:r>
            <a:endParaRPr lang="en-US"/>
          </a:p>
        </p:txBody>
      </p:sp>
      <p:sp>
        <p:nvSpPr>
          <p:cNvPr id="72" name="矩形 71"/>
          <p:cNvSpPr/>
          <p:nvPr/>
        </p:nvSpPr>
        <p:spPr>
          <a:xfrm>
            <a:off x="5582920" y="124206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ENP,ENT</a:t>
            </a:r>
            <a:endParaRPr lang="en-US" altLang="zh-CN"/>
          </a:p>
        </p:txBody>
      </p:sp>
      <p:sp>
        <p:nvSpPr>
          <p:cNvPr id="73" name="矩形 72"/>
          <p:cNvSpPr/>
          <p:nvPr/>
        </p:nvSpPr>
        <p:spPr>
          <a:xfrm>
            <a:off x="5563870" y="701675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置零</a:t>
            </a:r>
            <a:r>
              <a:rPr lang="en-US" altLang="zh-CN"/>
              <a:t>CLRN</a:t>
            </a:r>
            <a:endParaRPr lang="en-US" altLang="zh-CN"/>
          </a:p>
        </p:txBody>
      </p:sp>
      <p:sp>
        <p:nvSpPr>
          <p:cNvPr id="74" name="矩形 73"/>
          <p:cNvSpPr/>
          <p:nvPr/>
        </p:nvSpPr>
        <p:spPr>
          <a:xfrm>
            <a:off x="5603240" y="214249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读取</a:t>
            </a:r>
            <a:r>
              <a:rPr lang="en-US" altLang="zh-CN"/>
              <a:t>LDN</a:t>
            </a:r>
            <a:endParaRPr lang="en-US" altLang="zh-CN"/>
          </a:p>
        </p:txBody>
      </p:sp>
      <p:sp>
        <p:nvSpPr>
          <p:cNvPr id="75" name="矩形 74"/>
          <p:cNvSpPr/>
          <p:nvPr/>
        </p:nvSpPr>
        <p:spPr>
          <a:xfrm>
            <a:off x="5603240" y="282956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预置数据</a:t>
            </a:r>
            <a:r>
              <a:rPr lang="en-US" altLang="zh-CN"/>
              <a:t>data_in</a:t>
            </a:r>
            <a:endParaRPr lang="en-US" altLang="zh-CN"/>
          </a:p>
        </p:txBody>
      </p:sp>
      <p:sp>
        <p:nvSpPr>
          <p:cNvPr id="76" name="矩形 75"/>
          <p:cNvSpPr/>
          <p:nvPr/>
        </p:nvSpPr>
        <p:spPr>
          <a:xfrm>
            <a:off x="7795895" y="701675"/>
            <a:ext cx="1621155" cy="2787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计数器</a:t>
            </a:r>
            <a:endParaRPr lang="zh-CN" altLang="en-US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7054215" y="235585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7032625" y="304292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9417050" y="199644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0134600" y="178308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计数输出</a:t>
            </a:r>
            <a:endParaRPr lang="zh-CN" altLang="en-US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7069455" y="805180"/>
            <a:ext cx="70993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054215" y="145542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9417050" y="1590675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0134600" y="135636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进位</a:t>
            </a:r>
            <a:r>
              <a:rPr lang="en-US" altLang="zh-CN"/>
              <a:t>RCO</a:t>
            </a:r>
            <a:endParaRPr lang="en-US" altLang="zh-CN"/>
          </a:p>
        </p:txBody>
      </p:sp>
      <p:cxnSp>
        <p:nvCxnSpPr>
          <p:cNvPr id="85" name="肘形连接符 84"/>
          <p:cNvCxnSpPr>
            <a:stCxn id="71" idx="3"/>
            <a:endCxn id="76" idx="0"/>
          </p:cNvCxnSpPr>
          <p:nvPr/>
        </p:nvCxnSpPr>
        <p:spPr>
          <a:xfrm>
            <a:off x="6817995" y="347980"/>
            <a:ext cx="1788795" cy="3536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7795895" y="3960495"/>
            <a:ext cx="1621155" cy="2787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LED</a:t>
            </a:r>
            <a:endParaRPr lang="en-US"/>
          </a:p>
        </p:txBody>
      </p:sp>
      <p:cxnSp>
        <p:nvCxnSpPr>
          <p:cNvPr id="100" name="直接箭头连接符 99"/>
          <p:cNvCxnSpPr/>
          <p:nvPr/>
        </p:nvCxnSpPr>
        <p:spPr>
          <a:xfrm flipH="1">
            <a:off x="9437370" y="5801995"/>
            <a:ext cx="1245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10239375" y="5495925"/>
            <a:ext cx="1496695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n_en</a:t>
            </a:r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4845050" y="4883150"/>
            <a:ext cx="2128520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数码管显示数字</a:t>
            </a:r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4879340" y="5801995"/>
            <a:ext cx="2128520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r>
              <a:rPr lang="en-US" altLang="zh-CN"/>
              <a:t>sel</a:t>
            </a:r>
            <a:endParaRPr lang="en-US" altLang="zh-CN"/>
          </a:p>
        </p:txBody>
      </p:sp>
      <p:sp>
        <p:nvSpPr>
          <p:cNvPr id="132" name="矩形 131"/>
          <p:cNvSpPr/>
          <p:nvPr/>
        </p:nvSpPr>
        <p:spPr>
          <a:xfrm>
            <a:off x="294005" y="2092960"/>
            <a:ext cx="141224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自选频率</a:t>
            </a:r>
            <a:endParaRPr lang="zh-CN" altLang="en-US"/>
          </a:p>
          <a:p>
            <a:pPr algn="ctr"/>
            <a:r>
              <a:rPr lang="en-US" altLang="zh-CN"/>
              <a:t>zeros</a:t>
            </a:r>
            <a:endParaRPr lang="en-US" altLang="zh-CN"/>
          </a:p>
        </p:txBody>
      </p:sp>
      <p:cxnSp>
        <p:nvCxnSpPr>
          <p:cNvPr id="133" name="直接箭头连接符 132"/>
          <p:cNvCxnSpPr/>
          <p:nvPr/>
        </p:nvCxnSpPr>
        <p:spPr>
          <a:xfrm>
            <a:off x="1716405" y="237236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/>
          <p:nvPr/>
        </p:nvCxnSpPr>
        <p:spPr>
          <a:xfrm rot="5400000">
            <a:off x="8563610" y="3063240"/>
            <a:ext cx="3144520" cy="14376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>
            <a:off x="6973570" y="5189220"/>
            <a:ext cx="825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H="1">
            <a:off x="7012305" y="6108700"/>
            <a:ext cx="825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14472920" y="701675"/>
            <a:ext cx="1621155" cy="2787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计数器</a:t>
            </a:r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14745335" y="4070985"/>
            <a:ext cx="1621155" cy="2787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LED</a:t>
            </a:r>
            <a:endParaRPr lang="en-US"/>
          </a:p>
        </p:txBody>
      </p:sp>
      <p:cxnSp>
        <p:nvCxnSpPr>
          <p:cNvPr id="140" name="直接箭头连接符 139"/>
          <p:cNvCxnSpPr/>
          <p:nvPr/>
        </p:nvCxnSpPr>
        <p:spPr>
          <a:xfrm flipH="1">
            <a:off x="16386810" y="5912485"/>
            <a:ext cx="1245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17188815" y="5606415"/>
            <a:ext cx="1496695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n_en</a:t>
            </a:r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11794490" y="4993640"/>
            <a:ext cx="2128520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数码管显示数字</a:t>
            </a: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11828780" y="5912485"/>
            <a:ext cx="2128520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r>
              <a:rPr lang="en-US" altLang="zh-CN"/>
              <a:t>sel</a:t>
            </a:r>
            <a:endParaRPr lang="en-US" altLang="zh-CN"/>
          </a:p>
        </p:txBody>
      </p:sp>
      <p:cxnSp>
        <p:nvCxnSpPr>
          <p:cNvPr id="144" name="直接箭头连接符 143"/>
          <p:cNvCxnSpPr/>
          <p:nvPr/>
        </p:nvCxnSpPr>
        <p:spPr>
          <a:xfrm flipH="1">
            <a:off x="13923010" y="5299710"/>
            <a:ext cx="825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H="1">
            <a:off x="13961745" y="6219190"/>
            <a:ext cx="825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11584305" y="156972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12291695" y="135636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ENP</a:t>
            </a:r>
            <a:endParaRPr lang="en-US" altLang="zh-CN"/>
          </a:p>
        </p:txBody>
      </p:sp>
      <p:sp>
        <p:nvSpPr>
          <p:cNvPr id="148" name="矩形 147"/>
          <p:cNvSpPr/>
          <p:nvPr/>
        </p:nvSpPr>
        <p:spPr>
          <a:xfrm>
            <a:off x="12291695" y="209296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ENT</a:t>
            </a:r>
            <a:endParaRPr lang="en-US" altLang="zh-CN"/>
          </a:p>
        </p:txBody>
      </p:sp>
      <p:cxnSp>
        <p:nvCxnSpPr>
          <p:cNvPr id="149" name="直接箭头连接符 148"/>
          <p:cNvCxnSpPr/>
          <p:nvPr/>
        </p:nvCxnSpPr>
        <p:spPr>
          <a:xfrm>
            <a:off x="13731240" y="156972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731240" y="230632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12291695" y="81534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置零</a:t>
            </a:r>
            <a:r>
              <a:rPr lang="en-US" altLang="zh-CN"/>
              <a:t>CLRN</a:t>
            </a:r>
            <a:endParaRPr lang="en-US" altLang="zh-CN"/>
          </a:p>
        </p:txBody>
      </p:sp>
      <p:cxnSp>
        <p:nvCxnSpPr>
          <p:cNvPr id="152" name="直接箭头连接符 151"/>
          <p:cNvCxnSpPr/>
          <p:nvPr/>
        </p:nvCxnSpPr>
        <p:spPr>
          <a:xfrm>
            <a:off x="13747115" y="1023620"/>
            <a:ext cx="70993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16097250" y="183896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16814800" y="162560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计数输出</a:t>
            </a:r>
            <a:endParaRPr lang="zh-CN" altLang="en-US"/>
          </a:p>
        </p:txBody>
      </p:sp>
      <p:cxnSp>
        <p:nvCxnSpPr>
          <p:cNvPr id="155" name="直接箭头连接符 154"/>
          <p:cNvCxnSpPr/>
          <p:nvPr/>
        </p:nvCxnSpPr>
        <p:spPr>
          <a:xfrm>
            <a:off x="16097250" y="1433195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16814800" y="119888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进位</a:t>
            </a:r>
            <a:r>
              <a:rPr lang="en-US" altLang="zh-CN"/>
              <a:t>RCO</a:t>
            </a:r>
            <a:endParaRPr lang="en-US" altLang="zh-CN"/>
          </a:p>
        </p:txBody>
      </p:sp>
      <p:cxnSp>
        <p:nvCxnSpPr>
          <p:cNvPr id="157" name="直接箭头连接符 156"/>
          <p:cNvCxnSpPr/>
          <p:nvPr/>
        </p:nvCxnSpPr>
        <p:spPr>
          <a:xfrm>
            <a:off x="18264505" y="141224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/>
          <p:cNvCxnSpPr/>
          <p:nvPr/>
        </p:nvCxnSpPr>
        <p:spPr>
          <a:xfrm rot="5400000">
            <a:off x="15513050" y="2946400"/>
            <a:ext cx="3144520" cy="14376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20955000" y="-106680"/>
            <a:ext cx="1621155" cy="2787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计数器</a:t>
            </a:r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18773775" y="548005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ENP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18773775" y="1284605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ENT</a:t>
            </a:r>
            <a:endParaRPr lang="en-US" altLang="zh-CN"/>
          </a:p>
        </p:txBody>
      </p:sp>
      <p:cxnSp>
        <p:nvCxnSpPr>
          <p:cNvPr id="162" name="直接箭头连接符 161"/>
          <p:cNvCxnSpPr/>
          <p:nvPr/>
        </p:nvCxnSpPr>
        <p:spPr>
          <a:xfrm>
            <a:off x="20213320" y="761365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>
            <a:off x="20213320" y="1497965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18773775" y="6985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置零</a:t>
            </a:r>
            <a:r>
              <a:rPr lang="en-US" altLang="zh-CN"/>
              <a:t>CLRN</a:t>
            </a:r>
            <a:endParaRPr lang="en-US" altLang="zh-CN"/>
          </a:p>
        </p:txBody>
      </p:sp>
      <p:cxnSp>
        <p:nvCxnSpPr>
          <p:cNvPr id="165" name="直接箭头连接符 164"/>
          <p:cNvCxnSpPr/>
          <p:nvPr/>
        </p:nvCxnSpPr>
        <p:spPr>
          <a:xfrm>
            <a:off x="20229195" y="215265"/>
            <a:ext cx="70993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>
            <a:off x="22579330" y="1030605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23296880" y="817245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计数输出</a:t>
            </a:r>
            <a:endParaRPr lang="zh-CN" altLang="en-US"/>
          </a:p>
        </p:txBody>
      </p:sp>
      <p:cxnSp>
        <p:nvCxnSpPr>
          <p:cNvPr id="168" name="直接箭头连接符 167"/>
          <p:cNvCxnSpPr/>
          <p:nvPr/>
        </p:nvCxnSpPr>
        <p:spPr>
          <a:xfrm>
            <a:off x="22579330" y="62484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23296880" y="390525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进位</a:t>
            </a:r>
            <a:r>
              <a:rPr lang="en-US" altLang="zh-CN"/>
              <a:t>RCO</a:t>
            </a:r>
            <a:endParaRPr lang="en-US" altLang="zh-CN"/>
          </a:p>
        </p:txBody>
      </p:sp>
      <p:cxnSp>
        <p:nvCxnSpPr>
          <p:cNvPr id="171" name="肘形连接符 170"/>
          <p:cNvCxnSpPr>
            <a:stCxn id="84" idx="0"/>
            <a:endCxn id="160" idx="1"/>
          </p:cNvCxnSpPr>
          <p:nvPr/>
        </p:nvCxnSpPr>
        <p:spPr>
          <a:xfrm rot="16200000">
            <a:off x="14516100" y="-2900680"/>
            <a:ext cx="594995" cy="79190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21130895" y="2819400"/>
            <a:ext cx="1621155" cy="2787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LED</a:t>
            </a:r>
            <a:endParaRPr lang="en-US"/>
          </a:p>
        </p:txBody>
      </p:sp>
      <p:cxnSp>
        <p:nvCxnSpPr>
          <p:cNvPr id="173" name="直接箭头连接符 172"/>
          <p:cNvCxnSpPr/>
          <p:nvPr/>
        </p:nvCxnSpPr>
        <p:spPr>
          <a:xfrm flipH="1">
            <a:off x="22772370" y="4660900"/>
            <a:ext cx="1245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23574375" y="4354830"/>
            <a:ext cx="1496695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n_en</a:t>
            </a:r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18180050" y="3742055"/>
            <a:ext cx="2128520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数码管显示数字</a:t>
            </a:r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18214340" y="4660900"/>
            <a:ext cx="2128520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r>
              <a:rPr lang="en-US" altLang="zh-CN"/>
              <a:t>sel</a:t>
            </a:r>
            <a:endParaRPr lang="en-US" altLang="zh-CN"/>
          </a:p>
        </p:txBody>
      </p:sp>
      <p:cxnSp>
        <p:nvCxnSpPr>
          <p:cNvPr id="177" name="直接箭头连接符 176"/>
          <p:cNvCxnSpPr/>
          <p:nvPr/>
        </p:nvCxnSpPr>
        <p:spPr>
          <a:xfrm flipH="1">
            <a:off x="20308570" y="4048125"/>
            <a:ext cx="825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 flipH="1">
            <a:off x="20347305" y="4967605"/>
            <a:ext cx="825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/>
          <p:nvPr/>
        </p:nvCxnSpPr>
        <p:spPr>
          <a:xfrm rot="5400000">
            <a:off x="21898610" y="1981835"/>
            <a:ext cx="3144520" cy="14376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6540" y="464820"/>
            <a:ext cx="1051560" cy="1257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r>
              <a:rPr lang="zh-CN" altLang="en-US"/>
              <a:t>锁存器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96540" y="2354580"/>
            <a:ext cx="1051560" cy="1257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r>
              <a:rPr lang="zh-CN" altLang="en-US"/>
              <a:t>触发器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2135" y="71628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输入信号</a:t>
            </a:r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1996440" y="1089660"/>
            <a:ext cx="80010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5" idx="1"/>
          </p:cNvCxnSpPr>
          <p:nvPr/>
        </p:nvCxnSpPr>
        <p:spPr>
          <a:xfrm>
            <a:off x="2011680" y="1089660"/>
            <a:ext cx="784860" cy="189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72135" y="172212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时钟</a:t>
            </a:r>
            <a:r>
              <a:rPr lang="en-US" altLang="zh-CN"/>
              <a:t>clk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72135" y="276987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使能</a:t>
            </a:r>
            <a:r>
              <a:rPr lang="en-US" altLang="zh-CN"/>
              <a:t>EN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10" idx="3"/>
            <a:endCxn id="4" idx="1"/>
          </p:cNvCxnSpPr>
          <p:nvPr/>
        </p:nvCxnSpPr>
        <p:spPr>
          <a:xfrm flipV="1">
            <a:off x="2011680" y="1093470"/>
            <a:ext cx="784860" cy="1889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5" idx="1"/>
          </p:cNvCxnSpPr>
          <p:nvPr/>
        </p:nvCxnSpPr>
        <p:spPr>
          <a:xfrm>
            <a:off x="2011680" y="1935480"/>
            <a:ext cx="784860" cy="104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632960" y="276987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LED1</a:t>
            </a:r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4632960" y="878205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LED2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4" idx="3"/>
            <a:endCxn id="15" idx="1"/>
          </p:cNvCxnSpPr>
          <p:nvPr/>
        </p:nvCxnSpPr>
        <p:spPr>
          <a:xfrm flipV="1">
            <a:off x="3848100" y="1091565"/>
            <a:ext cx="78486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14" idx="1"/>
          </p:cNvCxnSpPr>
          <p:nvPr/>
        </p:nvCxnSpPr>
        <p:spPr>
          <a:xfrm>
            <a:off x="3848100" y="2983230"/>
            <a:ext cx="784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4994275" y="1689735"/>
            <a:ext cx="1847850" cy="301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15890" y="1851660"/>
            <a:ext cx="672465" cy="67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reg1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888355" y="1851660"/>
            <a:ext cx="672465" cy="67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reg2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15890" y="2524125"/>
            <a:ext cx="672465" cy="67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reg3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888355" y="2524125"/>
            <a:ext cx="672465" cy="67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reg4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215890" y="3196590"/>
            <a:ext cx="672465" cy="67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reg5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888355" y="3196590"/>
            <a:ext cx="672465" cy="67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reg6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215890" y="3869055"/>
            <a:ext cx="672465" cy="67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reg7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888355" y="3869055"/>
            <a:ext cx="672465" cy="67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reg8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854950" y="1847215"/>
            <a:ext cx="1345565" cy="2711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r>
              <a:rPr lang="zh-CN" altLang="en-US"/>
              <a:t>位</a:t>
            </a:r>
            <a:r>
              <a:rPr lang="en-US" altLang="zh-CN"/>
              <a:t>8</a:t>
            </a:r>
            <a:r>
              <a:rPr lang="zh-CN" altLang="en-US"/>
              <a:t>选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363210" y="1287780"/>
            <a:ext cx="1265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寄存器组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39260" y="5583555"/>
            <a:ext cx="1777365" cy="572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地址译码器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9310" y="68580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时钟</a:t>
            </a:r>
            <a:r>
              <a:rPr lang="en-US" altLang="zh-CN"/>
              <a:t>CLK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819150" y="1354455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复位</a:t>
            </a:r>
            <a:r>
              <a:rPr lang="en-US" altLang="zh-CN"/>
              <a:t>reset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29310" y="2041525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读写</a:t>
            </a:r>
            <a:r>
              <a:rPr lang="en-US" altLang="zh-CN"/>
              <a:t>w_r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88315" y="3145155"/>
            <a:ext cx="1780540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输入数据</a:t>
            </a:r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88315" y="3829050"/>
            <a:ext cx="1780540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输入地址</a:t>
            </a:r>
            <a:r>
              <a:rPr lang="en-US" altLang="zh-CN"/>
              <a:t>addr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268855" y="899160"/>
            <a:ext cx="2687955" cy="121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259330" y="1519555"/>
            <a:ext cx="2687955" cy="121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306320" y="3322955"/>
            <a:ext cx="2687955" cy="121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-24765" y="5080635"/>
            <a:ext cx="11369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-24765" y="5346700"/>
            <a:ext cx="1136904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378585" y="4255770"/>
            <a:ext cx="0" cy="83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763770" y="5062220"/>
            <a:ext cx="0" cy="52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8618220" y="4553585"/>
            <a:ext cx="1905" cy="541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800725" y="4683125"/>
            <a:ext cx="0" cy="91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8" idx="3"/>
          </p:cNvCxnSpPr>
          <p:nvPr/>
        </p:nvCxnSpPr>
        <p:spPr>
          <a:xfrm>
            <a:off x="2268855" y="2254885"/>
            <a:ext cx="980440" cy="3071495"/>
          </a:xfrm>
          <a:prstGeom prst="bentConnector2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842125" y="3195955"/>
            <a:ext cx="101282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9199880" y="3140710"/>
            <a:ext cx="55753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等腰三角形 40"/>
          <p:cNvSpPr/>
          <p:nvPr/>
        </p:nvSpPr>
        <p:spPr>
          <a:xfrm rot="5400000">
            <a:off x="9757410" y="2595880"/>
            <a:ext cx="1094740" cy="109474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767570" y="3016250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三态门</a:t>
            </a:r>
            <a:endParaRPr lang="zh-CN" altLang="en-US"/>
          </a:p>
        </p:txBody>
      </p:sp>
      <p:cxnSp>
        <p:nvCxnSpPr>
          <p:cNvPr id="43" name="直接箭头连接符 42"/>
          <p:cNvCxnSpPr>
            <a:endCxn id="41" idx="5"/>
          </p:cNvCxnSpPr>
          <p:nvPr/>
        </p:nvCxnSpPr>
        <p:spPr>
          <a:xfrm flipH="1" flipV="1">
            <a:off x="10304780" y="3416935"/>
            <a:ext cx="5080" cy="192913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0781665" y="3145155"/>
            <a:ext cx="783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1565255" y="2468245"/>
            <a:ext cx="541655" cy="1386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>
            <a:off x="3243580" y="3247390"/>
            <a:ext cx="173736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0" name="图片 109"/>
          <p:cNvPicPr>
            <a:picLocks noChangeAspect="1"/>
          </p:cNvPicPr>
          <p:nvPr/>
        </p:nvPicPr>
        <p:blipFill>
          <a:blip r:embed="rId1"/>
          <a:srcRect r="10263"/>
          <a:stretch>
            <a:fillRect/>
          </a:stretch>
        </p:blipFill>
        <p:spPr>
          <a:xfrm>
            <a:off x="108585" y="1951990"/>
            <a:ext cx="6607175" cy="3328035"/>
          </a:xfrm>
          <a:prstGeom prst="rect">
            <a:avLst/>
          </a:prstGeom>
        </p:spPr>
      </p:pic>
      <p:cxnSp>
        <p:nvCxnSpPr>
          <p:cNvPr id="111" name="直接箭头连接符 110"/>
          <p:cNvCxnSpPr/>
          <p:nvPr/>
        </p:nvCxnSpPr>
        <p:spPr>
          <a:xfrm>
            <a:off x="6687185" y="3432810"/>
            <a:ext cx="98361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670800" y="3118485"/>
            <a:ext cx="2231390" cy="645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十选一七段数码管显示器</a:t>
            </a:r>
            <a:endParaRPr lang="zh-CN" altLang="en-US" sz="1400"/>
          </a:p>
        </p:txBody>
      </p:sp>
      <p:cxnSp>
        <p:nvCxnSpPr>
          <p:cNvPr id="113" name="直接箭头连接符 112"/>
          <p:cNvCxnSpPr>
            <a:endCxn id="112" idx="2"/>
          </p:cNvCxnSpPr>
          <p:nvPr/>
        </p:nvCxnSpPr>
        <p:spPr>
          <a:xfrm flipV="1">
            <a:off x="8782050" y="3764280"/>
            <a:ext cx="4445" cy="502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8234680" y="4236720"/>
            <a:ext cx="1205230" cy="371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低有效使能</a:t>
            </a:r>
            <a:r>
              <a:rPr lang="en-US" altLang="zh-CN" sz="1400"/>
              <a:t>n_en</a:t>
            </a:r>
            <a:endParaRPr lang="en-US" altLang="zh-CN" sz="1400"/>
          </a:p>
        </p:txBody>
      </p:sp>
      <p:cxnSp>
        <p:nvCxnSpPr>
          <p:cNvPr id="115" name="直接箭头连接符 114"/>
          <p:cNvCxnSpPr/>
          <p:nvPr/>
        </p:nvCxnSpPr>
        <p:spPr>
          <a:xfrm flipV="1">
            <a:off x="8023860" y="2469515"/>
            <a:ext cx="0" cy="652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9439910" y="2465705"/>
            <a:ext cx="0" cy="652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421245" y="2098040"/>
            <a:ext cx="1205230" cy="371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显示数字</a:t>
            </a:r>
            <a:endParaRPr lang="zh-CN" altLang="en-US" sz="1400"/>
          </a:p>
        </p:txBody>
      </p:sp>
      <p:sp>
        <p:nvSpPr>
          <p:cNvPr id="118" name="矩形 117"/>
          <p:cNvSpPr/>
          <p:nvPr/>
        </p:nvSpPr>
        <p:spPr>
          <a:xfrm>
            <a:off x="8837295" y="2094230"/>
            <a:ext cx="1205230" cy="371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数码管使能</a:t>
            </a:r>
            <a:r>
              <a:rPr lang="en-US" altLang="zh-CN" sz="1400"/>
              <a:t>sel</a:t>
            </a:r>
            <a:endParaRPr lang="en-US" altLang="zh-CN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/>
        </p:nvSpPr>
        <p:spPr>
          <a:xfrm>
            <a:off x="257175" y="730885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ENP,ENT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38125" y="19050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置零</a:t>
            </a:r>
            <a:r>
              <a:rPr lang="en-US" altLang="zh-CN"/>
              <a:t>CLRN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77495" y="1631315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读取</a:t>
            </a:r>
            <a:r>
              <a:rPr lang="en-US" altLang="zh-CN"/>
              <a:t>LDN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77495" y="2318385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预置数据</a:t>
            </a:r>
            <a:r>
              <a:rPr lang="en-US" altLang="zh-CN"/>
              <a:t>data_in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470150" y="190500"/>
            <a:ext cx="1621155" cy="2787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模</a:t>
            </a:r>
            <a:r>
              <a:rPr lang="en-US" altLang="zh-CN"/>
              <a:t>10</a:t>
            </a:r>
            <a:r>
              <a:rPr lang="zh-CN" altLang="en-US"/>
              <a:t>计数器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752600" y="133223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728470" y="1844675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706880" y="2531745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91305" y="1485265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808855" y="1271905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计数输出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743710" y="294005"/>
            <a:ext cx="70993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080885" y="190500"/>
            <a:ext cx="1621155" cy="2787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LED</a:t>
            </a:r>
            <a:endParaRPr 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248400" y="1485265"/>
            <a:ext cx="848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8702040" y="2044065"/>
            <a:ext cx="848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231890" y="479425"/>
            <a:ext cx="848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764405" y="172720"/>
            <a:ext cx="1496695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n_en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534525" y="872490"/>
            <a:ext cx="2128520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数码管显示数字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551035" y="1705610"/>
            <a:ext cx="2128520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r>
              <a:rPr lang="en-US" altLang="zh-CN"/>
              <a:t>sel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702040" y="1179195"/>
            <a:ext cx="848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67335" y="1179195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时钟</a:t>
            </a:r>
            <a:r>
              <a:rPr lang="en-US" altLang="zh-CN"/>
              <a:t>clk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728470" y="944245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091305" y="107950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808855" y="845185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进位</a:t>
            </a:r>
            <a:r>
              <a:rPr lang="en-US" altLang="zh-CN"/>
              <a:t>RCO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61920" y="726440"/>
            <a:ext cx="1879600" cy="318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分频器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5440" y="1000760"/>
            <a:ext cx="141224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重置</a:t>
            </a:r>
            <a:r>
              <a:rPr lang="en-US" altLang="zh-CN"/>
              <a:t>rst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45440" y="1925320"/>
            <a:ext cx="141224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时钟信号</a:t>
            </a:r>
            <a:r>
              <a:rPr lang="en-US" altLang="zh-CN"/>
              <a:t>clk_</a:t>
            </a:r>
            <a:r>
              <a:rPr lang="en-US"/>
              <a:t>50MHz</a:t>
            </a:r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757680" y="124968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757680" y="217424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572000" y="106680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572000" y="149860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541520" y="242316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541520" y="192532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476240" y="1374140"/>
            <a:ext cx="1412240" cy="248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clk_100Hz</a:t>
            </a:r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5476240" y="942340"/>
            <a:ext cx="1412240" cy="248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clk_1KHz</a:t>
            </a:r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5445760" y="1800860"/>
            <a:ext cx="1412240" cy="248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clk_10Hz</a:t>
            </a:r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5445760" y="2298700"/>
            <a:ext cx="1412240" cy="248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clk_1Hz</a:t>
            </a:r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5622925" y="331724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ENP,ENT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603875" y="2776855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置零</a:t>
            </a:r>
            <a:r>
              <a:rPr lang="en-US" altLang="zh-CN"/>
              <a:t>CLRN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643245" y="421767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读取</a:t>
            </a:r>
            <a:r>
              <a:rPr lang="en-US" altLang="zh-CN"/>
              <a:t>LDN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643245" y="490474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预置数据</a:t>
            </a:r>
            <a:r>
              <a:rPr lang="en-US" altLang="zh-CN"/>
              <a:t>data_in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835900" y="2776855"/>
            <a:ext cx="1621155" cy="2787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模</a:t>
            </a:r>
            <a:r>
              <a:rPr lang="en-US" altLang="zh-CN"/>
              <a:t>10</a:t>
            </a:r>
            <a:r>
              <a:rPr lang="zh-CN" altLang="en-US"/>
              <a:t>计数器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094220" y="443103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072630" y="511810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7055" y="407162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174605" y="385826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计数输出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09460" y="2880360"/>
            <a:ext cx="70993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094220" y="353060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457055" y="3665855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0174605" y="343154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进位</a:t>
            </a:r>
            <a:r>
              <a:rPr lang="en-US" altLang="zh-CN"/>
              <a:t>RCO</a:t>
            </a:r>
            <a:endParaRPr lang="en-US" altLang="zh-CN"/>
          </a:p>
        </p:txBody>
      </p:sp>
      <p:cxnSp>
        <p:nvCxnSpPr>
          <p:cNvPr id="31" name="肘形连接符 30"/>
          <p:cNvCxnSpPr>
            <a:stCxn id="19" idx="3"/>
            <a:endCxn id="14" idx="0"/>
          </p:cNvCxnSpPr>
          <p:nvPr/>
        </p:nvCxnSpPr>
        <p:spPr>
          <a:xfrm>
            <a:off x="6858000" y="2423160"/>
            <a:ext cx="1788795" cy="3536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矩形 58"/>
          <p:cNvSpPr/>
          <p:nvPr/>
        </p:nvSpPr>
        <p:spPr>
          <a:xfrm>
            <a:off x="2621915" y="0"/>
            <a:ext cx="1879600" cy="318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分频器</a:t>
            </a: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05435" y="274320"/>
            <a:ext cx="141224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重置</a:t>
            </a:r>
            <a:r>
              <a:rPr lang="en-US" altLang="zh-CN"/>
              <a:t>rst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305435" y="1198880"/>
            <a:ext cx="141224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时钟信号</a:t>
            </a:r>
            <a:r>
              <a:rPr lang="en-US" altLang="zh-CN"/>
              <a:t>clk_</a:t>
            </a:r>
            <a:r>
              <a:rPr lang="en-US"/>
              <a:t>50MHz</a:t>
            </a:r>
            <a:endParaRPr lang="en-US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1717675" y="52324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717675" y="144780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501515" y="34798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405755" y="223520"/>
            <a:ext cx="1412240" cy="248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clk_xhz</a:t>
            </a:r>
            <a:endParaRPr lang="en-US"/>
          </a:p>
        </p:txBody>
      </p:sp>
      <p:sp>
        <p:nvSpPr>
          <p:cNvPr id="72" name="矩形 71"/>
          <p:cNvSpPr/>
          <p:nvPr/>
        </p:nvSpPr>
        <p:spPr>
          <a:xfrm>
            <a:off x="5582920" y="124206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ENP,ENT</a:t>
            </a:r>
            <a:endParaRPr lang="en-US" altLang="zh-CN"/>
          </a:p>
        </p:txBody>
      </p:sp>
      <p:sp>
        <p:nvSpPr>
          <p:cNvPr id="73" name="矩形 72"/>
          <p:cNvSpPr/>
          <p:nvPr/>
        </p:nvSpPr>
        <p:spPr>
          <a:xfrm>
            <a:off x="5563870" y="701675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置零</a:t>
            </a:r>
            <a:r>
              <a:rPr lang="en-US" altLang="zh-CN"/>
              <a:t>CLRN</a:t>
            </a:r>
            <a:endParaRPr lang="en-US" altLang="zh-CN"/>
          </a:p>
        </p:txBody>
      </p:sp>
      <p:sp>
        <p:nvSpPr>
          <p:cNvPr id="74" name="矩形 73"/>
          <p:cNvSpPr/>
          <p:nvPr/>
        </p:nvSpPr>
        <p:spPr>
          <a:xfrm>
            <a:off x="5603240" y="214249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读取</a:t>
            </a:r>
            <a:r>
              <a:rPr lang="en-US" altLang="zh-CN"/>
              <a:t>LDN</a:t>
            </a:r>
            <a:endParaRPr lang="en-US" altLang="zh-CN"/>
          </a:p>
        </p:txBody>
      </p:sp>
      <p:sp>
        <p:nvSpPr>
          <p:cNvPr id="75" name="矩形 74"/>
          <p:cNvSpPr/>
          <p:nvPr/>
        </p:nvSpPr>
        <p:spPr>
          <a:xfrm>
            <a:off x="5603240" y="282956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预置数据</a:t>
            </a:r>
            <a:r>
              <a:rPr lang="en-US" altLang="zh-CN"/>
              <a:t>data_in</a:t>
            </a:r>
            <a:endParaRPr lang="en-US" altLang="zh-CN"/>
          </a:p>
        </p:txBody>
      </p:sp>
      <p:sp>
        <p:nvSpPr>
          <p:cNvPr id="76" name="矩形 75"/>
          <p:cNvSpPr/>
          <p:nvPr/>
        </p:nvSpPr>
        <p:spPr>
          <a:xfrm>
            <a:off x="7795895" y="701675"/>
            <a:ext cx="1621155" cy="2787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计数器</a:t>
            </a:r>
            <a:endParaRPr lang="zh-CN" altLang="en-US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7054215" y="235585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7032625" y="304292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9417050" y="199644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0134600" y="178308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计数输出</a:t>
            </a:r>
            <a:endParaRPr lang="zh-CN" altLang="en-US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7069455" y="805180"/>
            <a:ext cx="70993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054215" y="1455420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9417050" y="1590675"/>
            <a:ext cx="741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0134600" y="1356360"/>
            <a:ext cx="1439545" cy="42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进位</a:t>
            </a:r>
            <a:r>
              <a:rPr lang="en-US" altLang="zh-CN"/>
              <a:t>RCO</a:t>
            </a:r>
            <a:endParaRPr lang="en-US" altLang="zh-CN"/>
          </a:p>
        </p:txBody>
      </p:sp>
      <p:cxnSp>
        <p:nvCxnSpPr>
          <p:cNvPr id="85" name="肘形连接符 84"/>
          <p:cNvCxnSpPr>
            <a:stCxn id="71" idx="3"/>
            <a:endCxn id="76" idx="0"/>
          </p:cNvCxnSpPr>
          <p:nvPr/>
        </p:nvCxnSpPr>
        <p:spPr>
          <a:xfrm>
            <a:off x="6817995" y="347980"/>
            <a:ext cx="1788795" cy="3536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7795895" y="3960495"/>
            <a:ext cx="1621155" cy="2787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LED</a:t>
            </a:r>
            <a:endParaRPr lang="en-US"/>
          </a:p>
        </p:txBody>
      </p:sp>
      <p:cxnSp>
        <p:nvCxnSpPr>
          <p:cNvPr id="100" name="直接箭头连接符 99"/>
          <p:cNvCxnSpPr/>
          <p:nvPr/>
        </p:nvCxnSpPr>
        <p:spPr>
          <a:xfrm flipH="1">
            <a:off x="9437370" y="5801995"/>
            <a:ext cx="1245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10239375" y="5495925"/>
            <a:ext cx="1496695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n_en</a:t>
            </a:r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4845050" y="4883150"/>
            <a:ext cx="2128520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数码管显示数字</a:t>
            </a:r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4879340" y="5801995"/>
            <a:ext cx="2128520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r>
              <a:rPr lang="en-US" altLang="zh-CN"/>
              <a:t>sel</a:t>
            </a:r>
            <a:endParaRPr lang="en-US" altLang="zh-CN"/>
          </a:p>
        </p:txBody>
      </p:sp>
      <p:sp>
        <p:nvSpPr>
          <p:cNvPr id="132" name="矩形 131"/>
          <p:cNvSpPr/>
          <p:nvPr/>
        </p:nvSpPr>
        <p:spPr>
          <a:xfrm>
            <a:off x="294005" y="2092960"/>
            <a:ext cx="141224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自选频率</a:t>
            </a:r>
            <a:endParaRPr lang="zh-CN" altLang="en-US"/>
          </a:p>
          <a:p>
            <a:pPr algn="ctr"/>
            <a:r>
              <a:rPr lang="en-US" altLang="zh-CN"/>
              <a:t>zeros</a:t>
            </a:r>
            <a:endParaRPr lang="en-US" altLang="zh-CN"/>
          </a:p>
        </p:txBody>
      </p:sp>
      <p:cxnSp>
        <p:nvCxnSpPr>
          <p:cNvPr id="133" name="直接箭头连接符 132"/>
          <p:cNvCxnSpPr/>
          <p:nvPr/>
        </p:nvCxnSpPr>
        <p:spPr>
          <a:xfrm>
            <a:off x="1716405" y="237236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/>
          <p:nvPr/>
        </p:nvCxnSpPr>
        <p:spPr>
          <a:xfrm rot="5400000">
            <a:off x="8563610" y="3063240"/>
            <a:ext cx="3144520" cy="14376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>
            <a:off x="6973570" y="5189220"/>
            <a:ext cx="825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H="1">
            <a:off x="7012305" y="6108700"/>
            <a:ext cx="825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矩形 58"/>
          <p:cNvSpPr/>
          <p:nvPr/>
        </p:nvSpPr>
        <p:spPr>
          <a:xfrm>
            <a:off x="5172075" y="1125855"/>
            <a:ext cx="1879600" cy="318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流水灯</a:t>
            </a: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05435" y="274320"/>
            <a:ext cx="141224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重置</a:t>
            </a:r>
            <a:r>
              <a:rPr lang="en-US" altLang="zh-CN"/>
              <a:t>rst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305435" y="1198880"/>
            <a:ext cx="141224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时钟信号</a:t>
            </a:r>
            <a:r>
              <a:rPr lang="en-US" altLang="zh-CN"/>
              <a:t>clk_</a:t>
            </a:r>
            <a:r>
              <a:rPr lang="en-US"/>
              <a:t>50MHz</a:t>
            </a:r>
            <a:endParaRPr lang="en-US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1717675" y="52324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717675" y="144780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501515" y="34798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405755" y="223520"/>
            <a:ext cx="1412240" cy="248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clk_1hz</a:t>
            </a:r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2621915" y="141605"/>
            <a:ext cx="1879600" cy="318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分频器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71" idx="2"/>
            <a:endCxn id="59" idx="0"/>
          </p:cNvCxnSpPr>
          <p:nvPr/>
        </p:nvCxnSpPr>
        <p:spPr>
          <a:xfrm>
            <a:off x="6111875" y="472440"/>
            <a:ext cx="0" cy="653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矩形 58"/>
          <p:cNvSpPr/>
          <p:nvPr/>
        </p:nvSpPr>
        <p:spPr>
          <a:xfrm>
            <a:off x="5172075" y="1125855"/>
            <a:ext cx="1879600" cy="3625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数据发生器</a:t>
            </a: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05435" y="2151380"/>
            <a:ext cx="141224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重置</a:t>
            </a:r>
            <a:r>
              <a:rPr lang="en-US" altLang="zh-CN"/>
              <a:t>rst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305435" y="1198880"/>
            <a:ext cx="1412240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时钟信号</a:t>
            </a:r>
            <a:r>
              <a:rPr lang="en-US" altLang="zh-CN"/>
              <a:t>clk_</a:t>
            </a:r>
            <a:r>
              <a:rPr lang="en-US"/>
              <a:t>50MHz</a:t>
            </a:r>
            <a:endParaRPr lang="en-US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1748155" y="240030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717675" y="144780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501515" y="347980"/>
            <a:ext cx="873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405755" y="223520"/>
            <a:ext cx="1412240" cy="248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clk_1hz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621915" y="141605"/>
            <a:ext cx="1879600" cy="318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分频器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71" idx="2"/>
            <a:endCxn id="59" idx="0"/>
          </p:cNvCxnSpPr>
          <p:nvPr/>
        </p:nvCxnSpPr>
        <p:spPr>
          <a:xfrm>
            <a:off x="6111875" y="472440"/>
            <a:ext cx="0" cy="653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60" idx="2"/>
          </p:cNvCxnSpPr>
          <p:nvPr/>
        </p:nvCxnSpPr>
        <p:spPr>
          <a:xfrm rot="5400000" flipV="1">
            <a:off x="2542540" y="1118235"/>
            <a:ext cx="1078230" cy="4140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9" idx="3"/>
          </p:cNvCxnSpPr>
          <p:nvPr/>
        </p:nvCxnSpPr>
        <p:spPr>
          <a:xfrm>
            <a:off x="7051675" y="2938780"/>
            <a:ext cx="544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596505" y="2193290"/>
            <a:ext cx="1825625" cy="1045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序列检测器</a:t>
            </a:r>
            <a:endParaRPr lang="zh-CN" altLang="en-US"/>
          </a:p>
        </p:txBody>
      </p:sp>
      <p:cxnSp>
        <p:nvCxnSpPr>
          <p:cNvPr id="10" name="肘形连接符 9"/>
          <p:cNvCxnSpPr>
            <a:stCxn id="71" idx="3"/>
            <a:endCxn id="9" idx="0"/>
          </p:cNvCxnSpPr>
          <p:nvPr/>
        </p:nvCxnSpPr>
        <p:spPr>
          <a:xfrm>
            <a:off x="6817995" y="347980"/>
            <a:ext cx="1691640" cy="18453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0" idx="2"/>
            <a:endCxn id="9" idx="2"/>
          </p:cNvCxnSpPr>
          <p:nvPr/>
        </p:nvCxnSpPr>
        <p:spPr>
          <a:xfrm rot="5400000" flipV="1">
            <a:off x="4465955" y="-805180"/>
            <a:ext cx="589280" cy="7498080"/>
          </a:xfrm>
          <a:prstGeom prst="bentConnector3">
            <a:avLst>
              <a:gd name="adj1" fmla="val 4226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</p:cNvCxnSpPr>
          <p:nvPr/>
        </p:nvCxnSpPr>
        <p:spPr>
          <a:xfrm>
            <a:off x="9422130" y="2715895"/>
            <a:ext cx="82169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243820" y="2591435"/>
            <a:ext cx="1412240" cy="248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检测结果</a:t>
            </a:r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071678" y="2335530"/>
            <a:ext cx="49085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PP_MARK_KEY" val="deb34b21-7869-4c12-bf71-5520d2dfe0bf"/>
  <p:tag name="COMMONDATA" val="eyJoZGlkIjoiYWE4ODdiY2ZmOWE5NWRjZGJlNTA5MTM5ZDZjNjUwYWM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1397</Words>
  <Application>WPS 演示</Application>
  <PresentationFormat>宽屏</PresentationFormat>
  <Paragraphs>501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炫酷狂拽的电脑</dc:creator>
  <cp:lastModifiedBy>游戏新手老高</cp:lastModifiedBy>
  <cp:revision>39</cp:revision>
  <dcterms:created xsi:type="dcterms:W3CDTF">2022-10-23T14:00:00Z</dcterms:created>
  <dcterms:modified xsi:type="dcterms:W3CDTF">2023-03-06T05:57:05Z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80658A8829B14900AB432428B889DF84</vt:lpwstr>
  </property>
  <property fmtid="{D5CDD505-2E9C-101B-9397-08002B2CF9AE}" pid="3" name="KSOProductBuildVer">
    <vt:lpwstr>2052-11.1.0.13703</vt:lpwstr>
  </property>
</Properties>
</file>