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571" r:id="rId2"/>
    <p:sldId id="581" r:id="rId3"/>
    <p:sldId id="572" r:id="rId4"/>
    <p:sldId id="573" r:id="rId5"/>
    <p:sldId id="574" r:id="rId6"/>
    <p:sldId id="575" r:id="rId7"/>
    <p:sldId id="576" r:id="rId8"/>
    <p:sldId id="577" r:id="rId9"/>
    <p:sldId id="578" r:id="rId10"/>
    <p:sldId id="579" r:id="rId11"/>
    <p:sldId id="580" r:id="rId12"/>
    <p:sldId id="478" r:id="rId13"/>
    <p:sldId id="547" r:id="rId14"/>
    <p:sldId id="548" r:id="rId15"/>
    <p:sldId id="479" r:id="rId16"/>
    <p:sldId id="480" r:id="rId17"/>
    <p:sldId id="481" r:id="rId18"/>
    <p:sldId id="482" r:id="rId19"/>
    <p:sldId id="483" r:id="rId20"/>
    <p:sldId id="484" r:id="rId21"/>
    <p:sldId id="549" r:id="rId22"/>
    <p:sldId id="568" r:id="rId23"/>
    <p:sldId id="486" r:id="rId24"/>
    <p:sldId id="550" r:id="rId25"/>
    <p:sldId id="552" r:id="rId26"/>
    <p:sldId id="487" r:id="rId27"/>
    <p:sldId id="553" r:id="rId28"/>
    <p:sldId id="563" r:id="rId29"/>
    <p:sldId id="564" r:id="rId30"/>
    <p:sldId id="565" r:id="rId31"/>
    <p:sldId id="532" r:id="rId32"/>
    <p:sldId id="566" r:id="rId33"/>
    <p:sldId id="330" r:id="rId34"/>
    <p:sldId id="567" r:id="rId35"/>
    <p:sldId id="516" r:id="rId36"/>
    <p:sldId id="544" r:id="rId37"/>
    <p:sldId id="332" r:id="rId38"/>
    <p:sldId id="517" r:id="rId39"/>
    <p:sldId id="334" r:id="rId40"/>
    <p:sldId id="533" r:id="rId41"/>
    <p:sldId id="519" r:id="rId42"/>
    <p:sldId id="520" r:id="rId43"/>
    <p:sldId id="521" r:id="rId44"/>
    <p:sldId id="340" r:id="rId45"/>
    <p:sldId id="523" r:id="rId46"/>
    <p:sldId id="543" r:id="rId47"/>
    <p:sldId id="524" r:id="rId48"/>
    <p:sldId id="525" r:id="rId49"/>
    <p:sldId id="534" r:id="rId50"/>
    <p:sldId id="546" r:id="rId51"/>
    <p:sldId id="545" r:id="rId52"/>
    <p:sldId id="526" r:id="rId53"/>
    <p:sldId id="346" r:id="rId54"/>
    <p:sldId id="554" r:id="rId55"/>
    <p:sldId id="489" r:id="rId56"/>
    <p:sldId id="490" r:id="rId57"/>
    <p:sldId id="491" r:id="rId58"/>
    <p:sldId id="492" r:id="rId59"/>
    <p:sldId id="493" r:id="rId60"/>
    <p:sldId id="494" r:id="rId61"/>
    <p:sldId id="495" r:id="rId62"/>
    <p:sldId id="496" r:id="rId63"/>
    <p:sldId id="497" r:id="rId64"/>
    <p:sldId id="551" r:id="rId65"/>
    <p:sldId id="498" r:id="rId66"/>
    <p:sldId id="499" r:id="rId67"/>
    <p:sldId id="500" r:id="rId68"/>
    <p:sldId id="536" r:id="rId69"/>
    <p:sldId id="537" r:id="rId70"/>
    <p:sldId id="538" r:id="rId71"/>
    <p:sldId id="539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orient="horz" pos="1689">
          <p15:clr>
            <a:srgbClr val="A4A3A4"/>
          </p15:clr>
        </p15:guide>
        <p15:guide id="3" pos="2919">
          <p15:clr>
            <a:srgbClr val="A4A3A4"/>
          </p15:clr>
        </p15:guide>
        <p15:guide id="4" pos="4032">
          <p15:clr>
            <a:srgbClr val="A4A3A4"/>
          </p15:clr>
        </p15:guide>
        <p15:guide id="5" pos="1728">
          <p15:clr>
            <a:srgbClr val="A4A3A4"/>
          </p15:clr>
        </p15:guide>
        <p15:guide id="6" pos="5012">
          <p15:clr>
            <a:srgbClr val="A4A3A4"/>
          </p15:clr>
        </p15:guide>
        <p15:guide id="7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FFFF"/>
    <a:srgbClr val="CCECFF"/>
    <a:srgbClr val="FF5050"/>
    <a:srgbClr val="FF66FF"/>
    <a:srgbClr val="FFCC00"/>
    <a:srgbClr val="003366"/>
    <a:srgbClr val="001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2" autoAdjust="0"/>
    <p:restoredTop sz="72524" autoAdjust="0"/>
  </p:normalViewPr>
  <p:slideViewPr>
    <p:cSldViewPr>
      <p:cViewPr varScale="1">
        <p:scale>
          <a:sx n="95" d="100"/>
          <a:sy n="95" d="100"/>
        </p:scale>
        <p:origin x="1680" y="84"/>
      </p:cViewPr>
      <p:guideLst>
        <p:guide orient="horz" pos="3838"/>
        <p:guide orient="horz" pos="1689"/>
        <p:guide pos="2919"/>
        <p:guide pos="4032"/>
        <p:guide pos="1728"/>
        <p:guide pos="5012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603050405020304" pitchFamily="18" charset="0"/>
              </a:defRPr>
            </a:lvl1pPr>
          </a:lstStyle>
          <a:p>
            <a:fld id="{24358B2D-467C-4FFD-8E33-0DED7AE6680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603050405020304" pitchFamily="18" charset="0"/>
              </a:defRPr>
            </a:lvl1pPr>
          </a:lstStyle>
          <a:p>
            <a:fld id="{9AE6D04B-0786-4ED3-B199-ED36B6FA7D1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837235-D953-47EC-BE71-6B8866BC4F30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2F3E50A-04E1-4216-970D-52E1F1C63E3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数值和字符都对变量进行了初始化， 如果只分配单位，不初始化就可以？代替表达式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3876106-98AA-4D5C-B972-5B018D93B0E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第四种表示式是</a:t>
            </a:r>
            <a:r>
              <a:rPr lang="en-US" altLang="zh-CN"/>
              <a:t>DUP</a:t>
            </a:r>
            <a:r>
              <a:rPr lang="zh-CN" altLang="en-US"/>
              <a:t>表达式</a:t>
            </a:r>
            <a:endParaRPr lang="en-US" altLang="zh-CN"/>
          </a:p>
          <a:p>
            <a:pPr eaLnBrk="1" hangingPunct="1"/>
            <a:r>
              <a:rPr lang="zh-CN" altLang="en-US"/>
              <a:t>表示一个连续空间，前边的值是重复次数，括号中是被重复的内容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DUP</a:t>
            </a:r>
            <a:r>
              <a:rPr lang="zh-CN" altLang="en-US"/>
              <a:t>可以嵌套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414AFF5-86F9-405F-BE7C-0455906B31E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FF6C59E-E30A-4759-9D6C-7FC3BA8474A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BE8B954-20A3-451E-8324-DD1FF47C63D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ADB106A-2DE5-4A55-8F6B-A80F63CE5C2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4CC8656-913D-4233-8EC2-BE579EEBD0D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FA43C1E-F5D0-4FCD-A644-7FFD3215286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E06DC8F-4934-4418-820E-6CA9E6C7512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AC00F03-5F48-4D1A-8844-49E137D5F4A8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2B9043B-011D-4EBC-9EF1-71822C4D6C8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C5513F8-A734-4281-86A8-1144A783C9F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A79EB32-499C-45E8-92C8-466AF8CF8ED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BFFBDF3-DBA4-4267-8E29-8102A5EDC55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363EA99-B287-4F38-A6B8-52B2B7AA62E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128DBDC-C743-461A-92E3-3EB218833DD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80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94AA6A3-4E1E-43A1-80DF-0D590029A6FF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8EF293-D494-4A1E-AF5C-6698A9E31BC8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2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0F8E838-E506-47D2-9825-730CDD38D64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4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69B5E02-7E5B-4635-B6ED-3C584ECB1E18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F535E35-E7C7-4F4E-B0C9-7AE4B018021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BEA680-7606-45DF-A330-6E87AB31ADB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6DBD4FD-322B-4888-8A9E-7165F802FBD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66362CC-2D66-401F-82F3-08272DA11C1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13AD847-B2CE-4D92-855C-539DD358B94D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E8AA754-4B75-4354-8F07-67DDC722A8E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DF62312-483E-40BF-BC35-BF429C19C575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D9C8171-00F4-4AE1-900A-70B69A21ABC2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A491761-D2F4-4579-9966-B510EEE227B1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7F1C6E5-D235-4EB1-91FD-43FBE4B0D88A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5E76C45-37E2-4441-9391-1E37A86E3DB3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E95D096-75DD-43C4-88F4-2EA956CB3F03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EF94B0C-2548-4DDB-997A-9E492A1F219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65DA85-FA8E-4BDA-9D24-273E605DE5F4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EB35B6-0C3D-48E3-86EE-208E93940BC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879D061-2C91-47BF-A598-DDE86918506A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724B40E-C858-496E-BDB4-1DC4DAAE5626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172F3C4-10FE-4483-9961-C5BFF6E6B4C7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18D3849-844E-43BA-A03D-BCECD8130BAD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F2A6ABF-BA52-45A0-B4C3-AE81FA69A5D6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6D61876-C3FA-4D8F-BCA6-4E450AE9786D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1A3954F-F77C-4625-B661-99850740AEA8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624ED9-4A25-4FC7-AC98-2439B6A6DB9A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8ED069-2C40-4CB6-9CCE-482BF5B380D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C8AA671-C841-457F-8CA4-CD044D37091E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E44ECD7-A7D1-4537-AC13-24BEC7D8AD09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4E57B04-1498-403E-A157-EB7C9567E466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7D6F9AE-B670-459F-8111-C15385CBD9C1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4DC9916-4481-472D-8161-D3FD7F00FAE4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8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E80D8E-60DB-4553-95E4-C19C01E00861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0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E867CF7-AA85-4B62-B7C7-43CBFD1C0341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2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DEEF0F7-4C27-472E-BFFD-4C1EA8F1CB87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4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DB305D6-4358-4789-BD50-20B3B0EFC780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1FD204E-BBEA-4C11-AB6A-DD7E426C671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2CE6E6C-4CC8-4158-945E-52B404F3EA4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41FA508-2F04-4BBB-BD2D-0194685B873F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951E96B-AD1E-4696-B4FF-E4411A876790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2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3628225-ED6A-40AF-A922-153AC4957A17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4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8AB6F89-E17C-46E6-9E4C-758D67D6CBA7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6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5B05DED-955D-4ED8-8763-5C05250D4E58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B108C52-C388-43C8-9DC9-DC126FEA02E6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0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CD02D7C-40E8-4155-BF12-F7A1C77BAB65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2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22F477A-F598-475A-91D9-1B71DF8F76C9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4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5E31D85-4DC3-4BC2-AA53-494A10E1A3F3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6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948B967-32C6-40FF-8EED-543F0B7F90B2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8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FBEA99F-AFC6-4888-AC39-B5E6F62E2CA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</p:spPr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D92B511-B6A4-44AC-873B-CAAE2AAA2EA3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1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9B0DBA-D1BF-4251-8A47-C50304701CE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除了数值外，这些表达式也可以是字符或字符串</a:t>
            </a:r>
            <a:endParaRPr lang="en-US" altLang="zh-CN"/>
          </a:p>
          <a:p>
            <a:pPr eaLnBrk="1" hangingPunct="1"/>
            <a:r>
              <a:rPr lang="zh-CN" altLang="en-US"/>
              <a:t>字符串必须用引号括起来，</a:t>
            </a:r>
            <a:r>
              <a:rPr lang="en-US" altLang="zh-CN"/>
              <a:t>DB</a:t>
            </a:r>
            <a:r>
              <a:rPr lang="zh-CN" altLang="en-US"/>
              <a:t>时，一个字符串可以连续书写小于</a:t>
            </a:r>
            <a:r>
              <a:rPr lang="en-US" altLang="zh-CN"/>
              <a:t>255</a:t>
            </a:r>
            <a:r>
              <a:rPr lang="zh-CN" altLang="en-US"/>
              <a:t>个字，</a:t>
            </a:r>
            <a:r>
              <a:rPr lang="en-US" altLang="zh-CN">
                <a:solidFill>
                  <a:srgbClr val="FFCC00"/>
                </a:solidFill>
                <a:ea typeface="华文新魏" panose="02010800040101010101" pitchFamily="2" charset="-122"/>
              </a:rPr>
              <a:t>DW</a:t>
            </a:r>
            <a:r>
              <a:rPr lang="zh-CN" altLang="en-US">
                <a:solidFill>
                  <a:srgbClr val="FFCC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>
                <a:solidFill>
                  <a:srgbClr val="FFCC00"/>
                </a:solidFill>
                <a:ea typeface="华文新魏" panose="02010800040101010101" pitchFamily="2" charset="-122"/>
              </a:rPr>
              <a:t>DD</a:t>
            </a:r>
            <a:r>
              <a:rPr lang="zh-CN" altLang="en-US">
                <a:solidFill>
                  <a:srgbClr val="FFCC00"/>
                </a:solidFill>
                <a:ea typeface="华文新魏" panose="02010800040101010101" pitchFamily="2" charset="-122"/>
              </a:rPr>
              <a:t>时每一个字符串表达式由</a:t>
            </a:r>
            <a:r>
              <a:rPr lang="en-US" altLang="zh-CN">
                <a:solidFill>
                  <a:srgbClr val="FFCC00"/>
                </a:solidFill>
                <a:ea typeface="华文新魏" panose="02010800040101010101" pitchFamily="2" charset="-122"/>
              </a:rPr>
              <a:t>1~2</a:t>
            </a:r>
            <a:r>
              <a:rPr lang="zh-CN" altLang="en-US">
                <a:solidFill>
                  <a:srgbClr val="FFCC00"/>
                </a:solidFill>
                <a:ea typeface="华文新魏" panose="02010800040101010101" pitchFamily="2" charset="-122"/>
              </a:rPr>
              <a:t>个字符构成；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42BE1C2-021A-4C49-A695-3A28F733206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r>
              <a:rPr lang="en-US" altLang="zh-CN"/>
              <a:t>DB</a:t>
            </a:r>
            <a:r>
              <a:rPr lang="zh-CN" altLang="en-US"/>
              <a:t>时每个字节存放一个字符的编码，</a:t>
            </a:r>
            <a:endParaRPr lang="en-US" altLang="zh-CN"/>
          </a:p>
          <a:p>
            <a:pPr eaLnBrk="1" hangingPunct="1"/>
            <a:r>
              <a:rPr lang="en-US" altLang="zh-CN"/>
              <a:t>DW</a:t>
            </a:r>
            <a:r>
              <a:rPr lang="zh-CN" altLang="en-US"/>
              <a:t>时 每个字存放一个或两个字符，</a:t>
            </a:r>
            <a:endParaRPr lang="en-US" altLang="zh-CN"/>
          </a:p>
          <a:p>
            <a:pPr eaLnBrk="1" hangingPunct="1"/>
            <a:r>
              <a:rPr lang="en-US" altLang="zh-CN"/>
              <a:t>DD</a:t>
            </a:r>
            <a:r>
              <a:rPr lang="zh-CN" altLang="en-US"/>
              <a:t> 时 四个字节存放字符，存放顺序和</a:t>
            </a:r>
            <a:r>
              <a:rPr lang="en-US" altLang="zh-CN"/>
              <a:t>DW</a:t>
            </a:r>
            <a:r>
              <a:rPr lang="zh-CN" altLang="en-US"/>
              <a:t>类似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itle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252413" y="6453188"/>
            <a:ext cx="8496300" cy="0"/>
          </a:xfrm>
          <a:prstGeom prst="line">
            <a:avLst/>
          </a:prstGeom>
          <a:noFill/>
          <a:ln w="3175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609600" y="83661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noProof="1" dirty="0">
                <a:latin typeface="Verdana" panose="020B0604030504040204" pitchFamily="34" charset="0"/>
              </a:defRPr>
            </a:lvl1pPr>
          </a:lstStyle>
          <a:p>
            <a:fld id="{3D856F6B-5518-4F7B-8C01-B5556957A6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188913"/>
            <a:ext cx="2011363" cy="59039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88913"/>
            <a:ext cx="5881687" cy="59039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001000" cy="6842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177925"/>
            <a:ext cx="8001000" cy="49149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77925"/>
            <a:ext cx="39243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77925"/>
            <a:ext cx="39243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003366"/>
          </a:fgClr>
          <a:bgClr>
            <a:srgbClr val="00172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188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566738" y="1177925"/>
            <a:ext cx="8001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2421" name="Line 5"/>
          <p:cNvSpPr>
            <a:spLocks noChangeShapeType="1"/>
          </p:cNvSpPr>
          <p:nvPr/>
        </p:nvSpPr>
        <p:spPr bwMode="auto">
          <a:xfrm flipV="1">
            <a:off x="609600" y="626427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pic>
        <p:nvPicPr>
          <p:cNvPr id="1029" name="Picture 6" descr="title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 descr="title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2427" name="AutoShape 11"/>
          <p:cNvSpPr>
            <a:spLocks noChangeArrowheads="1"/>
          </p:cNvSpPr>
          <p:nvPr/>
        </p:nvSpPr>
        <p:spPr bwMode="auto">
          <a:xfrm>
            <a:off x="609600" y="83661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3276600" y="6308725"/>
            <a:ext cx="3311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第八章   汇编语言          </a:t>
            </a:r>
            <a:fld id="{B18598CF-A2EB-4541-ADAF-026BCC348DE0}" type="slidenum"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‹#›</a:t>
            </a:fld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  <p:sndAc>
      <p:stSnd>
        <p:snd r:embed="rId14" name="CAMERA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1500" y="2428875"/>
            <a:ext cx="6072188" cy="595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第一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 概述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2428875" y="1428750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3600">
                <a:solidFill>
                  <a:srgbClr val="FFFF00"/>
                </a:solidFill>
                <a:ea typeface="华文新魏" panose="02010800040101010101" pitchFamily="2" charset="-122"/>
              </a:rPr>
              <a:t>第八章</a:t>
            </a:r>
            <a:r>
              <a:rPr lang="zh-CN" altLang="en-US" sz="36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</a:t>
            </a:r>
            <a:endParaRPr lang="en-US" altLang="zh-CN" sz="36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71500" y="2905125"/>
            <a:ext cx="7072313" cy="592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二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 汇编语言格式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71500" y="4049603"/>
            <a:ext cx="8215313" cy="594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四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汇编语言数据与运算符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71500" y="3403382"/>
            <a:ext cx="7786688" cy="59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三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伪指令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71500" y="4695825"/>
            <a:ext cx="7786688" cy="59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五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宏指令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Text Box 2"/>
          <p:cNvSpPr txBox="1">
            <a:spLocks noChangeArrowheads="1"/>
          </p:cNvSpPr>
          <p:nvPr/>
        </p:nvSpPr>
        <p:spPr bwMode="auto">
          <a:xfrm>
            <a:off x="250825" y="1020763"/>
            <a:ext cx="8642350" cy="29130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40000"/>
              </a:spcBef>
              <a:defRPr/>
            </a:pP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格式：  变量名  </a:t>
            </a:r>
            <a:r>
              <a:rPr lang="en-US" altLang="zh-CN" sz="2800" dirty="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DB/DW/DD </a:t>
            </a:r>
            <a:r>
              <a:rPr lang="en-US" altLang="zh-CN" sz="2800" dirty="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表达式1,表达式2,...</a:t>
            </a:r>
          </a:p>
          <a:p>
            <a:pPr>
              <a:spcBef>
                <a:spcPct val="40000"/>
              </a:spcBef>
              <a:defRPr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表达式：</a:t>
            </a:r>
          </a:p>
          <a:p>
            <a:pPr>
              <a:spcBef>
                <a:spcPct val="40000"/>
              </a:spcBef>
              <a:defRPr/>
            </a:pPr>
            <a:r>
              <a:rPr lang="zh-CN" altLang="en-US" sz="28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(3)?表达式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：分配相应数量的存储单元，但不初始化。</a:t>
            </a:r>
          </a:p>
          <a:p>
            <a:pPr>
              <a:spcBef>
                <a:spcPct val="4000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DA_BYTE3	DB	?,?</a:t>
            </a:r>
          </a:p>
          <a:p>
            <a:pPr>
              <a:spcBef>
                <a:spcPct val="4000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DA_WORD3	DW	?,?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395288" y="125413"/>
            <a:ext cx="38782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二、数据定义语句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9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9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9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9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4" grpId="0" build="p"/>
      <p:bldP spid="5099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Text Box 2"/>
          <p:cNvSpPr txBox="1">
            <a:spLocks noChangeArrowheads="1"/>
          </p:cNvSpPr>
          <p:nvPr/>
        </p:nvSpPr>
        <p:spPr bwMode="auto">
          <a:xfrm>
            <a:off x="250825" y="1020763"/>
            <a:ext cx="8642350" cy="5129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</a:pP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格式：  变量名  </a:t>
            </a: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DB/DW/DD </a:t>
            </a:r>
            <a:r>
              <a:rPr lang="en-US" altLang="zh-CN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表达式1,表达式2,...</a:t>
            </a:r>
          </a:p>
          <a:p>
            <a:pPr>
              <a:spcBef>
                <a:spcPct val="35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表达式：</a:t>
            </a:r>
          </a:p>
          <a:p>
            <a:pPr>
              <a:spcBef>
                <a:spcPct val="35000"/>
              </a:spcBef>
            </a:pPr>
            <a:r>
              <a:rPr lang="zh-CN" altLang="en-US" sz="28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4)</a:t>
            </a:r>
            <a:r>
              <a:rPr lang="zh-CN" altLang="en-US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带</a:t>
            </a: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DUP</a:t>
            </a:r>
            <a:r>
              <a:rPr lang="zh-CN" altLang="en-US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的表达式</a:t>
            </a:r>
          </a:p>
          <a:p>
            <a:pPr>
              <a:spcBef>
                <a:spcPct val="3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DA_B1	DB	10H	DUP(?)</a:t>
            </a:r>
          </a:p>
          <a:p>
            <a:pPr>
              <a:spcBef>
                <a:spcPct val="3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DA_B2	DB	20H	DUP(‘ABCD’)</a:t>
            </a:r>
          </a:p>
          <a:p>
            <a:pPr>
              <a:spcBef>
                <a:spcPct val="3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DA_W1	DW	10	DUP(4)</a:t>
            </a:r>
          </a:p>
          <a:p>
            <a:pPr>
              <a:spcBef>
                <a:spcPct val="3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DA_W2	DW	10	DUP(-1,1)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35000"/>
              </a:spcBef>
            </a:pP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操作符</a:t>
            </a:r>
            <a:r>
              <a:rPr lang="en-US" altLang="zh-CN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DUP</a:t>
            </a: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可以嵌套使用：</a:t>
            </a:r>
          </a:p>
          <a:p>
            <a:pPr>
              <a:spcBef>
                <a:spcPct val="3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DA_B3  DB  10H   DUP(4 DUP(3),8)</a:t>
            </a:r>
          </a:p>
        </p:txBody>
      </p:sp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395288" y="125413"/>
            <a:ext cx="38782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二、数据定义语句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4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4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4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4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0" grpId="0" build="p"/>
      <p:bldP spid="5140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471488" y="1643063"/>
            <a:ext cx="8458200" cy="456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00FFFF"/>
                </a:solidFill>
                <a:ea typeface="华文新魏" panose="02010800040101010101" pitchFamily="2" charset="-122"/>
              </a:rPr>
              <a:t>1. 段定义伪指令</a:t>
            </a:r>
          </a:p>
          <a:p>
            <a:pPr eaLnBrk="0" hangingPunct="0"/>
            <a:r>
              <a:rPr lang="zh-CN" altLang="en-US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段名 </a:t>
            </a: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SEGMENT	[</a:t>
            </a:r>
            <a:r>
              <a:rPr lang="zh-CN" altLang="en-US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定位类型] [组合类型] [‘类别名’]</a:t>
            </a:r>
          </a:p>
          <a:p>
            <a:pPr eaLnBrk="0" hangingPunct="0"/>
            <a:r>
              <a:rPr lang="zh-CN" altLang="en-US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...</a:t>
            </a:r>
          </a:p>
          <a:p>
            <a:pPr eaLnBrk="0" hangingPunct="0"/>
            <a:r>
              <a:rPr lang="zh-CN" altLang="en-US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段名 </a:t>
            </a: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ENDS</a:t>
            </a:r>
          </a:p>
          <a:p>
            <a:pPr eaLnBrk="0" hangingPunct="0">
              <a:spcBef>
                <a:spcPct val="25000"/>
              </a:spcBef>
            </a:pP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定位类型(</a:t>
            </a: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Align Type)：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PAGE(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页):本段从一个页的边界开始，起始地址能被</a:t>
            </a:r>
          </a:p>
          <a:p>
            <a:pPr eaLnBrk="0" hangingPunct="0">
              <a:spcBef>
                <a:spcPct val="25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256整除。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PARA(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节):本段从一个节的边界开始，起始地址能被</a:t>
            </a:r>
          </a:p>
          <a:p>
            <a:pPr eaLnBrk="0" hangingPunct="0">
              <a:spcBef>
                <a:spcPct val="25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16整除。缺省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1500" y="571500"/>
            <a:ext cx="3878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三、段结构伪指令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508000" y="2189163"/>
            <a:ext cx="8064500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组合类型(</a:t>
            </a: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Combine Type)：</a:t>
            </a:r>
          </a:p>
          <a:p>
            <a:pPr eaLnBrk="0" hangingPunct="0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NONE：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本段与其它段无连接关系，是独立的。</a:t>
            </a:r>
          </a:p>
          <a:p>
            <a:pPr eaLnBrk="0" hangingPunct="0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PUBLIC：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本段与其它同段名同类型的段相连接在一起，然后为所有这些段指定一个共同的段基地址，形成一个新的逻辑段。</a:t>
            </a:r>
          </a:p>
          <a:p>
            <a:pPr eaLnBrk="0" hangingPunct="0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COMMON：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本段与其它同段名同类型的段设置相同的段基址，共享相同的存储区，段长度由同名段中最大的段确定。（覆盖段）</a:t>
            </a:r>
          </a:p>
          <a:p>
            <a:pPr eaLnBrk="0" hangingPunct="0"/>
            <a:endParaRPr lang="zh-CN" altLang="en-US" sz="28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3251" name="矩形 5"/>
          <p:cNvSpPr>
            <a:spLocks noChangeArrowheads="1"/>
          </p:cNvSpPr>
          <p:nvPr/>
        </p:nvSpPr>
        <p:spPr bwMode="auto">
          <a:xfrm>
            <a:off x="571500" y="1000125"/>
            <a:ext cx="714375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WORD(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字):本段从偶字节地址开始。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BYTE(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字节):本段从任意地址开始。</a:t>
            </a:r>
          </a:p>
        </p:txBody>
      </p:sp>
      <p:sp>
        <p:nvSpPr>
          <p:cNvPr id="53252" name="矩形 6"/>
          <p:cNvSpPr>
            <a:spLocks noChangeArrowheads="1"/>
          </p:cNvSpPr>
          <p:nvPr/>
        </p:nvSpPr>
        <p:spPr bwMode="auto">
          <a:xfrm>
            <a:off x="642938" y="285750"/>
            <a:ext cx="310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00FFFF"/>
                </a:solidFill>
                <a:ea typeface="华文新魏" panose="02010800040101010101" pitchFamily="2" charset="-122"/>
              </a:rPr>
              <a:t>1. 段定义伪指令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 build="p"/>
      <p:bldP spid="53251" grpId="0"/>
      <p:bldP spid="532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000250"/>
            <a:ext cx="8229600" cy="536575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FFCC00"/>
                </a:solidFill>
              </a:rPr>
              <a:t>组合类型(</a:t>
            </a:r>
            <a:r>
              <a:rPr lang="en-US" altLang="zh-CN" sz="2400">
                <a:solidFill>
                  <a:srgbClr val="FFCC00"/>
                </a:solidFill>
              </a:rPr>
              <a:t>Combine Type)：</a:t>
            </a:r>
            <a:endParaRPr lang="zh-CN" altLang="en-US" sz="2400">
              <a:solidFill>
                <a:srgbClr val="FFCC00"/>
              </a:solidFill>
            </a:endParaRP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2643188"/>
            <a:ext cx="8229600" cy="3529012"/>
          </a:xfrm>
        </p:spPr>
        <p:txBody>
          <a:bodyPr/>
          <a:lstStyle/>
          <a:p>
            <a:pPr eaLnBrk="1" hangingPunct="1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</a:rPr>
              <a:t>STACK：</a:t>
            </a:r>
            <a:r>
              <a:rPr lang="zh-CN" altLang="en-US" sz="2400">
                <a:latin typeface="Times New Roman" panose="02020603050405020304" pitchFamily="18" charset="0"/>
              </a:rPr>
              <a:t>与</a:t>
            </a:r>
            <a:r>
              <a:rPr lang="en-US" altLang="zh-CN" sz="2400">
                <a:latin typeface="Times New Roman" panose="02020603050405020304" pitchFamily="18" charset="0"/>
              </a:rPr>
              <a:t>PUBLIC</a:t>
            </a:r>
            <a:r>
              <a:rPr lang="zh-CN" altLang="en-US" sz="2400">
                <a:latin typeface="Times New Roman" panose="02020603050405020304" pitchFamily="18" charset="0"/>
              </a:rPr>
              <a:t>段相似，但此段为堆栈段，系统自动对</a:t>
            </a:r>
            <a:r>
              <a:rPr lang="en-US" altLang="zh-CN" sz="2400">
                <a:latin typeface="Times New Roman" panose="02020603050405020304" pitchFamily="18" charset="0"/>
              </a:rPr>
              <a:t>SS</a:t>
            </a:r>
            <a:r>
              <a:rPr lang="zh-CN" altLang="en-US" sz="2400">
                <a:latin typeface="Times New Roman" panose="02020603050405020304" pitchFamily="18" charset="0"/>
              </a:rPr>
              <a:t>寄存器和</a:t>
            </a:r>
            <a:r>
              <a:rPr lang="en-US" altLang="zh-CN" sz="2400">
                <a:latin typeface="Times New Roman" panose="02020603050405020304" pitchFamily="18" charset="0"/>
              </a:rPr>
              <a:t>SP</a:t>
            </a:r>
            <a:r>
              <a:rPr lang="zh-CN" altLang="en-US" sz="2400">
                <a:latin typeface="Times New Roman" panose="02020603050405020304" pitchFamily="18" charset="0"/>
              </a:rPr>
              <a:t>指针初始化。</a:t>
            </a:r>
          </a:p>
          <a:p>
            <a:pPr eaLnBrk="1" hangingPunct="1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</a:rPr>
              <a:t>AT</a:t>
            </a:r>
            <a:r>
              <a:rPr lang="zh-CN" altLang="en-US" sz="2400">
                <a:latin typeface="Times New Roman" panose="02020603050405020304" pitchFamily="18" charset="0"/>
              </a:rPr>
              <a:t>表达式：本段的起始单元可以定位在表达式所示的节边界上。</a:t>
            </a:r>
          </a:p>
          <a:p>
            <a:pPr eaLnBrk="1" hangingPunct="1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</a:rPr>
              <a:t>MEMORY：</a:t>
            </a:r>
            <a:r>
              <a:rPr lang="zh-CN" altLang="en-US" sz="2400">
                <a:latin typeface="Times New Roman" panose="02020603050405020304" pitchFamily="18" charset="0"/>
              </a:rPr>
              <a:t>本段定位在所有其它段的最高地址，有多个段，只把第一遇到的当作此段。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CC00"/>
                </a:solidFill>
              </a:rPr>
              <a:t>  类别名(</a:t>
            </a:r>
            <a:r>
              <a:rPr lang="en-US" altLang="zh-CN" sz="2400">
                <a:solidFill>
                  <a:srgbClr val="FFCC00"/>
                </a:solidFill>
              </a:rPr>
              <a:t>Class)</a:t>
            </a:r>
            <a:endParaRPr lang="zh-CN" altLang="en-US" sz="2400">
              <a:solidFill>
                <a:srgbClr val="FFCC00"/>
              </a:solidFill>
            </a:endParaRPr>
          </a:p>
        </p:txBody>
      </p:sp>
      <p:sp>
        <p:nvSpPr>
          <p:cNvPr id="422917" name="Rectangle 5"/>
          <p:cNvSpPr>
            <a:spLocks noChangeArrowheads="1"/>
          </p:cNvSpPr>
          <p:nvPr/>
        </p:nvSpPr>
        <p:spPr bwMode="auto">
          <a:xfrm>
            <a:off x="250825" y="1052513"/>
            <a:ext cx="2998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段定义伪指令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3"/>
          <p:cNvSpPr txBox="1">
            <a:spLocks noChangeArrowheads="1"/>
          </p:cNvSpPr>
          <p:nvPr/>
        </p:nvSpPr>
        <p:spPr bwMode="auto">
          <a:xfrm>
            <a:off x="304800" y="2265363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323850" y="889000"/>
            <a:ext cx="860107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spcAft>
                <a:spcPct val="20000"/>
              </a:spcAft>
            </a:pPr>
            <a:r>
              <a:rPr lang="zh-CN" altLang="en-US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2. 段寻址伪指令</a:t>
            </a:r>
          </a:p>
          <a:p>
            <a:pPr eaLnBrk="0" hangingPunct="0">
              <a:spcBef>
                <a:spcPct val="30000"/>
              </a:spcBef>
              <a:spcAft>
                <a:spcPct val="20000"/>
              </a:spcAft>
            </a:pP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ASSUME </a:t>
            </a:r>
            <a:r>
              <a:rPr lang="zh-CN" altLang="en-US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段寄存器名：段名，段寄存器名：段名，...</a:t>
            </a: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DS_DATA	SEGMENT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VAR1  DB	12H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DS_DATA	ENDS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ES_DATA	SEGMENT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VAR2  DB	34H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ES_DATA	ENDS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CODE		SEGMENT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VAR3		DB	56H</a:t>
            </a:r>
          </a:p>
        </p:txBody>
      </p:sp>
      <p:sp>
        <p:nvSpPr>
          <p:cNvPr id="305158" name="AutoShape 6"/>
          <p:cNvSpPr/>
          <p:nvPr/>
        </p:nvSpPr>
        <p:spPr bwMode="auto">
          <a:xfrm>
            <a:off x="4572000" y="2357438"/>
            <a:ext cx="287338" cy="1223962"/>
          </a:xfrm>
          <a:prstGeom prst="rightBrace">
            <a:avLst>
              <a:gd name="adj1" fmla="val 35458"/>
              <a:gd name="adj2" fmla="val 50000"/>
            </a:avLst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05159" name="AutoShape 7"/>
          <p:cNvSpPr/>
          <p:nvPr/>
        </p:nvSpPr>
        <p:spPr bwMode="auto">
          <a:xfrm>
            <a:off x="4643438" y="3857625"/>
            <a:ext cx="287337" cy="1223963"/>
          </a:xfrm>
          <a:prstGeom prst="rightBrace">
            <a:avLst>
              <a:gd name="adj1" fmla="val 35458"/>
              <a:gd name="adj2" fmla="val 50000"/>
            </a:avLst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5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5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5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5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5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5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5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8" grpId="0" animBg="1"/>
      <p:bldP spid="3051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390525" y="981075"/>
            <a:ext cx="7926388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		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ASSUME	CS:CODE , DS:DS_DATA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START:	......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INC 		VAR1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INC 		VAR2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INC 		VAR3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CODE		ENDS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END	START</a:t>
            </a: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506413" y="4797425"/>
            <a:ext cx="84582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可用关键字</a:t>
            </a: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NOTHING</a:t>
            </a: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取消前面的某些设置。</a:t>
            </a:r>
          </a:p>
          <a:p>
            <a:pPr eaLnBrk="0" hangingPunct="0">
              <a:spcBef>
                <a:spcPct val="1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例： 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ASSUME DS：NOTHING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取消对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DS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的设置</a:t>
            </a:r>
          </a:p>
          <a:p>
            <a:pPr eaLnBrk="0" hangingPunct="0">
              <a:spcBef>
                <a:spcPct val="1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ASSUME NOTHING；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取消全部4个段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的设置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381000" y="173038"/>
            <a:ext cx="1403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接上篇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  <p:bldP spid="306179" grpId="0" build="p"/>
      <p:bldP spid="30618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179388" y="836613"/>
            <a:ext cx="903287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3.段寄存器的装入</a:t>
            </a:r>
          </a:p>
          <a:p>
            <a:pPr eaLnBrk="0" hangingPunct="0"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DS,ES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的装入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DATA_DS	SEGMENT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DB1		DB	10H	DUP(?)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DATA_DS	ENDS</a:t>
            </a:r>
          </a:p>
          <a:p>
            <a:pPr eaLnBrk="0" hangingPunct="0"/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CODE		SEGMENT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ASSUME  CS:CODE , DS:DATA_DS , ES:DATA_ES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START:</a:t>
            </a:r>
            <a:r>
              <a:rPr lang="en-US" altLang="zh-CN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MOV	AX , DATA_DS	;</a:t>
            </a:r>
            <a:r>
              <a:rPr lang="zh-CN" altLang="en-US" sz="2400" b="1">
                <a:solidFill>
                  <a:srgbClr val="99FF66"/>
                </a:solidFill>
                <a:latin typeface="Times New Roman" panose="02020603050405020304" pitchFamily="18" charset="0"/>
              </a:rPr>
              <a:t>设置</a:t>
            </a: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DS</a:t>
            </a:r>
          </a:p>
          <a:p>
            <a:pPr eaLnBrk="0" hangingPunct="0"/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		MOV	DS , AX</a:t>
            </a:r>
          </a:p>
          <a:p>
            <a:pPr eaLnBrk="0" hangingPunct="0"/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		MOV	AX , DATA_ES	;</a:t>
            </a:r>
            <a:r>
              <a:rPr lang="zh-CN" altLang="en-US" sz="2400" b="1">
                <a:solidFill>
                  <a:srgbClr val="99FF66"/>
                </a:solidFill>
                <a:latin typeface="Times New Roman" panose="02020603050405020304" pitchFamily="18" charset="0"/>
              </a:rPr>
              <a:t>设置</a:t>
            </a: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ES</a:t>
            </a:r>
          </a:p>
          <a:p>
            <a:pPr eaLnBrk="0" hangingPunct="0"/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		MOV	ES , AX</a:t>
            </a:r>
          </a:p>
          <a:p>
            <a:pPr eaLnBrk="0" hangingPunct="0"/>
            <a:r>
              <a:rPr lang="en-US" altLang="zh-CN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...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CODE		ENDS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5256213" y="1916113"/>
            <a:ext cx="4572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DATA_ES	SEGMENT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DB2	DB	20H	DUP(?)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DATA_ES	ENDS</a:t>
            </a:r>
          </a:p>
        </p:txBody>
      </p:sp>
      <p:sp>
        <p:nvSpPr>
          <p:cNvPr id="307206" name="Freeform 6"/>
          <p:cNvSpPr>
            <a:spLocks noChangeArrowheads="1"/>
          </p:cNvSpPr>
          <p:nvPr/>
        </p:nvSpPr>
        <p:spPr bwMode="auto">
          <a:xfrm>
            <a:off x="2263775" y="692150"/>
            <a:ext cx="4921250" cy="2820988"/>
          </a:xfrm>
          <a:custGeom>
            <a:avLst/>
            <a:gdLst>
              <a:gd name="T0" fmla="*/ 0 w 3100"/>
              <a:gd name="T1" fmla="*/ 1430 h 1777"/>
              <a:gd name="T2" fmla="*/ 787 w 3100"/>
              <a:gd name="T3" fmla="*/ 1531 h 1777"/>
              <a:gd name="T4" fmla="*/ 1829 w 3100"/>
              <a:gd name="T5" fmla="*/ 1476 h 1777"/>
              <a:gd name="T6" fmla="*/ 1838 w 3100"/>
              <a:gd name="T7" fmla="*/ 1156 h 1777"/>
              <a:gd name="T8" fmla="*/ 1847 w 3100"/>
              <a:gd name="T9" fmla="*/ 580 h 1777"/>
              <a:gd name="T10" fmla="*/ 3063 w 3100"/>
              <a:gd name="T11" fmla="*/ 699 h 1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00" h="1777">
                <a:moveTo>
                  <a:pt x="0" y="1430"/>
                </a:moveTo>
                <a:cubicBezTo>
                  <a:pt x="34" y="1777"/>
                  <a:pt x="235" y="1538"/>
                  <a:pt x="787" y="1531"/>
                </a:cubicBezTo>
                <a:cubicBezTo>
                  <a:pt x="1134" y="1499"/>
                  <a:pt x="1482" y="1494"/>
                  <a:pt x="1829" y="1476"/>
                </a:cubicBezTo>
                <a:cubicBezTo>
                  <a:pt x="1832" y="1369"/>
                  <a:pt x="1836" y="1263"/>
                  <a:pt x="1838" y="1156"/>
                </a:cubicBezTo>
                <a:cubicBezTo>
                  <a:pt x="1842" y="964"/>
                  <a:pt x="1673" y="661"/>
                  <a:pt x="1847" y="580"/>
                </a:cubicBezTo>
                <a:cubicBezTo>
                  <a:pt x="3100" y="0"/>
                  <a:pt x="3063" y="237"/>
                  <a:pt x="3063" y="699"/>
                </a:cubicBezTo>
              </a:path>
            </a:pathLst>
          </a:custGeom>
          <a:noFill/>
          <a:ln w="15875" cap="sq">
            <a:solidFill>
              <a:schemeClr val="bg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7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7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7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/>
      <p:bldP spid="3072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684213" y="966788"/>
            <a:ext cx="6704012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SS</a:t>
            </a:r>
            <a:r>
              <a:rPr lang="zh-CN" altLang="en-US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的装入</a:t>
            </a:r>
          </a:p>
          <a:p>
            <a:pPr eaLnBrk="0" hangingPunct="0"/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STACK1	SEGMENT	PARA	STACK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DW	20H	DUP(?)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     STACK1	ENDS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(2) STACK2	SEGMENT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DW 30H 	DUP(?)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     TOP	LABEL	WORD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     STACK2	ENDS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     CODE	SEGMENT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AX , STACK2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设置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SS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	SS , AX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SP , OFFSET TOP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修改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SP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6243637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CS</a:t>
            </a:r>
            <a:r>
              <a:rPr lang="zh-CN" altLang="en-US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的装入</a:t>
            </a:r>
          </a:p>
          <a:p>
            <a:pPr eaLnBrk="0" hangingPunct="0"/>
            <a:r>
              <a:rPr lang="zh-CN" altLang="zh-CN" sz="2400">
                <a:latin typeface="Times New Roman" panose="02020603050405020304" pitchFamily="18" charset="0"/>
              </a:rPr>
              <a:t>		</a:t>
            </a:r>
            <a:r>
              <a:rPr lang="zh-CN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CODE		SEGMENT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ASSUME	CS:CODE , ......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START:............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CODE		ENDS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END START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1357313" y="1357313"/>
            <a:ext cx="399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 、符号定义语句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57188" y="214313"/>
            <a:ext cx="7786687" cy="59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三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伪指令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1408113" y="2143125"/>
            <a:ext cx="38782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二、数据定义语句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28750" y="3071813"/>
            <a:ext cx="3878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三、段结构伪指令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00188" y="4000500"/>
            <a:ext cx="4467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ea typeface="华文新魏" panose="02010800040101010101" pitchFamily="2" charset="-122"/>
              </a:rPr>
              <a:t>四 、过程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定义</a:t>
            </a:r>
            <a:r>
              <a:rPr lang="zh-CN" altLang="en-US" sz="3600" b="1">
                <a:solidFill>
                  <a:srgbClr val="FFFF00"/>
                </a:solidFill>
                <a:ea typeface="华文新魏" panose="02010800040101010101" pitchFamily="2" charset="-122"/>
              </a:rPr>
              <a:t>伪指令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71625" y="4786313"/>
            <a:ext cx="43576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600" b="1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五、其它伪指令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/>
      <p:bldP spid="4" grpId="0"/>
      <p:bldP spid="5" grpId="0" build="p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8424862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过程名  </a:t>
            </a: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PROC [NEAR/FAR]</a:t>
            </a:r>
          </a:p>
          <a:p>
            <a:pPr eaLnBrk="0" hangingPunct="0"/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  ...</a:t>
            </a:r>
          </a:p>
          <a:p>
            <a:pPr eaLnBrk="0" hangingPunct="0"/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    RET</a:t>
            </a:r>
          </a:p>
          <a:p>
            <a:pPr eaLnBrk="0" hangingPunct="0"/>
            <a:r>
              <a:rPr lang="zh-CN" altLang="en-US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过程名  </a:t>
            </a: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ENDP</a:t>
            </a:r>
          </a:p>
          <a:p>
            <a:pPr eaLnBrk="0" hangingPunct="0"/>
            <a:endParaRPr lang="en-US" altLang="zh-CN" sz="2800" b="1">
              <a:solidFill>
                <a:srgbClr val="99FF66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有三个属性</a:t>
            </a:r>
          </a:p>
          <a:p>
            <a:pPr eaLnBrk="0" hangingPunct="0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一个过程内，至少有一条返回指令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RET</a:t>
            </a:r>
          </a:p>
          <a:p>
            <a:pPr eaLnBrk="0" hangingPunct="0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调用过程使用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CALL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过程名</a:t>
            </a:r>
          </a:p>
          <a:p>
            <a:pPr eaLnBrk="0" hangingPunct="0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段内返回与段间返回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468313" y="185738"/>
            <a:ext cx="4467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ea typeface="华文新魏" panose="02010800040101010101" pitchFamily="2" charset="-122"/>
              </a:rPr>
              <a:t>四 、过程定义伪指令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/>
      <p:bldP spid="3102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536575"/>
          </a:xfrm>
        </p:spPr>
        <p:txBody>
          <a:bodyPr/>
          <a:lstStyle/>
          <a:p>
            <a:pPr eaLnBrk="1" hangingPunct="1"/>
            <a:r>
              <a:rPr lang="zh-CN" altLang="en-US" b="1"/>
              <a:t>五、其它伪指令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2374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zh-CN">
                <a:solidFill>
                  <a:srgbClr val="00FFFF"/>
                </a:solidFill>
                <a:latin typeface="Times New Roman" panose="02020603050405020304" pitchFamily="18" charset="0"/>
              </a:rPr>
              <a:t>ORG , $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CC00"/>
                </a:solidFill>
                <a:latin typeface="Times New Roman" panose="02020603050405020304" pitchFamily="18" charset="0"/>
              </a:rPr>
              <a:t>ORG  </a:t>
            </a:r>
            <a:r>
              <a:rPr lang="zh-CN" altLang="en-US" sz="2400">
                <a:solidFill>
                  <a:srgbClr val="FFCC00"/>
                </a:solidFill>
                <a:latin typeface="Times New Roman" panose="02020603050405020304" pitchFamily="18" charset="0"/>
              </a:rPr>
              <a:t>表达式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将表达式的值赋给位置计数器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$  </a:t>
            </a:r>
            <a:r>
              <a:rPr lang="zh-CN" altLang="en-US" sz="2400">
                <a:latin typeface="Times New Roman" panose="02020603050405020304" pitchFamily="18" charset="0"/>
              </a:rPr>
              <a:t>存放位置计数器的当前值</a:t>
            </a: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417513" y="2924175"/>
            <a:ext cx="2149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ORG , $</a:t>
            </a: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举例</a:t>
            </a:r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611188" y="3429000"/>
            <a:ext cx="6611937" cy="26638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DATA	SEGMENT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ORG	30H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DB1		DB	12H , 34H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ORG	$+20H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STRING	DB	‘STRING’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DATA	ENDS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/>
      <p:bldP spid="424964" grpId="0"/>
      <p:bldP spid="4249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72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zh-CN">
                <a:solidFill>
                  <a:srgbClr val="00FFFF"/>
                </a:solidFill>
                <a:latin typeface="Times New Roman" panose="02020603050405020304" pitchFamily="18" charset="0"/>
              </a:rPr>
              <a:t>ORG , $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22300" y="1700213"/>
            <a:ext cx="2149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ORG , $</a:t>
            </a: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举例</a:t>
            </a: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755650" y="2565400"/>
            <a:ext cx="7345363" cy="26638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DATA		SEGMENT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DA1		DB	10H	DUP(?)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DA2		DB	12H	, 34H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DA3		DW	56H , $+10H , 78H , $+20H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DATA		ENDS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536575"/>
          </a:xfrm>
        </p:spPr>
        <p:txBody>
          <a:bodyPr/>
          <a:lstStyle/>
          <a:p>
            <a:pPr eaLnBrk="1" hangingPunct="1"/>
            <a:r>
              <a:rPr lang="zh-CN" altLang="en-US" b="1"/>
              <a:t>五、其它伪指令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8" grpId="0"/>
      <p:bldP spid="533510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611188" y="2205038"/>
            <a:ext cx="7345362" cy="3090862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CODE	SEGMENT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ORG	50H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MOV	AX , OFFSET $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MOV	BX , OFFSET $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CODE	ENDS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11188" y="5291138"/>
            <a:ext cx="434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</a:rPr>
              <a:t>MOV	AX , 0050H</a:t>
            </a:r>
          </a:p>
          <a:p>
            <a:pPr eaLnBrk="0" hangingPunct="0"/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</a:rPr>
              <a:t>MOV	BX , 0053H</a:t>
            </a:r>
            <a:endParaRPr lang="zh-CN" altLang="en-US" sz="2800" b="1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468313" y="1052513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 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ORG , $</a:t>
            </a:r>
          </a:p>
        </p:txBody>
      </p:sp>
      <p:sp>
        <p:nvSpPr>
          <p:cNvPr id="312328" name="Rectangle 8"/>
          <p:cNvSpPr>
            <a:spLocks noChangeArrowheads="1"/>
          </p:cNvSpPr>
          <p:nvPr/>
        </p:nvSpPr>
        <p:spPr bwMode="auto">
          <a:xfrm>
            <a:off x="622300" y="1700213"/>
            <a:ext cx="2149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ORG , $</a:t>
            </a: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举例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288" y="260350"/>
            <a:ext cx="82296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五、其它伪指令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 animBg="1"/>
      <p:bldP spid="312323" grpId="0"/>
      <p:bldP spid="31232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7993062" cy="3311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2. </a:t>
            </a:r>
            <a:r>
              <a:rPr lang="en-US" altLang="zh-CN">
                <a:solidFill>
                  <a:srgbClr val="00FFFF"/>
                </a:solidFill>
                <a:latin typeface="Times New Roman" panose="02020603050405020304" pitchFamily="18" charset="0"/>
              </a:rPr>
              <a:t>EVEN </a:t>
            </a: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伪指令	定位偶地址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3. </a:t>
            </a:r>
            <a:r>
              <a:rPr lang="en-US" altLang="zh-CN">
                <a:solidFill>
                  <a:srgbClr val="00FFFF"/>
                </a:solidFill>
                <a:latin typeface="Times New Roman" panose="02020603050405020304" pitchFamily="18" charset="0"/>
              </a:rPr>
              <a:t>INCLUDE</a:t>
            </a: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伪指令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</a:t>
            </a:r>
            <a:r>
              <a:rPr lang="en-US" altLang="zh-CN" sz="2400">
                <a:latin typeface="Times New Roman" panose="02020603050405020304" pitchFamily="18" charset="0"/>
              </a:rPr>
              <a:t>INCLUDE </a:t>
            </a:r>
            <a:r>
              <a:rPr lang="zh-CN" altLang="en-US" sz="2400">
                <a:latin typeface="Times New Roman" panose="02020603050405020304" pitchFamily="18" charset="0"/>
              </a:rPr>
              <a:t>文件名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例：  </a:t>
            </a:r>
            <a:r>
              <a:rPr lang="en-US" altLang="zh-CN" sz="2400" b="1">
                <a:latin typeface="Times New Roman" panose="02020603050405020304" pitchFamily="18" charset="0"/>
              </a:rPr>
              <a:t>INCLUDE	FILE.MAC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INCLUDE	B:\MASM\ABC.ASM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23850" y="4005263"/>
            <a:ext cx="822960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4. 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PUBLIC </a:t>
            </a: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/>
            </a:r>
            <a:b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</a:b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en-US" altLang="zh-CN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PUBLIC     </a:t>
            </a: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符号1，符号2， </a:t>
            </a:r>
            <a:r>
              <a:rPr lang="en-US" altLang="zh-CN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......</a:t>
            </a:r>
            <a:br>
              <a:rPr lang="en-US" altLang="zh-CN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</a:br>
            <a:endParaRPr lang="zh-CN" altLang="en-US" sz="2800">
              <a:solidFill>
                <a:srgbClr val="99FF66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323850" y="4941888"/>
            <a:ext cx="93948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5. EXTRN    </a:t>
            </a:r>
            <a:r>
              <a:rPr lang="zh-CN" altLang="en-US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伪指令</a:t>
            </a:r>
          </a:p>
          <a:p>
            <a:r>
              <a:rPr lang="en-US" altLang="zh-CN" sz="32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EXTRN	</a:t>
            </a:r>
            <a:r>
              <a:rPr lang="zh-CN" altLang="en-US" sz="32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符号 1：类型 ，符号 2： 类型， </a:t>
            </a:r>
            <a:r>
              <a:rPr lang="en-US" altLang="zh-CN" sz="32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...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536575"/>
          </a:xfrm>
        </p:spPr>
        <p:txBody>
          <a:bodyPr/>
          <a:lstStyle/>
          <a:p>
            <a:pPr eaLnBrk="1" hangingPunct="1"/>
            <a:r>
              <a:rPr lang="zh-CN" altLang="en-US" b="1"/>
              <a:t>五、其它伪指令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8" grpId="0"/>
      <p:bldP spid="425989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87852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PUBLIC	NUM1 , STRING , SUB1 , LOOP1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DATA1	SEGMENT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NUM1	EQU	1234H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STRING	DB	‘CHARACTER STRING’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DATA1	ENDS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CODE1	SEGMENT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SUB1		PROC FAR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SUB1		ENDP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4608513" y="4508500"/>
            <a:ext cx="457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LOOP1:	...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CODE1	ENDS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END</a:t>
            </a:r>
          </a:p>
        </p:txBody>
      </p:sp>
      <p:sp>
        <p:nvSpPr>
          <p:cNvPr id="430086" name="Freeform 6"/>
          <p:cNvSpPr>
            <a:spLocks noChangeArrowheads="1"/>
          </p:cNvSpPr>
          <p:nvPr/>
        </p:nvSpPr>
        <p:spPr bwMode="auto">
          <a:xfrm>
            <a:off x="1985963" y="3716338"/>
            <a:ext cx="4881562" cy="2365375"/>
          </a:xfrm>
          <a:custGeom>
            <a:avLst/>
            <a:gdLst>
              <a:gd name="T0" fmla="*/ 38 w 3075"/>
              <a:gd name="T1" fmla="*/ 1253 h 1490"/>
              <a:gd name="T2" fmla="*/ 93 w 3075"/>
              <a:gd name="T3" fmla="*/ 1490 h 1490"/>
              <a:gd name="T4" fmla="*/ 815 w 3075"/>
              <a:gd name="T5" fmla="*/ 1481 h 1490"/>
              <a:gd name="T6" fmla="*/ 898 w 3075"/>
              <a:gd name="T7" fmla="*/ 1454 h 1490"/>
              <a:gd name="T8" fmla="*/ 1199 w 3075"/>
              <a:gd name="T9" fmla="*/ 1426 h 1490"/>
              <a:gd name="T10" fmla="*/ 1336 w 3075"/>
              <a:gd name="T11" fmla="*/ 1372 h 1490"/>
              <a:gd name="T12" fmla="*/ 1373 w 3075"/>
              <a:gd name="T13" fmla="*/ 1317 h 1490"/>
              <a:gd name="T14" fmla="*/ 1410 w 3075"/>
              <a:gd name="T15" fmla="*/ 1234 h 1490"/>
              <a:gd name="T16" fmla="*/ 1455 w 3075"/>
              <a:gd name="T17" fmla="*/ 1033 h 1490"/>
              <a:gd name="T18" fmla="*/ 1446 w 3075"/>
              <a:gd name="T19" fmla="*/ 796 h 1490"/>
              <a:gd name="T20" fmla="*/ 1446 w 3075"/>
              <a:gd name="T21" fmla="*/ 412 h 1490"/>
              <a:gd name="T22" fmla="*/ 1483 w 3075"/>
              <a:gd name="T23" fmla="*/ 302 h 1490"/>
              <a:gd name="T24" fmla="*/ 1492 w 3075"/>
              <a:gd name="T25" fmla="*/ 238 h 1490"/>
              <a:gd name="T26" fmla="*/ 1538 w 3075"/>
              <a:gd name="T27" fmla="*/ 183 h 1490"/>
              <a:gd name="T28" fmla="*/ 1675 w 3075"/>
              <a:gd name="T29" fmla="*/ 55 h 1490"/>
              <a:gd name="T30" fmla="*/ 1876 w 3075"/>
              <a:gd name="T31" fmla="*/ 0 h 1490"/>
              <a:gd name="T32" fmla="*/ 2882 w 3075"/>
              <a:gd name="T33" fmla="*/ 9 h 1490"/>
              <a:gd name="T34" fmla="*/ 2964 w 3075"/>
              <a:gd name="T35" fmla="*/ 46 h 1490"/>
              <a:gd name="T36" fmla="*/ 3019 w 3075"/>
              <a:gd name="T37" fmla="*/ 64 h 1490"/>
              <a:gd name="T38" fmla="*/ 3046 w 3075"/>
              <a:gd name="T39" fmla="*/ 82 h 1490"/>
              <a:gd name="T40" fmla="*/ 3074 w 3075"/>
              <a:gd name="T41" fmla="*/ 92 h 1490"/>
              <a:gd name="T42" fmla="*/ 3055 w 3075"/>
              <a:gd name="T43" fmla="*/ 156 h 1490"/>
              <a:gd name="T44" fmla="*/ 3046 w 3075"/>
              <a:gd name="T45" fmla="*/ 439 h 1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75" h="1490">
                <a:moveTo>
                  <a:pt x="38" y="1253"/>
                </a:moveTo>
                <a:cubicBezTo>
                  <a:pt x="46" y="1429"/>
                  <a:pt x="0" y="1428"/>
                  <a:pt x="93" y="1490"/>
                </a:cubicBezTo>
                <a:cubicBezTo>
                  <a:pt x="334" y="1487"/>
                  <a:pt x="574" y="1489"/>
                  <a:pt x="815" y="1481"/>
                </a:cubicBezTo>
                <a:cubicBezTo>
                  <a:pt x="994" y="1475"/>
                  <a:pt x="793" y="1461"/>
                  <a:pt x="898" y="1454"/>
                </a:cubicBezTo>
                <a:cubicBezTo>
                  <a:pt x="999" y="1447"/>
                  <a:pt x="1098" y="1436"/>
                  <a:pt x="1199" y="1426"/>
                </a:cubicBezTo>
                <a:cubicBezTo>
                  <a:pt x="1247" y="1410"/>
                  <a:pt x="1294" y="1400"/>
                  <a:pt x="1336" y="1372"/>
                </a:cubicBezTo>
                <a:cubicBezTo>
                  <a:pt x="1348" y="1354"/>
                  <a:pt x="1361" y="1335"/>
                  <a:pt x="1373" y="1317"/>
                </a:cubicBezTo>
                <a:cubicBezTo>
                  <a:pt x="1393" y="1287"/>
                  <a:pt x="1380" y="1264"/>
                  <a:pt x="1410" y="1234"/>
                </a:cubicBezTo>
                <a:cubicBezTo>
                  <a:pt x="1426" y="1168"/>
                  <a:pt x="1434" y="1097"/>
                  <a:pt x="1455" y="1033"/>
                </a:cubicBezTo>
                <a:cubicBezTo>
                  <a:pt x="1452" y="954"/>
                  <a:pt x="1451" y="875"/>
                  <a:pt x="1446" y="796"/>
                </a:cubicBezTo>
                <a:cubicBezTo>
                  <a:pt x="1434" y="582"/>
                  <a:pt x="1399" y="904"/>
                  <a:pt x="1446" y="412"/>
                </a:cubicBezTo>
                <a:cubicBezTo>
                  <a:pt x="1450" y="373"/>
                  <a:pt x="1476" y="340"/>
                  <a:pt x="1483" y="302"/>
                </a:cubicBezTo>
                <a:cubicBezTo>
                  <a:pt x="1487" y="281"/>
                  <a:pt x="1486" y="259"/>
                  <a:pt x="1492" y="238"/>
                </a:cubicBezTo>
                <a:cubicBezTo>
                  <a:pt x="1499" y="214"/>
                  <a:pt x="1523" y="201"/>
                  <a:pt x="1538" y="183"/>
                </a:cubicBezTo>
                <a:cubicBezTo>
                  <a:pt x="1576" y="138"/>
                  <a:pt x="1620" y="82"/>
                  <a:pt x="1675" y="55"/>
                </a:cubicBezTo>
                <a:cubicBezTo>
                  <a:pt x="1734" y="26"/>
                  <a:pt x="1811" y="13"/>
                  <a:pt x="1876" y="0"/>
                </a:cubicBezTo>
                <a:cubicBezTo>
                  <a:pt x="2211" y="3"/>
                  <a:pt x="2547" y="3"/>
                  <a:pt x="2882" y="9"/>
                </a:cubicBezTo>
                <a:cubicBezTo>
                  <a:pt x="2908" y="9"/>
                  <a:pt x="2938" y="39"/>
                  <a:pt x="2964" y="46"/>
                </a:cubicBezTo>
                <a:cubicBezTo>
                  <a:pt x="2983" y="51"/>
                  <a:pt x="3019" y="64"/>
                  <a:pt x="3019" y="64"/>
                </a:cubicBezTo>
                <a:cubicBezTo>
                  <a:pt x="3028" y="70"/>
                  <a:pt x="3036" y="77"/>
                  <a:pt x="3046" y="82"/>
                </a:cubicBezTo>
                <a:cubicBezTo>
                  <a:pt x="3055" y="86"/>
                  <a:pt x="3070" y="83"/>
                  <a:pt x="3074" y="92"/>
                </a:cubicBezTo>
                <a:cubicBezTo>
                  <a:pt x="3075" y="95"/>
                  <a:pt x="3057" y="150"/>
                  <a:pt x="3055" y="156"/>
                </a:cubicBezTo>
                <a:cubicBezTo>
                  <a:pt x="3042" y="329"/>
                  <a:pt x="3046" y="235"/>
                  <a:pt x="3046" y="439"/>
                </a:cubicBezTo>
              </a:path>
            </a:pathLst>
          </a:custGeom>
          <a:noFill/>
          <a:ln w="15875" cap="sq">
            <a:solidFill>
              <a:schemeClr val="bg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/>
      <p:bldP spid="430085" grpId="0"/>
      <p:bldP spid="43008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1116013" y="981075"/>
            <a:ext cx="5919787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EXTRN	NUM1:ABS , STRING:BYTE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EXTRN	SUB1:FAR , LOOP1:NEAR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: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CODE2	SEGMENT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: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AX , NUM1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LEA	BX , STRING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: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CALL SUB1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: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JMP	FAR PTR LOOP1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: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CODE2	ENDS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END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675688" cy="2952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FFFF"/>
                </a:solidFill>
                <a:latin typeface="Times New Roman" panose="02020603050405020304" pitchFamily="18" charset="0"/>
              </a:rPr>
              <a:t>6. TITLE （</a:t>
            </a: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标题）伪指令，指定一个标题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zh-CN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solidFill>
                  <a:srgbClr val="99FF66"/>
                </a:solidFill>
                <a:latin typeface="Times New Roman" panose="02020603050405020304" pitchFamily="18" charset="0"/>
              </a:rPr>
              <a:t>格式：</a:t>
            </a:r>
            <a:r>
              <a:rPr lang="en-US" altLang="zh-CN">
                <a:solidFill>
                  <a:srgbClr val="99FF66"/>
                </a:solidFill>
                <a:latin typeface="Times New Roman" panose="02020603050405020304" pitchFamily="18" charset="0"/>
              </a:rPr>
              <a:t>TITLE </a:t>
            </a:r>
            <a:r>
              <a:rPr lang="zh-CN" altLang="en-US">
                <a:solidFill>
                  <a:srgbClr val="99FF66"/>
                </a:solidFill>
                <a:latin typeface="Times New Roman" panose="02020603050405020304" pitchFamily="18" charset="0"/>
              </a:rPr>
              <a:t>文本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字符不超过</a:t>
            </a:r>
            <a:r>
              <a:rPr lang="en-US" altLang="zh-CN" sz="2400">
                <a:latin typeface="Times New Roman" panose="02020603050405020304" pitchFamily="18" charset="0"/>
              </a:rPr>
              <a:t>80</a:t>
            </a:r>
            <a:r>
              <a:rPr lang="zh-CN" altLang="en-US" sz="2400">
                <a:latin typeface="Times New Roman" panose="02020603050405020304" pitchFamily="18" charset="0"/>
              </a:rPr>
              <a:t>个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例：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 </a:t>
            </a:r>
            <a:r>
              <a:rPr lang="en-US" altLang="zh-CN" sz="2400" b="1">
                <a:latin typeface="Times New Roman" panose="02020603050405020304" pitchFamily="18" charset="0"/>
              </a:rPr>
              <a:t>TITLE       EXAMPLE	PROGRAM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536575"/>
          </a:xfrm>
        </p:spPr>
        <p:txBody>
          <a:bodyPr/>
          <a:lstStyle/>
          <a:p>
            <a:pPr eaLnBrk="1" hangingPunct="1"/>
            <a:r>
              <a:rPr lang="zh-CN" altLang="en-US" b="1"/>
              <a:t>五、其它伪指令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29600" cy="5111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FFFF"/>
                </a:solidFill>
              </a:rPr>
              <a:t>1.常数	</a:t>
            </a:r>
            <a:r>
              <a:rPr lang="zh-CN" altLang="en-US" sz="2400"/>
              <a:t>	</a:t>
            </a:r>
          </a:p>
          <a:p>
            <a:pPr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数值常数：二、八、十、十六进制 </a:t>
            </a:r>
            <a:r>
              <a:rPr lang="en-US" altLang="zh-CN" sz="2400"/>
              <a:t>B,O,D,H</a:t>
            </a:r>
          </a:p>
          <a:p>
            <a:pPr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字符串常数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CC00"/>
                </a:solidFill>
              </a:rPr>
              <a:t>(1)</a:t>
            </a:r>
            <a:r>
              <a:rPr lang="zh-CN" altLang="en-US" sz="2400">
                <a:solidFill>
                  <a:srgbClr val="FFCC00"/>
                </a:solidFill>
              </a:rPr>
              <a:t>在指令语句的源操作数中作立即数.</a:t>
            </a:r>
            <a:endParaRPr lang="en-US" altLang="zh-CN" sz="2400">
              <a:solidFill>
                <a:srgbClr val="FFCC00"/>
              </a:solidFill>
            </a:endParaRP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MOV  AL,  0A9H              MOV  BX,  ‘AB’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CC00"/>
                </a:solidFill>
              </a:rPr>
              <a:t>(2) 存储器操作数的寻址方式中作位移量。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MOV  AL,  DS:  [340H]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CC00"/>
                </a:solidFill>
              </a:rPr>
              <a:t>(3)在数据定义语句中，对存储单元预置初值。</a:t>
            </a:r>
            <a:endParaRPr lang="en-US" altLang="zh-CN" sz="2400">
              <a:solidFill>
                <a:srgbClr val="FFCC00"/>
              </a:solidFill>
            </a:endParaRP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     DB  12H,  34H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57188" y="214313"/>
            <a:ext cx="8429625" cy="59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四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汇编语言数据与运算符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>
          <a:xfrm>
            <a:off x="428625" y="455613"/>
            <a:ext cx="8424863" cy="5830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</a:rPr>
              <a:t>2. 变量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AutoNum type="arabicParenBoth"/>
            </a:pPr>
            <a:r>
              <a:rPr lang="zh-CN" altLang="en-US" sz="2400">
                <a:latin typeface="Times New Roman" panose="02020603050405020304" pitchFamily="18" charset="0"/>
              </a:rPr>
              <a:t>用数据定义语句定义并预置初值后,变量代表存储单元的数据,并作为该单元的符号地址。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AutoNum type="arabicParenBoth"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例如在某数据段已定义一变量：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DATA_VAR  DB  40H  DUP  (?)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几种含有变量名的地址表达式为：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CC00"/>
                </a:solidFill>
                <a:latin typeface="Times New Roman" panose="02020603050405020304" pitchFamily="18" charset="0"/>
              </a:rPr>
              <a:t>直接寻址：		</a:t>
            </a:r>
            <a:r>
              <a:rPr lang="en-US" altLang="zh-CN" sz="2400" b="1">
                <a:solidFill>
                  <a:srgbClr val="FFCC00"/>
                </a:solidFill>
                <a:latin typeface="Times New Roman" panose="02020603050405020304" pitchFamily="18" charset="0"/>
              </a:rPr>
              <a:t>DATA_VAR+08H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CC00"/>
                </a:solidFill>
                <a:latin typeface="Times New Roman" panose="02020603050405020304" pitchFamily="18" charset="0"/>
              </a:rPr>
              <a:t>基址变址寻址： 	</a:t>
            </a:r>
            <a:r>
              <a:rPr lang="en-US" altLang="zh-CN" sz="2400" b="1">
                <a:solidFill>
                  <a:srgbClr val="FFCC00"/>
                </a:solidFill>
                <a:latin typeface="Times New Roman" panose="02020603050405020304" pitchFamily="18" charset="0"/>
              </a:rPr>
              <a:t>DATA_VAR  [BX]  [DI]</a:t>
            </a:r>
          </a:p>
          <a:p>
            <a:pPr eaLnBrk="1" hangingPunct="1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2400"/>
              <a:t>地址表达式的值：存放操作数的存储单元偏移量。</a:t>
            </a:r>
          </a:p>
          <a:p>
            <a:pPr eaLnBrk="1" hangingPunct="1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2400"/>
              <a:t>地址表达式的类型：同变量名的类型。</a:t>
            </a:r>
            <a:endParaRPr lang="en-US" altLang="zh-CN" sz="2400" b="1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7250" y="1857375"/>
            <a:ext cx="6281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属性： 段属性、 偏移属性、类型属性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4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4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4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4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415925" y="139700"/>
            <a:ext cx="399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 、符号定义语句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381000" y="836613"/>
            <a:ext cx="8763000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 等值语句</a:t>
            </a:r>
          </a:p>
          <a:p>
            <a:pPr eaLnBrk="0" hangingPunct="0"/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格式：  符号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EQU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表达式</a:t>
            </a:r>
          </a:p>
          <a:p>
            <a:pPr eaLnBrk="0" hangingPunct="0"/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表达式：常数或数值表达式</a:t>
            </a:r>
          </a:p>
          <a:p>
            <a:pPr eaLnBrk="0" hangingPunct="0"/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              地址表达式</a:t>
            </a:r>
          </a:p>
          <a:p>
            <a:pPr eaLnBrk="0" hangingPunct="0"/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              变量或标号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CONST  EQU 10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ADR1 EQU DS:[BP+14H]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ADR2 EQU CONST +10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COUN EQU VAR  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为变量名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另定义一个别名</a:t>
            </a:r>
            <a:endParaRPr lang="en-US" altLang="zh-CN" sz="24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15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同一符号不能用</a:t>
            </a: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EQU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重新定义。</a:t>
            </a:r>
          </a:p>
          <a:p>
            <a:pPr>
              <a:spcBef>
                <a:spcPct val="15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汇编时，作为替代符号用，不产生目标代码，不占</a:t>
            </a:r>
          </a:p>
          <a:p>
            <a:pPr>
              <a:spcBef>
                <a:spcPct val="15000"/>
              </a:spcBef>
              <a:buClr>
                <a:srgbClr val="FF66FF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有存储单元。</a:t>
            </a:r>
            <a:endParaRPr lang="en-US" altLang="zh-CN" sz="2800">
              <a:solidFill>
                <a:srgbClr val="FFCC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8" dur="500"/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3" dur="500"/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8" dur="500"/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3" dur="500"/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8" dur="500"/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6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/>
      <p:bldP spid="3368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52513"/>
            <a:ext cx="8137525" cy="4953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2. 变量</a:t>
            </a:r>
            <a:endParaRPr lang="zh-CN" altLang="en-US"/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(2)在用</a:t>
            </a:r>
            <a:r>
              <a:rPr lang="en-US" altLang="zh-CN" sz="2400">
                <a:latin typeface="Times New Roman" panose="02020603050405020304" pitchFamily="18" charset="0"/>
              </a:rPr>
              <a:t>DW</a:t>
            </a:r>
            <a:r>
              <a:rPr lang="zh-CN" altLang="en-US" sz="2400">
                <a:latin typeface="Times New Roman" panose="02020603050405020304" pitchFamily="18" charset="0"/>
              </a:rPr>
              <a:t>或</a:t>
            </a:r>
            <a:r>
              <a:rPr lang="en-US" altLang="zh-CN" sz="2400">
                <a:latin typeface="Times New Roman" panose="02020603050405020304" pitchFamily="18" charset="0"/>
              </a:rPr>
              <a:t>DD</a:t>
            </a:r>
            <a:r>
              <a:rPr lang="zh-CN" altLang="en-US" sz="2400">
                <a:latin typeface="Times New Roman" panose="02020603050405020304" pitchFamily="18" charset="0"/>
              </a:rPr>
              <a:t>的数据定义语句中，若操作数字段引用了变量名，则在分配的存储单元中，预置被引用的变量名的地址部分：偏移量、段基值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NUM1	DB	10H	DUP (?)</a:t>
            </a:r>
          </a:p>
          <a:p>
            <a:pPr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NUM2	DW	10H	DUP (?)</a:t>
            </a:r>
          </a:p>
          <a:p>
            <a:pPr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ARRAY	DB	10H	DUP (‘ABCD’)</a:t>
            </a:r>
          </a:p>
          <a:p>
            <a:pPr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ADR1	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DW</a:t>
            </a:r>
            <a:r>
              <a:rPr lang="en-US" altLang="zh-CN" sz="2400" b="1">
                <a:latin typeface="Times New Roman" panose="02020603050405020304" pitchFamily="18" charset="0"/>
              </a:rPr>
              <a:t>	ARRAY</a:t>
            </a:r>
          </a:p>
          <a:p>
            <a:pPr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ADR2	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DD</a:t>
            </a:r>
            <a:r>
              <a:rPr lang="en-US" altLang="zh-CN" sz="2400" b="1">
                <a:latin typeface="Times New Roman" panose="02020603050405020304" pitchFamily="18" charset="0"/>
              </a:rPr>
              <a:t>	ARRAY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Text Box 1027"/>
          <p:cNvSpPr txBox="1">
            <a:spLocks noChangeArrowheads="1"/>
          </p:cNvSpPr>
          <p:nvPr/>
        </p:nvSpPr>
        <p:spPr bwMode="auto">
          <a:xfrm>
            <a:off x="395288" y="285750"/>
            <a:ext cx="8604250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zh-CN" sz="3200">
                <a:solidFill>
                  <a:srgbClr val="00FFFF"/>
                </a:solidFill>
                <a:ea typeface="华文新魏" panose="02010800040101010101" pitchFamily="2" charset="-122"/>
              </a:rPr>
              <a:t>3. </a:t>
            </a:r>
            <a:r>
              <a:rPr lang="zh-CN" altLang="en-US" sz="3200">
                <a:solidFill>
                  <a:srgbClr val="00FFFF"/>
                </a:solidFill>
                <a:ea typeface="华文新魏" panose="02010800040101010101" pitchFamily="2" charset="-122"/>
              </a:rPr>
              <a:t>标号：一条指令的符号地址。</a:t>
            </a:r>
          </a:p>
          <a:p>
            <a:pPr eaLnBrk="0" hangingPunct="0">
              <a:spcBef>
                <a:spcPct val="30000"/>
              </a:spcBef>
              <a:buClr>
                <a:srgbClr val="FF5050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FFCC00"/>
                </a:solidFill>
                <a:ea typeface="华文新魏" panose="02010800040101010101" pitchFamily="2" charset="-122"/>
              </a:rPr>
              <a:t>  段属性			</a:t>
            </a:r>
            <a:endParaRPr lang="zh-CN" altLang="zh-CN" sz="2800">
              <a:solidFill>
                <a:srgbClr val="FFCC00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30000"/>
              </a:spcBef>
              <a:buClr>
                <a:srgbClr val="FF5050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FFCC00"/>
                </a:solidFill>
                <a:ea typeface="华文新魏" panose="02010800040101010101" pitchFamily="2" charset="-122"/>
              </a:rPr>
              <a:t>   偏移属性			</a:t>
            </a:r>
          </a:p>
          <a:p>
            <a:pPr eaLnBrk="0" hangingPunct="0">
              <a:spcBef>
                <a:spcPct val="30000"/>
              </a:spcBef>
              <a:buClr>
                <a:srgbClr val="FF5050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FFCC00"/>
                </a:solidFill>
                <a:ea typeface="华文新魏" panose="02010800040101010101" pitchFamily="2" charset="-122"/>
              </a:rPr>
              <a:t>   类型属性       </a:t>
            </a:r>
          </a:p>
          <a:p>
            <a:pPr lvl="2" eaLnBrk="0" hangingPunct="0">
              <a:spcBef>
                <a:spcPct val="30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FFCC00"/>
                </a:solidFill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NEAR: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段内转移，作为标号所在段的转移、调用指令的目标地址。</a:t>
            </a:r>
          </a:p>
          <a:p>
            <a:pPr lvl="2" eaLnBrk="0" hangingPunct="0">
              <a:spcBef>
                <a:spcPct val="30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FAR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段间转移，作为其他段的转移、调用指令的目标地址。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  类型属性设置：</a:t>
            </a:r>
          </a:p>
          <a:p>
            <a:pPr eaLnBrk="0" hangingPunct="0">
              <a:spcBef>
                <a:spcPct val="30000"/>
              </a:spcBef>
            </a:pPr>
            <a:r>
              <a:rPr lang="zh-CN" altLang="en-US" sz="2800">
                <a:solidFill>
                  <a:srgbClr val="FFCC00"/>
                </a:solidFill>
                <a:ea typeface="华文新魏" panose="02010800040101010101" pitchFamily="2" charset="-122"/>
              </a:rPr>
              <a:t>（1）隐含方式：</a:t>
            </a: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NEXT：MOV AX， 3000</a:t>
            </a:r>
            <a:endParaRPr lang="zh-CN" altLang="en-US" sz="2800" b="1">
              <a:solidFill>
                <a:srgbClr val="99FF66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Text Box 2"/>
          <p:cNvSpPr txBox="1">
            <a:spLocks noChangeArrowheads="1"/>
          </p:cNvSpPr>
          <p:nvPr/>
        </p:nvSpPr>
        <p:spPr bwMode="auto">
          <a:xfrm>
            <a:off x="228600" y="877888"/>
            <a:ext cx="8591550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（2）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用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LABEL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伪指令设置类型属性：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        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标号伪指令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LABEL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格式：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名字      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LABEL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类型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与指令语句配合使用：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名字（新标号）    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LABEL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类型（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NEAR/FAR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SUB1_FAR            LABEL   FAR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SUB1：                  MOV  AX，1234H</a:t>
            </a:r>
          </a:p>
          <a:p>
            <a:pPr eaLnBrk="0" hangingPunct="0">
              <a:spcBef>
                <a:spcPct val="20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与数据定义语句配合使用：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名字（新变量名）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LABEL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类型（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DB/DW/DD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</a:t>
            </a: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DATA _BYTE       LABEL   BYTE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DATA _WORD     DW  20H DUP（563H）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0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0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0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0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0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0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0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0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0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 bwMode="auto">
          <a:xfrm>
            <a:off x="685800" y="1844675"/>
            <a:ext cx="7772400" cy="4310063"/>
            <a:chOff x="432" y="1162"/>
            <a:chExt cx="4896" cy="2715"/>
          </a:xfrm>
        </p:grpSpPr>
        <p:sp>
          <p:nvSpPr>
            <p:cNvPr id="39938" name="Rectangle 3"/>
            <p:cNvSpPr>
              <a:spLocks noChangeArrowheads="1"/>
            </p:cNvSpPr>
            <p:nvPr/>
          </p:nvSpPr>
          <p:spPr bwMode="auto">
            <a:xfrm>
              <a:off x="432" y="1162"/>
              <a:ext cx="4896" cy="253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39" name="Line 4"/>
            <p:cNvSpPr>
              <a:spLocks noChangeShapeType="1"/>
            </p:cNvSpPr>
            <p:nvPr/>
          </p:nvSpPr>
          <p:spPr bwMode="auto">
            <a:xfrm>
              <a:off x="432" y="1502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0" name="Line 5"/>
            <p:cNvSpPr>
              <a:spLocks noChangeShapeType="1"/>
            </p:cNvSpPr>
            <p:nvPr/>
          </p:nvSpPr>
          <p:spPr bwMode="auto">
            <a:xfrm>
              <a:off x="1056" y="1162"/>
              <a:ext cx="0" cy="2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1" name="Line 6"/>
            <p:cNvSpPr>
              <a:spLocks noChangeShapeType="1"/>
            </p:cNvSpPr>
            <p:nvPr/>
          </p:nvSpPr>
          <p:spPr bwMode="auto">
            <a:xfrm>
              <a:off x="3168" y="1162"/>
              <a:ext cx="0" cy="2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2" name="Text Box 7"/>
            <p:cNvSpPr txBox="1">
              <a:spLocks noChangeArrowheads="1"/>
            </p:cNvSpPr>
            <p:nvPr/>
          </p:nvSpPr>
          <p:spPr bwMode="auto">
            <a:xfrm>
              <a:off x="432" y="1183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运算符</a:t>
              </a:r>
            </a:p>
          </p:txBody>
        </p:sp>
        <p:sp>
          <p:nvSpPr>
            <p:cNvPr id="39943" name="Text Box 8"/>
            <p:cNvSpPr txBox="1">
              <a:spLocks noChangeArrowheads="1"/>
            </p:cNvSpPr>
            <p:nvPr/>
          </p:nvSpPr>
          <p:spPr bwMode="auto">
            <a:xfrm>
              <a:off x="528" y="1519"/>
              <a:ext cx="565" cy="2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/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MOD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SHR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SHL</a:t>
              </a:r>
            </a:p>
            <a:p>
              <a:pPr eaLnBrk="0" hangingPunct="0"/>
              <a:endParaRPr lang="zh-CN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4" name="Text Box 9"/>
            <p:cNvSpPr txBox="1">
              <a:spLocks noChangeArrowheads="1"/>
            </p:cNvSpPr>
            <p:nvPr/>
          </p:nvSpPr>
          <p:spPr bwMode="auto">
            <a:xfrm>
              <a:off x="1382" y="1237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运算格式</a:t>
              </a:r>
            </a:p>
          </p:txBody>
        </p:sp>
        <p:sp>
          <p:nvSpPr>
            <p:cNvPr id="39945" name="Text Box 10"/>
            <p:cNvSpPr txBox="1">
              <a:spLocks noChangeArrowheads="1"/>
            </p:cNvSpPr>
            <p:nvPr/>
          </p:nvSpPr>
          <p:spPr bwMode="auto">
            <a:xfrm>
              <a:off x="3494" y="1225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运算功能</a:t>
              </a:r>
            </a:p>
          </p:txBody>
        </p:sp>
        <p:sp>
          <p:nvSpPr>
            <p:cNvPr id="39946" name="Text Box 11"/>
            <p:cNvSpPr txBox="1">
              <a:spLocks noChangeArrowheads="1"/>
            </p:cNvSpPr>
            <p:nvPr/>
          </p:nvSpPr>
          <p:spPr bwMode="auto">
            <a:xfrm>
              <a:off x="1200" y="1522"/>
              <a:ext cx="2036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+表达式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–表达式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表达式1 + 表达式2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表达式1 – 表达式2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表达式1 * 表达式2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表达式1 / 表达式2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表达式1 </a:t>
              </a:r>
              <a:r>
                <a:rPr lang="en-US" altLang="zh-CN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MOD </a:t>
              </a:r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表达式2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表达式1 </a:t>
              </a:r>
              <a:r>
                <a:rPr lang="en-US" altLang="zh-CN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SHR </a:t>
              </a:r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次数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表达式1 </a:t>
              </a:r>
              <a:r>
                <a:rPr lang="en-US" altLang="zh-CN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SHL </a:t>
              </a:r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次数</a:t>
              </a:r>
            </a:p>
          </p:txBody>
        </p:sp>
        <p:sp>
          <p:nvSpPr>
            <p:cNvPr id="39947" name="Text Box 12"/>
            <p:cNvSpPr txBox="1">
              <a:spLocks noChangeArrowheads="1"/>
            </p:cNvSpPr>
            <p:nvPr/>
          </p:nvSpPr>
          <p:spPr bwMode="auto">
            <a:xfrm>
              <a:off x="3360" y="1519"/>
              <a:ext cx="1844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正数（单项运算符）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负数（单项运算符）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加法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减法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乘法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除法（取商）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模除（取余数）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右移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ea typeface="华文新魏" panose="02010800040101010101" pitchFamily="2" charset="-122"/>
                </a:rPr>
                <a:t>左移</a:t>
              </a:r>
            </a:p>
          </p:txBody>
        </p:sp>
      </p:grp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388938" y="1397000"/>
            <a:ext cx="2814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（1）算术运算符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395288" y="92075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 运算符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539750" y="5805488"/>
            <a:ext cx="813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EC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只有减法运算可以用同一段内的两个变量相减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7" grpId="0"/>
      <p:bldP spid="149518" grpId="0"/>
      <p:bldP spid="1495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125538"/>
            <a:ext cx="8532812" cy="541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	NUM = 15*5   			;NUM=75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	NUM = NUM/8			;NUM=9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	NUM = NUM MOD 5		;NUM=4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	NUM = -NUM-6		            ;NUM= -10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	NUM = -NUM			;NUM= 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	ORG   30H</a:t>
            </a:r>
            <a:r>
              <a:rPr lang="en-US" altLang="zh-CN" sz="2400">
                <a:latin typeface="Times New Roman" panose="02020603050405020304" pitchFamily="18" charset="0"/>
              </a:rPr>
              <a:t>	       ;</a:t>
            </a:r>
            <a:r>
              <a:rPr lang="zh-CN" altLang="en-US" sz="2400">
                <a:latin typeface="Times New Roman" panose="02020603050405020304" pitchFamily="18" charset="0"/>
              </a:rPr>
              <a:t>下面定义数据的起始偏移是30</a:t>
            </a:r>
            <a:r>
              <a:rPr lang="en-US" altLang="zh-CN" sz="2400">
                <a:latin typeface="Times New Roman" panose="02020603050405020304" pitchFamily="18" charset="0"/>
              </a:rPr>
              <a:t>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	DA1	DB	‘ABCDEFGH’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	DA2	DB	‘IBM PC COMPUTER’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	COUNT	EQU	DA2 - DA1      ;38H-30H=8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	DA3	EQU	DA2+4             ;38H+4H=3CH</a:t>
            </a: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532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532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179388" y="1290638"/>
            <a:ext cx="7023100" cy="496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NUM=11011011B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DATA1  DW	NUM	SHL 3 , NUM SHR 2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   ...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MOV	AX , NUM SHL 3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MOV	BX , NUM SHR 2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MOV	CX , NUM SHL 8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MOV	CX , NUM SHL 16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MOV	DX , NUM SHR 8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MOV	DX , NUM SHR 16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4211638" y="2657475"/>
            <a:ext cx="49609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DATA1	DW	6D8H , 36H</a:t>
            </a:r>
          </a:p>
          <a:p>
            <a:pPr eaLnBrk="0" hangingPunct="0"/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MOV	AX , 011011011000B</a:t>
            </a:r>
          </a:p>
          <a:p>
            <a:pPr eaLnBrk="0" hangingPunct="0"/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MOV	BX , 00110110B</a:t>
            </a:r>
          </a:p>
          <a:p>
            <a:pPr eaLnBrk="0" hangingPunct="0"/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MOV	CX , 1101101100000000B</a:t>
            </a:r>
          </a:p>
          <a:p>
            <a:pPr eaLnBrk="0" hangingPunct="0"/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MOV	CX , 0</a:t>
            </a:r>
          </a:p>
          <a:p>
            <a:pPr eaLnBrk="0" hangingPunct="0"/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MOV	DX , 0</a:t>
            </a:r>
          </a:p>
          <a:p>
            <a:pPr eaLnBrk="0" hangingPunct="0"/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MOV	DX , 0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/>
      <p:bldP spid="343042" grpId="1"/>
      <p:bldP spid="3430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8229600" cy="5365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00FFFF"/>
                </a:solidFill>
              </a:rPr>
              <a:t>算术运算符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229600" cy="2952750"/>
          </a:xfrm>
        </p:spPr>
        <p:txBody>
          <a:bodyPr/>
          <a:lstStyle/>
          <a:p>
            <a:pPr eaLnBrk="1" hangingPunct="1"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latin typeface="Times New Roman" panose="02020603050405020304" pitchFamily="18" charset="0"/>
              </a:rPr>
              <a:t>移位运算符和移位指令区别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latin typeface="Times New Roman" panose="02020603050405020304" pitchFamily="18" charset="0"/>
              </a:rPr>
              <a:t>移位运算符不能对寄存器或存储单元进行移位运算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     MOV AX, CX SHL 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     MOV DX, DATA1 SHR 3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 bwMode="auto">
          <a:xfrm>
            <a:off x="755650" y="2420938"/>
            <a:ext cx="7772400" cy="2865437"/>
            <a:chOff x="476" y="574"/>
            <a:chExt cx="4896" cy="1805"/>
          </a:xfrm>
        </p:grpSpPr>
        <p:sp>
          <p:nvSpPr>
            <p:cNvPr id="47106" name="Rectangle 3"/>
            <p:cNvSpPr>
              <a:spLocks noChangeArrowheads="1"/>
            </p:cNvSpPr>
            <p:nvPr/>
          </p:nvSpPr>
          <p:spPr bwMode="auto">
            <a:xfrm>
              <a:off x="476" y="574"/>
              <a:ext cx="4896" cy="167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7107" name="Line 4"/>
            <p:cNvSpPr>
              <a:spLocks noChangeShapeType="1"/>
            </p:cNvSpPr>
            <p:nvPr/>
          </p:nvSpPr>
          <p:spPr bwMode="auto">
            <a:xfrm>
              <a:off x="476" y="958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8" name="Line 5"/>
            <p:cNvSpPr>
              <a:spLocks noChangeShapeType="1"/>
            </p:cNvSpPr>
            <p:nvPr/>
          </p:nvSpPr>
          <p:spPr bwMode="auto">
            <a:xfrm>
              <a:off x="1100" y="574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9" name="Line 6"/>
            <p:cNvSpPr>
              <a:spLocks noChangeShapeType="1"/>
            </p:cNvSpPr>
            <p:nvPr/>
          </p:nvSpPr>
          <p:spPr bwMode="auto">
            <a:xfrm>
              <a:off x="3212" y="574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Text Box 7"/>
            <p:cNvSpPr txBox="1">
              <a:spLocks noChangeArrowheads="1"/>
            </p:cNvSpPr>
            <p:nvPr/>
          </p:nvSpPr>
          <p:spPr bwMode="auto">
            <a:xfrm>
              <a:off x="476" y="595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运算符</a:t>
              </a:r>
            </a:p>
          </p:txBody>
        </p:sp>
        <p:sp>
          <p:nvSpPr>
            <p:cNvPr id="47111" name="Text Box 8"/>
            <p:cNvSpPr txBox="1">
              <a:spLocks noChangeArrowheads="1"/>
            </p:cNvSpPr>
            <p:nvPr/>
          </p:nvSpPr>
          <p:spPr bwMode="auto">
            <a:xfrm>
              <a:off x="572" y="1153"/>
              <a:ext cx="533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NOT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AND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OR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XOR</a:t>
              </a:r>
            </a:p>
            <a:p>
              <a:pPr eaLnBrk="0" hangingPunct="0"/>
              <a:endPara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7112" name="Text Box 9"/>
            <p:cNvSpPr txBox="1">
              <a:spLocks noChangeArrowheads="1"/>
            </p:cNvSpPr>
            <p:nvPr/>
          </p:nvSpPr>
          <p:spPr bwMode="auto">
            <a:xfrm>
              <a:off x="1426" y="656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运算格式</a:t>
              </a:r>
            </a:p>
          </p:txBody>
        </p:sp>
        <p:sp>
          <p:nvSpPr>
            <p:cNvPr id="47113" name="Text Box 10"/>
            <p:cNvSpPr txBox="1">
              <a:spLocks noChangeArrowheads="1"/>
            </p:cNvSpPr>
            <p:nvPr/>
          </p:nvSpPr>
          <p:spPr bwMode="auto">
            <a:xfrm>
              <a:off x="3538" y="643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运算功能</a:t>
              </a:r>
            </a:p>
          </p:txBody>
        </p:sp>
        <p:sp>
          <p:nvSpPr>
            <p:cNvPr id="47114" name="Text Box 11"/>
            <p:cNvSpPr txBox="1">
              <a:spLocks noChangeArrowheads="1"/>
            </p:cNvSpPr>
            <p:nvPr/>
          </p:nvSpPr>
          <p:spPr bwMode="auto">
            <a:xfrm>
              <a:off x="1244" y="1153"/>
              <a:ext cx="1973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NOT</a:t>
              </a: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 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AND </a:t>
              </a: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表达式2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 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OR </a:t>
              </a: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表达式2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 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XOR </a:t>
              </a: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表达式2</a:t>
              </a:r>
            </a:p>
          </p:txBody>
        </p:sp>
        <p:sp>
          <p:nvSpPr>
            <p:cNvPr id="47115" name="Text Box 12"/>
            <p:cNvSpPr txBox="1">
              <a:spLocks noChangeArrowheads="1"/>
            </p:cNvSpPr>
            <p:nvPr/>
          </p:nvSpPr>
          <p:spPr bwMode="auto">
            <a:xfrm>
              <a:off x="3404" y="1171"/>
              <a:ext cx="884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逻辑非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逻辑与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逻辑或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逻辑异或</a:t>
              </a:r>
            </a:p>
            <a:p>
              <a:pPr eaLnBrk="0" hangingPunct="0"/>
              <a:endPara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323850" y="170021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（2）逻辑运算符</a:t>
            </a: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409575" y="1052513"/>
            <a:ext cx="236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 运算符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5" grpId="0"/>
      <p:bldP spid="15156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1026"/>
          <p:cNvSpPr>
            <a:spLocks noChangeArrowheads="1"/>
          </p:cNvSpPr>
          <p:nvPr/>
        </p:nvSpPr>
        <p:spPr bwMode="auto">
          <a:xfrm>
            <a:off x="611188" y="1125538"/>
            <a:ext cx="661828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</a:rPr>
              <a:t>MOV	    AL , NOT	0F0H</a:t>
            </a:r>
          </a:p>
          <a:p>
            <a:pPr eaLnBrk="0" hangingPunct="0"/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</a:rPr>
              <a:t>MOV	    DX , NOT	0F0H</a:t>
            </a:r>
          </a:p>
          <a:p>
            <a:pPr eaLnBrk="0" hangingPunct="0"/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</a:rPr>
              <a:t>MOV	   BL , 55H  OR 0F0H</a:t>
            </a:r>
          </a:p>
          <a:p>
            <a:pPr eaLnBrk="0" hangingPunct="0"/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</a:rPr>
              <a:t>AND	   BH , 55H AND 0F0H</a:t>
            </a:r>
          </a:p>
          <a:p>
            <a:pPr eaLnBrk="0" hangingPunct="0"/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</a:rPr>
              <a:t>XOR	   CX , 55H XOR 50H</a:t>
            </a:r>
            <a:endParaRPr lang="zh-CN" altLang="en-US" sz="2800" b="1">
              <a:solidFill>
                <a:srgbClr val="99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4067" name="Rectangle 1027"/>
          <p:cNvSpPr>
            <a:spLocks noChangeArrowheads="1"/>
          </p:cNvSpPr>
          <p:nvPr/>
        </p:nvSpPr>
        <p:spPr bwMode="auto">
          <a:xfrm>
            <a:off x="863600" y="3671888"/>
            <a:ext cx="45720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MOV     AL , 0FH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MOV	     DX , 0FF0FH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MOV	     BL , 0F5H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AND       BH , 50H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XOR	     CX ,  5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 bwMode="auto">
          <a:xfrm>
            <a:off x="549275" y="1628775"/>
            <a:ext cx="7772400" cy="3224213"/>
            <a:chOff x="346" y="572"/>
            <a:chExt cx="4896" cy="2031"/>
          </a:xfrm>
        </p:grpSpPr>
        <p:sp>
          <p:nvSpPr>
            <p:cNvPr id="51202" name="Rectangle 3"/>
            <p:cNvSpPr>
              <a:spLocks noChangeArrowheads="1"/>
            </p:cNvSpPr>
            <p:nvPr/>
          </p:nvSpPr>
          <p:spPr bwMode="auto">
            <a:xfrm>
              <a:off x="346" y="590"/>
              <a:ext cx="4896" cy="197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51203" name="Line 4"/>
            <p:cNvSpPr>
              <a:spLocks noChangeShapeType="1"/>
            </p:cNvSpPr>
            <p:nvPr/>
          </p:nvSpPr>
          <p:spPr bwMode="auto">
            <a:xfrm>
              <a:off x="346" y="913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4" name="Line 5"/>
            <p:cNvSpPr>
              <a:spLocks noChangeShapeType="1"/>
            </p:cNvSpPr>
            <p:nvPr/>
          </p:nvSpPr>
          <p:spPr bwMode="auto">
            <a:xfrm>
              <a:off x="970" y="590"/>
              <a:ext cx="0" cy="1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5" name="Line 6"/>
            <p:cNvSpPr>
              <a:spLocks noChangeShapeType="1"/>
            </p:cNvSpPr>
            <p:nvPr/>
          </p:nvSpPr>
          <p:spPr bwMode="auto">
            <a:xfrm>
              <a:off x="3082" y="590"/>
              <a:ext cx="0" cy="1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6" name="Text Box 7"/>
            <p:cNvSpPr txBox="1">
              <a:spLocks noChangeArrowheads="1"/>
            </p:cNvSpPr>
            <p:nvPr/>
          </p:nvSpPr>
          <p:spPr bwMode="auto">
            <a:xfrm>
              <a:off x="346" y="611"/>
              <a:ext cx="692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运算符</a:t>
              </a:r>
            </a:p>
          </p:txBody>
        </p:sp>
        <p:sp>
          <p:nvSpPr>
            <p:cNvPr id="51207" name="Text Box 8"/>
            <p:cNvSpPr txBox="1">
              <a:spLocks noChangeArrowheads="1"/>
            </p:cNvSpPr>
            <p:nvPr/>
          </p:nvSpPr>
          <p:spPr bwMode="auto">
            <a:xfrm>
              <a:off x="442" y="900"/>
              <a:ext cx="372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EQ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NE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LT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LE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GT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GE</a:t>
              </a:r>
            </a:p>
            <a:p>
              <a:pPr eaLnBrk="0" hangingPunct="0"/>
              <a:endPara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51208" name="Text Box 9"/>
            <p:cNvSpPr txBox="1">
              <a:spLocks noChangeArrowheads="1"/>
            </p:cNvSpPr>
            <p:nvPr/>
          </p:nvSpPr>
          <p:spPr bwMode="auto">
            <a:xfrm>
              <a:off x="1542" y="572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运算格式</a:t>
              </a:r>
            </a:p>
          </p:txBody>
        </p:sp>
        <p:sp>
          <p:nvSpPr>
            <p:cNvPr id="51209" name="Text Box 10"/>
            <p:cNvSpPr txBox="1">
              <a:spLocks noChangeArrowheads="1"/>
            </p:cNvSpPr>
            <p:nvPr/>
          </p:nvSpPr>
          <p:spPr bwMode="auto">
            <a:xfrm>
              <a:off x="3810" y="572"/>
              <a:ext cx="88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运算功能</a:t>
              </a:r>
            </a:p>
          </p:txBody>
        </p:sp>
        <p:sp>
          <p:nvSpPr>
            <p:cNvPr id="51210" name="Text Box 11"/>
            <p:cNvSpPr txBox="1">
              <a:spLocks noChangeArrowheads="1"/>
            </p:cNvSpPr>
            <p:nvPr/>
          </p:nvSpPr>
          <p:spPr bwMode="auto">
            <a:xfrm>
              <a:off x="1114" y="935"/>
              <a:ext cx="1812" cy="14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 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EQ </a:t>
              </a: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表达式2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 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NE </a:t>
              </a: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表达式2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 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LT </a:t>
              </a: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表达式2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 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LE </a:t>
              </a: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表达式2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 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GT </a:t>
              </a: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表达式2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 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GE </a:t>
              </a: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表达式2</a:t>
              </a:r>
            </a:p>
          </p:txBody>
        </p:sp>
        <p:sp>
          <p:nvSpPr>
            <p:cNvPr id="51211" name="Text Box 12"/>
            <p:cNvSpPr txBox="1">
              <a:spLocks noChangeArrowheads="1"/>
            </p:cNvSpPr>
            <p:nvPr/>
          </p:nvSpPr>
          <p:spPr bwMode="auto">
            <a:xfrm>
              <a:off x="3082" y="935"/>
              <a:ext cx="2156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两个表达式相等为真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两个表达式不相等为真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 &lt; 表达式2为真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 &lt;= 表达式2为真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 &gt; 表达式2为真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 &gt;= 表达式2为真</a:t>
              </a:r>
            </a:p>
            <a:p>
              <a:pPr eaLnBrk="0" hangingPunct="0"/>
              <a:endPara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53613" name="Text Box 13"/>
          <p:cNvSpPr txBox="1">
            <a:spLocks noChangeArrowheads="1"/>
          </p:cNvSpPr>
          <p:nvPr/>
        </p:nvSpPr>
        <p:spPr bwMode="auto">
          <a:xfrm>
            <a:off x="250825" y="981075"/>
            <a:ext cx="285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（3）关系运算符</a:t>
            </a: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539750" y="4941888"/>
            <a:ext cx="799306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为真，全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为假</a:t>
            </a:r>
          </a:p>
          <a:p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比较时，若为常数按无符号数比较，如果是变量按偏移量比较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3" grpId="0"/>
      <p:bldP spid="1536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496300" cy="38750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FFFF"/>
                </a:solidFill>
                <a:latin typeface="Times New Roman" panose="02020603050405020304" pitchFamily="18" charset="0"/>
              </a:rPr>
              <a:t>2. 等号语句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格式：  符号 = 表达式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 </a:t>
            </a:r>
            <a:r>
              <a:rPr lang="en-US" altLang="zh-CN" sz="2400" b="1">
                <a:latin typeface="Times New Roman" panose="02020603050405020304" pitchFamily="18" charset="0"/>
              </a:rPr>
              <a:t>CONT=5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NUM=10H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NUM=NUM+20H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COUNT=VAR	;COUNT</a:t>
            </a:r>
            <a:r>
              <a:rPr lang="zh-CN" altLang="en-US" sz="2400" b="1">
                <a:latin typeface="Times New Roman" panose="02020603050405020304" pitchFamily="18" charset="0"/>
              </a:rPr>
              <a:t>是变量</a:t>
            </a:r>
            <a:r>
              <a:rPr lang="en-US" altLang="zh-CN" sz="2400" b="1">
                <a:latin typeface="Times New Roman" panose="02020603050405020304" pitchFamily="18" charset="0"/>
              </a:rPr>
              <a:t>VAR</a:t>
            </a:r>
            <a:r>
              <a:rPr lang="zh-CN" altLang="en-US" sz="2400" b="1">
                <a:latin typeface="Times New Roman" panose="02020603050405020304" pitchFamily="18" charset="0"/>
              </a:rPr>
              <a:t>的别名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COUNT=NUM         ;COUNT</a:t>
            </a:r>
            <a:r>
              <a:rPr lang="zh-CN" altLang="en-US" sz="2400" b="1">
                <a:latin typeface="Times New Roman" panose="02020603050405020304" pitchFamily="18" charset="0"/>
              </a:rPr>
              <a:t>是常数</a:t>
            </a:r>
            <a:r>
              <a:rPr lang="en-US" altLang="zh-CN" sz="2400" b="1">
                <a:latin typeface="Times New Roman" panose="02020603050405020304" pitchFamily="18" charset="0"/>
              </a:rPr>
              <a:t>NUM</a:t>
            </a:r>
            <a:r>
              <a:rPr lang="zh-CN" altLang="en-US" sz="2400" b="1">
                <a:latin typeface="Times New Roman" panose="02020603050405020304" pitchFamily="18" charset="0"/>
              </a:rPr>
              <a:t>的别名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CC00"/>
                </a:solidFill>
                <a:latin typeface="Times New Roman" panose="02020603050405020304" pitchFamily="18" charset="0"/>
              </a:rPr>
              <a:t>表达式形式同上，但可多次重新定义同一符号。</a:t>
            </a:r>
          </a:p>
          <a:p>
            <a:pPr eaLnBrk="1" hangingPunct="1"/>
            <a:endParaRPr lang="zh-CN" altLang="en-US" sz="2400" b="1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415925" y="139700"/>
            <a:ext cx="3878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一、符号定义语句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8625" y="4857750"/>
            <a:ext cx="728662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800" b="1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800" b="1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  </a:t>
            </a:r>
            <a:r>
              <a:rPr lang="en-US" altLang="zh-CN" sz="2800" b="1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LABEL</a:t>
            </a:r>
            <a:r>
              <a:rPr lang="zh-CN" altLang="en-US" sz="2800" b="1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语句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28813" y="5500688"/>
            <a:ext cx="4286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名字     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LABEL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类型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  <p:bldP spid="406532" grpId="0"/>
      <p:bldP spid="4" grpId="0" build="p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050"/>
          <p:cNvSpPr txBox="1">
            <a:spLocks noChangeArrowheads="1"/>
          </p:cNvSpPr>
          <p:nvPr/>
        </p:nvSpPr>
        <p:spPr bwMode="auto">
          <a:xfrm>
            <a:off x="657225" y="836613"/>
            <a:ext cx="8162925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600" b="1">
                <a:solidFill>
                  <a:srgbClr val="99FF66"/>
                </a:solidFill>
                <a:latin typeface="Times New Roman" panose="02020603050405020304" pitchFamily="18" charset="0"/>
              </a:rPr>
              <a:t>DATA    SEGMENT</a:t>
            </a:r>
          </a:p>
          <a:p>
            <a:pPr eaLnBrk="0" hangingPunct="0"/>
            <a:r>
              <a:rPr lang="en-US" altLang="zh-CN" sz="2600" b="1">
                <a:latin typeface="Times New Roman" panose="02020603050405020304" pitchFamily="18" charset="0"/>
              </a:rPr>
              <a:t>     </a:t>
            </a:r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ORG 10H</a:t>
            </a:r>
          </a:p>
          <a:p>
            <a:pPr eaLnBrk="0" hangingPunct="0"/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     NUM1=1234</a:t>
            </a:r>
          </a:p>
          <a:p>
            <a:pPr eaLnBrk="0" hangingPunct="0"/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     NUM2=1234H</a:t>
            </a:r>
          </a:p>
          <a:p>
            <a:pPr eaLnBrk="0" hangingPunct="0"/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     DA_BYTE         DB	10H	DUP(0)</a:t>
            </a:r>
          </a:p>
          <a:p>
            <a:pPr eaLnBrk="0" hangingPunct="0"/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     DA_WORD	DW	10H	DUP(0)</a:t>
            </a:r>
          </a:p>
          <a:p>
            <a:pPr eaLnBrk="0" hangingPunct="0"/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     DA_VAR1	DW	</a:t>
            </a:r>
          </a:p>
          <a:p>
            <a:pPr eaLnBrk="0" hangingPunct="0"/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                 NUM2+DA_BYTE	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</a:rPr>
              <a:t>GT</a:t>
            </a:r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 NUM1+DA_WORD</a:t>
            </a:r>
          </a:p>
          <a:p>
            <a:pPr eaLnBrk="0" hangingPunct="0"/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     DA_VAR2	DB	NUM1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</a:rPr>
              <a:t>LE</a:t>
            </a:r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 NUM2</a:t>
            </a:r>
          </a:p>
          <a:p>
            <a:pPr eaLnBrk="0" hangingPunct="0"/>
            <a:r>
              <a:rPr lang="en-US" altLang="zh-CN" sz="2600" b="1">
                <a:solidFill>
                  <a:srgbClr val="99FF66"/>
                </a:solidFill>
                <a:latin typeface="Times New Roman" panose="02020603050405020304" pitchFamily="18" charset="0"/>
              </a:rPr>
              <a:t>DATA   ENDS</a:t>
            </a:r>
          </a:p>
          <a:p>
            <a:pPr eaLnBrk="0" hangingPunct="0"/>
            <a:r>
              <a:rPr lang="en-US" altLang="zh-CN" sz="2600" b="1">
                <a:latin typeface="Times New Roman" panose="02020603050405020304" pitchFamily="18" charset="0"/>
              </a:rPr>
              <a:t>	</a:t>
            </a:r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0" hangingPunct="0"/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	MOV	AX , NUM1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</a:rPr>
              <a:t>LT</a:t>
            </a:r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 NUM2</a:t>
            </a:r>
          </a:p>
          <a:p>
            <a:pPr eaLnBrk="0" hangingPunct="0"/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	MOV	BL , NUM1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</a:rPr>
              <a:t>GE</a:t>
            </a:r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 NUM2</a:t>
            </a:r>
          </a:p>
          <a:p>
            <a:pPr eaLnBrk="0" hangingPunct="0"/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	MOV 	CX , DA_WORD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</a:rPr>
              <a:t>GT</a:t>
            </a:r>
            <a:r>
              <a:rPr lang="en-US" altLang="zh-CN" sz="2600" b="1">
                <a:solidFill>
                  <a:schemeClr val="bg1"/>
                </a:solidFill>
                <a:latin typeface="Times New Roman" panose="02020603050405020304" pitchFamily="18" charset="0"/>
              </a:rPr>
              <a:t> DA_BYTE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817563" y="836613"/>
            <a:ext cx="7210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		</a:t>
            </a: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DA_VAR1	DW	0FFFFH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DA_VAR2	DB	0FFH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MOV	  AX , 0FFFFH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MOV	  BL , 0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MOV  CX , 0FFFFH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107950" y="4724400"/>
            <a:ext cx="907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CC00"/>
                </a:solidFill>
                <a:ea typeface="华文新魏" panose="02010800040101010101" pitchFamily="2" charset="-122"/>
              </a:rPr>
              <a:t>可以对两个常数进行比较，不能用常数与偏移量进行比较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/>
      <p:bldP spid="3461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652463" y="1628775"/>
            <a:ext cx="80962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格式：&lt;运算符&gt;  &lt;地址表达式&gt;</a:t>
            </a:r>
          </a:p>
          <a:p>
            <a:pPr eaLnBrk="0" hangingPunct="0">
              <a:spcBef>
                <a:spcPct val="25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运算对象是存储器操作数，由变量名或标号组成地址表达式</a:t>
            </a:r>
          </a:p>
          <a:p>
            <a:pPr eaLnBrk="0" hangingPunct="0">
              <a:spcBef>
                <a:spcPct val="25000"/>
              </a:spcBef>
              <a:buClr>
                <a:srgbClr val="FF66FF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SEG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: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返回变量所在的段值			</a:t>
            </a:r>
          </a:p>
          <a:p>
            <a:pPr eaLnBrk="0" hangingPunct="0">
              <a:spcBef>
                <a:spcPct val="25000"/>
              </a:spcBef>
              <a:buClr>
                <a:srgbClr val="FF66FF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OFFSET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返回变量所在偏移</a:t>
            </a:r>
          </a:p>
          <a:p>
            <a:pPr eaLnBrk="0" hangingPunct="0">
              <a:spcBef>
                <a:spcPct val="25000"/>
              </a:spcBef>
              <a:buClr>
                <a:srgbClr val="FF66FF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TYPE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返回变量的类型		</a:t>
            </a:r>
          </a:p>
          <a:p>
            <a:pPr eaLnBrk="0" hangingPunct="0">
              <a:spcBef>
                <a:spcPct val="25000"/>
              </a:spcBef>
              <a:buClr>
                <a:srgbClr val="FF66FF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LENGTH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返回数组变量的元素个数	</a:t>
            </a:r>
          </a:p>
          <a:p>
            <a:pPr eaLnBrk="0" hangingPunct="0">
              <a:spcBef>
                <a:spcPct val="25000"/>
              </a:spcBef>
              <a:buClr>
                <a:srgbClr val="FF66FF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SIZE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返回数组变量所占的总字节数</a:t>
            </a:r>
          </a:p>
          <a:p>
            <a:pPr eaLnBrk="0" hangingPunct="0">
              <a:spcBef>
                <a:spcPct val="25000"/>
              </a:spcBef>
              <a:buClr>
                <a:srgbClr val="FF66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SIZE= TYPE* LENGTH</a:t>
            </a: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250825" y="1049338"/>
            <a:ext cx="4073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lang="zh-CN" altLang="en-US" sz="32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（4）数值返回运算符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7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build="p"/>
      <p:bldP spid="34714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1026"/>
          <p:cNvSpPr>
            <a:spLocks noChangeArrowheads="1"/>
          </p:cNvSpPr>
          <p:nvPr/>
        </p:nvSpPr>
        <p:spPr bwMode="auto">
          <a:xfrm>
            <a:off x="179388" y="1008063"/>
            <a:ext cx="5853112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假设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DATA</a:t>
            </a: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的段基值是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7A4EH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		SEGMENT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ORG	30H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DA1		DB	20H	DUP(12H)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DA2		DW	DA1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		ENDS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AX , SEG	DA1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BX , SEG	DA2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SI , OFFSET	DA1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CX , DA2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DI , OFFSET	DA2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DX , OFFSET  DA1+4</a:t>
            </a:r>
          </a:p>
        </p:txBody>
      </p:sp>
      <p:sp>
        <p:nvSpPr>
          <p:cNvPr id="348164" name="Rectangle 1028"/>
          <p:cNvSpPr>
            <a:spLocks noChangeArrowheads="1"/>
          </p:cNvSpPr>
          <p:nvPr/>
        </p:nvSpPr>
        <p:spPr bwMode="auto">
          <a:xfrm>
            <a:off x="6175375" y="4005263"/>
            <a:ext cx="37258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MOV	AX , 7A4EH</a:t>
            </a: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MOV	BX , 7A4EH</a:t>
            </a: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MOV	SI , 30H</a:t>
            </a: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MOV	CX , DA2</a:t>
            </a: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MOV	DI , 50H</a:t>
            </a: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MOV	DX , 34H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539750" y="1614488"/>
            <a:ext cx="7848600" cy="4046537"/>
            <a:chOff x="340" y="1017"/>
            <a:chExt cx="4944" cy="2549"/>
          </a:xfrm>
        </p:grpSpPr>
        <p:sp>
          <p:nvSpPr>
            <p:cNvPr id="61442" name="Text Box 12"/>
            <p:cNvSpPr txBox="1">
              <a:spLocks noChangeArrowheads="1"/>
            </p:cNvSpPr>
            <p:nvPr/>
          </p:nvSpPr>
          <p:spPr bwMode="auto">
            <a:xfrm>
              <a:off x="340" y="1017"/>
              <a:ext cx="14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TYPE </a:t>
              </a:r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运算符</a:t>
              </a:r>
            </a:p>
          </p:txBody>
        </p:sp>
        <p:grpSp>
          <p:nvGrpSpPr>
            <p:cNvPr id="61443" name="Group 19"/>
            <p:cNvGrpSpPr/>
            <p:nvPr/>
          </p:nvGrpSpPr>
          <p:grpSpPr bwMode="auto">
            <a:xfrm>
              <a:off x="385" y="1406"/>
              <a:ext cx="4899" cy="2160"/>
              <a:chOff x="385" y="1203"/>
              <a:chExt cx="4899" cy="2160"/>
            </a:xfrm>
          </p:grpSpPr>
          <p:sp>
            <p:nvSpPr>
              <p:cNvPr id="61444" name="Rectangle 3"/>
              <p:cNvSpPr>
                <a:spLocks noChangeArrowheads="1"/>
              </p:cNvSpPr>
              <p:nvPr/>
            </p:nvSpPr>
            <p:spPr bwMode="auto">
              <a:xfrm>
                <a:off x="388" y="1203"/>
                <a:ext cx="4896" cy="216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61445" name="Line 4"/>
              <p:cNvSpPr>
                <a:spLocks noChangeShapeType="1"/>
              </p:cNvSpPr>
              <p:nvPr/>
            </p:nvSpPr>
            <p:spPr bwMode="auto">
              <a:xfrm>
                <a:off x="385" y="1587"/>
                <a:ext cx="48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46" name="Line 5"/>
              <p:cNvSpPr>
                <a:spLocks noChangeShapeType="1"/>
              </p:cNvSpPr>
              <p:nvPr/>
            </p:nvSpPr>
            <p:spPr bwMode="auto">
              <a:xfrm>
                <a:off x="1009" y="1203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47" name="Line 6"/>
              <p:cNvSpPr>
                <a:spLocks noChangeShapeType="1"/>
              </p:cNvSpPr>
              <p:nvPr/>
            </p:nvSpPr>
            <p:spPr bwMode="auto">
              <a:xfrm>
                <a:off x="3121" y="1203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48" name="Text Box 7"/>
              <p:cNvSpPr txBox="1">
                <a:spLocks noChangeArrowheads="1"/>
              </p:cNvSpPr>
              <p:nvPr/>
            </p:nvSpPr>
            <p:spPr bwMode="auto">
              <a:xfrm>
                <a:off x="481" y="1787"/>
                <a:ext cx="500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变量</a:t>
                </a:r>
              </a:p>
              <a:p>
                <a:pPr eaLnBrk="0" hangingPunct="0"/>
                <a:endPara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eaLnBrk="0" hangingPunct="0"/>
                <a:endPara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eaLnBrk="0" hangingPunct="0"/>
                <a:endPara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eaLnBrk="0" hangingPunct="0"/>
                <a:r>
                  <a:rPr lang="zh-CN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标号</a:t>
                </a:r>
              </a:p>
            </p:txBody>
          </p:sp>
          <p:sp>
            <p:nvSpPr>
              <p:cNvPr id="61449" name="Text Box 8"/>
              <p:cNvSpPr txBox="1">
                <a:spLocks noChangeArrowheads="1"/>
              </p:cNvSpPr>
              <p:nvPr/>
            </p:nvSpPr>
            <p:spPr bwMode="auto">
              <a:xfrm>
                <a:off x="1335" y="1285"/>
                <a:ext cx="8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类型属性</a:t>
                </a:r>
              </a:p>
            </p:txBody>
          </p:sp>
          <p:sp>
            <p:nvSpPr>
              <p:cNvPr id="61450" name="Text Box 9"/>
              <p:cNvSpPr txBox="1">
                <a:spLocks noChangeArrowheads="1"/>
              </p:cNvSpPr>
              <p:nvPr/>
            </p:nvSpPr>
            <p:spPr bwMode="auto">
              <a:xfrm>
                <a:off x="3447" y="1272"/>
                <a:ext cx="8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运算结果</a:t>
                </a:r>
              </a:p>
            </p:txBody>
          </p:sp>
          <p:sp>
            <p:nvSpPr>
              <p:cNvPr id="61451" name="Text Box 10"/>
              <p:cNvSpPr txBox="1">
                <a:spLocks noChangeArrowheads="1"/>
              </p:cNvSpPr>
              <p:nvPr/>
            </p:nvSpPr>
            <p:spPr bwMode="auto">
              <a:xfrm>
                <a:off x="1474" y="1616"/>
                <a:ext cx="842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BYTE</a:t>
                </a:r>
              </a:p>
              <a:p>
                <a:pPr eaLnBrk="0" hangingPunct="0"/>
                <a:r>
                  <a:rPr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WORD</a:t>
                </a:r>
              </a:p>
              <a:p>
                <a:pPr eaLnBrk="0" hangingPunct="0"/>
                <a:r>
                  <a:rPr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DWORD</a:t>
                </a:r>
              </a:p>
            </p:txBody>
          </p:sp>
          <p:sp>
            <p:nvSpPr>
              <p:cNvPr id="61452" name="Text Box 11"/>
              <p:cNvSpPr txBox="1">
                <a:spLocks noChangeArrowheads="1"/>
              </p:cNvSpPr>
              <p:nvPr/>
            </p:nvSpPr>
            <p:spPr bwMode="auto">
              <a:xfrm>
                <a:off x="3802" y="1593"/>
                <a:ext cx="212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</a:t>
                </a:r>
              </a:p>
              <a:p>
                <a:pPr eaLnBrk="0" hangingPunct="0"/>
                <a:r>
                  <a:rPr lang="zh-CN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2</a:t>
                </a:r>
              </a:p>
              <a:p>
                <a:pPr eaLnBrk="0" hangingPunct="0"/>
                <a:r>
                  <a:rPr lang="zh-CN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4</a:t>
                </a:r>
              </a:p>
            </p:txBody>
          </p:sp>
          <p:sp>
            <p:nvSpPr>
              <p:cNvPr id="61453" name="Line 13"/>
              <p:cNvSpPr>
                <a:spLocks noChangeShapeType="1"/>
              </p:cNvSpPr>
              <p:nvPr/>
            </p:nvSpPr>
            <p:spPr bwMode="auto">
              <a:xfrm>
                <a:off x="385" y="2403"/>
                <a:ext cx="48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54" name="Text Box 14"/>
              <p:cNvSpPr txBox="1">
                <a:spLocks noChangeArrowheads="1"/>
              </p:cNvSpPr>
              <p:nvPr/>
            </p:nvSpPr>
            <p:spPr bwMode="auto">
              <a:xfrm>
                <a:off x="1606" y="2614"/>
                <a:ext cx="63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NEAR</a:t>
                </a:r>
              </a:p>
              <a:p>
                <a:pPr eaLnBrk="0" hangingPunct="0"/>
                <a:r>
                  <a:rPr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FAR</a:t>
                </a:r>
              </a:p>
            </p:txBody>
          </p:sp>
          <p:sp>
            <p:nvSpPr>
              <p:cNvPr id="61455" name="Text Box 15"/>
              <p:cNvSpPr txBox="1">
                <a:spLocks noChangeArrowheads="1"/>
              </p:cNvSpPr>
              <p:nvPr/>
            </p:nvSpPr>
            <p:spPr bwMode="auto">
              <a:xfrm>
                <a:off x="3783" y="2614"/>
                <a:ext cx="276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-1</a:t>
                </a:r>
              </a:p>
              <a:p>
                <a:pPr eaLnBrk="0" hangingPunct="0"/>
                <a:r>
                  <a:rPr lang="zh-CN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-2</a:t>
                </a:r>
              </a:p>
            </p:txBody>
          </p:sp>
        </p:grpSp>
      </p:grp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611188" y="5661025"/>
            <a:ext cx="622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CC00"/>
                </a:solidFill>
                <a:ea typeface="华文新魏" panose="02010800040101010101" pitchFamily="2" charset="-122"/>
              </a:rPr>
              <a:t>用数字形式表示变量和标号的类型属性</a:t>
            </a:r>
          </a:p>
        </p:txBody>
      </p:sp>
      <p:sp>
        <p:nvSpPr>
          <p:cNvPr id="159762" name="Rectangle 18"/>
          <p:cNvSpPr>
            <a:spLocks noChangeArrowheads="1"/>
          </p:cNvSpPr>
          <p:nvPr/>
        </p:nvSpPr>
        <p:spPr bwMode="auto">
          <a:xfrm>
            <a:off x="250825" y="981075"/>
            <a:ext cx="4073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lang="zh-CN" altLang="en-US" sz="32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（4）数值返回运算符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60" grpId="0"/>
      <p:bldP spid="15976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684213" y="981075"/>
            <a:ext cx="78486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DA_BYTE	        DB   	12H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DA_WORD        DW  	3456H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DA_DWORD     DD	789AH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...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MOV	  AL , TYPE	DA_BYTE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MOV	  BL , TYPE	 DA_WORD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MOV	  CL , TYPE	 DA_DWORD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...</a:t>
            </a:r>
          </a:p>
          <a:p>
            <a:pPr eaLnBrk="0" hangingPunct="0"/>
            <a:endParaRPr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</a:rPr>
              <a:t>	MOV	  AL , 1</a:t>
            </a:r>
          </a:p>
          <a:p>
            <a:pPr eaLnBrk="0" hangingPunct="0"/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</a:rPr>
              <a:t>	MOV	  BL , 2</a:t>
            </a:r>
          </a:p>
          <a:p>
            <a:pPr eaLnBrk="0" hangingPunct="0"/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</a:rPr>
              <a:t>	MOV  CL , 4</a:t>
            </a:r>
            <a:endParaRPr lang="zh-CN" altLang="en-US" sz="2800" b="1">
              <a:solidFill>
                <a:srgbClr val="99FF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0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0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0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0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0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597025"/>
            <a:ext cx="8229600" cy="536575"/>
          </a:xfrm>
        </p:spPr>
        <p:txBody>
          <a:bodyPr/>
          <a:lstStyle/>
          <a:p>
            <a:pPr eaLnBrk="1" hangingPunct="1"/>
            <a:r>
              <a:rPr lang="en-US" altLang="zh-CN" sz="2400">
                <a:solidFill>
                  <a:srgbClr val="99FF66"/>
                </a:solidFill>
              </a:rPr>
              <a:t>LENGTH</a:t>
            </a:r>
            <a:r>
              <a:rPr lang="zh-CN" altLang="en-US" sz="2400">
                <a:solidFill>
                  <a:srgbClr val="99FF66"/>
                </a:solidFill>
              </a:rPr>
              <a:t>与</a:t>
            </a:r>
            <a:r>
              <a:rPr lang="en-US" altLang="zh-CN" sz="2400">
                <a:solidFill>
                  <a:srgbClr val="99FF66"/>
                </a:solidFill>
              </a:rPr>
              <a:t>SIZE</a:t>
            </a:r>
            <a:r>
              <a:rPr lang="zh-CN" altLang="en-US" sz="2400">
                <a:solidFill>
                  <a:srgbClr val="99FF66"/>
                </a:solidFill>
              </a:rPr>
              <a:t>运算符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360363" y="2133600"/>
            <a:ext cx="7667625" cy="4248150"/>
          </a:xfrm>
        </p:spPr>
        <p:txBody>
          <a:bodyPr/>
          <a:lstStyle/>
          <a:p>
            <a:pPr eaLnBrk="1" hangingPunct="1"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latin typeface="Times New Roman" panose="02020603050405020304" pitchFamily="18" charset="0"/>
              </a:rPr>
              <a:t>LENGTH</a:t>
            </a:r>
            <a:r>
              <a:rPr lang="zh-CN" altLang="en-US" sz="2400">
                <a:latin typeface="Times New Roman" panose="02020603050405020304" pitchFamily="18" charset="0"/>
              </a:rPr>
              <a:t>运算符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返回数组变量的元素个数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如果变量用</a:t>
            </a:r>
            <a:r>
              <a:rPr lang="en-US" altLang="zh-CN" sz="2400">
                <a:latin typeface="Times New Roman" panose="02020603050405020304" pitchFamily="18" charset="0"/>
              </a:rPr>
              <a:t>DUP</a:t>
            </a:r>
            <a:r>
              <a:rPr lang="zh-CN" altLang="en-US" sz="2400">
                <a:latin typeface="Times New Roman" panose="02020603050405020304" pitchFamily="18" charset="0"/>
              </a:rPr>
              <a:t>定义，</a:t>
            </a:r>
            <a:r>
              <a:rPr lang="en-US" altLang="zh-CN" sz="2400">
                <a:latin typeface="Times New Roman" panose="02020603050405020304" pitchFamily="18" charset="0"/>
              </a:rPr>
              <a:t>Length</a:t>
            </a:r>
            <a:r>
              <a:rPr lang="zh-CN" altLang="en-US" sz="2400">
                <a:latin typeface="Times New Roman" panose="02020603050405020304" pitchFamily="18" charset="0"/>
              </a:rPr>
              <a:t>为外层</a:t>
            </a:r>
            <a:r>
              <a:rPr lang="en-US" altLang="zh-CN" sz="2400">
                <a:latin typeface="Times New Roman" panose="02020603050405020304" pitchFamily="18" charset="0"/>
              </a:rPr>
              <a:t>DUP</a:t>
            </a:r>
            <a:r>
              <a:rPr lang="zh-CN" altLang="en-US" sz="2400">
                <a:latin typeface="Times New Roman" panose="02020603050405020304" pitchFamily="18" charset="0"/>
              </a:rPr>
              <a:t>的值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如果没有</a:t>
            </a:r>
            <a:r>
              <a:rPr lang="en-US" altLang="zh-CN" sz="2400">
                <a:latin typeface="Times New Roman" panose="02020603050405020304" pitchFamily="18" charset="0"/>
              </a:rPr>
              <a:t>DUP</a:t>
            </a:r>
            <a:r>
              <a:rPr lang="zh-CN" altLang="en-US" sz="2400">
                <a:latin typeface="Times New Roman" panose="02020603050405020304" pitchFamily="18" charset="0"/>
              </a:rPr>
              <a:t>定义，结果为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latin typeface="Times New Roman" panose="02020603050405020304" pitchFamily="18" charset="0"/>
              </a:rPr>
              <a:t>SIZE</a:t>
            </a:r>
            <a:r>
              <a:rPr lang="zh-CN" altLang="en-US" sz="2400">
                <a:latin typeface="Times New Roman" panose="02020603050405020304" pitchFamily="18" charset="0"/>
              </a:rPr>
              <a:t>运算符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数组变量所占的总字节数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SIZE</a:t>
            </a:r>
            <a:r>
              <a:rPr lang="zh-CN" altLang="en-US" sz="2400">
                <a:latin typeface="Times New Roman" panose="02020603050405020304" pitchFamily="18" charset="0"/>
              </a:rPr>
              <a:t>是</a:t>
            </a:r>
            <a:r>
              <a:rPr lang="en-US" altLang="zh-CN" sz="2400">
                <a:latin typeface="Times New Roman" panose="02020603050405020304" pitchFamily="18" charset="0"/>
              </a:rPr>
              <a:t>LENGTH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TYPE</a:t>
            </a:r>
            <a:r>
              <a:rPr lang="zh-CN" altLang="en-US" sz="2400">
                <a:latin typeface="Times New Roman" panose="02020603050405020304" pitchFamily="18" charset="0"/>
              </a:rPr>
              <a:t>的乘积</a:t>
            </a:r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250825" y="981075"/>
            <a:ext cx="4073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lang="zh-CN" altLang="en-US" sz="32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（4）数值返回运算符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/>
      <p:bldP spid="409603" grpId="0" build="p"/>
      <p:bldP spid="40960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134938" y="884238"/>
            <a:ext cx="6686550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i="1">
                <a:solidFill>
                  <a:srgbClr val="99FF66"/>
                </a:solidFill>
                <a:latin typeface="Times New Roman" panose="02020603050405020304" pitchFamily="18" charset="0"/>
              </a:rPr>
              <a:t>DATA		SEGMENT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VAR1		DB	10H	DUP(0)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VAR2		DB	10H,	20H,	30H,	40H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VAR3		DW	10H	DUP(‘A’, 4 DUP(3))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VAR4		DB	‘COMPUTER’</a:t>
            </a:r>
          </a:p>
          <a:p>
            <a:pPr eaLnBrk="0" hangingPunct="0"/>
            <a:r>
              <a:rPr lang="en-US" altLang="zh-CN" sz="2400" b="1" i="1">
                <a:solidFill>
                  <a:srgbClr val="99FF66"/>
                </a:solidFill>
                <a:latin typeface="Times New Roman" panose="02020603050405020304" pitchFamily="18" charset="0"/>
              </a:rPr>
              <a:t>DATA		ENDS</a:t>
            </a:r>
          </a:p>
          <a:p>
            <a:pPr eaLnBrk="0" hangingPunct="0"/>
            <a:r>
              <a:rPr lang="en-US" altLang="zh-CN" sz="2400" b="1"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AL , LENGTH	VAR1	;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AH , SIZE		VAR1	;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BL , LENGTH	VAR2	;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BH , SIZE		VAR2	;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CL , LENGTH	VAR3	;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CH , SIZE		VAR3 ;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DL , LENGTH	VAR4	;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DH , SIZE		VAR4	;</a:t>
            </a:r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7164388" y="3429000"/>
            <a:ext cx="1944687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(AL)=10H</a:t>
            </a: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(AH)=10H</a:t>
            </a: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(BL)=1</a:t>
            </a: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(BH)=1</a:t>
            </a: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(CL)=10H</a:t>
            </a: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(CH)=20H</a:t>
            </a: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(DL)=1</a:t>
            </a: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(DH)=1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8729663" cy="54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求数组</a:t>
            </a:r>
            <a:r>
              <a:rPr lang="en-US" altLang="zh-CN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ARRAY</a:t>
            </a:r>
            <a:r>
              <a:rPr lang="zh-CN" altLang="en-US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的各数据项的累加和，从数组最后一个数据项开始进行累加。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ARRAY	DW	20H	DUP(4)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	...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	XOR	AX , AX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	MOV	SI , OFFSET  ARRAY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	ADD	SI , SIZE  ARRAY-TYPE  ARRAY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	MOV	CX , LENGTH  ARRAY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LOP:		ADD	AX , [SI]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	SUB	SI , TYPE  ARRAY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	LOOP	LOP</a:t>
            </a:r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468313" y="112713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ea typeface="华文新魏" panose="02010800040101010101" pitchFamily="2" charset="-122"/>
              </a:rPr>
              <a:t>例：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/>
      <p:bldP spid="35225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Text Box 1027"/>
          <p:cNvSpPr txBox="1">
            <a:spLocks noChangeArrowheads="1"/>
          </p:cNvSpPr>
          <p:nvPr/>
        </p:nvSpPr>
        <p:spPr bwMode="auto">
          <a:xfrm>
            <a:off x="395288" y="836613"/>
            <a:ext cx="8748712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（5）属性运算符</a:t>
            </a:r>
          </a:p>
          <a:p>
            <a:pPr eaLnBrk="0" hangingPunct="0"/>
            <a:r>
              <a:rPr lang="en-US" altLang="zh-CN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PTR:	</a:t>
            </a: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类型  </a:t>
            </a:r>
            <a:r>
              <a:rPr lang="en-US" altLang="zh-CN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PTR  </a:t>
            </a: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地址表达式</a:t>
            </a:r>
          </a:p>
          <a:p>
            <a:pPr eaLnBrk="0" hangingPunct="0"/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类型可以是：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BYTE ,WORD,DWORD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或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NEAR FAR</a:t>
            </a:r>
          </a:p>
          <a:p>
            <a:pPr eaLnBrk="0" hangingPunct="0"/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仅在当前语句中有效，是一种临时设置。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DA_BYTE DB 20H DUP(0)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DA_WORD DW 10H DUP(0)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WORD  PTR   DA_BYTE [10], AX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ADD  BYTE  PTR DA_WORD [DI], BL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INC  BYTE PTR [SI]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SUB WORD PTR  [BX],30H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JMP FAR PTR  SUB1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5" name="Text Box 1029"/>
          <p:cNvSpPr txBox="1">
            <a:spLocks noChangeArrowheads="1"/>
          </p:cNvSpPr>
          <p:nvPr/>
        </p:nvSpPr>
        <p:spPr bwMode="auto">
          <a:xfrm>
            <a:off x="395288" y="125413"/>
            <a:ext cx="38782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二、数据定义语句</a:t>
            </a:r>
          </a:p>
        </p:txBody>
      </p:sp>
      <p:grpSp>
        <p:nvGrpSpPr>
          <p:cNvPr id="2" name="Group 1036"/>
          <p:cNvGrpSpPr/>
          <p:nvPr/>
        </p:nvGrpSpPr>
        <p:grpSpPr bwMode="auto">
          <a:xfrm>
            <a:off x="395288" y="981075"/>
            <a:ext cx="8280400" cy="2287588"/>
            <a:chOff x="340" y="709"/>
            <a:chExt cx="5216" cy="1441"/>
          </a:xfrm>
        </p:grpSpPr>
        <p:sp>
          <p:nvSpPr>
            <p:cNvPr id="337926" name="Text Box 1030"/>
            <p:cNvSpPr txBox="1">
              <a:spLocks noChangeArrowheads="1"/>
            </p:cNvSpPr>
            <p:nvPr/>
          </p:nvSpPr>
          <p:spPr bwMode="auto">
            <a:xfrm>
              <a:off x="340" y="709"/>
              <a:ext cx="5216" cy="1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基本格式：</a:t>
              </a:r>
            </a:p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        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DB</a:t>
              </a:r>
            </a:p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变量名       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DW</a:t>
              </a: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表达式1,表达式2,...</a:t>
              </a: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</a:p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        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DD</a:t>
              </a:r>
            </a:p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保留存储空间，并可以完成数据的初始化。</a:t>
              </a:r>
            </a:p>
          </p:txBody>
        </p:sp>
        <p:sp>
          <p:nvSpPr>
            <p:cNvPr id="88068" name="AutoShape 1032"/>
            <p:cNvSpPr/>
            <p:nvPr/>
          </p:nvSpPr>
          <p:spPr bwMode="auto">
            <a:xfrm>
              <a:off x="1925" y="1071"/>
              <a:ext cx="48" cy="72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88069" name="AutoShape 1033"/>
            <p:cNvSpPr/>
            <p:nvPr/>
          </p:nvSpPr>
          <p:spPr bwMode="auto">
            <a:xfrm>
              <a:off x="1290" y="1071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337930" name="Text Box 1034"/>
          <p:cNvSpPr txBox="1">
            <a:spLocks noChangeArrowheads="1"/>
          </p:cNvSpPr>
          <p:nvPr/>
        </p:nvSpPr>
        <p:spPr bwMode="auto">
          <a:xfrm>
            <a:off x="539750" y="3429000"/>
            <a:ext cx="75438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字节		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BYTE	1</a:t>
            </a:r>
          </a:p>
          <a:p>
            <a:pPr>
              <a:spcBef>
                <a:spcPct val="3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字		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WORD	2</a:t>
            </a:r>
          </a:p>
          <a:p>
            <a:pPr>
              <a:spcBef>
                <a:spcPct val="3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双字		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DWORD	4</a:t>
            </a:r>
          </a:p>
          <a:p>
            <a:pPr>
              <a:spcBef>
                <a:spcPct val="3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四字		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QWORD	8</a:t>
            </a:r>
          </a:p>
          <a:p>
            <a:pPr>
              <a:spcBef>
                <a:spcPct val="3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十字节	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TBYTE	10</a:t>
            </a:r>
          </a:p>
        </p:txBody>
      </p:sp>
      <p:sp>
        <p:nvSpPr>
          <p:cNvPr id="337931" name="Text Box 1035"/>
          <p:cNvSpPr txBox="1">
            <a:spLocks noChangeArrowheads="1"/>
          </p:cNvSpPr>
          <p:nvPr/>
        </p:nvSpPr>
        <p:spPr bwMode="auto">
          <a:xfrm>
            <a:off x="7108825" y="3500438"/>
            <a:ext cx="776288" cy="2652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DB</a:t>
            </a:r>
          </a:p>
          <a:p>
            <a:pPr>
              <a:spcBef>
                <a:spcPct val="25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DW</a:t>
            </a:r>
          </a:p>
          <a:p>
            <a:pPr>
              <a:spcBef>
                <a:spcPct val="25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DD</a:t>
            </a:r>
          </a:p>
          <a:p>
            <a:pPr>
              <a:spcBef>
                <a:spcPct val="25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DQ</a:t>
            </a:r>
          </a:p>
          <a:p>
            <a:pPr>
              <a:spcBef>
                <a:spcPct val="25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DT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5" grpId="0" build="p"/>
      <p:bldP spid="337930" grpId="0"/>
      <p:bldP spid="3379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229600" cy="4679950"/>
          </a:xfrm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</a:rPr>
              <a:t>THIS：THIS </a:t>
            </a:r>
            <a:r>
              <a:rPr lang="en-US" altLang="zh-CN" sz="2400">
                <a:solidFill>
                  <a:srgbClr val="99FF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solidFill>
                  <a:srgbClr val="99FF66"/>
                </a:solidFill>
                <a:latin typeface="Times New Roman" panose="02020603050405020304" pitchFamily="18" charset="0"/>
              </a:rPr>
              <a:t>类型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THIS</a:t>
            </a:r>
            <a:r>
              <a:rPr lang="zh-CN" altLang="en-US" sz="2400">
                <a:latin typeface="Times New Roman" panose="02020603050405020304" pitchFamily="18" charset="0"/>
              </a:rPr>
              <a:t>常与等值语句</a:t>
            </a:r>
            <a:r>
              <a:rPr lang="en-US" altLang="zh-CN" sz="2400" b="1">
                <a:latin typeface="Times New Roman" panose="02020603050405020304" pitchFamily="18" charset="0"/>
              </a:rPr>
              <a:t>EQU</a:t>
            </a:r>
            <a:r>
              <a:rPr lang="zh-CN" altLang="en-US" sz="2400">
                <a:latin typeface="Times New Roman" panose="02020603050405020304" pitchFamily="18" charset="0"/>
              </a:rPr>
              <a:t>一起用，形成新变量名或标号，使它们具有</a:t>
            </a:r>
            <a:r>
              <a:rPr lang="en-US" altLang="zh-CN" sz="2400" b="1">
                <a:latin typeface="Times New Roman" panose="02020603050405020304" pitchFamily="18" charset="0"/>
              </a:rPr>
              <a:t>THIS</a:t>
            </a:r>
            <a:r>
              <a:rPr lang="zh-CN" altLang="en-US" sz="2400">
                <a:latin typeface="Times New Roman" panose="02020603050405020304" pitchFamily="18" charset="0"/>
              </a:rPr>
              <a:t>后所指的类型，而段基值和偏移量与紧接的变量名或标号相同</a:t>
            </a:r>
            <a:r>
              <a:rPr lang="en-US" altLang="zh-CN" sz="240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例：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DATA _BYTE       EQU   THIS   BYTE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DATA _WORD     DW  20H DUP（0）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JUMP_FAR            EQU  THIS   FAR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JUMP_NEAR ：    XOR  AX， AX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250825" y="1049338"/>
            <a:ext cx="326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（5）属性运算符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  <p:bldP spid="42086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379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（6）分离字节运算符</a:t>
            </a:r>
          </a:p>
          <a:p>
            <a:pPr eaLnBrk="0" hangingPunct="0"/>
            <a:endParaRPr lang="zh-CN" altLang="en-US" sz="3200">
              <a:solidFill>
                <a:srgbClr val="FFCC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/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HIGH    </a:t>
            </a: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表达式			</a:t>
            </a:r>
            <a:r>
              <a:rPr lang="zh-CN" altLang="zh-CN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sz="2800">
              <a:solidFill>
                <a:srgbClr val="99FF66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spcBef>
                <a:spcPct val="35000"/>
              </a:spcBef>
            </a:pP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LOW</a:t>
            </a:r>
            <a:r>
              <a:rPr lang="en-US" altLang="zh-CN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    </a:t>
            </a: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表达式</a:t>
            </a:r>
          </a:p>
          <a:p>
            <a:pPr eaLnBrk="0" hangingPunct="0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分离运算对象的高字节和低字节部分</a:t>
            </a:r>
          </a:p>
          <a:p>
            <a:pPr eaLnBrk="0" hangingPunct="0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表达式必须具有常量值，如常数、地址表达式，</a:t>
            </a:r>
          </a:p>
          <a:p>
            <a:pPr eaLnBrk="0" hangingPunct="0">
              <a:spcBef>
                <a:spcPct val="35000"/>
              </a:spcBef>
              <a:buClr>
                <a:srgbClr val="FF66FF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不能是存储器操作数或寄存器内容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1026"/>
          <p:cNvSpPr>
            <a:spLocks noChangeArrowheads="1"/>
          </p:cNvSpPr>
          <p:nvPr/>
        </p:nvSpPr>
        <p:spPr bwMode="auto">
          <a:xfrm>
            <a:off x="250825" y="1182688"/>
            <a:ext cx="77533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		SEGMENT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ORG	20H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CONST	EQU	0ABCDH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DATA1	DB	10H	DUP(?)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DATA2	DW	20H	DUP(?)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		ENDS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AH , HIGH	CONST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AL , LOW	CONST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BH , HIGH	(OFFSET	DATA1)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BL , LOW	(OFFSET	DATA2)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MOV	CL , LOW	(CONST	SHL	3)</a:t>
            </a:r>
          </a:p>
        </p:txBody>
      </p:sp>
      <p:sp>
        <p:nvSpPr>
          <p:cNvPr id="353283" name="Text Box 1027"/>
          <p:cNvSpPr txBox="1">
            <a:spLocks noChangeArrowheads="1"/>
          </p:cNvSpPr>
          <p:nvPr/>
        </p:nvSpPr>
        <p:spPr bwMode="auto">
          <a:xfrm>
            <a:off x="6226175" y="1916113"/>
            <a:ext cx="2667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MOV	AH , 0ABH</a:t>
            </a:r>
          </a:p>
          <a:p>
            <a:pPr eaLnBrk="0" hangingPunct="0"/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MOV	AL , 0CDH</a:t>
            </a:r>
          </a:p>
          <a:p>
            <a:pPr eaLnBrk="0" hangingPunct="0"/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MOV	BH , 0</a:t>
            </a:r>
          </a:p>
          <a:p>
            <a:pPr eaLnBrk="0" hangingPunct="0"/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MOV	BL , 30H</a:t>
            </a:r>
          </a:p>
          <a:p>
            <a:pPr eaLnBrk="0" hangingPunct="0"/>
            <a:r>
              <a:rPr lang="en-US" altLang="zh-CN" sz="2400" b="1">
                <a:solidFill>
                  <a:srgbClr val="99FF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MOV	CL , 68H</a:t>
            </a:r>
            <a:endParaRPr lang="zh-CN" altLang="en-US" sz="2400" b="1">
              <a:solidFill>
                <a:srgbClr val="99FF66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/>
      <p:bldP spid="35328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 bwMode="auto">
          <a:xfrm>
            <a:off x="687388" y="1557338"/>
            <a:ext cx="7772400" cy="4611687"/>
            <a:chOff x="250" y="707"/>
            <a:chExt cx="4896" cy="2905"/>
          </a:xfrm>
        </p:grpSpPr>
        <p:sp>
          <p:nvSpPr>
            <p:cNvPr id="79874" name="Rectangle 3"/>
            <p:cNvSpPr>
              <a:spLocks noChangeArrowheads="1"/>
            </p:cNvSpPr>
            <p:nvPr/>
          </p:nvSpPr>
          <p:spPr bwMode="auto">
            <a:xfrm>
              <a:off x="298" y="707"/>
              <a:ext cx="4848" cy="290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9875" name="Line 4"/>
            <p:cNvSpPr>
              <a:spLocks noChangeShapeType="1"/>
            </p:cNvSpPr>
            <p:nvPr/>
          </p:nvSpPr>
          <p:spPr bwMode="auto">
            <a:xfrm>
              <a:off x="298" y="1091"/>
              <a:ext cx="4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76" name="Line 5"/>
            <p:cNvSpPr>
              <a:spLocks noChangeShapeType="1"/>
            </p:cNvSpPr>
            <p:nvPr/>
          </p:nvSpPr>
          <p:spPr bwMode="auto">
            <a:xfrm>
              <a:off x="1162" y="707"/>
              <a:ext cx="0" cy="28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77" name="Text Box 6"/>
            <p:cNvSpPr txBox="1">
              <a:spLocks noChangeArrowheads="1"/>
            </p:cNvSpPr>
            <p:nvPr/>
          </p:nvSpPr>
          <p:spPr bwMode="auto">
            <a:xfrm>
              <a:off x="298" y="728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优先级别</a:t>
              </a:r>
            </a:p>
          </p:txBody>
        </p:sp>
        <p:sp>
          <p:nvSpPr>
            <p:cNvPr id="79878" name="Text Box 7"/>
            <p:cNvSpPr txBox="1">
              <a:spLocks noChangeArrowheads="1"/>
            </p:cNvSpPr>
            <p:nvPr/>
          </p:nvSpPr>
          <p:spPr bwMode="auto">
            <a:xfrm>
              <a:off x="250" y="1190"/>
              <a:ext cx="884" cy="2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(最高) 1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2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3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4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5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6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7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8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9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(最低) 	10</a:t>
              </a:r>
            </a:p>
          </p:txBody>
        </p:sp>
        <p:sp>
          <p:nvSpPr>
            <p:cNvPr id="79879" name="Text Box 8"/>
            <p:cNvSpPr txBox="1">
              <a:spLocks noChangeArrowheads="1"/>
            </p:cNvSpPr>
            <p:nvPr/>
          </p:nvSpPr>
          <p:spPr bwMode="auto">
            <a:xfrm>
              <a:off x="2732" y="741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运算符</a:t>
              </a:r>
            </a:p>
          </p:txBody>
        </p:sp>
        <p:sp>
          <p:nvSpPr>
            <p:cNvPr id="79880" name="Text Box 9"/>
            <p:cNvSpPr txBox="1">
              <a:spLocks noChangeArrowheads="1"/>
            </p:cNvSpPr>
            <p:nvPr/>
          </p:nvSpPr>
          <p:spPr bwMode="auto">
            <a:xfrm>
              <a:off x="1536" y="1168"/>
              <a:ext cx="2960" cy="2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LENGTH , SIZE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PTR , OFFSET, SEG , TYPE , THIS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HIGH , LOW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+, – (</a:t>
              </a: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单项运算符)</a:t>
              </a:r>
            </a:p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* ,  / , 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MOD , SHR , SHL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+ ,  –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EQ , NE , LT , LE , GT , GE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NOT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AND</a:t>
              </a:r>
            </a:p>
            <a:p>
              <a:pPr eaLnBrk="0" hangingPunct="0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OR , XOR</a:t>
              </a:r>
            </a:p>
          </p:txBody>
        </p:sp>
      </p:grp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179388" y="1052513"/>
            <a:ext cx="4073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（7）运算符的优先级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125538"/>
            <a:ext cx="82296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	</a:t>
            </a:r>
            <a:r>
              <a:rPr lang="zh-CN" altLang="en-US"/>
              <a:t>例：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/>
              <a:t>MULTAX10	MACRO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PUSH	BX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SAL	AX,1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MOV	BX,AX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SAL	AX,1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SAL	AX,1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ADD	AX,BX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POP	 BX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ENDM</a:t>
            </a: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57188" y="285750"/>
            <a:ext cx="7786687" cy="59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五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宏指令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660400" y="3208338"/>
            <a:ext cx="7872413" cy="27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EXCHANGE	MACRO 	MEM1,MEM2,REG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MOV		          REG,MEM1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XCHG		REG,MEM2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MOV 		MEM1,REG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		ENDM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569913" y="1052513"/>
            <a:ext cx="738663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 宏定义</a:t>
            </a:r>
          </a:p>
          <a:p>
            <a:pPr eaLnBrk="0" hangingPunct="0"/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宏名 </a:t>
            </a: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MACRO</a:t>
            </a:r>
            <a:r>
              <a:rPr lang="en-US" altLang="zh-CN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[</a:t>
            </a: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形参1，形参2，...]</a:t>
            </a:r>
          </a:p>
          <a:p>
            <a:pPr eaLnBrk="0" hangingPunct="0"/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...</a:t>
            </a:r>
          </a:p>
          <a:p>
            <a:pPr eaLnBrk="0" hangingPunct="0"/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r>
              <a:rPr lang="en-US" altLang="zh-CN" sz="2800" b="1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ENDM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	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/>
      <p:bldP spid="3153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762000" y="1079500"/>
            <a:ext cx="7037388" cy="287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zh-CN" altLang="en-US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2. 宏调用</a:t>
            </a: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</a:t>
            </a:r>
          </a:p>
          <a:p>
            <a:pPr eaLnBrk="0" hangingPunct="0">
              <a:spcBef>
                <a:spcPct val="30000"/>
              </a:spcBef>
            </a:pPr>
            <a:r>
              <a:rPr lang="zh-CN" altLang="en-US" sz="2800">
                <a:solidFill>
                  <a:srgbClr val="99FF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宏名 [实参1，实参2，...]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EXCHANGE	DA_BY1 ,   DA_BY2 ,   AL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spcBef>
                <a:spcPct val="30000"/>
              </a:spcBef>
            </a:pP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 宏展开</a:t>
            </a:r>
            <a:r>
              <a: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/>
          <p:cNvSpPr txBox="1">
            <a:spLocks noChangeArrowheads="1"/>
          </p:cNvSpPr>
          <p:nvPr/>
        </p:nvSpPr>
        <p:spPr bwMode="auto">
          <a:xfrm>
            <a:off x="685800" y="193675"/>
            <a:ext cx="6365875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;宏定义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MULTAX10	MACRO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PUSH	BX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SAL	AX,1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MOV	BX,AX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SAL	AX,1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SAL	AX,1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ADD	AX,BX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POP	BX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ENDM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;------------------------------------------------------------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EXCHANGE	MACRO 	MEM1,MEM2,REG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MOV		REG,MEM1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XCHG		REG,MEM2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MOV 		MEM1,REG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ENDM</a:t>
            </a:r>
          </a:p>
          <a:p>
            <a:pPr eaLnBrk="0" hangingPunct="0"/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619125" y="658813"/>
            <a:ext cx="7769225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;设置数据段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DATA		SEGMENT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DA_W01	DW	1234H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DA_W02	DW	5678H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DATA		ENDS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设置堆栈段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STACK1	SEGMENT	PARA	STACK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		DW	20H	PUP(?)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STACK1	ENDS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设置代码段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COSEG	SEGMENT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		ASSUME	CS:COSEG,DS:DATA,SS:STACK1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START:	MOV	AX , DATA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		MOV	DS , AX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		MULTAX10		;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宏指令语句</a:t>
            </a:r>
          </a:p>
          <a:p>
            <a:pPr eaLnBrk="0" hangingPunct="0"/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+		</a:t>
            </a: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PUSH	BX</a:t>
            </a:r>
          </a:p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+		SAL	AX , 1	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 Box 2"/>
          <p:cNvSpPr txBox="1">
            <a:spLocks noChangeArrowheads="1"/>
          </p:cNvSpPr>
          <p:nvPr/>
        </p:nvSpPr>
        <p:spPr bwMode="auto">
          <a:xfrm>
            <a:off x="228600" y="889000"/>
            <a:ext cx="8856663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+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 BX , AX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+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SAL AX , 1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+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SAL AX , 1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+		ADD	AX , BX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+		POP	BX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EXCHANGE	DA_W01 , DA_W02 , CX :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宏指令语句</a:t>
            </a:r>
          </a:p>
          <a:p>
            <a:pPr eaLnBrk="0" hangingPunct="0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+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	CX , DA_W01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+		XCHG	CX , DA_W02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+		MOV	DA_W01 , CX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...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COSEG	ENDS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END	START</a:t>
            </a:r>
          </a:p>
          <a:p>
            <a:pPr eaLnBrk="0" hangingPunct="0"/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ChangeArrowheads="1"/>
          </p:cNvSpPr>
          <p:nvPr/>
        </p:nvSpPr>
        <p:spPr bwMode="auto">
          <a:xfrm>
            <a:off x="539750" y="1628775"/>
            <a:ext cx="4679950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例：</a:t>
            </a:r>
          </a:p>
          <a:p>
            <a:pPr>
              <a:spcBef>
                <a:spcPct val="2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DATA	SEGMENT</a:t>
            </a:r>
          </a:p>
          <a:p>
            <a:pPr>
              <a:spcBef>
                <a:spcPct val="2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  DA1	DB	9AH</a:t>
            </a:r>
          </a:p>
          <a:p>
            <a:pPr>
              <a:spcBef>
                <a:spcPct val="2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  DA2	DW	5678H</a:t>
            </a:r>
          </a:p>
          <a:p>
            <a:pPr>
              <a:spcBef>
                <a:spcPct val="2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  DA3	DD	12345678H</a:t>
            </a:r>
          </a:p>
          <a:p>
            <a:pPr>
              <a:spcBef>
                <a:spcPct val="2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DATA	ENDS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776288" y="4868863"/>
            <a:ext cx="37846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变量的属性： 段属性</a:t>
            </a:r>
          </a:p>
          <a:p>
            <a:pPr eaLnBrk="0" hangingPunct="0"/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    偏移属性</a:t>
            </a:r>
          </a:p>
          <a:p>
            <a:pPr eaLnBrk="0" hangingPunct="0"/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    类型属性</a:t>
            </a:r>
          </a:p>
        </p:txBody>
      </p:sp>
      <p:sp>
        <p:nvSpPr>
          <p:cNvPr id="516100" name="Text Box 4"/>
          <p:cNvSpPr txBox="1">
            <a:spLocks noChangeArrowheads="1"/>
          </p:cNvSpPr>
          <p:nvPr/>
        </p:nvSpPr>
        <p:spPr bwMode="auto">
          <a:xfrm>
            <a:off x="395288" y="125413"/>
            <a:ext cx="38782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二、数据定义语句</a:t>
            </a:r>
          </a:p>
        </p:txBody>
      </p:sp>
      <p:sp>
        <p:nvSpPr>
          <p:cNvPr id="516101" name="Text Box 5"/>
          <p:cNvSpPr txBox="1">
            <a:spLocks noChangeArrowheads="1"/>
          </p:cNvSpPr>
          <p:nvPr/>
        </p:nvSpPr>
        <p:spPr bwMode="auto">
          <a:xfrm>
            <a:off x="250825" y="1125538"/>
            <a:ext cx="828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格式：  变量名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DB/DW/DD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表达式1,表达式2,...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8" grpId="0"/>
      <p:bldP spid="516099" grpId="0" build="p"/>
      <p:bldP spid="516100" grpId="0" build="p"/>
      <p:bldP spid="51610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466725" y="260350"/>
            <a:ext cx="8208963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4. 宏操作符</a:t>
            </a:r>
          </a:p>
          <a:p>
            <a:pPr eaLnBrk="0" hangingPunct="0">
              <a:buFontTx/>
              <a:buChar char="•"/>
            </a:pPr>
            <a:endParaRPr lang="zh-CN" altLang="en-US" sz="32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buFontTx/>
              <a:buChar char="•"/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连接操作符 &amp;</a:t>
            </a:r>
          </a:p>
          <a:p>
            <a:pPr eaLnBrk="0" hangingPunct="0"/>
            <a:r>
              <a:rPr lang="zh-CN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定义：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SHIFT_VAR   MACRO  R_M , DIRECT, COUNT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	             MOV CL , COUNT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	             S&amp;DIRECT  R_M , CL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	             ENDM</a:t>
            </a:r>
          </a:p>
          <a:p>
            <a:pPr eaLnBrk="0" hangingPunct="0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调用：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SHIFT_VAR AX，HL，2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SHL AX,CL  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SHIFT_VAR AX，HR，2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SHR AX,CL </a:t>
            </a:r>
          </a:p>
          <a:p>
            <a:pPr eaLnBrk="0" hangingPunct="0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320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320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320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320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320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320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320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323850" y="1412875"/>
            <a:ext cx="496728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SHIF0	MACRO	CNT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MOV		CL , CNT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ENDM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SHIF1	MACRO    REG , DIRECT , NUM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COUNT=NUM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SHIF0 %COUNT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S&amp;DIRECT REG , CL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ENDM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宏调用</a:t>
            </a: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SHIF1	AX , HL , 2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SHIF1	BL , AR , 3</a:t>
            </a:r>
          </a:p>
        </p:txBody>
      </p:sp>
      <p:sp>
        <p:nvSpPr>
          <p:cNvPr id="149506" name="Rectangle 3"/>
          <p:cNvSpPr>
            <a:spLocks noChangeArrowheads="1"/>
          </p:cNvSpPr>
          <p:nvPr/>
        </p:nvSpPr>
        <p:spPr bwMode="auto">
          <a:xfrm>
            <a:off x="395288" y="395288"/>
            <a:ext cx="90011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表达式操作符 % </a:t>
            </a:r>
          </a:p>
          <a:p>
            <a:r>
              <a:rPr lang="zh-CN" altLang="en-US" sz="2800" b="1">
                <a:solidFill>
                  <a:schemeClr val="bg1"/>
                </a:solidFill>
              </a:rPr>
              <a:t>格式：%表达式；获取表达式的值（出现在宏调用中）</a:t>
            </a:r>
            <a:r>
              <a:rPr lang="zh-CN" altLang="en-US" sz="2800"/>
              <a:t> </a:t>
            </a: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5435600" y="3517900"/>
            <a:ext cx="4572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;</a:t>
            </a:r>
            <a:r>
              <a:rPr lang="zh-CN" altLang="en-US" sz="2400">
                <a:solidFill>
                  <a:schemeClr val="bg1"/>
                </a:solidFill>
              </a:rPr>
              <a:t>宏展开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	</a:t>
            </a:r>
            <a:r>
              <a:rPr lang="en-US" altLang="zh-CN" sz="2400">
                <a:solidFill>
                  <a:schemeClr val="bg1"/>
                </a:solidFill>
              </a:rPr>
              <a:t>SHIF1	AX , HL , 2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+	MOV	CL , 2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+	SHL	AX , CL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	SHIF1 BL , AR , 3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+	MOV	CL , 3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+	SAR	BL , CL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/>
      <p:bldP spid="32154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Text Box 2051"/>
          <p:cNvSpPr txBox="1">
            <a:spLocks noChangeArrowheads="1"/>
          </p:cNvSpPr>
          <p:nvPr/>
        </p:nvSpPr>
        <p:spPr bwMode="auto">
          <a:xfrm>
            <a:off x="304800" y="385763"/>
            <a:ext cx="8147050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文本操作符 &lt;&gt;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EXCHANGE  &lt;BYTE PTR DA_WORD1&gt;,&lt;BYTE PTR DA_WORD2&gt;,AL</a:t>
            </a:r>
          </a:p>
          <a:p>
            <a:pPr eaLnBrk="0" hangingPunct="0"/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宏展开</a:t>
            </a: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	AL , BYTE PTR DA_WORD1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XCHG	AL , BYTE PTR DA_WORD2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MOV 	BYTE PTR DA_WORD1 , AL</a:t>
            </a:r>
          </a:p>
          <a:p>
            <a:pPr eaLnBrk="0" hangingPunct="0"/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buFontTx/>
              <a:buChar char="•"/>
            </a:pP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字符操作符 !	 </a:t>
            </a: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格式： ！字符	</a:t>
            </a: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宏定义：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PROMPT	          MACRO NUM , TEXT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PROMP&amp;NUM    DB	‘&amp;TEXT&amp;’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	                      ENDM</a:t>
            </a: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宏调用：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PROMPT   23，&lt;Expression ! &gt; 255 &gt;</a:t>
            </a: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宏展开:  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PROMPT23  DB  ‘Expression &gt; 255’ </a:t>
            </a:r>
          </a:p>
          <a:p>
            <a:pPr eaLnBrk="0" hangingPunct="0">
              <a:buFontTx/>
              <a:buChar char="•"/>
            </a:pP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宏注解符 ;;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2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2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2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2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2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457200" y="225425"/>
            <a:ext cx="310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 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LOCAL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伪指令</a:t>
            </a: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323850" y="1052513"/>
            <a:ext cx="8351838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LOCAL &lt;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符号表&gt; 	</a:t>
            </a:r>
          </a:p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</a:p>
          <a:p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在汇编过程中，宏定义中的内容会在每一次宏调用处展开。因此当多次调用一个宏时，宏定义中的标号会造成标号重复定义。</a:t>
            </a:r>
          </a:p>
          <a:p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在宏定义中使用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LOCAL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伪指令可以使标号被局部化，从而避免重复定义。</a:t>
            </a:r>
          </a:p>
          <a:p>
            <a:r>
              <a:rPr lang="zh-CN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LOCAL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伪指令只能用在宏定义中，并且它必须是宏定义中紧跟在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MACRO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伪指令之后的第一个语句。</a:t>
            </a:r>
          </a:p>
          <a:p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/>
      <p:bldP spid="32358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476250"/>
            <a:ext cx="8229600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用连续相加的办法实现无符号数乘法运算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MULTIP	MACRO MULT1 , MULT2 , MULT3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FFFF00"/>
                </a:solidFill>
                <a:latin typeface="Times New Roman" panose="02020603050405020304" pitchFamily="18" charset="0"/>
              </a:rPr>
              <a:t>LOCAL  LOP , EXIT0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MOV	DX , MULT1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MOV	CX , MULT2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XOR	BX , BX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XOR	AX , AX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JCXZ	EXIT0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LOP:	ADD	BX , DX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ADC	AX , 0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LOOP	LOP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EXIT0:	MOV	MULT3 , BX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MOV	MULT3+2 , AX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ENDM		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41465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设数据段有如下定义的变量：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DA1	DW	1234H , 5678H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DA2	DW	120H , 210H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DA3	DW	4 DUP(?)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685800" y="1916113"/>
            <a:ext cx="51657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宏展开：</a:t>
            </a: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	...</a:t>
            </a: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MULTIP	DA1 , DA2 , DA3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MOV		DX , DA1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MOV		CX , DA2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XOR		BX , BX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XOR		AX , AX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JCXZ		??0001</a:t>
            </a: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+??0000: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ADD		BX , DX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ADC		AX , 0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LOOP		??0000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??0001: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		DA3 , BX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/>
      <p:bldP spid="3246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ext Box 2"/>
          <p:cNvSpPr txBox="1">
            <a:spLocks noChangeArrowheads="1"/>
          </p:cNvSpPr>
          <p:nvPr/>
        </p:nvSpPr>
        <p:spPr bwMode="auto">
          <a:xfrm>
            <a:off x="517525" y="401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822325" y="955675"/>
            <a:ext cx="6137275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+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	DA3+2 , AX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...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MULTIP	DA1+2 , DA2+2 , DA3+4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MOV		DX , DA1+2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MOV		CX , DA2+2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XOR		BX , BX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XOR		AX , AX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JCXZ		??0003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??0002: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ADD  		BX , DX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ADC		AX , 0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LOOP		??0002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??0003: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	DA3+4 , BX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+	MOV	DA3+6 , AX</a:t>
            </a:r>
          </a:p>
          <a:p>
            <a:pPr eaLnBrk="0" hangingPunct="0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...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5"/>
          <p:cNvSpPr>
            <a:spLocks noChangeArrowheads="1"/>
          </p:cNvSpPr>
          <p:nvPr/>
        </p:nvSpPr>
        <p:spPr bwMode="auto">
          <a:xfrm>
            <a:off x="755650" y="26035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6. 宏嵌套</a:t>
            </a:r>
          </a:p>
          <a:p>
            <a:pPr eaLnBrk="0" hangingPunct="0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  <a:p>
            <a:pPr eaLnBrk="0" hangingPunct="0">
              <a:buClr>
                <a:srgbClr val="FFFF00"/>
              </a:buClr>
              <a:buFont typeface="Wingdings" panose="05000000000000000000" pitchFamily="2" charset="2"/>
              <a:buChar char="o"/>
            </a:pPr>
            <a:r>
              <a:rPr lang="zh-CN" altLang="en-US" sz="24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宏定义嵌套</a:t>
            </a:r>
          </a:p>
          <a:p>
            <a:pPr eaLnBrk="0" hangingPunct="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嵌套的宏定义：</a:t>
            </a:r>
          </a:p>
          <a:p>
            <a:pPr eaLnBrk="0" hangingPunct="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</a:t>
            </a: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JUMP		MACRO	COND</a:t>
            </a:r>
          </a:p>
          <a:p>
            <a:pPr eaLnBrk="0" hangingPunct="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J&amp;COND&amp;S	MACRO	DEST</a:t>
            </a:r>
          </a:p>
          <a:p>
            <a:pPr eaLnBrk="0" hangingPunct="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	LOCAL	NEXT , EXIT</a:t>
            </a:r>
          </a:p>
          <a:p>
            <a:pPr eaLnBrk="0" hangingPunct="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	J&amp;COND	NEXT</a:t>
            </a:r>
          </a:p>
          <a:p>
            <a:pPr eaLnBrk="0" hangingPunct="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	JMP		EXIT</a:t>
            </a:r>
          </a:p>
          <a:p>
            <a:pPr eaLnBrk="0" hangingPunct="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NEXT:		JMP		DEST</a:t>
            </a:r>
          </a:p>
          <a:p>
            <a:pPr eaLnBrk="0" hangingPunct="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EXIT:</a:t>
            </a:r>
          </a:p>
          <a:p>
            <a:pPr eaLnBrk="0" hangingPunct="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	</a:t>
            </a: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ENDM</a:t>
            </a:r>
          </a:p>
          <a:p>
            <a:pPr eaLnBrk="0" hangingPunct="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	ENDM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4"/>
          <p:cNvSpPr>
            <a:spLocks noChangeArrowheads="1"/>
          </p:cNvSpPr>
          <p:nvPr/>
        </p:nvSpPr>
        <p:spPr bwMode="auto">
          <a:xfrm>
            <a:off x="684213" y="1052513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外层宏调用为：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</a:t>
            </a: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JUMP	  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JUMP	  NE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JUMP	  G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JUMP	  GE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内层宏调用为：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</a:t>
            </a: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JES	SUB1		；</a:t>
            </a:r>
            <a:r>
              <a:rPr lang="zh-CN" altLang="en-US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等于0转移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</a:t>
            </a: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JGES   SUB2		；</a:t>
            </a:r>
            <a:r>
              <a:rPr lang="zh-CN" altLang="en-US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大于或等于转移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</a:t>
            </a: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:</a:t>
            </a: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3"/>
          <p:cNvSpPr>
            <a:spLocks noChangeArrowheads="1"/>
          </p:cNvSpPr>
          <p:nvPr/>
        </p:nvSpPr>
        <p:spPr bwMode="auto">
          <a:xfrm>
            <a:off x="685800" y="1125538"/>
            <a:ext cx="7772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当宏汇编程序对内层宏展开后，可得到如下结果：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</a:t>
            </a: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JE	??  0000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JMP	??  0001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??  0000:	JMP	SUB1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??  0001: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</a:t>
            </a: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JGE	??  0002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JMP	??  0003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??  0002:	JMP	SUB2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??  0003: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</a:t>
            </a:r>
            <a:r>
              <a:rPr lang="en-US" altLang="zh-CN" sz="24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: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250825" y="1020763"/>
            <a:ext cx="86423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40000"/>
              </a:spcBef>
            </a:pP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格式：  变量名  </a:t>
            </a: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DB/DW/DD </a:t>
            </a:r>
            <a:r>
              <a:rPr lang="en-US" altLang="zh-CN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表达式1,表达式2,...</a:t>
            </a:r>
          </a:p>
          <a:p>
            <a:pPr>
              <a:spcBef>
                <a:spcPct val="4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表达式：</a:t>
            </a:r>
          </a:p>
          <a:p>
            <a:pPr>
              <a:spcBef>
                <a:spcPct val="40000"/>
              </a:spcBef>
            </a:pPr>
            <a:r>
              <a:rPr lang="zh-CN" altLang="en-US" sz="28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(1)数值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  <a:p>
            <a:pPr>
              <a:spcBef>
                <a:spcPct val="4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DA_BYTE1	DB	50H</a:t>
            </a:r>
          </a:p>
          <a:p>
            <a:pPr>
              <a:spcBef>
                <a:spcPct val="4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DA_BYTE2	DB	10H,20H,30H,40H</a:t>
            </a:r>
          </a:p>
          <a:p>
            <a:pPr>
              <a:spcBef>
                <a:spcPct val="4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DA_WORD1	DW	0A34H</a:t>
            </a:r>
          </a:p>
          <a:p>
            <a:pPr>
              <a:spcBef>
                <a:spcPct val="4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DA_WORD2	DW	1234H,5678H,9ABCH</a:t>
            </a:r>
          </a:p>
          <a:p>
            <a:pPr>
              <a:spcBef>
                <a:spcPct val="4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DA_DWORD	DD	12345678H,9ABCDEFH</a:t>
            </a:r>
          </a:p>
          <a:p>
            <a:pPr eaLnBrk="0" hangingPunct="0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395288" y="125413"/>
            <a:ext cx="38782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二、数据定义语句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6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6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6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6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6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6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65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7" grpId="0" build="p"/>
      <p:bldP spid="36659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3"/>
          <p:cNvSpPr>
            <a:spLocks noChangeArrowheads="1"/>
          </p:cNvSpPr>
          <p:nvPr/>
        </p:nvSpPr>
        <p:spPr bwMode="auto">
          <a:xfrm>
            <a:off x="685800" y="1068388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两个宏定义：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对</a:t>
            </a: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32</a:t>
            </a:r>
            <a:r>
              <a:rPr lang="zh-CN" altLang="en-US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位数左移一位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</a:t>
            </a: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SHIFT	MACRO	NUM1 , NUM2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SAL		NUM2 ,1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RCL		NUM1 ,1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ENDM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对</a:t>
            </a: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32</a:t>
            </a:r>
            <a:r>
              <a:rPr lang="zh-CN" altLang="en-US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位数乘以</a:t>
            </a: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12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MULT12	 MACRO	M_R1 , M_R2 , REG1 , REG2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PUSHF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PUSH		REG1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PUSH		REG2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SHIFT		M_R1 , M_R2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SHIFT		M_R1 , M_R2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MOV		REG1 , M_R1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MOV		REG2 , M_R2</a:t>
            </a:r>
          </a:p>
        </p:txBody>
      </p:sp>
      <p:sp>
        <p:nvSpPr>
          <p:cNvPr id="167938" name="Rectangle 4"/>
          <p:cNvSpPr>
            <a:spLocks noChangeArrowheads="1"/>
          </p:cNvSpPr>
          <p:nvPr/>
        </p:nvSpPr>
        <p:spPr bwMode="auto">
          <a:xfrm>
            <a:off x="539750" y="31750"/>
            <a:ext cx="4316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FF00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rgbClr val="FFFF00"/>
                </a:solidFill>
                <a:ea typeface="华文新魏" panose="02010800040101010101" pitchFamily="2" charset="-122"/>
              </a:rPr>
              <a:t> 宏定义内嵌套宏调用</a:t>
            </a:r>
            <a:endParaRPr lang="en-US" altLang="zh-CN" sz="3200">
              <a:solidFill>
                <a:srgbClr val="FFFF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3"/>
          <p:cNvSpPr>
            <a:spLocks noChangeArrowheads="1"/>
          </p:cNvSpPr>
          <p:nvPr/>
        </p:nvSpPr>
        <p:spPr bwMode="auto">
          <a:xfrm>
            <a:off x="685800" y="457200"/>
            <a:ext cx="7772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</a:t>
            </a: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SHIFT		M_R1 , M_R2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ADD		M_R2 , REG2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ADC		M_R1 , REG1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POP		REG2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POP		REG1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POPF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ENDM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某数据段已定义变量：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在程序中可以编写宏指令语句：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</a:t>
            </a:r>
            <a:r>
              <a:rPr lang="zh-CN" altLang="en-US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</a:t>
            </a: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</a:t>
            </a: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MULT12	DA_WORD+2,DA_WORD,AX,BX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</a:t>
            </a: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MULT12	AX,BX,CX,DX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</a:t>
            </a:r>
            <a:r>
              <a:rPr lang="en-US" altLang="zh-CN" sz="20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7. </a:t>
            </a:r>
            <a:r>
              <a:rPr lang="zh-CN" altLang="en-US" sz="28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宏库的建立与使用</a:t>
            </a:r>
            <a:endParaRPr lang="en-US" altLang="zh-CN" sz="28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Text Box 2"/>
          <p:cNvSpPr txBox="1">
            <a:spLocks noChangeArrowheads="1"/>
          </p:cNvSpPr>
          <p:nvPr/>
        </p:nvSpPr>
        <p:spPr bwMode="auto">
          <a:xfrm>
            <a:off x="250825" y="1020763"/>
            <a:ext cx="8642350" cy="55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</a:pP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格式：  变量名  </a:t>
            </a: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DB/DW/DD </a:t>
            </a:r>
            <a:r>
              <a:rPr lang="en-US" altLang="zh-CN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表达式1,表达式2,...</a:t>
            </a:r>
          </a:p>
          <a:p>
            <a:pPr>
              <a:spcBef>
                <a:spcPct val="35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表达式：</a:t>
            </a:r>
          </a:p>
          <a:p>
            <a:pPr>
              <a:spcBef>
                <a:spcPct val="35000"/>
              </a:spcBef>
            </a:pPr>
            <a:r>
              <a:rPr lang="zh-CN" altLang="en-US" sz="28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(2)字符/字符串</a:t>
            </a:r>
          </a:p>
          <a:p>
            <a:pPr>
              <a:spcBef>
                <a:spcPct val="35000"/>
              </a:spcBef>
              <a:buClr>
                <a:srgbClr val="FF505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字符串必须用引号括起来</a:t>
            </a:r>
          </a:p>
          <a:p>
            <a:pPr>
              <a:spcBef>
                <a:spcPct val="35000"/>
              </a:spcBef>
              <a:buClr>
                <a:srgbClr val="FF505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时一个字符串可以连续书写小于</a:t>
            </a: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255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个字符；</a:t>
            </a:r>
          </a:p>
          <a:p>
            <a:pPr>
              <a:spcBef>
                <a:spcPct val="35000"/>
              </a:spcBef>
              <a:buClr>
                <a:srgbClr val="FF505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DW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DD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时每一个字符串表达式由</a:t>
            </a: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1~2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个字符构成；</a:t>
            </a:r>
          </a:p>
          <a:p>
            <a:pPr>
              <a:spcBef>
                <a:spcPct val="3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STRING1	DB	‘STRING’</a:t>
            </a:r>
          </a:p>
          <a:p>
            <a:pPr>
              <a:spcBef>
                <a:spcPct val="3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STRING2	DW	‘ST’，‘RI’，‘NG’</a:t>
            </a:r>
          </a:p>
          <a:p>
            <a:pPr>
              <a:spcBef>
                <a:spcPct val="35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STRING3	DD	‘ST’，‘RI’，‘NG’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07907" name="Text Box 3"/>
          <p:cNvSpPr txBox="1">
            <a:spLocks noChangeArrowheads="1"/>
          </p:cNvSpPr>
          <p:nvPr/>
        </p:nvSpPr>
        <p:spPr bwMode="auto">
          <a:xfrm>
            <a:off x="395288" y="125413"/>
            <a:ext cx="38782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二、数据定义语句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7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7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7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7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7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7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7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 build="p"/>
      <p:bldP spid="5079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/>
        </p:nvGrpSpPr>
        <p:grpSpPr bwMode="auto">
          <a:xfrm>
            <a:off x="150813" y="2081213"/>
            <a:ext cx="8382000" cy="4114800"/>
            <a:chOff x="95" y="1311"/>
            <a:chExt cx="5280" cy="2592"/>
          </a:xfrm>
        </p:grpSpPr>
        <p:sp>
          <p:nvSpPr>
            <p:cNvPr id="96258" name="Line 4"/>
            <p:cNvSpPr>
              <a:spLocks noChangeShapeType="1"/>
            </p:cNvSpPr>
            <p:nvPr/>
          </p:nvSpPr>
          <p:spPr bwMode="auto">
            <a:xfrm>
              <a:off x="767" y="1455"/>
              <a:ext cx="0" cy="211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59" name="Line 5"/>
            <p:cNvSpPr>
              <a:spLocks noChangeShapeType="1"/>
            </p:cNvSpPr>
            <p:nvPr/>
          </p:nvSpPr>
          <p:spPr bwMode="auto">
            <a:xfrm>
              <a:off x="1679" y="1455"/>
              <a:ext cx="0" cy="20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0" name="Line 6"/>
            <p:cNvSpPr>
              <a:spLocks noChangeShapeType="1"/>
            </p:cNvSpPr>
            <p:nvPr/>
          </p:nvSpPr>
          <p:spPr bwMode="auto">
            <a:xfrm>
              <a:off x="767" y="1647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1" name="Line 7"/>
            <p:cNvSpPr>
              <a:spLocks noChangeShapeType="1"/>
            </p:cNvSpPr>
            <p:nvPr/>
          </p:nvSpPr>
          <p:spPr bwMode="auto">
            <a:xfrm>
              <a:off x="767" y="1839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2" name="Line 8"/>
            <p:cNvSpPr>
              <a:spLocks noChangeShapeType="1"/>
            </p:cNvSpPr>
            <p:nvPr/>
          </p:nvSpPr>
          <p:spPr bwMode="auto">
            <a:xfrm>
              <a:off x="767" y="2031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3" name="Line 9"/>
            <p:cNvSpPr>
              <a:spLocks noChangeShapeType="1"/>
            </p:cNvSpPr>
            <p:nvPr/>
          </p:nvSpPr>
          <p:spPr bwMode="auto">
            <a:xfrm>
              <a:off x="767" y="2223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4" name="Line 10"/>
            <p:cNvSpPr>
              <a:spLocks noChangeShapeType="1"/>
            </p:cNvSpPr>
            <p:nvPr/>
          </p:nvSpPr>
          <p:spPr bwMode="auto">
            <a:xfrm>
              <a:off x="767" y="2415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5" name="Line 11"/>
            <p:cNvSpPr>
              <a:spLocks noChangeShapeType="1"/>
            </p:cNvSpPr>
            <p:nvPr/>
          </p:nvSpPr>
          <p:spPr bwMode="auto">
            <a:xfrm>
              <a:off x="767" y="2607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6" name="Line 12"/>
            <p:cNvSpPr>
              <a:spLocks noChangeShapeType="1"/>
            </p:cNvSpPr>
            <p:nvPr/>
          </p:nvSpPr>
          <p:spPr bwMode="auto">
            <a:xfrm>
              <a:off x="767" y="2799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3"/>
            <p:cNvSpPr txBox="1">
              <a:spLocks noChangeArrowheads="1"/>
            </p:cNvSpPr>
            <p:nvPr/>
          </p:nvSpPr>
          <p:spPr bwMode="auto">
            <a:xfrm>
              <a:off x="95" y="1647"/>
              <a:ext cx="6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STRING1</a:t>
              </a:r>
            </a:p>
          </p:txBody>
        </p:sp>
        <p:sp>
          <p:nvSpPr>
            <p:cNvPr id="96268" name="Text Box 14"/>
            <p:cNvSpPr txBox="1">
              <a:spLocks noChangeArrowheads="1"/>
            </p:cNvSpPr>
            <p:nvPr/>
          </p:nvSpPr>
          <p:spPr bwMode="auto">
            <a:xfrm>
              <a:off x="1055" y="159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53</a:t>
              </a:r>
            </a:p>
          </p:txBody>
        </p:sp>
        <p:sp>
          <p:nvSpPr>
            <p:cNvPr id="96269" name="Text Box 15"/>
            <p:cNvSpPr txBox="1">
              <a:spLocks noChangeArrowheads="1"/>
            </p:cNvSpPr>
            <p:nvPr/>
          </p:nvSpPr>
          <p:spPr bwMode="auto">
            <a:xfrm>
              <a:off x="1055" y="179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96270" name="Text Box 16"/>
            <p:cNvSpPr txBox="1">
              <a:spLocks noChangeArrowheads="1"/>
            </p:cNvSpPr>
            <p:nvPr/>
          </p:nvSpPr>
          <p:spPr bwMode="auto">
            <a:xfrm>
              <a:off x="1055" y="198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96271" name="Text Box 17"/>
            <p:cNvSpPr txBox="1">
              <a:spLocks noChangeArrowheads="1"/>
            </p:cNvSpPr>
            <p:nvPr/>
          </p:nvSpPr>
          <p:spPr bwMode="auto">
            <a:xfrm>
              <a:off x="1055" y="217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96272" name="Text Box 18"/>
            <p:cNvSpPr txBox="1">
              <a:spLocks noChangeArrowheads="1"/>
            </p:cNvSpPr>
            <p:nvPr/>
          </p:nvSpPr>
          <p:spPr bwMode="auto">
            <a:xfrm>
              <a:off x="1055" y="2367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6273" name="Text Box 19"/>
            <p:cNvSpPr txBox="1">
              <a:spLocks noChangeArrowheads="1"/>
            </p:cNvSpPr>
            <p:nvPr/>
          </p:nvSpPr>
          <p:spPr bwMode="auto">
            <a:xfrm>
              <a:off x="1055" y="255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47</a:t>
              </a:r>
            </a:p>
          </p:txBody>
        </p:sp>
        <p:sp>
          <p:nvSpPr>
            <p:cNvPr id="96274" name="Line 20"/>
            <p:cNvSpPr>
              <a:spLocks noChangeShapeType="1"/>
            </p:cNvSpPr>
            <p:nvPr/>
          </p:nvSpPr>
          <p:spPr bwMode="auto">
            <a:xfrm>
              <a:off x="2399" y="1407"/>
              <a:ext cx="0" cy="211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5" name="Line 21"/>
            <p:cNvSpPr>
              <a:spLocks noChangeShapeType="1"/>
            </p:cNvSpPr>
            <p:nvPr/>
          </p:nvSpPr>
          <p:spPr bwMode="auto">
            <a:xfrm>
              <a:off x="3311" y="1407"/>
              <a:ext cx="0" cy="20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6" name="Line 22"/>
            <p:cNvSpPr>
              <a:spLocks noChangeShapeType="1"/>
            </p:cNvSpPr>
            <p:nvPr/>
          </p:nvSpPr>
          <p:spPr bwMode="auto">
            <a:xfrm>
              <a:off x="2399" y="1599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Line 23"/>
            <p:cNvSpPr>
              <a:spLocks noChangeShapeType="1"/>
            </p:cNvSpPr>
            <p:nvPr/>
          </p:nvSpPr>
          <p:spPr bwMode="auto">
            <a:xfrm>
              <a:off x="2399" y="1791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8" name="Line 24"/>
            <p:cNvSpPr>
              <a:spLocks noChangeShapeType="1"/>
            </p:cNvSpPr>
            <p:nvPr/>
          </p:nvSpPr>
          <p:spPr bwMode="auto">
            <a:xfrm>
              <a:off x="2399" y="1983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9" name="Line 25"/>
            <p:cNvSpPr>
              <a:spLocks noChangeShapeType="1"/>
            </p:cNvSpPr>
            <p:nvPr/>
          </p:nvSpPr>
          <p:spPr bwMode="auto">
            <a:xfrm>
              <a:off x="2399" y="2175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Line 26"/>
            <p:cNvSpPr>
              <a:spLocks noChangeShapeType="1"/>
            </p:cNvSpPr>
            <p:nvPr/>
          </p:nvSpPr>
          <p:spPr bwMode="auto">
            <a:xfrm>
              <a:off x="2399" y="2367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1" name="Line 27"/>
            <p:cNvSpPr>
              <a:spLocks noChangeShapeType="1"/>
            </p:cNvSpPr>
            <p:nvPr/>
          </p:nvSpPr>
          <p:spPr bwMode="auto">
            <a:xfrm>
              <a:off x="2399" y="2559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2" name="Line 28"/>
            <p:cNvSpPr>
              <a:spLocks noChangeShapeType="1"/>
            </p:cNvSpPr>
            <p:nvPr/>
          </p:nvSpPr>
          <p:spPr bwMode="auto">
            <a:xfrm>
              <a:off x="2399" y="2751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9"/>
            <p:cNvSpPr txBox="1">
              <a:spLocks noChangeArrowheads="1"/>
            </p:cNvSpPr>
            <p:nvPr/>
          </p:nvSpPr>
          <p:spPr bwMode="auto">
            <a:xfrm>
              <a:off x="2687" y="155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96284" name="Text Box 30"/>
            <p:cNvSpPr txBox="1">
              <a:spLocks noChangeArrowheads="1"/>
            </p:cNvSpPr>
            <p:nvPr/>
          </p:nvSpPr>
          <p:spPr bwMode="auto">
            <a:xfrm>
              <a:off x="2687" y="174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53</a:t>
              </a:r>
            </a:p>
          </p:txBody>
        </p:sp>
        <p:sp>
          <p:nvSpPr>
            <p:cNvPr id="96285" name="Text Box 31"/>
            <p:cNvSpPr txBox="1">
              <a:spLocks noChangeArrowheads="1"/>
            </p:cNvSpPr>
            <p:nvPr/>
          </p:nvSpPr>
          <p:spPr bwMode="auto">
            <a:xfrm>
              <a:off x="2687" y="212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96286" name="Text Box 32"/>
            <p:cNvSpPr txBox="1">
              <a:spLocks noChangeArrowheads="1"/>
            </p:cNvSpPr>
            <p:nvPr/>
          </p:nvSpPr>
          <p:spPr bwMode="auto">
            <a:xfrm>
              <a:off x="2667" y="193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96287" name="Text Box 33"/>
            <p:cNvSpPr txBox="1">
              <a:spLocks noChangeArrowheads="1"/>
            </p:cNvSpPr>
            <p:nvPr/>
          </p:nvSpPr>
          <p:spPr bwMode="auto">
            <a:xfrm>
              <a:off x="2687" y="2511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6288" name="Text Box 34"/>
            <p:cNvSpPr txBox="1">
              <a:spLocks noChangeArrowheads="1"/>
            </p:cNvSpPr>
            <p:nvPr/>
          </p:nvSpPr>
          <p:spPr bwMode="auto">
            <a:xfrm>
              <a:off x="2687" y="231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47</a:t>
              </a:r>
            </a:p>
          </p:txBody>
        </p:sp>
        <p:sp>
          <p:nvSpPr>
            <p:cNvPr id="96289" name="Text Box 35"/>
            <p:cNvSpPr txBox="1">
              <a:spLocks noChangeArrowheads="1"/>
            </p:cNvSpPr>
            <p:nvPr/>
          </p:nvSpPr>
          <p:spPr bwMode="auto">
            <a:xfrm>
              <a:off x="1775" y="1551"/>
              <a:ext cx="6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STRING2</a:t>
              </a:r>
            </a:p>
          </p:txBody>
        </p:sp>
        <p:sp>
          <p:nvSpPr>
            <p:cNvPr id="96290" name="Line 36"/>
            <p:cNvSpPr>
              <a:spLocks noChangeShapeType="1"/>
            </p:cNvSpPr>
            <p:nvPr/>
          </p:nvSpPr>
          <p:spPr bwMode="auto">
            <a:xfrm>
              <a:off x="4415" y="1311"/>
              <a:ext cx="0" cy="25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1" name="Line 37"/>
            <p:cNvSpPr>
              <a:spLocks noChangeShapeType="1"/>
            </p:cNvSpPr>
            <p:nvPr/>
          </p:nvSpPr>
          <p:spPr bwMode="auto">
            <a:xfrm>
              <a:off x="5327" y="1311"/>
              <a:ext cx="0" cy="25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2" name="Line 38"/>
            <p:cNvSpPr>
              <a:spLocks noChangeShapeType="1"/>
            </p:cNvSpPr>
            <p:nvPr/>
          </p:nvSpPr>
          <p:spPr bwMode="auto">
            <a:xfrm>
              <a:off x="4415" y="1503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3" name="Line 39"/>
            <p:cNvSpPr>
              <a:spLocks noChangeShapeType="1"/>
            </p:cNvSpPr>
            <p:nvPr/>
          </p:nvSpPr>
          <p:spPr bwMode="auto">
            <a:xfrm>
              <a:off x="4415" y="1695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4" name="Line 40"/>
            <p:cNvSpPr>
              <a:spLocks noChangeShapeType="1"/>
            </p:cNvSpPr>
            <p:nvPr/>
          </p:nvSpPr>
          <p:spPr bwMode="auto">
            <a:xfrm>
              <a:off x="4415" y="1887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5" name="Line 41"/>
            <p:cNvSpPr>
              <a:spLocks noChangeShapeType="1"/>
            </p:cNvSpPr>
            <p:nvPr/>
          </p:nvSpPr>
          <p:spPr bwMode="auto">
            <a:xfrm>
              <a:off x="4415" y="2079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6" name="Line 42"/>
            <p:cNvSpPr>
              <a:spLocks noChangeShapeType="1"/>
            </p:cNvSpPr>
            <p:nvPr/>
          </p:nvSpPr>
          <p:spPr bwMode="auto">
            <a:xfrm>
              <a:off x="4415" y="2271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7" name="Line 43"/>
            <p:cNvSpPr>
              <a:spLocks noChangeShapeType="1"/>
            </p:cNvSpPr>
            <p:nvPr/>
          </p:nvSpPr>
          <p:spPr bwMode="auto">
            <a:xfrm>
              <a:off x="4415" y="2463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8" name="Line 44"/>
            <p:cNvSpPr>
              <a:spLocks noChangeShapeType="1"/>
            </p:cNvSpPr>
            <p:nvPr/>
          </p:nvSpPr>
          <p:spPr bwMode="auto">
            <a:xfrm>
              <a:off x="4415" y="2655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9" name="Text Box 45"/>
            <p:cNvSpPr txBox="1">
              <a:spLocks noChangeArrowheads="1"/>
            </p:cNvSpPr>
            <p:nvPr/>
          </p:nvSpPr>
          <p:spPr bwMode="auto">
            <a:xfrm>
              <a:off x="4703" y="145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96300" name="Text Box 46"/>
            <p:cNvSpPr txBox="1">
              <a:spLocks noChangeArrowheads="1"/>
            </p:cNvSpPr>
            <p:nvPr/>
          </p:nvSpPr>
          <p:spPr bwMode="auto">
            <a:xfrm>
              <a:off x="4703" y="164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53</a:t>
              </a:r>
            </a:p>
          </p:txBody>
        </p:sp>
        <p:sp>
          <p:nvSpPr>
            <p:cNvPr id="96301" name="Text Box 47"/>
            <p:cNvSpPr txBox="1">
              <a:spLocks noChangeArrowheads="1"/>
            </p:cNvSpPr>
            <p:nvPr/>
          </p:nvSpPr>
          <p:spPr bwMode="auto">
            <a:xfrm>
              <a:off x="4703" y="241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96302" name="Text Box 48"/>
            <p:cNvSpPr txBox="1">
              <a:spLocks noChangeArrowheads="1"/>
            </p:cNvSpPr>
            <p:nvPr/>
          </p:nvSpPr>
          <p:spPr bwMode="auto">
            <a:xfrm>
              <a:off x="4703" y="222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96303" name="Text Box 49"/>
            <p:cNvSpPr txBox="1">
              <a:spLocks noChangeArrowheads="1"/>
            </p:cNvSpPr>
            <p:nvPr/>
          </p:nvSpPr>
          <p:spPr bwMode="auto">
            <a:xfrm>
              <a:off x="4703" y="3183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6304" name="Text Box 50"/>
            <p:cNvSpPr txBox="1">
              <a:spLocks noChangeArrowheads="1"/>
            </p:cNvSpPr>
            <p:nvPr/>
          </p:nvSpPr>
          <p:spPr bwMode="auto">
            <a:xfrm>
              <a:off x="4703" y="299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47</a:t>
              </a:r>
            </a:p>
          </p:txBody>
        </p:sp>
        <p:sp>
          <p:nvSpPr>
            <p:cNvPr id="96305" name="Text Box 51"/>
            <p:cNvSpPr txBox="1">
              <a:spLocks noChangeArrowheads="1"/>
            </p:cNvSpPr>
            <p:nvPr/>
          </p:nvSpPr>
          <p:spPr bwMode="auto">
            <a:xfrm>
              <a:off x="3647" y="1551"/>
              <a:ext cx="6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STRING3</a:t>
              </a:r>
            </a:p>
          </p:txBody>
        </p:sp>
        <p:sp>
          <p:nvSpPr>
            <p:cNvPr id="96306" name="Text Box 52"/>
            <p:cNvSpPr txBox="1">
              <a:spLocks noChangeArrowheads="1"/>
            </p:cNvSpPr>
            <p:nvPr/>
          </p:nvSpPr>
          <p:spPr bwMode="auto">
            <a:xfrm>
              <a:off x="4703" y="183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96307" name="Text Box 53"/>
            <p:cNvSpPr txBox="1">
              <a:spLocks noChangeArrowheads="1"/>
            </p:cNvSpPr>
            <p:nvPr/>
          </p:nvSpPr>
          <p:spPr bwMode="auto">
            <a:xfrm>
              <a:off x="4703" y="203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96308" name="Text Box 54"/>
            <p:cNvSpPr txBox="1">
              <a:spLocks noChangeArrowheads="1"/>
            </p:cNvSpPr>
            <p:nvPr/>
          </p:nvSpPr>
          <p:spPr bwMode="auto">
            <a:xfrm>
              <a:off x="4703" y="263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96309" name="Text Box 55"/>
            <p:cNvSpPr txBox="1">
              <a:spLocks noChangeArrowheads="1"/>
            </p:cNvSpPr>
            <p:nvPr/>
          </p:nvSpPr>
          <p:spPr bwMode="auto">
            <a:xfrm>
              <a:off x="4703" y="282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96310" name="Line 56"/>
            <p:cNvSpPr>
              <a:spLocks noChangeShapeType="1"/>
            </p:cNvSpPr>
            <p:nvPr/>
          </p:nvSpPr>
          <p:spPr bwMode="auto">
            <a:xfrm>
              <a:off x="4415" y="2847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1" name="Line 57"/>
            <p:cNvSpPr>
              <a:spLocks noChangeShapeType="1"/>
            </p:cNvSpPr>
            <p:nvPr/>
          </p:nvSpPr>
          <p:spPr bwMode="auto">
            <a:xfrm>
              <a:off x="4415" y="3039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2" name="Line 58"/>
            <p:cNvSpPr>
              <a:spLocks noChangeShapeType="1"/>
            </p:cNvSpPr>
            <p:nvPr/>
          </p:nvSpPr>
          <p:spPr bwMode="auto">
            <a:xfrm>
              <a:off x="4415" y="3231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3" name="Line 59"/>
            <p:cNvSpPr>
              <a:spLocks noChangeShapeType="1"/>
            </p:cNvSpPr>
            <p:nvPr/>
          </p:nvSpPr>
          <p:spPr bwMode="auto">
            <a:xfrm>
              <a:off x="4415" y="3423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4" name="Line 60"/>
            <p:cNvSpPr>
              <a:spLocks noChangeShapeType="1"/>
            </p:cNvSpPr>
            <p:nvPr/>
          </p:nvSpPr>
          <p:spPr bwMode="auto">
            <a:xfrm>
              <a:off x="4415" y="3615"/>
              <a:ext cx="9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5" name="Text Box 61"/>
            <p:cNvSpPr txBox="1">
              <a:spLocks noChangeArrowheads="1"/>
            </p:cNvSpPr>
            <p:nvPr/>
          </p:nvSpPr>
          <p:spPr bwMode="auto">
            <a:xfrm>
              <a:off x="4703" y="335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96316" name="Text Box 62"/>
            <p:cNvSpPr txBox="1">
              <a:spLocks noChangeArrowheads="1"/>
            </p:cNvSpPr>
            <p:nvPr/>
          </p:nvSpPr>
          <p:spPr bwMode="auto">
            <a:xfrm>
              <a:off x="4703" y="356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00</a:t>
              </a:r>
            </a:p>
          </p:txBody>
        </p:sp>
      </p:grpSp>
      <p:sp>
        <p:nvSpPr>
          <p:cNvPr id="512064" name="Rectangle 64"/>
          <p:cNvSpPr>
            <a:spLocks noChangeArrowheads="1"/>
          </p:cNvSpPr>
          <p:nvPr/>
        </p:nvSpPr>
        <p:spPr bwMode="auto">
          <a:xfrm>
            <a:off x="900113" y="908050"/>
            <a:ext cx="66960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400" b="1">
                <a:solidFill>
                  <a:srgbClr val="FFCC00"/>
                </a:solidFill>
                <a:latin typeface="Times New Roman" panose="02020603050405020304" pitchFamily="18" charset="0"/>
              </a:rPr>
              <a:t>STRING1 DB‘STRING’</a:t>
            </a:r>
          </a:p>
          <a:p>
            <a:pPr>
              <a:spcBef>
                <a:spcPct val="15000"/>
              </a:spcBef>
            </a:pPr>
            <a:r>
              <a:rPr lang="en-US" altLang="zh-CN" sz="2400" b="1">
                <a:solidFill>
                  <a:srgbClr val="FFCC00"/>
                </a:solidFill>
                <a:latin typeface="Times New Roman" panose="02020603050405020304" pitchFamily="18" charset="0"/>
              </a:rPr>
              <a:t>STRING2  DW‘ST’，‘RI’，‘NG’</a:t>
            </a:r>
          </a:p>
          <a:p>
            <a:pPr>
              <a:spcBef>
                <a:spcPct val="15000"/>
              </a:spcBef>
            </a:pPr>
            <a:r>
              <a:rPr lang="en-US" altLang="zh-CN" sz="2400" b="1">
                <a:solidFill>
                  <a:srgbClr val="FFCC00"/>
                </a:solidFill>
                <a:latin typeface="Times New Roman" panose="02020603050405020304" pitchFamily="18" charset="0"/>
              </a:rPr>
              <a:t>STRING3  DD ‘ST’，‘RI’，‘NG’</a:t>
            </a:r>
            <a:endParaRPr lang="zh-CN" altLang="en-US" sz="2400" b="1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318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字符串定义举例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华文新魏"/>
        <a:cs typeface="宋体"/>
      </a:majorFont>
      <a:minorFont>
        <a:latin typeface="Verdana"/>
        <a:ea typeface="华文新魏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计原与汇编2</Template>
  <TotalTime>1</TotalTime>
  <Words>5580</Words>
  <Application>Microsoft Office PowerPoint</Application>
  <PresentationFormat>全屏显示(4:3)</PresentationFormat>
  <Paragraphs>991</Paragraphs>
  <Slides>71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1" baseType="lpstr">
      <vt:lpstr>仿宋_GB2312</vt:lpstr>
      <vt:lpstr>华文行楷</vt:lpstr>
      <vt:lpstr>华文新魏</vt:lpstr>
      <vt:lpstr>宋体</vt:lpstr>
      <vt:lpstr>幼圆</vt:lpstr>
      <vt:lpstr>Arial</vt:lpstr>
      <vt:lpstr>Times New Roman</vt:lpstr>
      <vt:lpstr>Verdana</vt:lpstr>
      <vt:lpstr>Wingdings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字符串定义举例</vt:lpstr>
      <vt:lpstr>PowerPoint 演示文稿</vt:lpstr>
      <vt:lpstr>PowerPoint 演示文稿</vt:lpstr>
      <vt:lpstr>PowerPoint 演示文稿</vt:lpstr>
      <vt:lpstr>PowerPoint 演示文稿</vt:lpstr>
      <vt:lpstr>组合类型(Combine Type)：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五、其它伪指令</vt:lpstr>
      <vt:lpstr>五、其它伪指令</vt:lpstr>
      <vt:lpstr>PowerPoint 演示文稿</vt:lpstr>
      <vt:lpstr>五、其它伪指令</vt:lpstr>
      <vt:lpstr>PowerPoint 演示文稿</vt:lpstr>
      <vt:lpstr>PowerPoint 演示文稿</vt:lpstr>
      <vt:lpstr>五、其它伪指令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算术运算符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LENGTH与SIZE运算符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北工大计算机学院 97-6班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计算机组织与结构原理</dc:title>
  <dc:creator>季冰 jbing@263.net</dc:creator>
  <cp:lastModifiedBy>微软用户</cp:lastModifiedBy>
  <cp:revision>543</cp:revision>
  <cp:lastPrinted>1999-01-25T10:08:00Z</cp:lastPrinted>
  <dcterms:created xsi:type="dcterms:W3CDTF">1999-01-25T07:59:00Z</dcterms:created>
  <dcterms:modified xsi:type="dcterms:W3CDTF">2022-04-10T06:52:30Z</dcterms:modified>
  <cp:category>教材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编辑">
    <vt:lpwstr>季冰</vt:lpwstr>
  </property>
  <property fmtid="{D5CDD505-2E9C-101B-9397-08002B2CF9AE}" pid="3" name="邮站">
    <vt:lpwstr>jbing@263.net</vt:lpwstr>
  </property>
  <property fmtid="{D5CDD505-2E9C-101B-9397-08002B2CF9AE}" pid="4" name="KSOProductBuildVer">
    <vt:lpwstr>2052-11.1.0.8976</vt:lpwstr>
  </property>
</Properties>
</file>