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93"/>
  </p:handoutMasterIdLst>
  <p:sldIdLst>
    <p:sldId id="435" r:id="rId3"/>
    <p:sldId id="470" r:id="rId4"/>
    <p:sldId id="571" r:id="rId5"/>
    <p:sldId id="572" r:id="rId6"/>
    <p:sldId id="366" r:id="rId7"/>
    <p:sldId id="462" r:id="rId8"/>
    <p:sldId id="444" r:id="rId9"/>
    <p:sldId id="467" r:id="rId10"/>
    <p:sldId id="463" r:id="rId11"/>
    <p:sldId id="464" r:id="rId12"/>
    <p:sldId id="465" r:id="rId13"/>
    <p:sldId id="466" r:id="rId14"/>
    <p:sldId id="445" r:id="rId15"/>
    <p:sldId id="446" r:id="rId16"/>
    <p:sldId id="447" r:id="rId17"/>
    <p:sldId id="448" r:id="rId18"/>
    <p:sldId id="495" r:id="rId19"/>
    <p:sldId id="468" r:id="rId20"/>
    <p:sldId id="449" r:id="rId21"/>
    <p:sldId id="450" r:id="rId22"/>
    <p:sldId id="370" r:id="rId23"/>
    <p:sldId id="474" r:id="rId24"/>
    <p:sldId id="475" r:id="rId26"/>
    <p:sldId id="476" r:id="rId27"/>
    <p:sldId id="452" r:id="rId28"/>
    <p:sldId id="453" r:id="rId29"/>
    <p:sldId id="478" r:id="rId30"/>
    <p:sldId id="479" r:id="rId31"/>
    <p:sldId id="480" r:id="rId32"/>
    <p:sldId id="481" r:id="rId33"/>
    <p:sldId id="482" r:id="rId34"/>
    <p:sldId id="483" r:id="rId35"/>
    <p:sldId id="484" r:id="rId36"/>
    <p:sldId id="485" r:id="rId37"/>
    <p:sldId id="486" r:id="rId38"/>
    <p:sldId id="487" r:id="rId39"/>
    <p:sldId id="490" r:id="rId40"/>
    <p:sldId id="488" r:id="rId41"/>
    <p:sldId id="489" r:id="rId42"/>
    <p:sldId id="491" r:id="rId43"/>
    <p:sldId id="493" r:id="rId44"/>
    <p:sldId id="494" r:id="rId45"/>
    <p:sldId id="380" r:id="rId46"/>
    <p:sldId id="381" r:id="rId47"/>
    <p:sldId id="382" r:id="rId48"/>
    <p:sldId id="496" r:id="rId49"/>
    <p:sldId id="497" r:id="rId50"/>
    <p:sldId id="498" r:id="rId51"/>
    <p:sldId id="386" r:id="rId52"/>
    <p:sldId id="404" r:id="rId53"/>
    <p:sldId id="405" r:id="rId54"/>
    <p:sldId id="500" r:id="rId55"/>
    <p:sldId id="454" r:id="rId56"/>
    <p:sldId id="455" r:id="rId57"/>
    <p:sldId id="406" r:id="rId58"/>
    <p:sldId id="509" r:id="rId59"/>
    <p:sldId id="510" r:id="rId60"/>
    <p:sldId id="408" r:id="rId61"/>
    <p:sldId id="456" r:id="rId62"/>
    <p:sldId id="457" r:id="rId63"/>
    <p:sldId id="458" r:id="rId64"/>
    <p:sldId id="414" r:id="rId65"/>
    <p:sldId id="502" r:id="rId66"/>
    <p:sldId id="459" r:id="rId67"/>
    <p:sldId id="460" r:id="rId68"/>
    <p:sldId id="341" r:id="rId69"/>
    <p:sldId id="343" r:id="rId70"/>
    <p:sldId id="344" r:id="rId71"/>
    <p:sldId id="345" r:id="rId72"/>
    <p:sldId id="503" r:id="rId73"/>
    <p:sldId id="346" r:id="rId74"/>
    <p:sldId id="504" r:id="rId75"/>
    <p:sldId id="347" r:id="rId76"/>
    <p:sldId id="505" r:id="rId77"/>
    <p:sldId id="348" r:id="rId78"/>
    <p:sldId id="506" r:id="rId79"/>
    <p:sldId id="349" r:id="rId80"/>
    <p:sldId id="352" r:id="rId81"/>
    <p:sldId id="353" r:id="rId82"/>
    <p:sldId id="354" r:id="rId83"/>
    <p:sldId id="507" r:id="rId84"/>
    <p:sldId id="355" r:id="rId85"/>
    <p:sldId id="356" r:id="rId86"/>
    <p:sldId id="357" r:id="rId87"/>
    <p:sldId id="358" r:id="rId88"/>
    <p:sldId id="508" r:id="rId89"/>
    <p:sldId id="512" r:id="rId90"/>
    <p:sldId id="513" r:id="rId91"/>
    <p:sldId id="573" r:id="rId9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FF00"/>
    <a:srgbClr val="00172F"/>
    <a:srgbClr val="003366"/>
    <a:srgbClr val="CCFFFF"/>
    <a:srgbClr val="FFFF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4" autoAdjust="0"/>
    <p:restoredTop sz="92794" autoAdjust="0"/>
  </p:normalViewPr>
  <p:slideViewPr>
    <p:cSldViewPr>
      <p:cViewPr varScale="1">
        <p:scale>
          <a:sx n="74" d="100"/>
          <a:sy n="74" d="100"/>
        </p:scale>
        <p:origin x="813" y="72"/>
      </p:cViewPr>
      <p:guideLst>
        <p:guide orient="horz" pos="2160"/>
        <p:guide pos="29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5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6" Type="http://schemas.openxmlformats.org/officeDocument/2006/relationships/tableStyles" Target="tableStyles.xml"/><Relationship Id="rId95" Type="http://schemas.openxmlformats.org/officeDocument/2006/relationships/viewProps" Target="viewProps.xml"/><Relationship Id="rId94" Type="http://schemas.openxmlformats.org/officeDocument/2006/relationships/presProps" Target="presProps.xml"/><Relationship Id="rId93" Type="http://schemas.openxmlformats.org/officeDocument/2006/relationships/handoutMaster" Target="handoutMasters/handoutMaster1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2EBA84C-C863-4A11-87FA-C8DED9F0ED7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9CE514F-97C2-496A-ABCA-A62337D6F558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765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b="1"/>
              <a:t>0, 1</a:t>
            </a:r>
            <a:r>
              <a:rPr lang="zh-CN" altLang="en-US" b="1"/>
              <a:t>，</a:t>
            </a:r>
            <a:r>
              <a:rPr lang="en-US" altLang="zh-CN" b="1"/>
              <a:t>1</a:t>
            </a:r>
            <a:r>
              <a:rPr lang="zh-CN" altLang="en-US" b="1"/>
              <a:t>，</a:t>
            </a:r>
            <a:r>
              <a:rPr lang="en-US" altLang="zh-CN" b="1"/>
              <a:t>2</a:t>
            </a:r>
            <a:r>
              <a:rPr lang="zh-CN" altLang="en-US" b="1"/>
              <a:t>，</a:t>
            </a:r>
            <a:r>
              <a:rPr lang="en-US" altLang="zh-CN" b="1"/>
              <a:t>3</a:t>
            </a:r>
            <a:r>
              <a:rPr lang="zh-CN" altLang="en-US" b="1"/>
              <a:t>，</a:t>
            </a:r>
            <a:r>
              <a:rPr lang="en-US" altLang="zh-CN" b="1"/>
              <a:t>5</a:t>
            </a:r>
            <a:r>
              <a:rPr lang="zh-CN" altLang="en-US" b="1"/>
              <a:t>，</a:t>
            </a:r>
            <a:r>
              <a:rPr lang="en-US" altLang="zh-CN" b="1"/>
              <a:t>8</a:t>
            </a:r>
            <a:r>
              <a:rPr lang="zh-CN" altLang="en-US" b="1"/>
              <a:t>，</a:t>
            </a:r>
            <a:r>
              <a:rPr lang="en-US" altLang="zh-CN" b="1"/>
              <a:t>13</a:t>
            </a:r>
            <a:r>
              <a:rPr lang="zh-CN" altLang="en-US" b="1"/>
              <a:t>，</a:t>
            </a:r>
            <a:r>
              <a:rPr lang="en-US" altLang="zh-CN" b="1"/>
              <a:t>21</a:t>
            </a:r>
            <a:r>
              <a:rPr lang="zh-CN" altLang="en-US" b="1"/>
              <a:t>，</a:t>
            </a:r>
            <a:r>
              <a:rPr lang="en-US" altLang="zh-CN" b="1"/>
              <a:t>34</a:t>
            </a:r>
            <a:r>
              <a:rPr lang="zh-CN" altLang="en-US" b="1"/>
              <a:t>，</a:t>
            </a:r>
            <a:r>
              <a:rPr lang="en-US" altLang="zh-CN" b="1"/>
              <a:t>55</a:t>
            </a:r>
            <a:r>
              <a:rPr lang="zh-CN" altLang="en-US" b="1"/>
              <a:t>，</a:t>
            </a:r>
            <a:r>
              <a:rPr lang="en-US" altLang="zh-CN" b="1"/>
              <a:t>89……</a:t>
            </a:r>
            <a:r>
              <a:rPr lang="zh-CN" altLang="en-US"/>
              <a:t>不难发现，从第三个数起，每个数都是前两数之和，这个数列则称为“斐波纳契数列”，其中每个数字都是“斐波纳契数”。 </a:t>
            </a:r>
            <a:endParaRPr lang="zh-CN" altLang="en-US"/>
          </a:p>
        </p:txBody>
      </p:sp>
      <p:sp>
        <p:nvSpPr>
          <p:cNvPr id="27651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53698F8-2448-4F52-B72E-D4ADB544A5E6}" type="slidenum">
              <a:rPr kumimoji="0" lang="zh-CN" altLang="en-US"/>
            </a:fld>
            <a:endParaRPr kumimoji="0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096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0963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6CD8AE8-5039-488C-8F43-3D8A2DE18B46}" type="slidenum">
              <a:rPr kumimoji="0" lang="zh-CN" altLang="en-US"/>
            </a:fld>
            <a:endParaRPr kumimoji="0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301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b="1"/>
              <a:t>0, 1</a:t>
            </a:r>
            <a:r>
              <a:rPr lang="zh-CN" altLang="en-US" b="1"/>
              <a:t>，</a:t>
            </a:r>
            <a:r>
              <a:rPr lang="en-US" altLang="zh-CN" b="1"/>
              <a:t>1</a:t>
            </a:r>
            <a:r>
              <a:rPr lang="zh-CN" altLang="en-US" b="1"/>
              <a:t>，</a:t>
            </a:r>
            <a:r>
              <a:rPr lang="en-US" altLang="zh-CN" b="1"/>
              <a:t>2</a:t>
            </a:r>
            <a:r>
              <a:rPr lang="zh-CN" altLang="en-US" b="1"/>
              <a:t>，</a:t>
            </a:r>
            <a:r>
              <a:rPr lang="en-US" altLang="zh-CN" b="1"/>
              <a:t>3</a:t>
            </a:r>
            <a:r>
              <a:rPr lang="zh-CN" altLang="en-US" b="1"/>
              <a:t>，</a:t>
            </a:r>
            <a:r>
              <a:rPr lang="en-US" altLang="zh-CN" b="1"/>
              <a:t>5</a:t>
            </a:r>
            <a:r>
              <a:rPr lang="zh-CN" altLang="en-US" b="1"/>
              <a:t>，</a:t>
            </a:r>
            <a:r>
              <a:rPr lang="en-US" altLang="zh-CN" b="1"/>
              <a:t>8</a:t>
            </a:r>
            <a:r>
              <a:rPr lang="zh-CN" altLang="en-US" b="1"/>
              <a:t>，</a:t>
            </a:r>
            <a:r>
              <a:rPr lang="en-US" altLang="zh-CN" b="1"/>
              <a:t>13</a:t>
            </a:r>
            <a:r>
              <a:rPr lang="zh-CN" altLang="en-US" b="1"/>
              <a:t>，</a:t>
            </a:r>
            <a:r>
              <a:rPr lang="en-US" altLang="zh-CN" b="1"/>
              <a:t>21</a:t>
            </a:r>
            <a:r>
              <a:rPr lang="zh-CN" altLang="en-US" b="1"/>
              <a:t>，</a:t>
            </a:r>
            <a:r>
              <a:rPr lang="en-US" altLang="zh-CN" b="1"/>
              <a:t>34</a:t>
            </a:r>
            <a:r>
              <a:rPr lang="zh-CN" altLang="en-US" b="1"/>
              <a:t>，</a:t>
            </a:r>
            <a:r>
              <a:rPr lang="en-US" altLang="zh-CN" b="1"/>
              <a:t>55</a:t>
            </a:r>
            <a:r>
              <a:rPr lang="zh-CN" altLang="en-US" b="1"/>
              <a:t>，</a:t>
            </a:r>
            <a:r>
              <a:rPr lang="en-US" altLang="zh-CN" b="1"/>
              <a:t>89……</a:t>
            </a:r>
            <a:r>
              <a:rPr lang="zh-CN" altLang="en-US"/>
              <a:t>不难发现，从第三个数起，每个数都是前两数之和，这个数列则称为“斐波纳契数列”，其中每个数字都是“斐波纳契数”。 </a:t>
            </a:r>
            <a:endParaRPr lang="zh-CN" altLang="en-US"/>
          </a:p>
        </p:txBody>
      </p:sp>
      <p:sp>
        <p:nvSpPr>
          <p:cNvPr id="43011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A8AB149-4775-4716-9253-74641457DA42}" type="slidenum">
              <a:rPr kumimoji="0" lang="zh-CN" altLang="en-US"/>
            </a:fld>
            <a:endParaRPr kumimoji="0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60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6083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C3353D8-C1C2-4BB9-A88E-B23FCAA3A74F}" type="slidenum">
              <a:rPr kumimoji="0" lang="zh-CN" altLang="en-US"/>
            </a:fld>
            <a:endParaRPr kumimoji="0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A3E49CC-2AF1-4B63-8C1D-5D636764D8ED}" type="slidenum">
              <a:rPr kumimoji="0" lang="zh-CN" altLang="en-US"/>
            </a:fld>
            <a:endParaRPr kumimoji="0" lang="zh-CN" alt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11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itle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308725"/>
            <a:ext cx="15113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52413" y="6453188"/>
            <a:ext cx="8496300" cy="0"/>
          </a:xfrm>
          <a:prstGeom prst="line">
            <a:avLst/>
          </a:prstGeom>
          <a:noFill/>
          <a:ln w="3175" cap="sq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609600" y="83661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0 w 1000"/>
              <a:gd name="T11" fmla="*/ 0 h 1000"/>
              <a:gd name="T12" fmla="*/ 1000 w 1000"/>
              <a:gd name="T13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525">
            <a:solidFill>
              <a:srgbClr val="CC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ltGray">
          <a:xfrm>
            <a:off x="417513" y="223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ltGray">
          <a:xfrm>
            <a:off x="800100" y="223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ltGray">
          <a:xfrm>
            <a:off x="541338" y="6461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ltGray">
          <a:xfrm>
            <a:off x="911225" y="646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ltGray">
          <a:xfrm>
            <a:off x="127000" y="573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>
            <a:off x="762000" y="115888"/>
            <a:ext cx="31750" cy="10525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gray">
          <a:xfrm>
            <a:off x="442913" y="906463"/>
            <a:ext cx="8226425" cy="3175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2511F2F2-34B2-4312-8300-3897ED091FB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0825" y="188913"/>
            <a:ext cx="2011363" cy="590391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188913"/>
            <a:ext cx="5881687" cy="590391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177925"/>
            <a:ext cx="3924300" cy="4914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177925"/>
            <a:ext cx="3924300" cy="4914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  <p:sndAc>
      <p:stSnd>
        <p:snd r:embed="rId2" name="CAMERA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audio" Target="../media/audio1.wav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pattFill prst="pct5">
          <a:fgClr>
            <a:srgbClr val="003366"/>
          </a:fgClr>
          <a:bgClr>
            <a:srgbClr val="00172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11188" y="188913"/>
            <a:ext cx="80010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566738" y="1177925"/>
            <a:ext cx="80010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V="1">
            <a:off x="609600" y="626427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29" name="Picture 5" descr="title_log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308725"/>
            <a:ext cx="15113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title_log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308725"/>
            <a:ext cx="15113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609600" y="83661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0 w 1000"/>
              <a:gd name="T11" fmla="*/ 0 h 1000"/>
              <a:gd name="T12" fmla="*/ 1000 w 1000"/>
              <a:gd name="T13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525">
            <a:solidFill>
              <a:srgbClr val="CC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2555875" y="6308725"/>
            <a:ext cx="4751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defRPr/>
            </a:pPr>
            <a:r>
              <a:rPr lang="zh-CN" altLang="en-US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9~13</a:t>
            </a:r>
            <a:r>
              <a:rPr lang="zh-CN" altLang="en-US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 汇编程序设计基本技术</a:t>
            </a:r>
            <a:r>
              <a:rPr lang="en-US" altLang="zh-CN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fld id="{E913E69E-3744-474E-95CD-515BDD567440}" type="slidenum">
              <a:rPr lang="en-US" altLang="zh-CN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  <p:sndAc>
      <p:stSnd>
        <p:snd r:embed="rId13" name="CAMERA.WAV"/>
      </p:stSnd>
    </p:sndAc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Verdana" panose="020B0604030504040204" pitchFamily="34" charset="0"/>
          <a:ea typeface="华文新魏" panose="02010800040101010101" pitchFamily="2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Verdana" panose="020B0604030504040204" pitchFamily="34" charset="0"/>
          <a:ea typeface="华文新魏" panose="02010800040101010101" pitchFamily="2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Verdana" panose="020B0604030504040204" pitchFamily="34" charset="0"/>
          <a:ea typeface="华文新魏" panose="02010800040101010101" pitchFamily="2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Verdana" panose="020B0604030504040204" pitchFamily="34" charset="0"/>
          <a:ea typeface="华文新魏" panose="02010800040101010101" pitchFamily="2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Verdana" panose="020B0604030504040204" pitchFamily="34" charset="0"/>
          <a:ea typeface="华文新魏" panose="02010800040101010101" pitchFamily="2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Verdana" panose="020B0604030504040204" pitchFamily="34" charset="0"/>
          <a:ea typeface="华文新魏" panose="02010800040101010101" pitchFamily="2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Verdana" panose="020B0604030504040204" pitchFamily="34" charset="0"/>
          <a:ea typeface="华文新魏" panose="02010800040101010101" pitchFamily="2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Verdana" panose="020B0604030504040204" pitchFamily="34" charset="0"/>
          <a:ea typeface="华文新魏" panose="02010800040101010101" pitchFamily="2" charset="-122"/>
          <a:cs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8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bg1"/>
          </a:solidFill>
          <a:latin typeface="+mn-lt"/>
          <a:ea typeface="+mn-ea"/>
          <a:cs typeface="+mn-cs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800">
          <a:solidFill>
            <a:schemeClr val="bg1"/>
          </a:solidFill>
          <a:latin typeface="+mn-lt"/>
          <a:ea typeface="+mn-ea"/>
          <a:cs typeface="+mn-cs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>
          <a:solidFill>
            <a:schemeClr val="bg1"/>
          </a:solidFill>
          <a:latin typeface="+mn-lt"/>
          <a:ea typeface="+mn-ea"/>
          <a:cs typeface="+mn-cs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>
          <a:solidFill>
            <a:schemeClr val="bg1"/>
          </a:solidFill>
          <a:latin typeface="+mn-lt"/>
          <a:ea typeface="+mn-ea"/>
          <a:cs typeface="+mn-cs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>
          <a:solidFill>
            <a:schemeClr val="bg1"/>
          </a:solidFill>
          <a:latin typeface="+mn-lt"/>
          <a:ea typeface="+mn-ea"/>
          <a:cs typeface="+mn-cs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>
          <a:solidFill>
            <a:schemeClr val="bg1"/>
          </a:solidFill>
          <a:latin typeface="+mn-lt"/>
          <a:ea typeface="+mn-ea"/>
          <a:cs typeface="+mn-cs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1.wav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1.wav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5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4.xml"/><Relationship Id="rId5" Type="http://schemas.openxmlformats.org/officeDocument/2006/relationships/audio" Target="../media/audio1.wav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1.wav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1.wav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1.wav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050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6408737" cy="593725"/>
          </a:xfrm>
        </p:spPr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9~13</a:t>
            </a:r>
            <a:r>
              <a:rPr lang="zh-CN" altLang="en-US"/>
              <a:t>章 汇编程序设计基本技术</a:t>
            </a:r>
            <a:endParaRPr lang="zh-CN" altLang="en-US"/>
          </a:p>
        </p:txBody>
      </p:sp>
      <p:sp>
        <p:nvSpPr>
          <p:cNvPr id="196616" name="Text Box 2056"/>
          <p:cNvSpPr txBox="1">
            <a:spLocks noChangeArrowheads="1"/>
          </p:cNvSpPr>
          <p:nvPr/>
        </p:nvSpPr>
        <p:spPr bwMode="auto">
          <a:xfrm>
            <a:off x="684213" y="1557338"/>
            <a:ext cx="7632700" cy="372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程序设计步骤</a:t>
            </a:r>
            <a:endParaRPr lang="zh-CN" altLang="en-US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	1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、分析问题，确定算法。</a:t>
            </a:r>
            <a:endParaRPr lang="zh-CN" altLang="en-US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	2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、编制程序流程。</a:t>
            </a:r>
            <a:endParaRPr lang="zh-CN" altLang="en-US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	3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、正确、合理使用存储器和寄存器。</a:t>
            </a:r>
            <a:endParaRPr lang="zh-CN" altLang="en-US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	4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、编写程序。 </a:t>
            </a:r>
            <a:endParaRPr lang="zh-CN" altLang="en-US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	5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、调试程序。</a:t>
            </a:r>
            <a:endParaRPr lang="zh-CN" altLang="en-US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0" grpId="0"/>
      <p:bldP spid="1966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7" name="Group 4"/>
          <p:cNvGrpSpPr/>
          <p:nvPr/>
        </p:nvGrpSpPr>
        <p:grpSpPr bwMode="auto">
          <a:xfrm>
            <a:off x="827088" y="273050"/>
            <a:ext cx="7467600" cy="6324600"/>
            <a:chOff x="624" y="336"/>
            <a:chExt cx="4704" cy="3984"/>
          </a:xfrm>
        </p:grpSpPr>
        <p:sp>
          <p:nvSpPr>
            <p:cNvPr id="14338" name="AutoShape 5"/>
            <p:cNvSpPr>
              <a:spLocks noChangeArrowheads="1"/>
            </p:cNvSpPr>
            <p:nvPr/>
          </p:nvSpPr>
          <p:spPr bwMode="auto">
            <a:xfrm>
              <a:off x="2496" y="336"/>
              <a:ext cx="720" cy="240"/>
            </a:xfrm>
            <a:prstGeom prst="flowChartAlternateProcess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>
                  <a:solidFill>
                    <a:srgbClr val="00FFFF"/>
                  </a:solidFill>
                  <a:latin typeface="Times New Roman" panose="02020603050405020304" pitchFamily="18" charset="0"/>
                </a:rPr>
                <a:t>开始</a:t>
              </a:r>
              <a:endParaRPr lang="zh-CN" altLang="en-US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39" name="Rectangle 6"/>
            <p:cNvSpPr>
              <a:spLocks noChangeArrowheads="1"/>
            </p:cNvSpPr>
            <p:nvPr/>
          </p:nvSpPr>
          <p:spPr bwMode="auto">
            <a:xfrm>
              <a:off x="1920" y="672"/>
              <a:ext cx="1872" cy="576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zh-CN">
                  <a:solidFill>
                    <a:srgbClr val="00FFFF"/>
                  </a:solidFill>
                  <a:latin typeface="Times New Roman" panose="02020603050405020304" pitchFamily="18" charset="0"/>
                </a:rPr>
                <a:t>     SI&lt;=</a:t>
              </a:r>
              <a:r>
                <a:rPr lang="zh-CN" altLang="en-US">
                  <a:solidFill>
                    <a:srgbClr val="00FFFF"/>
                  </a:solidFill>
                  <a:latin typeface="Times New Roman" panose="02020603050405020304" pitchFamily="18" charset="0"/>
                </a:rPr>
                <a:t>源存储区首址</a:t>
              </a:r>
              <a:endParaRPr lang="zh-CN" altLang="en-US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zh-CN">
                  <a:solidFill>
                    <a:srgbClr val="00FFFF"/>
                  </a:solidFill>
                  <a:latin typeface="Times New Roman" panose="02020603050405020304" pitchFamily="18" charset="0"/>
                </a:rPr>
                <a:t>     DI&lt;=</a:t>
              </a:r>
              <a:r>
                <a:rPr lang="zh-CN" altLang="en-US">
                  <a:solidFill>
                    <a:srgbClr val="00FFFF"/>
                  </a:solidFill>
                  <a:latin typeface="Times New Roman" panose="02020603050405020304" pitchFamily="18" charset="0"/>
                </a:rPr>
                <a:t>目的存储区首址</a:t>
              </a:r>
              <a:endParaRPr lang="en-US" altLang="zh-CN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zh-CN">
                  <a:solidFill>
                    <a:srgbClr val="00FFFF"/>
                  </a:solidFill>
                  <a:latin typeface="Times New Roman" panose="02020603050405020304" pitchFamily="18" charset="0"/>
                </a:rPr>
                <a:t>     CX&lt;=</a:t>
              </a:r>
              <a:r>
                <a:rPr lang="zh-CN" altLang="en-US">
                  <a:solidFill>
                    <a:srgbClr val="00FFFF"/>
                  </a:solidFill>
                  <a:latin typeface="Times New Roman" panose="02020603050405020304" pitchFamily="18" charset="0"/>
                </a:rPr>
                <a:t>传送数据字节数</a:t>
              </a:r>
              <a:endParaRPr lang="zh-CN" altLang="en-US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40" name="AutoShape 7"/>
            <p:cNvSpPr>
              <a:spLocks noChangeArrowheads="1"/>
            </p:cNvSpPr>
            <p:nvPr/>
          </p:nvSpPr>
          <p:spPr bwMode="auto">
            <a:xfrm>
              <a:off x="2256" y="1344"/>
              <a:ext cx="1200" cy="432"/>
            </a:xfrm>
            <a:prstGeom prst="flowChartDecision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00FFFF"/>
                  </a:solidFill>
                  <a:latin typeface="Times New Roman" panose="02020603050405020304" pitchFamily="18" charset="0"/>
                </a:rPr>
                <a:t>(SI)&gt;(DI)?</a:t>
              </a:r>
              <a:endParaRPr lang="en-US" altLang="zh-CN" sz="2000" b="1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41" name="AutoShape 8"/>
            <p:cNvSpPr>
              <a:spLocks noChangeArrowheads="1"/>
            </p:cNvSpPr>
            <p:nvPr/>
          </p:nvSpPr>
          <p:spPr bwMode="auto">
            <a:xfrm>
              <a:off x="1008" y="3264"/>
              <a:ext cx="1200" cy="336"/>
            </a:xfrm>
            <a:prstGeom prst="flowChartDecision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00FFFF"/>
                  </a:solidFill>
                  <a:latin typeface="Times New Roman" panose="02020603050405020304" pitchFamily="18" charset="0"/>
                </a:rPr>
                <a:t>(CX)</a:t>
              </a:r>
              <a:r>
                <a:rPr lang="en-US" altLang="zh-CN" b="1">
                  <a:solidFill>
                    <a:srgbClr val="00FFFF"/>
                  </a:solidFill>
                  <a:latin typeface="Times New Roman" panose="02020603050405020304" pitchFamily="18" charset="0"/>
                </a:rPr>
                <a:t>=0?</a:t>
              </a:r>
              <a:endParaRPr lang="zh-CN" altLang="en-US" b="1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42" name="Rectangle 9"/>
            <p:cNvSpPr>
              <a:spLocks noChangeArrowheads="1"/>
            </p:cNvSpPr>
            <p:nvPr/>
          </p:nvSpPr>
          <p:spPr bwMode="auto">
            <a:xfrm>
              <a:off x="1008" y="1728"/>
              <a:ext cx="1200" cy="48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zh-CN" altLang="en-US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形成末址：</a:t>
              </a:r>
              <a:endParaRPr lang="en-US" altLang="zh-CN" sz="16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zh-CN">
                  <a:solidFill>
                    <a:srgbClr val="00FFFF"/>
                  </a:solidFill>
                  <a:latin typeface="Times New Roman" panose="02020603050405020304" pitchFamily="18" charset="0"/>
                </a:rPr>
                <a:t>SI&lt;=(SI)+(CX)-1</a:t>
              </a:r>
              <a:endParaRPr lang="en-US" altLang="zh-CN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zh-CN">
                  <a:solidFill>
                    <a:srgbClr val="00FFFF"/>
                  </a:solidFill>
                  <a:latin typeface="Times New Roman" panose="02020603050405020304" pitchFamily="18" charset="0"/>
                </a:rPr>
                <a:t>DI&lt;=(DI)+(CX)-1</a:t>
              </a:r>
              <a:endParaRPr lang="en-US" altLang="zh-CN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43" name="AutoShape 10"/>
            <p:cNvSpPr>
              <a:spLocks noChangeArrowheads="1"/>
            </p:cNvSpPr>
            <p:nvPr/>
          </p:nvSpPr>
          <p:spPr bwMode="auto">
            <a:xfrm>
              <a:off x="2496" y="3840"/>
              <a:ext cx="720" cy="240"/>
            </a:xfrm>
            <a:prstGeom prst="flowChartAlternateProcess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>
                  <a:solidFill>
                    <a:srgbClr val="00FFFF"/>
                  </a:solidFill>
                  <a:latin typeface="Times New Roman" panose="02020603050405020304" pitchFamily="18" charset="0"/>
                </a:rPr>
                <a:t>结束</a:t>
              </a:r>
              <a:endParaRPr lang="zh-CN" altLang="en-US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44" name="Rectangle 11"/>
            <p:cNvSpPr>
              <a:spLocks noChangeArrowheads="1"/>
            </p:cNvSpPr>
            <p:nvPr/>
          </p:nvSpPr>
          <p:spPr bwMode="auto">
            <a:xfrm>
              <a:off x="1104" y="2640"/>
              <a:ext cx="1008" cy="336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00FFFF"/>
                  </a:solidFill>
                  <a:latin typeface="Times New Roman" panose="02020603050405020304" pitchFamily="18" charset="0"/>
                </a:rPr>
                <a:t>SI&lt;=(SI)-1</a:t>
              </a:r>
              <a:endParaRPr lang="en-US" altLang="zh-CN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>
                  <a:solidFill>
                    <a:srgbClr val="00FFFF"/>
                  </a:solidFill>
                  <a:latin typeface="Times New Roman" panose="02020603050405020304" pitchFamily="18" charset="0"/>
                </a:rPr>
                <a:t>DI&lt;=(DI)-1</a:t>
              </a:r>
              <a:endParaRPr lang="en-US" altLang="zh-CN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4345" name="AutoShape 12"/>
            <p:cNvCxnSpPr>
              <a:cxnSpLocks noChangeShapeType="1"/>
              <a:stCxn id="14338" idx="2"/>
              <a:endCxn id="14339" idx="0"/>
            </p:cNvCxnSpPr>
            <p:nvPr/>
          </p:nvCxnSpPr>
          <p:spPr bwMode="auto">
            <a:xfrm>
              <a:off x="2856" y="576"/>
              <a:ext cx="0" cy="96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6" name="AutoShape 13"/>
            <p:cNvCxnSpPr>
              <a:cxnSpLocks noChangeShapeType="1"/>
              <a:stCxn id="14339" idx="2"/>
              <a:endCxn id="14340" idx="0"/>
            </p:cNvCxnSpPr>
            <p:nvPr/>
          </p:nvCxnSpPr>
          <p:spPr bwMode="auto">
            <a:xfrm>
              <a:off x="2856" y="1248"/>
              <a:ext cx="0" cy="96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47" name="Text Box 14"/>
            <p:cNvSpPr txBox="1">
              <a:spLocks noChangeArrowheads="1"/>
            </p:cNvSpPr>
            <p:nvPr/>
          </p:nvSpPr>
          <p:spPr bwMode="auto">
            <a:xfrm>
              <a:off x="624" y="1248"/>
              <a:ext cx="470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                                        &lt;</a:t>
              </a:r>
              <a:r>
                <a:rPr lang="zh-CN" altLang="en-US">
                  <a:solidFill>
                    <a:srgbClr val="00FFFF"/>
                  </a:solidFill>
                  <a:latin typeface="Times New Roman" panose="02020603050405020304" pitchFamily="18" charset="0"/>
                </a:rPr>
                <a:t>                                    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&gt;</a:t>
              </a:r>
              <a:endParaRPr lang="zh-CN" altLang="en-US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                                                                                                              </a:t>
              </a:r>
              <a:r>
                <a:rPr lang="en-US" altLang="zh-CN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OK2</a:t>
              </a:r>
              <a:r>
                <a:rPr lang="zh-CN" altLang="en-US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    </a:t>
              </a:r>
              <a:endParaRPr lang="zh-CN" altLang="en-US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48" name="Text Box 15"/>
            <p:cNvSpPr txBox="1">
              <a:spLocks noChangeArrowheads="1"/>
            </p:cNvSpPr>
            <p:nvPr/>
          </p:nvSpPr>
          <p:spPr bwMode="auto">
            <a:xfrm>
              <a:off x="1728" y="4089"/>
              <a:ext cx="23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FFFF"/>
                  </a:solidFill>
                  <a:latin typeface="Times New Roman" panose="02020603050405020304" pitchFamily="18" charset="0"/>
                </a:rPr>
                <a:t>两存储区之间数据传送流程</a:t>
              </a:r>
              <a:endParaRPr lang="zh-CN" altLang="en-US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49" name="Rectangle 16"/>
            <p:cNvSpPr>
              <a:spLocks noChangeArrowheads="1"/>
            </p:cNvSpPr>
            <p:nvPr/>
          </p:nvSpPr>
          <p:spPr bwMode="auto">
            <a:xfrm>
              <a:off x="1104" y="2400"/>
              <a:ext cx="1008" cy="192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00FFFF"/>
                  </a:solidFill>
                  <a:latin typeface="Times New Roman" panose="02020603050405020304" pitchFamily="18" charset="0"/>
                </a:rPr>
                <a:t>(DI)&lt;=((SI))</a:t>
              </a:r>
              <a:endParaRPr lang="en-US" altLang="zh-CN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50" name="Rectangle 17"/>
            <p:cNvSpPr>
              <a:spLocks noChangeArrowheads="1"/>
            </p:cNvSpPr>
            <p:nvPr/>
          </p:nvSpPr>
          <p:spPr bwMode="auto">
            <a:xfrm>
              <a:off x="1104" y="3024"/>
              <a:ext cx="1008" cy="192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00FFFF"/>
                  </a:solidFill>
                  <a:latin typeface="Times New Roman" panose="02020603050405020304" pitchFamily="18" charset="0"/>
                </a:rPr>
                <a:t>CX&lt;=(CX)-1</a:t>
              </a:r>
              <a:endParaRPr lang="en-US" altLang="zh-CN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51" name="Rectangle 18"/>
            <p:cNvSpPr>
              <a:spLocks noChangeArrowheads="1"/>
            </p:cNvSpPr>
            <p:nvPr/>
          </p:nvSpPr>
          <p:spPr bwMode="auto">
            <a:xfrm>
              <a:off x="3600" y="2976"/>
              <a:ext cx="1008" cy="192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00FFFF"/>
                  </a:solidFill>
                  <a:latin typeface="Times New Roman" panose="02020603050405020304" pitchFamily="18" charset="0"/>
                </a:rPr>
                <a:t>CX&lt;=(CX)-1</a:t>
              </a:r>
              <a:endParaRPr lang="en-US" altLang="zh-CN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52" name="Rectangle 19"/>
            <p:cNvSpPr>
              <a:spLocks noChangeArrowheads="1"/>
            </p:cNvSpPr>
            <p:nvPr/>
          </p:nvSpPr>
          <p:spPr bwMode="auto">
            <a:xfrm>
              <a:off x="3600" y="1776"/>
              <a:ext cx="1008" cy="192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00FFFF"/>
                  </a:solidFill>
                  <a:latin typeface="Times New Roman" panose="02020603050405020304" pitchFamily="18" charset="0"/>
                </a:rPr>
                <a:t>DI&lt;=((SI))</a:t>
              </a:r>
              <a:endParaRPr lang="en-US" altLang="zh-CN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53" name="Rectangle 20"/>
            <p:cNvSpPr>
              <a:spLocks noChangeArrowheads="1"/>
            </p:cNvSpPr>
            <p:nvPr/>
          </p:nvSpPr>
          <p:spPr bwMode="auto">
            <a:xfrm>
              <a:off x="3600" y="2352"/>
              <a:ext cx="1008" cy="384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00FFFF"/>
                  </a:solidFill>
                  <a:latin typeface="Times New Roman" panose="02020603050405020304" pitchFamily="18" charset="0"/>
                </a:rPr>
                <a:t>SI&lt;=(SI)+1</a:t>
              </a:r>
              <a:endParaRPr lang="en-US" altLang="zh-CN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>
                  <a:solidFill>
                    <a:srgbClr val="00FFFF"/>
                  </a:solidFill>
                  <a:latin typeface="Times New Roman" panose="02020603050405020304" pitchFamily="18" charset="0"/>
                </a:rPr>
                <a:t>DI&lt;=(DI)+1</a:t>
              </a:r>
              <a:endParaRPr lang="en-US" altLang="zh-CN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4354" name="AutoShape 21"/>
            <p:cNvCxnSpPr>
              <a:cxnSpLocks noChangeShapeType="1"/>
              <a:stCxn id="14352" idx="2"/>
              <a:endCxn id="14353" idx="0"/>
            </p:cNvCxnSpPr>
            <p:nvPr/>
          </p:nvCxnSpPr>
          <p:spPr bwMode="auto">
            <a:xfrm>
              <a:off x="4104" y="1968"/>
              <a:ext cx="0" cy="384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5" name="AutoShape 22"/>
            <p:cNvCxnSpPr>
              <a:cxnSpLocks noChangeShapeType="1"/>
              <a:stCxn id="14353" idx="2"/>
              <a:endCxn id="14351" idx="0"/>
            </p:cNvCxnSpPr>
            <p:nvPr/>
          </p:nvCxnSpPr>
          <p:spPr bwMode="auto">
            <a:xfrm>
              <a:off x="4104" y="2736"/>
              <a:ext cx="0" cy="240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6" name="AutoShape 23"/>
            <p:cNvCxnSpPr>
              <a:cxnSpLocks noChangeShapeType="1"/>
              <a:stCxn id="14351" idx="2"/>
              <a:endCxn id="14351" idx="2"/>
            </p:cNvCxnSpPr>
            <p:nvPr/>
          </p:nvCxnSpPr>
          <p:spPr bwMode="auto">
            <a:xfrm>
              <a:off x="4104" y="3168"/>
              <a:ext cx="0" cy="0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7" name="AutoShape 24"/>
            <p:cNvCxnSpPr>
              <a:cxnSpLocks noChangeShapeType="1"/>
              <a:stCxn id="14351" idx="2"/>
              <a:endCxn id="14366" idx="0"/>
            </p:cNvCxnSpPr>
            <p:nvPr/>
          </p:nvCxnSpPr>
          <p:spPr bwMode="auto">
            <a:xfrm>
              <a:off x="4104" y="3168"/>
              <a:ext cx="0" cy="96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8" name="AutoShape 25"/>
            <p:cNvCxnSpPr>
              <a:cxnSpLocks noChangeShapeType="1"/>
              <a:stCxn id="14350" idx="2"/>
              <a:endCxn id="14341" idx="0"/>
            </p:cNvCxnSpPr>
            <p:nvPr/>
          </p:nvCxnSpPr>
          <p:spPr bwMode="auto">
            <a:xfrm>
              <a:off x="1608" y="3216"/>
              <a:ext cx="0" cy="48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9" name="AutoShape 26"/>
            <p:cNvCxnSpPr>
              <a:cxnSpLocks noChangeShapeType="1"/>
              <a:stCxn id="14342" idx="2"/>
              <a:endCxn id="14349" idx="0"/>
            </p:cNvCxnSpPr>
            <p:nvPr/>
          </p:nvCxnSpPr>
          <p:spPr bwMode="auto">
            <a:xfrm>
              <a:off x="1608" y="2208"/>
              <a:ext cx="0" cy="192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0" name="AutoShape 27"/>
            <p:cNvCxnSpPr>
              <a:cxnSpLocks noChangeShapeType="1"/>
              <a:stCxn id="14349" idx="2"/>
              <a:endCxn id="14344" idx="0"/>
            </p:cNvCxnSpPr>
            <p:nvPr/>
          </p:nvCxnSpPr>
          <p:spPr bwMode="auto">
            <a:xfrm>
              <a:off x="1608" y="2592"/>
              <a:ext cx="0" cy="48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1" name="AutoShape 28"/>
            <p:cNvCxnSpPr>
              <a:cxnSpLocks noChangeShapeType="1"/>
              <a:stCxn id="14350" idx="0"/>
              <a:endCxn id="14344" idx="2"/>
            </p:cNvCxnSpPr>
            <p:nvPr/>
          </p:nvCxnSpPr>
          <p:spPr bwMode="auto">
            <a:xfrm flipV="1">
              <a:off x="1608" y="2976"/>
              <a:ext cx="0" cy="48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2" name="AutoShape 29"/>
            <p:cNvCxnSpPr>
              <a:cxnSpLocks noChangeShapeType="1"/>
              <a:stCxn id="14340" idx="1"/>
              <a:endCxn id="14342" idx="0"/>
            </p:cNvCxnSpPr>
            <p:nvPr/>
          </p:nvCxnSpPr>
          <p:spPr bwMode="auto">
            <a:xfrm rot="10800000" flipV="1">
              <a:off x="1608" y="1560"/>
              <a:ext cx="648" cy="168"/>
            </a:xfrm>
            <a:prstGeom prst="bentConnector2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3" name="AutoShape 30"/>
            <p:cNvCxnSpPr>
              <a:cxnSpLocks noChangeShapeType="1"/>
              <a:stCxn id="14340" idx="3"/>
              <a:endCxn id="14352" idx="0"/>
            </p:cNvCxnSpPr>
            <p:nvPr/>
          </p:nvCxnSpPr>
          <p:spPr bwMode="auto">
            <a:xfrm>
              <a:off x="3456" y="1560"/>
              <a:ext cx="648" cy="216"/>
            </a:xfrm>
            <a:prstGeom prst="bentConnector2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4" name="AutoShape 31"/>
            <p:cNvCxnSpPr>
              <a:cxnSpLocks noChangeShapeType="1"/>
              <a:stCxn id="14341" idx="2"/>
              <a:endCxn id="14343" idx="0"/>
            </p:cNvCxnSpPr>
            <p:nvPr/>
          </p:nvCxnSpPr>
          <p:spPr bwMode="auto">
            <a:xfrm rot="16200000" flipH="1">
              <a:off x="2112" y="3096"/>
              <a:ext cx="240" cy="124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5" name="AutoShape 32"/>
            <p:cNvCxnSpPr>
              <a:cxnSpLocks noChangeShapeType="1"/>
              <a:stCxn id="14341" idx="2"/>
              <a:endCxn id="14343" idx="0"/>
            </p:cNvCxnSpPr>
            <p:nvPr/>
          </p:nvCxnSpPr>
          <p:spPr bwMode="auto">
            <a:xfrm rot="5400000">
              <a:off x="3336" y="3072"/>
              <a:ext cx="288" cy="1248"/>
            </a:xfrm>
            <a:prstGeom prst="bentConnector3">
              <a:avLst>
                <a:gd name="adj1" fmla="val 58329"/>
              </a:avLst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66" name="AutoShape 33"/>
            <p:cNvSpPr>
              <a:spLocks noChangeArrowheads="1"/>
            </p:cNvSpPr>
            <p:nvPr/>
          </p:nvSpPr>
          <p:spPr bwMode="auto">
            <a:xfrm>
              <a:off x="3504" y="3264"/>
              <a:ext cx="1200" cy="336"/>
            </a:xfrm>
            <a:prstGeom prst="flowChartDecision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00FFFF"/>
                  </a:solidFill>
                  <a:latin typeface="Times New Roman" panose="02020603050405020304" pitchFamily="18" charset="0"/>
                </a:rPr>
                <a:t>(CX)</a:t>
              </a:r>
              <a:r>
                <a:rPr lang="en-US" altLang="zh-CN" b="1">
                  <a:solidFill>
                    <a:srgbClr val="00FFFF"/>
                  </a:solidFill>
                  <a:latin typeface="Times New Roman" panose="02020603050405020304" pitchFamily="18" charset="0"/>
                </a:rPr>
                <a:t>=0?</a:t>
              </a:r>
              <a:endParaRPr lang="zh-CN" altLang="en-US" b="1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4367" name="AutoShape 34"/>
            <p:cNvCxnSpPr>
              <a:cxnSpLocks noChangeShapeType="1"/>
              <a:stCxn id="14341" idx="1"/>
              <a:endCxn id="14343" idx="0"/>
            </p:cNvCxnSpPr>
            <p:nvPr/>
          </p:nvCxnSpPr>
          <p:spPr bwMode="auto">
            <a:xfrm rot="10800000" flipH="1">
              <a:off x="1008" y="2304"/>
              <a:ext cx="576" cy="1128"/>
            </a:xfrm>
            <a:prstGeom prst="bentConnector4">
              <a:avLst>
                <a:gd name="adj1" fmla="val -25000"/>
                <a:gd name="adj2" fmla="val 99023"/>
              </a:avLst>
            </a:prstGeom>
            <a:noFill/>
            <a:ln w="9525">
              <a:solidFill>
                <a:srgbClr val="FFFF00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8" name="AutoShape 35"/>
            <p:cNvCxnSpPr>
              <a:cxnSpLocks noChangeShapeType="1"/>
              <a:stCxn id="14366" idx="3"/>
              <a:endCxn id="14343" idx="0"/>
            </p:cNvCxnSpPr>
            <p:nvPr/>
          </p:nvCxnSpPr>
          <p:spPr bwMode="auto">
            <a:xfrm flipH="1" flipV="1">
              <a:off x="4128" y="1680"/>
              <a:ext cx="576" cy="1752"/>
            </a:xfrm>
            <a:prstGeom prst="bentConnector4">
              <a:avLst>
                <a:gd name="adj1" fmla="val -25000"/>
                <a:gd name="adj2" fmla="val 99028"/>
              </a:avLst>
            </a:prstGeom>
            <a:noFill/>
            <a:ln w="9525">
              <a:solidFill>
                <a:srgbClr val="FFFF00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69" name="Text Box 36"/>
            <p:cNvSpPr txBox="1">
              <a:spLocks noChangeArrowheads="1"/>
            </p:cNvSpPr>
            <p:nvPr/>
          </p:nvSpPr>
          <p:spPr bwMode="auto">
            <a:xfrm>
              <a:off x="768" y="3264"/>
              <a:ext cx="4272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   </a:t>
              </a:r>
              <a:r>
                <a:rPr lang="en-US" altLang="zh-CN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N                                                                                                                   N</a:t>
              </a:r>
              <a:endParaRPr lang="en-US" altLang="zh-CN" sz="16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                 Y                                                                                       Y</a:t>
              </a:r>
              <a:endParaRPr lang="en-US" altLang="zh-CN" sz="16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                                                                         OK3                                                                        </a:t>
              </a:r>
              <a:endParaRPr lang="en-US" altLang="zh-CN" sz="16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4370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13577E5F-6A11-47D8-A2F1-9ED49A314FEC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Grp="1" noChangeArrowheads="1"/>
          </p:cNvSpPr>
          <p:nvPr>
            <p:ph idx="1"/>
          </p:nvPr>
        </p:nvSpPr>
        <p:spPr>
          <a:xfrm>
            <a:off x="685800" y="260350"/>
            <a:ext cx="7772400" cy="59769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1800" b="1"/>
              <a:t>源程序如下：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1800" b="1"/>
              <a:t>			</a:t>
            </a:r>
            <a:r>
              <a:rPr lang="en-US" altLang="zh-CN" sz="1800" b="1"/>
              <a:t>TITLE	DATA	MOVE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1800" b="1"/>
              <a:t>	DATA	SEGMENT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1800" b="1"/>
              <a:t>			ORG	$+40H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1800" b="1"/>
              <a:t>	        DA0		DB	10H	DUP(</a:t>
            </a:r>
            <a:r>
              <a:rPr lang="en-US" altLang="zh-CN" sz="1800" b="1">
                <a:latin typeface="Arial" panose="020B0604020202020204" pitchFamily="34" charset="0"/>
              </a:rPr>
              <a:t>‘</a:t>
            </a:r>
            <a:r>
              <a:rPr lang="en-US" altLang="zh-CN" sz="1800" b="1"/>
              <a:t>0123456789</a:t>
            </a:r>
            <a:r>
              <a:rPr lang="en-US" altLang="zh-CN" sz="1800" b="1">
                <a:latin typeface="Arial" panose="020B0604020202020204" pitchFamily="34" charset="0"/>
              </a:rPr>
              <a:t>’</a:t>
            </a:r>
            <a:r>
              <a:rPr lang="en-US" altLang="zh-CN" sz="1800" b="1"/>
              <a:t>)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1800" b="1"/>
              <a:t>			ORG	$+40H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1800" b="1"/>
              <a:t>	        DA1		DW	DA0+8     	;</a:t>
            </a:r>
            <a:r>
              <a:rPr lang="zh-CN" altLang="en-US" sz="1800" b="1"/>
              <a:t>源存储区首址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1800" b="1"/>
              <a:t>	        DA2		DW	DA0+3    	;</a:t>
            </a:r>
            <a:r>
              <a:rPr lang="zh-CN" altLang="en-US" sz="1800" b="1"/>
              <a:t>目的存储首址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1800" b="1"/>
              <a:t>	        COUNT	DW	0AH                	;</a:t>
            </a:r>
            <a:r>
              <a:rPr lang="zh-CN" altLang="en-US" sz="1800" b="1"/>
              <a:t>传送数据字节数</a:t>
            </a:r>
            <a:endParaRPr lang="zh-CN" altLang="en-US" sz="1800" b="1"/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1800" b="1"/>
              <a:t>	DATA	ENDS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1800" b="1"/>
              <a:t>	STACK1	SEGMENT	PARA	STACK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1800" b="1"/>
              <a:t>			DW	20H	DUP(0)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1800" b="1"/>
              <a:t>	STACK1	ENDS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1800" b="1"/>
              <a:t>	COSEG	SEGMENT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1800" b="1"/>
              <a:t>			ASSUME       CS: COSEG,   DS: DATA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1800" b="1"/>
              <a:t>	MOVE:	MOV	AX,  DATA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1800" b="1"/>
              <a:t>			MOV	DS,  AX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1800" b="1"/>
              <a:t>			MOV	SI,  DA1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1800" b="1"/>
              <a:t>			MOV	DI,  DA2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1800" b="1"/>
              <a:t>			MOV	CX,  COUNT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1800" b="1"/>
              <a:t>			</a:t>
            </a:r>
            <a:r>
              <a:rPr lang="en-US" altLang="zh-CN" sz="1800" b="1">
                <a:solidFill>
                  <a:srgbClr val="FFC000"/>
                </a:solidFill>
              </a:rPr>
              <a:t>CMP	SI,  DI	</a:t>
            </a:r>
            <a:endParaRPr lang="en-US" altLang="zh-CN" sz="1800" b="1">
              <a:solidFill>
                <a:srgbClr val="FFC000"/>
              </a:solidFill>
            </a:endParaRPr>
          </a:p>
        </p:txBody>
      </p:sp>
      <p:sp>
        <p:nvSpPr>
          <p:cNvPr id="15362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89F0BBF2-496E-42F8-A96F-0D6B239E35F3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4"/>
          <p:cNvSpPr>
            <a:spLocks noGrp="1" noChangeArrowheads="1"/>
          </p:cNvSpPr>
          <p:nvPr>
            <p:ph idx="1"/>
          </p:nvPr>
        </p:nvSpPr>
        <p:spPr>
          <a:xfrm>
            <a:off x="1187450" y="260350"/>
            <a:ext cx="7956550" cy="6400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</a:t>
            </a:r>
            <a:r>
              <a:rPr lang="en-US" altLang="zh-CN" sz="1800" b="1">
                <a:solidFill>
                  <a:srgbClr val="FFC000"/>
                </a:solidFill>
              </a:rPr>
              <a:t>JA	OK2          </a:t>
            </a:r>
            <a:r>
              <a:rPr lang="zh-CN" altLang="en-US" sz="1800" b="1"/>
              <a:t>；源首地址大，转</a:t>
            </a:r>
            <a:r>
              <a:rPr lang="en-US" altLang="zh-CN" sz="1800" b="1"/>
              <a:t>OK2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b="1"/>
              <a:t>			</a:t>
            </a:r>
            <a:r>
              <a:rPr lang="en-US" altLang="zh-CN" sz="1800" b="1"/>
              <a:t>ADD	SI,  CX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ADD	DI,  CX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OK1:	MOV	AL,  -1  [SI]  ;</a:t>
            </a:r>
            <a:r>
              <a:rPr lang="zh-CN" altLang="en-US" sz="1800" b="1"/>
              <a:t>从末地址开始传送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MOV	[DI-1],  AL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DEC	SI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DEC	DI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DEC	CX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JNE	OK1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JMP	OK3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OK2:	MOV	AL,  [SI]        </a:t>
            </a:r>
            <a:r>
              <a:rPr lang="zh-CN" altLang="en-US" sz="1800" b="1"/>
              <a:t>；从首地址开始传送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MOV	[DI],  AL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INC	SI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INC	DI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DEC	CX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JNE	OK2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OK3:	MOV	AH,  4CH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INT	21H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COSEG	ENDS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END	MOVE</a:t>
            </a:r>
            <a:endParaRPr lang="en-US" altLang="zh-CN" sz="1800" b="1"/>
          </a:p>
        </p:txBody>
      </p:sp>
      <p:sp>
        <p:nvSpPr>
          <p:cNvPr id="16386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DED7BBAD-F68F-443D-8DD4-4E436E79D509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Line 3"/>
          <p:cNvSpPr>
            <a:spLocks noChangeShapeType="1"/>
          </p:cNvSpPr>
          <p:nvPr/>
        </p:nvSpPr>
        <p:spPr bwMode="auto">
          <a:xfrm>
            <a:off x="3482975" y="1814513"/>
            <a:ext cx="0" cy="4114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876" name="Line 4"/>
          <p:cNvSpPr>
            <a:spLocks noChangeShapeType="1"/>
          </p:cNvSpPr>
          <p:nvPr/>
        </p:nvSpPr>
        <p:spPr bwMode="auto">
          <a:xfrm>
            <a:off x="5038725" y="1814513"/>
            <a:ext cx="0" cy="4114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877" name="Line 5"/>
          <p:cNvSpPr>
            <a:spLocks noChangeShapeType="1"/>
          </p:cNvSpPr>
          <p:nvPr/>
        </p:nvSpPr>
        <p:spPr bwMode="auto">
          <a:xfrm>
            <a:off x="3482975" y="2424113"/>
            <a:ext cx="14478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878" name="Line 6"/>
          <p:cNvSpPr>
            <a:spLocks noChangeShapeType="1"/>
          </p:cNvSpPr>
          <p:nvPr/>
        </p:nvSpPr>
        <p:spPr bwMode="auto">
          <a:xfrm>
            <a:off x="3482975" y="2728913"/>
            <a:ext cx="14478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879" name="Line 7"/>
          <p:cNvSpPr>
            <a:spLocks noChangeShapeType="1"/>
          </p:cNvSpPr>
          <p:nvPr/>
        </p:nvSpPr>
        <p:spPr bwMode="auto">
          <a:xfrm>
            <a:off x="3482975" y="3033713"/>
            <a:ext cx="14478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880" name="Line 8"/>
          <p:cNvSpPr>
            <a:spLocks noChangeShapeType="1"/>
          </p:cNvSpPr>
          <p:nvPr/>
        </p:nvSpPr>
        <p:spPr bwMode="auto">
          <a:xfrm>
            <a:off x="3482975" y="3338513"/>
            <a:ext cx="14478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881" name="Line 9"/>
          <p:cNvSpPr>
            <a:spLocks noChangeShapeType="1"/>
          </p:cNvSpPr>
          <p:nvPr/>
        </p:nvSpPr>
        <p:spPr bwMode="auto">
          <a:xfrm>
            <a:off x="3482975" y="3643313"/>
            <a:ext cx="14478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882" name="Line 10"/>
          <p:cNvSpPr>
            <a:spLocks noChangeShapeType="1"/>
          </p:cNvSpPr>
          <p:nvPr/>
        </p:nvSpPr>
        <p:spPr bwMode="auto">
          <a:xfrm>
            <a:off x="3482975" y="3948113"/>
            <a:ext cx="14478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883" name="Text Box 11"/>
          <p:cNvSpPr txBox="1">
            <a:spLocks noChangeArrowheads="1"/>
          </p:cNvSpPr>
          <p:nvPr/>
        </p:nvSpPr>
        <p:spPr bwMode="auto">
          <a:xfrm>
            <a:off x="4016375" y="1966913"/>
            <a:ext cx="282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</a:rPr>
              <a:t>:</a:t>
            </a:r>
            <a:endParaRPr lang="zh-CN" altLang="en-US" sz="280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884" name="Text Box 12"/>
          <p:cNvSpPr txBox="1">
            <a:spLocks noChangeArrowheads="1"/>
          </p:cNvSpPr>
          <p:nvPr/>
        </p:nvSpPr>
        <p:spPr bwMode="auto">
          <a:xfrm>
            <a:off x="3635375" y="2347913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rPr>
              <a:t>SUB1-L</a:t>
            </a:r>
            <a:endParaRPr lang="en-US" altLang="zh-CN" sz="200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885" name="Text Box 13"/>
          <p:cNvSpPr txBox="1">
            <a:spLocks noChangeArrowheads="1"/>
          </p:cNvSpPr>
          <p:nvPr/>
        </p:nvSpPr>
        <p:spPr bwMode="auto">
          <a:xfrm>
            <a:off x="2187575" y="2424113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600">
                <a:solidFill>
                  <a:srgbClr val="00FFFF"/>
                </a:solidFill>
                <a:latin typeface="Times New Roman" panose="02020603050405020304" pitchFamily="18" charset="0"/>
              </a:rPr>
              <a:t>表首址</a:t>
            </a:r>
            <a:endParaRPr lang="zh-CN" altLang="en-US" sz="160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886" name="Text Box 14"/>
          <p:cNvSpPr txBox="1">
            <a:spLocks noChangeArrowheads="1"/>
          </p:cNvSpPr>
          <p:nvPr/>
        </p:nvSpPr>
        <p:spPr bwMode="auto">
          <a:xfrm>
            <a:off x="3635375" y="2652713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rPr>
              <a:t>SUB1-H</a:t>
            </a:r>
            <a:endParaRPr lang="en-US" altLang="zh-CN" sz="200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887" name="Line 15"/>
          <p:cNvSpPr>
            <a:spLocks noChangeShapeType="1"/>
          </p:cNvSpPr>
          <p:nvPr/>
        </p:nvSpPr>
        <p:spPr bwMode="auto">
          <a:xfrm>
            <a:off x="3482975" y="4252913"/>
            <a:ext cx="14478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888" name="Line 16"/>
          <p:cNvSpPr>
            <a:spLocks noChangeShapeType="1"/>
          </p:cNvSpPr>
          <p:nvPr/>
        </p:nvSpPr>
        <p:spPr bwMode="auto">
          <a:xfrm>
            <a:off x="3482975" y="4557713"/>
            <a:ext cx="14478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889" name="Line 17"/>
          <p:cNvSpPr>
            <a:spLocks noChangeShapeType="1"/>
          </p:cNvSpPr>
          <p:nvPr/>
        </p:nvSpPr>
        <p:spPr bwMode="auto">
          <a:xfrm>
            <a:off x="3482975" y="4862513"/>
            <a:ext cx="14478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890" name="Line 18"/>
          <p:cNvSpPr>
            <a:spLocks noChangeShapeType="1"/>
          </p:cNvSpPr>
          <p:nvPr/>
        </p:nvSpPr>
        <p:spPr bwMode="auto">
          <a:xfrm>
            <a:off x="3482975" y="5167313"/>
            <a:ext cx="14478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891" name="Line 19"/>
          <p:cNvSpPr>
            <a:spLocks noChangeShapeType="1"/>
          </p:cNvSpPr>
          <p:nvPr/>
        </p:nvSpPr>
        <p:spPr bwMode="auto">
          <a:xfrm>
            <a:off x="3482975" y="5472113"/>
            <a:ext cx="14478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892" name="Text Box 20"/>
          <p:cNvSpPr txBox="1">
            <a:spLocks noChangeArrowheads="1"/>
          </p:cNvSpPr>
          <p:nvPr/>
        </p:nvSpPr>
        <p:spPr bwMode="auto">
          <a:xfrm>
            <a:off x="4016375" y="5319713"/>
            <a:ext cx="282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</a:rPr>
              <a:t>:</a:t>
            </a:r>
            <a:endParaRPr lang="zh-CN" altLang="en-US" sz="280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894" name="Text Box 22"/>
          <p:cNvSpPr txBox="1">
            <a:spLocks noChangeArrowheads="1"/>
          </p:cNvSpPr>
          <p:nvPr/>
        </p:nvSpPr>
        <p:spPr bwMode="auto">
          <a:xfrm>
            <a:off x="3635375" y="3871913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rPr>
              <a:t>SUB3-H</a:t>
            </a:r>
            <a:endParaRPr lang="en-US" altLang="zh-CN" sz="200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895" name="Text Box 23"/>
          <p:cNvSpPr txBox="1">
            <a:spLocks noChangeArrowheads="1"/>
          </p:cNvSpPr>
          <p:nvPr/>
        </p:nvSpPr>
        <p:spPr bwMode="auto">
          <a:xfrm>
            <a:off x="3635375" y="4176713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rPr>
              <a:t>SUB4-L</a:t>
            </a:r>
            <a:endParaRPr lang="en-US" altLang="zh-CN" sz="200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896" name="Text Box 24"/>
          <p:cNvSpPr txBox="1">
            <a:spLocks noChangeArrowheads="1"/>
          </p:cNvSpPr>
          <p:nvPr/>
        </p:nvSpPr>
        <p:spPr bwMode="auto">
          <a:xfrm>
            <a:off x="3635375" y="4481513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rPr>
              <a:t>SUB4-H</a:t>
            </a:r>
            <a:endParaRPr lang="en-US" altLang="zh-CN" sz="200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897" name="Text Box 25"/>
          <p:cNvSpPr txBox="1">
            <a:spLocks noChangeArrowheads="1"/>
          </p:cNvSpPr>
          <p:nvPr/>
        </p:nvSpPr>
        <p:spPr bwMode="auto">
          <a:xfrm>
            <a:off x="3635375" y="4786313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rPr>
              <a:t>SUB5-L</a:t>
            </a:r>
            <a:endParaRPr lang="en-US" altLang="zh-CN" sz="200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898" name="Text Box 26"/>
          <p:cNvSpPr txBox="1">
            <a:spLocks noChangeArrowheads="1"/>
          </p:cNvSpPr>
          <p:nvPr/>
        </p:nvSpPr>
        <p:spPr bwMode="auto">
          <a:xfrm>
            <a:off x="3635375" y="5091113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rPr>
              <a:t>SUB5-H</a:t>
            </a:r>
            <a:endParaRPr lang="en-US" altLang="zh-CN" sz="200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899" name="Text Box 27"/>
          <p:cNvSpPr txBox="1">
            <a:spLocks noChangeArrowheads="1"/>
          </p:cNvSpPr>
          <p:nvPr/>
        </p:nvSpPr>
        <p:spPr bwMode="auto">
          <a:xfrm>
            <a:off x="3635375" y="2957513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rPr>
              <a:t>SUB2-L</a:t>
            </a:r>
            <a:endParaRPr lang="en-US" altLang="zh-CN" sz="200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900" name="Text Box 28"/>
          <p:cNvSpPr txBox="1">
            <a:spLocks noChangeArrowheads="1"/>
          </p:cNvSpPr>
          <p:nvPr/>
        </p:nvSpPr>
        <p:spPr bwMode="auto">
          <a:xfrm>
            <a:off x="3635375" y="3262313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rPr>
              <a:t>SUB2-H</a:t>
            </a:r>
            <a:endParaRPr lang="en-US" altLang="zh-CN" sz="200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901" name="Text Box 29"/>
          <p:cNvSpPr txBox="1">
            <a:spLocks noChangeArrowheads="1"/>
          </p:cNvSpPr>
          <p:nvPr/>
        </p:nvSpPr>
        <p:spPr bwMode="auto">
          <a:xfrm>
            <a:off x="3635375" y="3567113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rPr>
              <a:t>SUB3-L</a:t>
            </a:r>
            <a:endParaRPr lang="en-US" altLang="zh-CN" sz="200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35" name="Line 30"/>
          <p:cNvSpPr>
            <a:spLocks noChangeShapeType="1"/>
          </p:cNvSpPr>
          <p:nvPr/>
        </p:nvSpPr>
        <p:spPr bwMode="auto">
          <a:xfrm>
            <a:off x="2949575" y="2576513"/>
            <a:ext cx="45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6" name="Text Box 58"/>
          <p:cNvSpPr txBox="1">
            <a:spLocks noChangeArrowheads="1"/>
          </p:cNvSpPr>
          <p:nvPr/>
        </p:nvSpPr>
        <p:spPr bwMode="auto">
          <a:xfrm>
            <a:off x="5508625" y="5445125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FF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>
                <a:solidFill>
                  <a:srgbClr val="00FFFF"/>
                </a:solidFill>
                <a:latin typeface="Times New Roman" panose="02020603050405020304" pitchFamily="18" charset="0"/>
              </a:rPr>
              <a:t>a)</a:t>
            </a:r>
            <a:r>
              <a:rPr lang="zh-CN" altLang="en-US">
                <a:solidFill>
                  <a:srgbClr val="00FFFF"/>
                </a:solidFill>
                <a:latin typeface="Times New Roman" panose="02020603050405020304" pitchFamily="18" charset="0"/>
              </a:rPr>
              <a:t>由跳转的入口地址组成</a:t>
            </a:r>
            <a:endParaRPr lang="en-US" altLang="zh-CN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37" name="Rectangle 61"/>
          <p:cNvSpPr>
            <a:spLocks noChangeArrowheads="1"/>
          </p:cNvSpPr>
          <p:nvPr/>
        </p:nvSpPr>
        <p:spPr bwMode="auto">
          <a:xfrm>
            <a:off x="1116013" y="1052513"/>
            <a:ext cx="690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FFF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  </a:t>
            </a:r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由入口地址构造跳转表的多路分支程序设计。</a:t>
            </a:r>
            <a:endParaRPr lang="zh-CN" altLang="en-US" sz="24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438" name="Rectangle 63"/>
          <p:cNvSpPr>
            <a:spLocks noChangeArrowheads="1"/>
          </p:cNvSpPr>
          <p:nvPr/>
        </p:nvSpPr>
        <p:spPr bwMode="auto">
          <a:xfrm>
            <a:off x="1243013" y="212725"/>
            <a:ext cx="4697412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>
                <a:solidFill>
                  <a:srgbClr val="FFFF00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分支表（跳转表）结构</a:t>
            </a:r>
            <a:endParaRPr lang="zh-CN" altLang="en-US" sz="3200">
              <a:solidFill>
                <a:srgbClr val="FFFF00"/>
              </a:solidFill>
              <a:latin typeface="Verdana" panose="020B060403050404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7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7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7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7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7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7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7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7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7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7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7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0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7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7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7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7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07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7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07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07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07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07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07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07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0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0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0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0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0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0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83" grpId="0"/>
      <p:bldP spid="207884" grpId="0"/>
      <p:bldP spid="207885" grpId="0"/>
      <p:bldP spid="207886" grpId="0"/>
      <p:bldP spid="207892" grpId="0"/>
      <p:bldP spid="207894" grpId="0"/>
      <p:bldP spid="207895" grpId="0"/>
      <p:bldP spid="207896" grpId="0"/>
      <p:bldP spid="207897" grpId="0"/>
      <p:bldP spid="207898" grpId="0"/>
      <p:bldP spid="207899" grpId="0"/>
      <p:bldP spid="207900" grpId="0"/>
      <p:bldP spid="20790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idx="1"/>
          </p:nvPr>
        </p:nvSpPr>
        <p:spPr>
          <a:xfrm>
            <a:off x="611188" y="115888"/>
            <a:ext cx="8175625" cy="6324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b="1"/>
              <a:t>			</a:t>
            </a:r>
            <a:r>
              <a:rPr lang="en-US" altLang="zh-CN" sz="1800" b="1"/>
              <a:t>TITLE     EXAMPLE     OF     JUMP    TABLE-1</a:t>
            </a:r>
            <a:endParaRPr lang="en-US" altLang="zh-CN" sz="18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/>
              <a:t>DATA		SEGMENT</a:t>
            </a:r>
            <a:endParaRPr lang="en-US" altLang="zh-CN" sz="18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FFC000"/>
                </a:solidFill>
              </a:rPr>
              <a:t>      JUMP_TABLE  DW   SUB1,  SUB2,  SUB3,  SUB4,  SUB5</a:t>
            </a:r>
            <a:endParaRPr lang="en-US" altLang="zh-CN" sz="1800" b="1">
              <a:solidFill>
                <a:srgbClr val="FFC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/>
              <a:t>      PARAM            DB	  3</a:t>
            </a:r>
            <a:endParaRPr lang="en-US" altLang="zh-CN" sz="18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/>
              <a:t>DATA		ENDS</a:t>
            </a:r>
            <a:endParaRPr lang="en-US" altLang="zh-CN" sz="18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/>
              <a:t>STACK1	SEGMENT   PARA   STACK</a:t>
            </a:r>
            <a:endParaRPr lang="en-US" altLang="zh-CN" sz="18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/>
              <a:t>			DW	20H	DUP(0)</a:t>
            </a:r>
            <a:endParaRPr lang="en-US" altLang="zh-CN" sz="18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/>
              <a:t>STACK1	ENDS</a:t>
            </a:r>
            <a:endParaRPr lang="en-US" altLang="zh-CN" sz="18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/>
              <a:t>COSEG		SEGMENT</a:t>
            </a:r>
            <a:endParaRPr lang="en-US" altLang="zh-CN" sz="18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/>
              <a:t>			ASSUME      CS: COSEG,   DS: DATA </a:t>
            </a:r>
            <a:endParaRPr lang="en-US" altLang="zh-CN" sz="18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/>
              <a:t>BEING:	MOV	AX,  DATA</a:t>
            </a:r>
            <a:endParaRPr lang="en-US" altLang="zh-CN" sz="18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/>
              <a:t>			MOV	DS,  AX</a:t>
            </a:r>
            <a:endParaRPr lang="en-US" altLang="zh-CN" sz="18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/>
              <a:t>			 :</a:t>
            </a:r>
            <a:endParaRPr lang="en-US" altLang="zh-CN" sz="18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/>
              <a:t>			MOV	AH,  0</a:t>
            </a:r>
            <a:endParaRPr lang="en-US" altLang="zh-CN" sz="18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/>
              <a:t>			MOV	AL,  PARAM</a:t>
            </a:r>
            <a:endParaRPr lang="en-US" altLang="zh-CN" sz="18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/>
              <a:t>			DEC	AL</a:t>
            </a:r>
            <a:endParaRPr lang="en-US" altLang="zh-CN" sz="18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/>
              <a:t>			SHL	AL,  1</a:t>
            </a:r>
            <a:endParaRPr lang="en-US" altLang="zh-CN" sz="18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/>
              <a:t>			MOV	BX,  OFFSET   JUMP_TABLE</a:t>
            </a:r>
            <a:endParaRPr lang="en-US" altLang="zh-CN" sz="1800" b="1"/>
          </a:p>
        </p:txBody>
      </p:sp>
      <p:sp>
        <p:nvSpPr>
          <p:cNvPr id="18434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A5398425-E4CC-4C19-AD7B-97C38E43870B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idx="1"/>
          </p:nvPr>
        </p:nvSpPr>
        <p:spPr>
          <a:xfrm>
            <a:off x="976313" y="260350"/>
            <a:ext cx="7772400" cy="6553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 b="1"/>
              <a:t>			</a:t>
            </a:r>
            <a:r>
              <a:rPr lang="en-US" altLang="zh-CN" sz="1600" b="1"/>
              <a:t>ADD	BX,  AX</a:t>
            </a:r>
            <a:endParaRPr lang="en-US" altLang="zh-CN" sz="16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/>
              <a:t>			MOV	AX,  [BX]</a:t>
            </a:r>
            <a:endParaRPr lang="en-US" altLang="zh-CN" sz="16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/>
              <a:t>			JMP	AX</a:t>
            </a:r>
            <a:endParaRPr lang="en-US" altLang="zh-CN" sz="16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/>
              <a:t>	SUB1:	</a:t>
            </a:r>
            <a:r>
              <a:rPr lang="en-US" altLang="zh-CN" sz="1600" b="1">
                <a:latin typeface="Tahoma" panose="020B0604030504040204" pitchFamily="34" charset="0"/>
              </a:rPr>
              <a:t>………</a:t>
            </a:r>
            <a:endParaRPr lang="en-US" altLang="zh-CN" sz="16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/>
              <a:t>			 :</a:t>
            </a:r>
            <a:endParaRPr lang="en-US" altLang="zh-CN" sz="16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/>
              <a:t>			JMP	ENDO</a:t>
            </a:r>
            <a:endParaRPr lang="en-US" altLang="zh-CN" sz="16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/>
              <a:t>	SUB2:	</a:t>
            </a:r>
            <a:r>
              <a:rPr lang="en-US" altLang="zh-CN" sz="1600" b="1">
                <a:latin typeface="Tahoma" panose="020B0604030504040204" pitchFamily="34" charset="0"/>
              </a:rPr>
              <a:t>………</a:t>
            </a:r>
            <a:endParaRPr lang="en-US" altLang="zh-CN" sz="16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/>
              <a:t>			 :</a:t>
            </a:r>
            <a:endParaRPr lang="en-US" altLang="zh-CN" sz="16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/>
              <a:t>			JMP	ENDO</a:t>
            </a:r>
            <a:endParaRPr lang="en-US" altLang="zh-CN" sz="16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/>
              <a:t>	SUB3:	</a:t>
            </a:r>
            <a:r>
              <a:rPr lang="en-US" altLang="zh-CN" sz="1600" b="1">
                <a:latin typeface="Tahoma" panose="020B0604030504040204" pitchFamily="34" charset="0"/>
              </a:rPr>
              <a:t>………</a:t>
            </a:r>
            <a:endParaRPr lang="en-US" altLang="zh-CN" sz="16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/>
              <a:t>			 :</a:t>
            </a:r>
            <a:endParaRPr lang="en-US" altLang="zh-CN" sz="16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/>
              <a:t>			JMP	ENDO</a:t>
            </a:r>
            <a:endParaRPr lang="en-US" altLang="zh-CN" sz="16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/>
              <a:t>	SUB4:	</a:t>
            </a:r>
            <a:r>
              <a:rPr lang="en-US" altLang="zh-CN" sz="1600" b="1">
                <a:latin typeface="Tahoma" panose="020B0604030504040204" pitchFamily="34" charset="0"/>
              </a:rPr>
              <a:t>………</a:t>
            </a:r>
            <a:endParaRPr lang="en-US" altLang="zh-CN" sz="16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/>
              <a:t>			 :</a:t>
            </a:r>
            <a:endParaRPr lang="en-US" altLang="zh-CN" sz="16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/>
              <a:t>			JMP	ENDO</a:t>
            </a:r>
            <a:endParaRPr lang="en-US" altLang="zh-CN" sz="16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/>
              <a:t>	SUB5:	</a:t>
            </a:r>
            <a:r>
              <a:rPr lang="en-US" altLang="zh-CN" sz="1600" b="1">
                <a:latin typeface="Tahoma" panose="020B0604030504040204" pitchFamily="34" charset="0"/>
              </a:rPr>
              <a:t>………</a:t>
            </a:r>
            <a:endParaRPr lang="en-US" altLang="zh-CN" sz="16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/>
              <a:t>			 :</a:t>
            </a:r>
            <a:endParaRPr lang="en-US" altLang="zh-CN" sz="16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/>
              <a:t>	ENDO:	MOV	AH,  4CH</a:t>
            </a:r>
            <a:endParaRPr lang="en-US" altLang="zh-CN" sz="16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/>
              <a:t>			INT	21H</a:t>
            </a:r>
            <a:endParaRPr lang="en-US" altLang="zh-CN" sz="16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/>
              <a:t>	COSEG	ENDS</a:t>
            </a:r>
            <a:endParaRPr lang="en-US" altLang="zh-CN" sz="16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/>
              <a:t>			END	BEING				</a:t>
            </a:r>
            <a:endParaRPr lang="en-US" altLang="zh-CN" sz="1600" b="1"/>
          </a:p>
        </p:txBody>
      </p:sp>
      <p:sp>
        <p:nvSpPr>
          <p:cNvPr id="19458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3635F5EA-153B-4DD4-9D93-C286E14D84FB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908050"/>
            <a:ext cx="8408988" cy="55594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/>
              <a:t>	使用</a:t>
            </a:r>
            <a:r>
              <a:rPr lang="en-US" altLang="zh-CN" sz="2400" b="1"/>
              <a:t>JMP</a:t>
            </a:r>
            <a:r>
              <a:rPr lang="zh-CN" altLang="en-US" sz="2400" b="1"/>
              <a:t>指令的间接寻址，可修改：</a:t>
            </a:r>
            <a:endParaRPr lang="zh-CN" altLang="en-US" sz="24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/>
              <a:t>		</a:t>
            </a:r>
            <a:endParaRPr lang="zh-CN" altLang="en-US" sz="24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		MOV	AX,  [BX]</a:t>
            </a:r>
            <a:endParaRPr lang="en-US" altLang="zh-CN" sz="24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		JMP	AX</a:t>
            </a:r>
            <a:endParaRPr lang="en-US" altLang="zh-CN" sz="2400" b="1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/>
              <a:t>	修改后是使用的寄存器间接寻址，如改用基址寻址，那么实现多路分支程序段可修改为：</a:t>
            </a:r>
            <a:endParaRPr lang="zh-CN" altLang="en-US" sz="24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		MOV	BH,  0</a:t>
            </a:r>
            <a:endParaRPr lang="en-US" altLang="zh-CN" sz="24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		MOV	BL,  PARAM</a:t>
            </a:r>
            <a:endParaRPr lang="en-US" altLang="zh-CN" sz="24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		DEC	BL</a:t>
            </a:r>
            <a:endParaRPr lang="en-US" altLang="zh-CN" sz="24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		SHL	BX,  1</a:t>
            </a:r>
            <a:endParaRPr lang="en-US" altLang="zh-CN" sz="24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		</a:t>
            </a:r>
            <a:r>
              <a:rPr lang="en-US" altLang="zh-CN" sz="2400" b="1">
                <a:solidFill>
                  <a:srgbClr val="FFC000"/>
                </a:solidFill>
              </a:rPr>
              <a:t>JMP	JUMP_TABLE [BX]</a:t>
            </a:r>
            <a:endParaRPr lang="en-US" altLang="zh-CN" sz="2400" b="1">
              <a:solidFill>
                <a:srgbClr val="FFC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b="1"/>
          </a:p>
        </p:txBody>
      </p:sp>
      <p:sp>
        <p:nvSpPr>
          <p:cNvPr id="20482" name="AutoShape 4"/>
          <p:cNvSpPr/>
          <p:nvPr/>
        </p:nvSpPr>
        <p:spPr bwMode="auto">
          <a:xfrm>
            <a:off x="4643438" y="2133600"/>
            <a:ext cx="73025" cy="863600"/>
          </a:xfrm>
          <a:prstGeom prst="rightBrace">
            <a:avLst>
              <a:gd name="adj1" fmla="val 98441"/>
              <a:gd name="adj2" fmla="val 50000"/>
            </a:avLst>
          </a:prstGeom>
          <a:noFill/>
          <a:ln w="9525">
            <a:solidFill>
              <a:srgbClr val="FFFF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>
              <a:solidFill>
                <a:srgbClr val="00FFFF"/>
              </a:solidFill>
            </a:endParaRPr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4959350" y="2262188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FFFF"/>
                </a:solidFill>
                <a:latin typeface="Tahoma" panose="020B0604030504040204" pitchFamily="34" charset="0"/>
              </a:rPr>
              <a:t>=&gt;</a:t>
            </a:r>
            <a:r>
              <a:rPr lang="en-US" altLang="zh-CN" sz="2800" b="1">
                <a:solidFill>
                  <a:srgbClr val="00FFFF"/>
                </a:solidFill>
                <a:latin typeface="Tahoma" panose="020B0604030504040204" pitchFamily="34" charset="0"/>
              </a:rPr>
              <a:t>JMP  [BX]</a:t>
            </a:r>
            <a:endParaRPr lang="en-US" altLang="zh-CN" sz="2800" b="1">
              <a:solidFill>
                <a:srgbClr val="00FFFF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188913"/>
            <a:ext cx="4822825" cy="684212"/>
          </a:xfrm>
        </p:spPr>
        <p:txBody>
          <a:bodyPr/>
          <a:lstStyle/>
          <a:p>
            <a:pPr eaLnBrk="1" hangingPunct="1"/>
            <a:r>
              <a:rPr lang="zh-CN" altLang="en-US"/>
              <a:t>分支表（跳转表）结构</a:t>
            </a:r>
            <a:endParaRPr lang="zh-CN" altLang="en-US"/>
          </a:p>
        </p:txBody>
      </p:sp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1960563" y="1916113"/>
            <a:ext cx="4556125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>
                <a:solidFill>
                  <a:srgbClr val="00FFFF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MOV  AL， X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	ADD  AL，AL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	MOV  AH，0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	MOV  BX，OFFSET  TAB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	ADD  BX，AX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	MOV  AX，[BX]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	JMP  AX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SUB1：	...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	JMP  OK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SUB2：	...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	JMP  OK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eaLnBrk="0" hangingPunct="0"/>
            <a:endParaRPr lang="zh-CN" altLang="en-US" sz="240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611188" y="1258888"/>
            <a:ext cx="3429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>
                <a:solidFill>
                  <a:srgbClr val="00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利用地址表实现分支	</a:t>
            </a:r>
            <a:endParaRPr lang="zh-CN" altLang="en-US" sz="2800">
              <a:solidFill>
                <a:srgbClr val="00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1387475" y="188913"/>
            <a:ext cx="7793038" cy="623887"/>
          </a:xfrm>
        </p:spPr>
        <p:txBody>
          <a:bodyPr/>
          <a:lstStyle/>
          <a:p>
            <a:pPr eaLnBrk="1" hangingPunct="1"/>
            <a:r>
              <a:rPr lang="zh-CN" altLang="en-US" sz="2300" b="1"/>
              <a:t>例</a:t>
            </a:r>
            <a:r>
              <a:rPr lang="en-US" altLang="zh-CN" sz="2300" b="1"/>
              <a:t>6  </a:t>
            </a:r>
            <a:r>
              <a:rPr lang="zh-CN" altLang="en-US" sz="2300" b="1"/>
              <a:t>由转移指令构造跳转表的多路分支程序设计。</a:t>
            </a:r>
            <a:endParaRPr lang="zh-CN" altLang="en-US" sz="2300" b="1"/>
          </a:p>
        </p:txBody>
      </p:sp>
      <p:grpSp>
        <p:nvGrpSpPr>
          <p:cNvPr id="22530" name="Group 4"/>
          <p:cNvGrpSpPr/>
          <p:nvPr/>
        </p:nvGrpSpPr>
        <p:grpSpPr bwMode="auto">
          <a:xfrm>
            <a:off x="2232025" y="1196975"/>
            <a:ext cx="4572000" cy="4938713"/>
            <a:chOff x="2544" y="624"/>
            <a:chExt cx="2880" cy="3111"/>
          </a:xfrm>
        </p:grpSpPr>
        <p:sp>
          <p:nvSpPr>
            <p:cNvPr id="22531" name="Line 5"/>
            <p:cNvSpPr>
              <a:spLocks noChangeShapeType="1"/>
            </p:cNvSpPr>
            <p:nvPr/>
          </p:nvSpPr>
          <p:spPr bwMode="auto">
            <a:xfrm>
              <a:off x="3360" y="720"/>
              <a:ext cx="0" cy="268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2" name="Line 6"/>
            <p:cNvSpPr>
              <a:spLocks noChangeShapeType="1"/>
            </p:cNvSpPr>
            <p:nvPr/>
          </p:nvSpPr>
          <p:spPr bwMode="auto">
            <a:xfrm>
              <a:off x="4272" y="720"/>
              <a:ext cx="0" cy="268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3" name="Line 7"/>
            <p:cNvSpPr>
              <a:spLocks noChangeShapeType="1"/>
            </p:cNvSpPr>
            <p:nvPr/>
          </p:nvSpPr>
          <p:spPr bwMode="auto">
            <a:xfrm>
              <a:off x="3360" y="912"/>
              <a:ext cx="91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4" name="Line 8"/>
            <p:cNvSpPr>
              <a:spLocks noChangeShapeType="1"/>
            </p:cNvSpPr>
            <p:nvPr/>
          </p:nvSpPr>
          <p:spPr bwMode="auto">
            <a:xfrm>
              <a:off x="3360" y="1104"/>
              <a:ext cx="91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5" name="Line 9"/>
            <p:cNvSpPr>
              <a:spLocks noChangeShapeType="1"/>
            </p:cNvSpPr>
            <p:nvPr/>
          </p:nvSpPr>
          <p:spPr bwMode="auto">
            <a:xfrm>
              <a:off x="3360" y="1296"/>
              <a:ext cx="91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6" name="Line 10"/>
            <p:cNvSpPr>
              <a:spLocks noChangeShapeType="1"/>
            </p:cNvSpPr>
            <p:nvPr/>
          </p:nvSpPr>
          <p:spPr bwMode="auto">
            <a:xfrm>
              <a:off x="3360" y="1488"/>
              <a:ext cx="91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7" name="Line 11"/>
            <p:cNvSpPr>
              <a:spLocks noChangeShapeType="1"/>
            </p:cNvSpPr>
            <p:nvPr/>
          </p:nvSpPr>
          <p:spPr bwMode="auto">
            <a:xfrm>
              <a:off x="3360" y="1680"/>
              <a:ext cx="91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8" name="Line 12"/>
            <p:cNvSpPr>
              <a:spLocks noChangeShapeType="1"/>
            </p:cNvSpPr>
            <p:nvPr/>
          </p:nvSpPr>
          <p:spPr bwMode="auto">
            <a:xfrm>
              <a:off x="3360" y="1872"/>
              <a:ext cx="91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9" name="Line 13"/>
            <p:cNvSpPr>
              <a:spLocks noChangeShapeType="1"/>
            </p:cNvSpPr>
            <p:nvPr/>
          </p:nvSpPr>
          <p:spPr bwMode="auto">
            <a:xfrm>
              <a:off x="3360" y="2064"/>
              <a:ext cx="91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0" name="Line 14"/>
            <p:cNvSpPr>
              <a:spLocks noChangeShapeType="1"/>
            </p:cNvSpPr>
            <p:nvPr/>
          </p:nvSpPr>
          <p:spPr bwMode="auto">
            <a:xfrm>
              <a:off x="3360" y="2256"/>
              <a:ext cx="91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1" name="Line 15"/>
            <p:cNvSpPr>
              <a:spLocks noChangeShapeType="1"/>
            </p:cNvSpPr>
            <p:nvPr/>
          </p:nvSpPr>
          <p:spPr bwMode="auto">
            <a:xfrm>
              <a:off x="3360" y="2448"/>
              <a:ext cx="91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2" name="Line 16"/>
            <p:cNvSpPr>
              <a:spLocks noChangeShapeType="1"/>
            </p:cNvSpPr>
            <p:nvPr/>
          </p:nvSpPr>
          <p:spPr bwMode="auto">
            <a:xfrm>
              <a:off x="3360" y="2640"/>
              <a:ext cx="91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3" name="Line 17"/>
            <p:cNvSpPr>
              <a:spLocks noChangeShapeType="1"/>
            </p:cNvSpPr>
            <p:nvPr/>
          </p:nvSpPr>
          <p:spPr bwMode="auto">
            <a:xfrm>
              <a:off x="3360" y="2832"/>
              <a:ext cx="91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4" name="Line 18"/>
            <p:cNvSpPr>
              <a:spLocks noChangeShapeType="1"/>
            </p:cNvSpPr>
            <p:nvPr/>
          </p:nvSpPr>
          <p:spPr bwMode="auto">
            <a:xfrm>
              <a:off x="3360" y="3024"/>
              <a:ext cx="91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5" name="Line 19"/>
            <p:cNvSpPr>
              <a:spLocks noChangeShapeType="1"/>
            </p:cNvSpPr>
            <p:nvPr/>
          </p:nvSpPr>
          <p:spPr bwMode="auto">
            <a:xfrm>
              <a:off x="3360" y="3216"/>
              <a:ext cx="91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6" name="Text Box 20"/>
            <p:cNvSpPr txBox="1">
              <a:spLocks noChangeArrowheads="1"/>
            </p:cNvSpPr>
            <p:nvPr/>
          </p:nvSpPr>
          <p:spPr bwMode="auto">
            <a:xfrm>
              <a:off x="3744" y="3168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>
                  <a:solidFill>
                    <a:srgbClr val="00FFFF"/>
                  </a:solidFill>
                  <a:latin typeface="Times New Roman" panose="02020603050405020304" pitchFamily="18" charset="0"/>
                </a:rPr>
                <a:t>:</a:t>
              </a:r>
              <a:endParaRPr lang="zh-CN" altLang="en-US" sz="28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47" name="Text Box 21"/>
            <p:cNvSpPr txBox="1">
              <a:spLocks noChangeArrowheads="1"/>
            </p:cNvSpPr>
            <p:nvPr/>
          </p:nvSpPr>
          <p:spPr bwMode="auto">
            <a:xfrm>
              <a:off x="3744" y="624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>
                  <a:solidFill>
                    <a:srgbClr val="00FFFF"/>
                  </a:solidFill>
                  <a:latin typeface="Times New Roman" panose="02020603050405020304" pitchFamily="18" charset="0"/>
                </a:rPr>
                <a:t>:</a:t>
              </a:r>
              <a:endParaRPr lang="zh-CN" altLang="en-US" sz="28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48" name="Text Box 22"/>
            <p:cNvSpPr txBox="1">
              <a:spLocks noChangeArrowheads="1"/>
            </p:cNvSpPr>
            <p:nvPr/>
          </p:nvSpPr>
          <p:spPr bwMode="auto">
            <a:xfrm>
              <a:off x="2544" y="844"/>
              <a:ext cx="5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表首址</a:t>
              </a:r>
              <a:endParaRPr lang="zh-CN" altLang="en-US" sz="16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49" name="Line 23"/>
            <p:cNvSpPr>
              <a:spLocks noChangeShapeType="1"/>
            </p:cNvSpPr>
            <p:nvPr/>
          </p:nvSpPr>
          <p:spPr bwMode="auto">
            <a:xfrm>
              <a:off x="3024" y="940"/>
              <a:ext cx="288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0" name="AutoShape 24"/>
            <p:cNvSpPr/>
            <p:nvPr/>
          </p:nvSpPr>
          <p:spPr bwMode="auto">
            <a:xfrm>
              <a:off x="4320" y="912"/>
              <a:ext cx="96" cy="576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22551" name="Text Box 25"/>
            <p:cNvSpPr txBox="1">
              <a:spLocks noChangeArrowheads="1"/>
            </p:cNvSpPr>
            <p:nvPr/>
          </p:nvSpPr>
          <p:spPr bwMode="auto">
            <a:xfrm>
              <a:off x="4464" y="1056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JMP  SUB1</a:t>
              </a:r>
              <a:endPara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52" name="AutoShape 26"/>
            <p:cNvSpPr/>
            <p:nvPr/>
          </p:nvSpPr>
          <p:spPr bwMode="auto">
            <a:xfrm>
              <a:off x="4320" y="1488"/>
              <a:ext cx="96" cy="576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22553" name="Text Box 27"/>
            <p:cNvSpPr txBox="1">
              <a:spLocks noChangeArrowheads="1"/>
            </p:cNvSpPr>
            <p:nvPr/>
          </p:nvSpPr>
          <p:spPr bwMode="auto">
            <a:xfrm>
              <a:off x="4464" y="1680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JMP  SUB2</a:t>
              </a:r>
              <a:endPara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54" name="AutoShape 28"/>
            <p:cNvSpPr/>
            <p:nvPr/>
          </p:nvSpPr>
          <p:spPr bwMode="auto">
            <a:xfrm>
              <a:off x="4320" y="2064"/>
              <a:ext cx="96" cy="576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22555" name="Text Box 29"/>
            <p:cNvSpPr txBox="1">
              <a:spLocks noChangeArrowheads="1"/>
            </p:cNvSpPr>
            <p:nvPr/>
          </p:nvSpPr>
          <p:spPr bwMode="auto">
            <a:xfrm>
              <a:off x="4464" y="2208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JMP  SUB3</a:t>
              </a:r>
              <a:endPara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56" name="AutoShape 30"/>
            <p:cNvSpPr/>
            <p:nvPr/>
          </p:nvSpPr>
          <p:spPr bwMode="auto">
            <a:xfrm>
              <a:off x="4320" y="2640"/>
              <a:ext cx="96" cy="576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22557" name="Text Box 31"/>
            <p:cNvSpPr txBox="1">
              <a:spLocks noChangeArrowheads="1"/>
            </p:cNvSpPr>
            <p:nvPr/>
          </p:nvSpPr>
          <p:spPr bwMode="auto">
            <a:xfrm>
              <a:off x="4464" y="2784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JMP  SUB4</a:t>
              </a:r>
              <a:endPara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58" name="Text Box 32"/>
            <p:cNvSpPr txBox="1">
              <a:spLocks noChangeArrowheads="1"/>
            </p:cNvSpPr>
            <p:nvPr/>
          </p:nvSpPr>
          <p:spPr bwMode="auto">
            <a:xfrm>
              <a:off x="3168" y="3504"/>
              <a:ext cx="13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FFFF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>
                  <a:solidFill>
                    <a:srgbClr val="00FFFF"/>
                  </a:solidFill>
                  <a:latin typeface="Times New Roman" panose="02020603050405020304" pitchFamily="18" charset="0"/>
                </a:rPr>
                <a:t>b)</a:t>
              </a:r>
              <a:r>
                <a:rPr lang="zh-CN" altLang="en-US">
                  <a:solidFill>
                    <a:srgbClr val="00FFFF"/>
                  </a:solidFill>
                  <a:latin typeface="Times New Roman" panose="02020603050405020304" pitchFamily="18" charset="0"/>
                </a:rPr>
                <a:t>由跳转指令组成</a:t>
              </a:r>
              <a:endParaRPr lang="en-US" altLang="zh-CN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3"/>
          <p:cNvSpPr>
            <a:spLocks noGrp="1" noChangeArrowheads="1"/>
          </p:cNvSpPr>
          <p:nvPr>
            <p:ph idx="1"/>
          </p:nvPr>
        </p:nvSpPr>
        <p:spPr>
          <a:xfrm>
            <a:off x="760413" y="333375"/>
            <a:ext cx="7772400" cy="6324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TITLE	EXAMPLE      OF     JUMP      TABLE-2</a:t>
            </a:r>
            <a:endParaRPr lang="en-US" altLang="zh-CN" sz="18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DATA		SEGMENT</a:t>
            </a:r>
            <a:endParaRPr lang="en-US" altLang="zh-CN" sz="18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     PARAM	DW    4</a:t>
            </a:r>
            <a:endParaRPr lang="en-US" altLang="zh-CN" sz="18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DATA		ENDS</a:t>
            </a:r>
            <a:endParaRPr lang="en-US" altLang="zh-CN" sz="18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STACK1	SEGMENT	PARA	STACK</a:t>
            </a:r>
            <a:endParaRPr lang="en-US" altLang="zh-CN" sz="18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DW	20H	DUP(0)</a:t>
            </a:r>
            <a:endParaRPr lang="en-US" altLang="zh-CN" sz="18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STACK1	ENDS</a:t>
            </a:r>
            <a:endParaRPr lang="en-US" altLang="zh-CN" sz="18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COSEG		SEGMENT</a:t>
            </a:r>
            <a:endParaRPr lang="en-US" altLang="zh-CN" sz="18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ASSUME      CS: COSEG,  DS: DATA</a:t>
            </a:r>
            <a:endParaRPr lang="en-US" altLang="zh-CN" sz="18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BEING:	MOV	AX,  DATA</a:t>
            </a:r>
            <a:endParaRPr lang="en-US" altLang="zh-CN" sz="18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MOV	DS,  AX</a:t>
            </a:r>
            <a:endParaRPr lang="en-US" altLang="zh-CN" sz="18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 :</a:t>
            </a:r>
            <a:endParaRPr lang="en-US" altLang="zh-CN" sz="18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MOV	BH,  0</a:t>
            </a:r>
            <a:endParaRPr lang="en-US" altLang="zh-CN" sz="18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MOV	BL,  PARAM</a:t>
            </a:r>
            <a:endParaRPr lang="en-US" altLang="zh-CN" sz="18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DEC	BL</a:t>
            </a:r>
            <a:endParaRPr lang="en-US" altLang="zh-CN" sz="18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MOV	AL,  BL</a:t>
            </a:r>
            <a:endParaRPr lang="en-US" altLang="zh-CN" sz="18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SHL	BL,  1</a:t>
            </a:r>
            <a:endParaRPr lang="en-US" altLang="zh-CN" sz="18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ADD	BL,  AL</a:t>
            </a:r>
            <a:endParaRPr lang="en-US" altLang="zh-CN" sz="18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</a:t>
            </a:r>
            <a:r>
              <a:rPr lang="en-US" altLang="zh-CN" sz="1800" b="1">
                <a:solidFill>
                  <a:srgbClr val="FFFF00"/>
                </a:solidFill>
              </a:rPr>
              <a:t>ADD	BX,  OFFSET   JUMP_TABLE</a:t>
            </a:r>
            <a:endParaRPr lang="en-US" altLang="zh-CN" sz="1800" b="1">
              <a:solidFill>
                <a:srgbClr val="FFFF00"/>
              </a:solidFill>
            </a:endParaRPr>
          </a:p>
        </p:txBody>
      </p:sp>
      <p:sp>
        <p:nvSpPr>
          <p:cNvPr id="23554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A3143637-34EB-4302-B774-C39C593DB76E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Text Box 3"/>
          <p:cNvSpPr txBox="1">
            <a:spLocks noChangeArrowheads="1"/>
          </p:cNvSpPr>
          <p:nvPr/>
        </p:nvSpPr>
        <p:spPr bwMode="auto">
          <a:xfrm>
            <a:off x="684213" y="1196975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一、顺序程序结构</a:t>
            </a:r>
            <a:endParaRPr lang="zh-CN" altLang="en-US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3492500" y="1838325"/>
            <a:ext cx="1905000" cy="4038600"/>
            <a:chOff x="2256" y="816"/>
            <a:chExt cx="1200" cy="2544"/>
          </a:xfrm>
        </p:grpSpPr>
        <p:sp>
          <p:nvSpPr>
            <p:cNvPr id="6147" name="Rectangle 5"/>
            <p:cNvSpPr>
              <a:spLocks noChangeArrowheads="1"/>
            </p:cNvSpPr>
            <p:nvPr/>
          </p:nvSpPr>
          <p:spPr bwMode="auto">
            <a:xfrm>
              <a:off x="2352" y="960"/>
              <a:ext cx="1008" cy="2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指令</a:t>
              </a: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8" name="Rectangle 6"/>
            <p:cNvSpPr>
              <a:spLocks noChangeArrowheads="1"/>
            </p:cNvSpPr>
            <p:nvPr/>
          </p:nvSpPr>
          <p:spPr bwMode="auto">
            <a:xfrm>
              <a:off x="2352" y="1440"/>
              <a:ext cx="1008" cy="2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指令</a:t>
              </a: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9" name="Rectangle 7"/>
            <p:cNvSpPr>
              <a:spLocks noChangeArrowheads="1"/>
            </p:cNvSpPr>
            <p:nvPr/>
          </p:nvSpPr>
          <p:spPr bwMode="auto">
            <a:xfrm>
              <a:off x="2352" y="2448"/>
              <a:ext cx="1008" cy="2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指令</a:t>
              </a: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8"/>
            <p:cNvSpPr>
              <a:spLocks noChangeArrowheads="1"/>
            </p:cNvSpPr>
            <p:nvPr/>
          </p:nvSpPr>
          <p:spPr bwMode="auto">
            <a:xfrm>
              <a:off x="2352" y="2928"/>
              <a:ext cx="1008" cy="2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指令</a:t>
              </a: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n+1</a:t>
              </a:r>
              <a:endParaRPr lang="en-US" altLang="zh-CN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1" name="Text Box 9"/>
            <p:cNvSpPr txBox="1">
              <a:spLocks noChangeArrowheads="1"/>
            </p:cNvSpPr>
            <p:nvPr/>
          </p:nvSpPr>
          <p:spPr bwMode="auto">
            <a:xfrm>
              <a:off x="2256" y="1920"/>
              <a:ext cx="12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</a:rPr>
                <a:t>         :</a:t>
              </a:r>
              <a:endParaRPr lang="zh-CN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2" name="Line 10"/>
            <p:cNvSpPr>
              <a:spLocks noChangeShapeType="1"/>
            </p:cNvSpPr>
            <p:nvPr/>
          </p:nvSpPr>
          <p:spPr bwMode="auto">
            <a:xfrm>
              <a:off x="2832" y="816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" name="Line 11"/>
            <p:cNvSpPr>
              <a:spLocks noChangeShapeType="1"/>
            </p:cNvSpPr>
            <p:nvPr/>
          </p:nvSpPr>
          <p:spPr bwMode="auto">
            <a:xfrm>
              <a:off x="2832" y="1248"/>
              <a:ext cx="0" cy="1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" name="Line 12"/>
            <p:cNvSpPr>
              <a:spLocks noChangeShapeType="1"/>
            </p:cNvSpPr>
            <p:nvPr/>
          </p:nvSpPr>
          <p:spPr bwMode="auto">
            <a:xfrm>
              <a:off x="2832" y="2736"/>
              <a:ext cx="0" cy="1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Line 13"/>
            <p:cNvSpPr>
              <a:spLocks noChangeShapeType="1"/>
            </p:cNvSpPr>
            <p:nvPr/>
          </p:nvSpPr>
          <p:spPr bwMode="auto">
            <a:xfrm>
              <a:off x="2832" y="3216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" name="Line 14"/>
            <p:cNvSpPr>
              <a:spLocks noChangeShapeType="1"/>
            </p:cNvSpPr>
            <p:nvPr/>
          </p:nvSpPr>
          <p:spPr bwMode="auto">
            <a:xfrm>
              <a:off x="2832" y="1728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Line 15"/>
            <p:cNvSpPr>
              <a:spLocks noChangeShapeType="1"/>
            </p:cNvSpPr>
            <p:nvPr/>
          </p:nvSpPr>
          <p:spPr bwMode="auto">
            <a:xfrm>
              <a:off x="2832" y="2256"/>
              <a:ext cx="0" cy="1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204788"/>
            <a:ext cx="5461000" cy="6248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1800" b="1" dirty="0"/>
              <a:t>			</a:t>
            </a:r>
            <a:r>
              <a:rPr lang="en-US" altLang="zh-CN" sz="1800" b="1" dirty="0"/>
              <a:t>JMP	BX</a:t>
            </a:r>
            <a:endParaRPr lang="en-US" altLang="zh-CN" sz="1800" b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FFC000"/>
                </a:solidFill>
              </a:rPr>
              <a:t>JUMP_TABLE:	JMP	SUB1</a:t>
            </a:r>
            <a:r>
              <a:rPr lang="zh-CN" altLang="en-US" sz="1800" b="1" dirty="0">
                <a:solidFill>
                  <a:srgbClr val="FFC000"/>
                </a:solidFill>
              </a:rPr>
              <a:t>；</a:t>
            </a:r>
            <a:r>
              <a:rPr lang="zh-CN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跳转</a:t>
            </a:r>
            <a:r>
              <a:rPr lang="zh-CN" alt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指令</a:t>
            </a:r>
            <a:r>
              <a:rPr lang="zh-CN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</a:t>
            </a:r>
            <a:endParaRPr lang="en-US" altLang="zh-CN" sz="1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FFC000"/>
                </a:solidFill>
              </a:rPr>
              <a:t>			JMP	SUB2</a:t>
            </a:r>
            <a:endParaRPr lang="en-US" altLang="zh-CN" sz="1800" b="1" dirty="0">
              <a:solidFill>
                <a:srgbClr val="FFC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FFC000"/>
                </a:solidFill>
              </a:rPr>
              <a:t>			JMP	SUB3</a:t>
            </a:r>
            <a:endParaRPr lang="en-US" altLang="zh-CN" sz="1800" b="1" dirty="0">
              <a:solidFill>
                <a:srgbClr val="FFC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FFC000"/>
                </a:solidFill>
              </a:rPr>
              <a:t>			JMP	SUB4</a:t>
            </a:r>
            <a:endParaRPr lang="en-US" altLang="zh-CN" sz="1800" b="1" dirty="0">
              <a:solidFill>
                <a:srgbClr val="FFC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FFC000"/>
                </a:solidFill>
              </a:rPr>
              <a:t>			JMP	SUB5</a:t>
            </a:r>
            <a:endParaRPr lang="en-US" altLang="zh-CN" sz="1800" b="1" dirty="0">
              <a:solidFill>
                <a:srgbClr val="FFC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b="1" dirty="0"/>
              <a:t>SUB1:		</a:t>
            </a:r>
            <a:r>
              <a:rPr lang="en-US" altLang="zh-CN" sz="1800" b="1" dirty="0">
                <a:latin typeface="Tahoma" panose="020B0604030504040204" pitchFamily="34" charset="0"/>
              </a:rPr>
              <a:t>………</a:t>
            </a:r>
            <a:endParaRPr lang="en-US" altLang="zh-CN" sz="1800" b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b="1" dirty="0"/>
              <a:t>			 :</a:t>
            </a:r>
            <a:endParaRPr lang="en-US" altLang="zh-CN" sz="1800" b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b="1" dirty="0"/>
              <a:t>			JMP	ENDO</a:t>
            </a:r>
            <a:endParaRPr lang="en-US" altLang="zh-CN" sz="1800" b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b="1" dirty="0"/>
              <a:t>SUB2:		</a:t>
            </a:r>
            <a:r>
              <a:rPr lang="en-US" altLang="zh-CN" sz="1800" b="1" dirty="0">
                <a:latin typeface="Tahoma" panose="020B0604030504040204" pitchFamily="34" charset="0"/>
              </a:rPr>
              <a:t>………</a:t>
            </a:r>
            <a:endParaRPr lang="en-US" altLang="zh-CN" sz="1800" b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b="1" dirty="0"/>
              <a:t>			 :</a:t>
            </a:r>
            <a:endParaRPr lang="en-US" altLang="zh-CN" sz="1800" b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b="1" dirty="0"/>
              <a:t>			JMP	ENDO</a:t>
            </a:r>
            <a:endParaRPr lang="en-US" altLang="zh-CN" sz="1800" b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b="1" dirty="0"/>
              <a:t>SUB3:		</a:t>
            </a:r>
            <a:r>
              <a:rPr lang="en-US" altLang="zh-CN" sz="1800" b="1" dirty="0">
                <a:latin typeface="Tahoma" panose="020B0604030504040204" pitchFamily="34" charset="0"/>
              </a:rPr>
              <a:t>………</a:t>
            </a:r>
            <a:endParaRPr lang="en-US" altLang="zh-CN" sz="1800" b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b="1" dirty="0"/>
              <a:t>			 :</a:t>
            </a:r>
            <a:endParaRPr lang="en-US" altLang="zh-CN" sz="1800" b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b="1" dirty="0"/>
              <a:t>			JMP	ENDO</a:t>
            </a:r>
            <a:endParaRPr lang="en-US" altLang="zh-CN" sz="1800" b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b="1" dirty="0"/>
              <a:t>SUB4:		</a:t>
            </a:r>
            <a:r>
              <a:rPr lang="en-US" altLang="zh-CN" sz="1800" b="1" dirty="0">
                <a:latin typeface="Tahoma" panose="020B0604030504040204" pitchFamily="34" charset="0"/>
              </a:rPr>
              <a:t>………</a:t>
            </a:r>
            <a:endParaRPr lang="en-US" altLang="zh-CN" sz="1800" b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b="1" dirty="0"/>
              <a:t>			 :</a:t>
            </a:r>
            <a:endParaRPr lang="en-US" altLang="zh-CN" sz="1800" b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b="1" dirty="0"/>
              <a:t>			JMP	ENDO</a:t>
            </a:r>
            <a:endParaRPr lang="en-US" altLang="zh-CN" sz="1800" b="1" dirty="0"/>
          </a:p>
        </p:txBody>
      </p:sp>
      <p:sp>
        <p:nvSpPr>
          <p:cNvPr id="24578" name="Rectangle 3"/>
          <p:cNvSpPr>
            <a:spLocks noChangeArrowheads="1"/>
          </p:cNvSpPr>
          <p:nvPr/>
        </p:nvSpPr>
        <p:spPr bwMode="auto">
          <a:xfrm>
            <a:off x="5219700" y="3357563"/>
            <a:ext cx="4248150" cy="254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SUB5:	    </a:t>
            </a:r>
            <a:r>
              <a:rPr lang="en-US" altLang="zh-CN" b="1">
                <a:solidFill>
                  <a:schemeClr val="bg1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………</a:t>
            </a:r>
            <a:endParaRPr lang="en-US" altLang="zh-CN" b="1">
              <a:solidFill>
                <a:schemeClr val="bg1"/>
              </a:solidFill>
              <a:latin typeface="Verdana" panose="020B0604030504040204" pitchFamily="34" charset="0"/>
              <a:ea typeface="华文新魏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		 :</a:t>
            </a:r>
            <a:endParaRPr lang="en-US" altLang="zh-CN" b="1">
              <a:solidFill>
                <a:schemeClr val="bg1"/>
              </a:solidFill>
              <a:latin typeface="Verdana" panose="020B0604030504040204" pitchFamily="34" charset="0"/>
              <a:ea typeface="华文新魏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ENDO:	    MOV	AH,  4CH</a:t>
            </a:r>
            <a:endParaRPr lang="en-US" altLang="zh-CN" b="1">
              <a:solidFill>
                <a:schemeClr val="bg1"/>
              </a:solidFill>
              <a:latin typeface="Verdana" panose="020B0604030504040204" pitchFamily="34" charset="0"/>
              <a:ea typeface="华文新魏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	     INT	21H</a:t>
            </a:r>
            <a:endParaRPr lang="en-US" altLang="zh-CN" b="1">
              <a:solidFill>
                <a:schemeClr val="bg1"/>
              </a:solidFill>
              <a:latin typeface="Verdana" panose="020B0604030504040204" pitchFamily="34" charset="0"/>
              <a:ea typeface="华文新魏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COSEG	      ENDS</a:t>
            </a:r>
            <a:endParaRPr lang="en-US" altLang="zh-CN" b="1">
              <a:solidFill>
                <a:schemeClr val="bg1"/>
              </a:solidFill>
              <a:latin typeface="Verdana" panose="020B0604030504040204" pitchFamily="34" charset="0"/>
              <a:ea typeface="华文新魏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            END	BEING		</a:t>
            </a:r>
            <a:endParaRPr lang="en-US" altLang="zh-CN" b="1">
              <a:solidFill>
                <a:schemeClr val="bg1"/>
              </a:solidFill>
              <a:latin typeface="Verdana" panose="020B0604030504040204" pitchFamily="34" charset="0"/>
              <a:ea typeface="华文新魏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b="1">
              <a:solidFill>
                <a:schemeClr val="bg1"/>
              </a:solidFill>
              <a:latin typeface="Verdan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24579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1EED3557-A747-4B47-A018-828CBCD3A567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8825" y="188913"/>
            <a:ext cx="4010025" cy="684212"/>
          </a:xfrm>
        </p:spPr>
        <p:txBody>
          <a:bodyPr/>
          <a:lstStyle/>
          <a:p>
            <a:pPr eaLnBrk="1" hangingPunct="1"/>
            <a:r>
              <a:rPr lang="zh-CN" altLang="en-US" sz="3000"/>
              <a:t>三、循环程序设计</a:t>
            </a:r>
            <a:endParaRPr lang="zh-CN" altLang="en-US" sz="3000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11188" y="1268413"/>
            <a:ext cx="7991475" cy="344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>
                <a:solidFill>
                  <a:srgbClr val="00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、循环控制指令：</a:t>
            </a:r>
            <a:endParaRPr lang="zh-CN" altLang="en-US" sz="2800">
              <a:solidFill>
                <a:srgbClr val="00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LOOP</a:t>
            </a:r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</a:t>
            </a:r>
            <a:b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240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LOOPE/LOOPZ</a:t>
            </a:r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</a:t>
            </a:r>
            <a:b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240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LOOPNE/LOOPNZ</a:t>
            </a:r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</a:t>
            </a:r>
            <a:b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240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JCXZ</a:t>
            </a:r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</a:t>
            </a:r>
            <a:endParaRPr lang="zh-CN" altLang="en-US" sz="240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9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9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9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9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9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9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/>
      <p:bldP spid="12902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93038" cy="623888"/>
          </a:xfrm>
        </p:spPr>
        <p:txBody>
          <a:bodyPr/>
          <a:lstStyle/>
          <a:p>
            <a:pPr eaLnBrk="1" hangingPunct="1"/>
            <a:r>
              <a:rPr lang="zh-CN" altLang="en-US" sz="2800"/>
              <a:t>例</a:t>
            </a:r>
            <a:r>
              <a:rPr lang="en-US" altLang="zh-CN" sz="2800"/>
              <a:t>7  </a:t>
            </a:r>
            <a:r>
              <a:rPr lang="zh-CN" altLang="en-US" sz="2800"/>
              <a:t>试编制一程序产生</a:t>
            </a:r>
            <a:r>
              <a:rPr lang="en-US" altLang="zh-CN" sz="2800"/>
              <a:t>n</a:t>
            </a:r>
            <a:r>
              <a:rPr lang="zh-CN" altLang="en-US" sz="2800"/>
              <a:t>个裴波纳契数列。</a:t>
            </a:r>
            <a:endParaRPr lang="zh-CN" altLang="en-US" sz="2800"/>
          </a:p>
        </p:txBody>
      </p:sp>
      <p:grpSp>
        <p:nvGrpSpPr>
          <p:cNvPr id="26626" name="Group 4"/>
          <p:cNvGrpSpPr/>
          <p:nvPr/>
        </p:nvGrpSpPr>
        <p:grpSpPr bwMode="auto">
          <a:xfrm>
            <a:off x="2124075" y="692150"/>
            <a:ext cx="4657725" cy="5962650"/>
            <a:chOff x="1344" y="336"/>
            <a:chExt cx="2928" cy="3856"/>
          </a:xfrm>
        </p:grpSpPr>
        <p:sp>
          <p:nvSpPr>
            <p:cNvPr id="26627" name="AutoShape 5"/>
            <p:cNvSpPr>
              <a:spLocks noChangeArrowheads="1"/>
            </p:cNvSpPr>
            <p:nvPr/>
          </p:nvSpPr>
          <p:spPr bwMode="auto">
            <a:xfrm>
              <a:off x="2448" y="336"/>
              <a:ext cx="672" cy="240"/>
            </a:xfrm>
            <a:prstGeom prst="flowChartAlternateProcess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>
                  <a:solidFill>
                    <a:srgbClr val="00FFFF"/>
                  </a:solidFill>
                  <a:latin typeface="Times New Roman" panose="02020603050405020304" pitchFamily="18" charset="0"/>
                </a:rPr>
                <a:t>开始</a:t>
              </a:r>
              <a:endParaRPr lang="zh-CN" altLang="en-US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28" name="AutoShape 6"/>
            <p:cNvSpPr>
              <a:spLocks noChangeArrowheads="1"/>
            </p:cNvSpPr>
            <p:nvPr/>
          </p:nvSpPr>
          <p:spPr bwMode="auto">
            <a:xfrm>
              <a:off x="2448" y="3648"/>
              <a:ext cx="672" cy="240"/>
            </a:xfrm>
            <a:prstGeom prst="flowChartAlternateProcess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>
                  <a:solidFill>
                    <a:srgbClr val="00FFFF"/>
                  </a:solidFill>
                  <a:latin typeface="Times New Roman" panose="02020603050405020304" pitchFamily="18" charset="0"/>
                </a:rPr>
                <a:t>结束</a:t>
              </a:r>
              <a:endParaRPr lang="zh-CN" altLang="en-US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29" name="Rectangle 7"/>
            <p:cNvSpPr>
              <a:spLocks noChangeArrowheads="1"/>
            </p:cNvSpPr>
            <p:nvPr/>
          </p:nvSpPr>
          <p:spPr bwMode="auto">
            <a:xfrm>
              <a:off x="1344" y="672"/>
              <a:ext cx="2880" cy="24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CX&lt;=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产生数据个数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30" name="Rectangle 8"/>
            <p:cNvSpPr>
              <a:spLocks noChangeArrowheads="1"/>
            </p:cNvSpPr>
            <p:nvPr/>
          </p:nvSpPr>
          <p:spPr bwMode="auto">
            <a:xfrm>
              <a:off x="1344" y="960"/>
              <a:ext cx="2880" cy="24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DI &lt;=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存放数列的首址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31" name="Rectangle 9"/>
            <p:cNvSpPr>
              <a:spLocks noChangeArrowheads="1"/>
            </p:cNvSpPr>
            <p:nvPr/>
          </p:nvSpPr>
          <p:spPr bwMode="auto">
            <a:xfrm>
              <a:off x="1344" y="1248"/>
              <a:ext cx="2880" cy="24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AX,BX &lt;=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预置数列第1,2个数(0,1) </a:t>
              </a:r>
              <a:endParaRPr lang="zh-CN" altLang="en-US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32" name="Rectangle 10"/>
            <p:cNvSpPr>
              <a:spLocks noChangeArrowheads="1"/>
            </p:cNvSpPr>
            <p:nvPr/>
          </p:nvSpPr>
          <p:spPr bwMode="auto">
            <a:xfrm>
              <a:off x="1344" y="1728"/>
              <a:ext cx="2880" cy="24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存数: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(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DI) 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&lt;=(AX) </a:t>
              </a:r>
              <a:endPara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33" name="Rectangle 11"/>
            <p:cNvSpPr>
              <a:spLocks noChangeArrowheads="1"/>
            </p:cNvSpPr>
            <p:nvPr/>
          </p:nvSpPr>
          <p:spPr bwMode="auto">
            <a:xfrm>
              <a:off x="1344" y="2016"/>
              <a:ext cx="2880" cy="24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交换:(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AX)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(BX)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34" name="Rectangle 12"/>
            <p:cNvSpPr>
              <a:spLocks noChangeArrowheads="1"/>
            </p:cNvSpPr>
            <p:nvPr/>
          </p:nvSpPr>
          <p:spPr bwMode="auto">
            <a:xfrm>
              <a:off x="1344" y="2304"/>
              <a:ext cx="2880" cy="24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产生新的数: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AX &lt;=(AX)+(BX) </a:t>
              </a:r>
              <a:endPara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35" name="Rectangle 13"/>
            <p:cNvSpPr>
              <a:spLocks noChangeArrowheads="1"/>
            </p:cNvSpPr>
            <p:nvPr/>
          </p:nvSpPr>
          <p:spPr bwMode="auto">
            <a:xfrm>
              <a:off x="1344" y="2592"/>
              <a:ext cx="2880" cy="24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修改指针: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DI &lt;=(DI)+2</a:t>
              </a:r>
              <a:endPara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36" name="Rectangle 14"/>
            <p:cNvSpPr>
              <a:spLocks noChangeArrowheads="1"/>
            </p:cNvSpPr>
            <p:nvPr/>
          </p:nvSpPr>
          <p:spPr bwMode="auto">
            <a:xfrm>
              <a:off x="1344" y="2880"/>
              <a:ext cx="2880" cy="24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数列个数计数: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CX &lt;=(CX)-1 </a:t>
              </a:r>
              <a:endPara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37" name="AutoShape 15"/>
            <p:cNvSpPr>
              <a:spLocks noChangeArrowheads="1"/>
            </p:cNvSpPr>
            <p:nvPr/>
          </p:nvSpPr>
          <p:spPr bwMode="auto">
            <a:xfrm>
              <a:off x="2064" y="3168"/>
              <a:ext cx="1440" cy="384"/>
            </a:xfrm>
            <a:prstGeom prst="flowChartDecision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CX)=0?</a:t>
              </a:r>
              <a:endPara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26638" name="AutoShape 16"/>
            <p:cNvCxnSpPr>
              <a:cxnSpLocks noChangeShapeType="1"/>
              <a:stCxn id="26627" idx="2"/>
              <a:endCxn id="26629" idx="0"/>
            </p:cNvCxnSpPr>
            <p:nvPr/>
          </p:nvCxnSpPr>
          <p:spPr bwMode="auto">
            <a:xfrm>
              <a:off x="2784" y="576"/>
              <a:ext cx="0" cy="96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9" name="AutoShape 17"/>
            <p:cNvCxnSpPr>
              <a:cxnSpLocks noChangeShapeType="1"/>
              <a:stCxn id="26629" idx="2"/>
              <a:endCxn id="26630" idx="0"/>
            </p:cNvCxnSpPr>
            <p:nvPr/>
          </p:nvCxnSpPr>
          <p:spPr bwMode="auto">
            <a:xfrm>
              <a:off x="2784" y="912"/>
              <a:ext cx="0" cy="48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0" name="AutoShape 18"/>
            <p:cNvCxnSpPr>
              <a:cxnSpLocks noChangeShapeType="1"/>
              <a:stCxn id="26630" idx="2"/>
              <a:endCxn id="26631" idx="0"/>
            </p:cNvCxnSpPr>
            <p:nvPr/>
          </p:nvCxnSpPr>
          <p:spPr bwMode="auto">
            <a:xfrm>
              <a:off x="2784" y="1200"/>
              <a:ext cx="0" cy="48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1" name="AutoShape 19"/>
            <p:cNvCxnSpPr>
              <a:cxnSpLocks noChangeShapeType="1"/>
              <a:stCxn id="26632" idx="0"/>
              <a:endCxn id="26631" idx="2"/>
            </p:cNvCxnSpPr>
            <p:nvPr/>
          </p:nvCxnSpPr>
          <p:spPr bwMode="auto">
            <a:xfrm flipV="1">
              <a:off x="2784" y="1488"/>
              <a:ext cx="0" cy="240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2" name="AutoShape 20"/>
            <p:cNvCxnSpPr>
              <a:cxnSpLocks noChangeShapeType="1"/>
              <a:stCxn id="26633" idx="0"/>
              <a:endCxn id="26633" idx="0"/>
            </p:cNvCxnSpPr>
            <p:nvPr/>
          </p:nvCxnSpPr>
          <p:spPr bwMode="auto">
            <a:xfrm>
              <a:off x="2784" y="2016"/>
              <a:ext cx="0" cy="0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3" name="AutoShape 21"/>
            <p:cNvCxnSpPr>
              <a:cxnSpLocks noChangeShapeType="1"/>
              <a:stCxn id="26633" idx="0"/>
              <a:endCxn id="26632" idx="2"/>
            </p:cNvCxnSpPr>
            <p:nvPr/>
          </p:nvCxnSpPr>
          <p:spPr bwMode="auto">
            <a:xfrm flipV="1">
              <a:off x="2784" y="1968"/>
              <a:ext cx="0" cy="48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4" name="AutoShape 22"/>
            <p:cNvCxnSpPr>
              <a:cxnSpLocks noChangeShapeType="1"/>
              <a:stCxn id="26634" idx="0"/>
              <a:endCxn id="26633" idx="2"/>
            </p:cNvCxnSpPr>
            <p:nvPr/>
          </p:nvCxnSpPr>
          <p:spPr bwMode="auto">
            <a:xfrm flipV="1">
              <a:off x="2784" y="2256"/>
              <a:ext cx="0" cy="48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5" name="AutoShape 23"/>
            <p:cNvCxnSpPr>
              <a:cxnSpLocks noChangeShapeType="1"/>
              <a:stCxn id="26635" idx="0"/>
              <a:endCxn id="26634" idx="2"/>
            </p:cNvCxnSpPr>
            <p:nvPr/>
          </p:nvCxnSpPr>
          <p:spPr bwMode="auto">
            <a:xfrm flipV="1">
              <a:off x="2784" y="2544"/>
              <a:ext cx="0" cy="48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6" name="AutoShape 24"/>
            <p:cNvCxnSpPr>
              <a:cxnSpLocks noChangeShapeType="1"/>
              <a:stCxn id="26636" idx="0"/>
              <a:endCxn id="26635" idx="2"/>
            </p:cNvCxnSpPr>
            <p:nvPr/>
          </p:nvCxnSpPr>
          <p:spPr bwMode="auto">
            <a:xfrm flipV="1">
              <a:off x="2784" y="2832"/>
              <a:ext cx="0" cy="48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7" name="AutoShape 25"/>
            <p:cNvCxnSpPr>
              <a:cxnSpLocks noChangeShapeType="1"/>
              <a:stCxn id="26636" idx="2"/>
              <a:endCxn id="26637" idx="0"/>
            </p:cNvCxnSpPr>
            <p:nvPr/>
          </p:nvCxnSpPr>
          <p:spPr bwMode="auto">
            <a:xfrm>
              <a:off x="2784" y="3120"/>
              <a:ext cx="0" cy="48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8" name="AutoShape 26"/>
            <p:cNvCxnSpPr>
              <a:cxnSpLocks noChangeShapeType="1"/>
              <a:stCxn id="26637" idx="2"/>
              <a:endCxn id="26628" idx="0"/>
            </p:cNvCxnSpPr>
            <p:nvPr/>
          </p:nvCxnSpPr>
          <p:spPr bwMode="auto">
            <a:xfrm>
              <a:off x="2784" y="3552"/>
              <a:ext cx="0" cy="96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9" name="AutoShape 27"/>
            <p:cNvCxnSpPr>
              <a:cxnSpLocks noChangeShapeType="1"/>
              <a:stCxn id="26637" idx="1"/>
              <a:endCxn id="26628" idx="0"/>
            </p:cNvCxnSpPr>
            <p:nvPr/>
          </p:nvCxnSpPr>
          <p:spPr bwMode="auto">
            <a:xfrm rot="10800000" flipH="1">
              <a:off x="2064" y="1536"/>
              <a:ext cx="720" cy="1824"/>
            </a:xfrm>
            <a:prstGeom prst="bentConnector4">
              <a:avLst>
                <a:gd name="adj1" fmla="val -163755"/>
                <a:gd name="adj2" fmla="val 100708"/>
              </a:avLst>
            </a:prstGeom>
            <a:noFill/>
            <a:ln w="9525">
              <a:solidFill>
                <a:srgbClr val="FFFF00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50" name="Text Box 28"/>
            <p:cNvSpPr txBox="1">
              <a:spLocks noChangeArrowheads="1"/>
            </p:cNvSpPr>
            <p:nvPr/>
          </p:nvSpPr>
          <p:spPr bwMode="auto">
            <a:xfrm>
              <a:off x="2832" y="1488"/>
              <a:ext cx="672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FFFF"/>
                  </a:solidFill>
                  <a:latin typeface="Times New Roman" panose="02020603050405020304" pitchFamily="18" charset="0"/>
                </a:rPr>
                <a:t>LOP</a:t>
              </a:r>
              <a:endParaRPr lang="en-US" altLang="zh-CN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51" name="Text Box 29"/>
            <p:cNvSpPr txBox="1">
              <a:spLocks noChangeArrowheads="1"/>
            </p:cNvSpPr>
            <p:nvPr/>
          </p:nvSpPr>
          <p:spPr bwMode="auto">
            <a:xfrm>
              <a:off x="1488" y="3120"/>
              <a:ext cx="576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52" name="Text Box 30"/>
            <p:cNvSpPr txBox="1">
              <a:spLocks noChangeArrowheads="1"/>
            </p:cNvSpPr>
            <p:nvPr/>
          </p:nvSpPr>
          <p:spPr bwMode="auto">
            <a:xfrm>
              <a:off x="2880" y="3456"/>
              <a:ext cx="432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Y</a:t>
              </a:r>
              <a:endPara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53" name="Text Box 31"/>
            <p:cNvSpPr txBox="1">
              <a:spLocks noChangeArrowheads="1"/>
            </p:cNvSpPr>
            <p:nvPr/>
          </p:nvSpPr>
          <p:spPr bwMode="auto">
            <a:xfrm>
              <a:off x="1440" y="3935"/>
              <a:ext cx="2832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FFFF"/>
                  </a:solidFill>
                  <a:latin typeface="Times New Roman" panose="02020603050405020304" pitchFamily="18" charset="0"/>
                </a:rPr>
                <a:t>产生</a:t>
              </a:r>
              <a:r>
                <a:rPr lang="en-US" altLang="zh-CN">
                  <a:solidFill>
                    <a:srgbClr val="00FFFF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>
                  <a:solidFill>
                    <a:srgbClr val="00FFFF"/>
                  </a:solidFill>
                  <a:latin typeface="Times New Roman" panose="02020603050405020304" pitchFamily="18" charset="0"/>
                </a:rPr>
                <a:t>个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裴波纳契数列程序流程</a:t>
              </a:r>
              <a:endPara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6654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0C7B4439-2CA3-47FE-8D4B-8A25861C6726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4"/>
          <p:cNvSpPr>
            <a:spLocks noGrp="1" noChangeArrowheads="1"/>
          </p:cNvSpPr>
          <p:nvPr>
            <p:ph idx="1"/>
          </p:nvPr>
        </p:nvSpPr>
        <p:spPr>
          <a:xfrm>
            <a:off x="611188" y="115888"/>
            <a:ext cx="8458200" cy="6400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根据程序流程可编制源程序如下：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	TITLE	FIBONACCI	SERIER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   DATA	 SEGMENT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	        FIBONA	DW	100H	DUP(0)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	        NUM     	DB	20H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	DATA	ENDS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	STACK1	SEGMENT	PARA	STACK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			DW	20H	DUP(0)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	STACK1	ENDS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	COSEG	SEGMENT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			ASSUME      CS: COSEG,  DS: DATA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	BEING:	MOV	AX,  DATA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			MOV	DS,  AX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			</a:t>
            </a:r>
            <a:r>
              <a:rPr lang="en-US" altLang="zh-CN" sz="2000">
                <a:solidFill>
                  <a:srgbClr val="FFC000"/>
                </a:solidFill>
                <a:latin typeface="Times New Roman" panose="02020603050405020304" pitchFamily="18" charset="0"/>
              </a:rPr>
              <a:t>MOV	CL,  NUM</a:t>
            </a:r>
            <a:endParaRPr lang="en-US" altLang="zh-CN" sz="200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C000"/>
                </a:solidFill>
                <a:latin typeface="Times New Roman" panose="02020603050405020304" pitchFamily="18" charset="0"/>
              </a:rPr>
              <a:t>			XOR	CH,  CH</a:t>
            </a:r>
            <a:endParaRPr lang="en-US" altLang="zh-CN" sz="200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			</a:t>
            </a:r>
            <a:r>
              <a:rPr lang="en-US" altLang="zh-CN" sz="2000">
                <a:solidFill>
                  <a:srgbClr val="FFFF00"/>
                </a:solidFill>
                <a:latin typeface="Times New Roman" panose="02020603050405020304" pitchFamily="18" charset="0"/>
              </a:rPr>
              <a:t>LEA	DI,  FIBONA</a:t>
            </a:r>
            <a:endParaRPr lang="en-US" altLang="zh-CN" sz="200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FF00"/>
                </a:solidFill>
                <a:latin typeface="Times New Roman" panose="02020603050405020304" pitchFamily="18" charset="0"/>
              </a:rPr>
              <a:t>			MOV	AX,  0</a:t>
            </a:r>
            <a:endParaRPr lang="en-US" altLang="zh-CN" sz="200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FF00"/>
                </a:solidFill>
                <a:latin typeface="Times New Roman" panose="02020603050405020304" pitchFamily="18" charset="0"/>
              </a:rPr>
              <a:t>			MOV	BX,  1</a:t>
            </a:r>
            <a:endParaRPr lang="en-US" altLang="zh-CN" sz="200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			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28674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139DDE16-7059-42CF-B616-10AA29CAAC48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809625" y="1052513"/>
            <a:ext cx="6858000" cy="3416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	</a:t>
            </a:r>
            <a:r>
              <a:rPr kumimoji="1"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</a:rPr>
              <a:t>LOP:		MOV	[DI],  AX</a:t>
            </a:r>
            <a:endParaRPr kumimoji="1" lang="en-US" altLang="zh-CN" sz="2400" dirty="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</a:rPr>
              <a:t>			XCHG	AX,  BX</a:t>
            </a:r>
            <a:endParaRPr kumimoji="1" lang="en-US" altLang="zh-CN" sz="2400" dirty="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</a:rPr>
              <a:t>			ADD	AX,  BX</a:t>
            </a:r>
            <a:endParaRPr kumimoji="1" lang="en-US" altLang="zh-CN" sz="2400" dirty="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</a:rPr>
              <a:t>			ADD	DI,  TYPE  FIBONA</a:t>
            </a:r>
            <a:endParaRPr kumimoji="1" lang="en-US" altLang="zh-CN" sz="2400" dirty="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</a:rPr>
              <a:t>			LOOP	LOP</a:t>
            </a:r>
            <a:endParaRPr kumimoji="1" lang="en-US" altLang="zh-CN" sz="2400" dirty="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			MOV	AH,  4CH</a:t>
            </a:r>
            <a:endParaRPr kumimoji="1" lang="en-US" altLang="zh-CN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			INT	21H</a:t>
            </a:r>
            <a:endParaRPr kumimoji="1" lang="en-US" altLang="zh-CN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	COSEG	ENDS</a:t>
            </a:r>
            <a:endParaRPr kumimoji="1" lang="en-US" altLang="zh-CN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			END	BEING</a:t>
            </a:r>
            <a:endParaRPr kumimoji="1" lang="en-US" altLang="zh-CN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8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954E62D9-B068-434F-A723-98FB0BB7D1AA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4"/>
          <p:cNvSpPr>
            <a:spLocks noGrp="1" noChangeArrowheads="1"/>
          </p:cNvSpPr>
          <p:nvPr>
            <p:ph idx="1"/>
          </p:nvPr>
        </p:nvSpPr>
        <p:spPr>
          <a:xfrm>
            <a:off x="687388" y="333375"/>
            <a:ext cx="7772400" cy="5616575"/>
          </a:xfrm>
          <a:ln w="12700" cap="sq">
            <a:solidFill>
              <a:srgbClr val="FFFF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例</a:t>
            </a:r>
            <a:r>
              <a:rPr lang="en-US" altLang="zh-CN" sz="2400">
                <a:latin typeface="Times New Roman" panose="02020603050405020304" pitchFamily="18" charset="0"/>
              </a:rPr>
              <a:t>8  </a:t>
            </a:r>
            <a:r>
              <a:rPr lang="zh-CN" altLang="en-US" sz="2400">
                <a:latin typeface="Times New Roman" panose="02020603050405020304" pitchFamily="18" charset="0"/>
              </a:rPr>
              <a:t>试编制一程序，寻找一字符串中第一个非空格字符。把第一个非空字符在字符串的相对偏移位置（</a:t>
            </a:r>
            <a:r>
              <a:rPr lang="en-US" altLang="zh-CN" sz="2400">
                <a:latin typeface="Times New Roman" panose="02020603050405020304" pitchFamily="18" charset="0"/>
              </a:rPr>
              <a:t>1~n</a:t>
            </a:r>
            <a:r>
              <a:rPr lang="zh-CN" altLang="en-US" sz="2400">
                <a:latin typeface="Times New Roman" panose="02020603050405020304" pitchFamily="18" charset="0"/>
              </a:rPr>
              <a:t>）送</a:t>
            </a:r>
            <a:r>
              <a:rPr lang="en-US" altLang="zh-CN" sz="2400">
                <a:latin typeface="Times New Roman" panose="02020603050405020304" pitchFamily="18" charset="0"/>
              </a:rPr>
              <a:t>INDEX</a:t>
            </a:r>
            <a:r>
              <a:rPr lang="zh-CN" altLang="en-US" sz="2400">
                <a:latin typeface="Times New Roman" panose="02020603050405020304" pitchFamily="18" charset="0"/>
              </a:rPr>
              <a:t>单元，如无非空字符，送全</a:t>
            </a:r>
            <a:r>
              <a:rPr lang="en-US" altLang="zh-CN" sz="2400"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</a:rPr>
              <a:t>。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源程序：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	</a:t>
            </a:r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DATA	SEGMENT</a:t>
            </a:r>
            <a:endParaRPr lang="en-US" altLang="zh-CN" sz="2400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    STRING	DB  ’	CHECK   STRING’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    COUNT	EQU	$-STRING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     INDEX	DB	?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</a:t>
            </a:r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DATA	ENDS</a:t>
            </a:r>
            <a:endParaRPr lang="en-US" altLang="zh-CN" sz="2400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	STACK1	SEGMENT	PARA	STACK</a:t>
            </a:r>
            <a:endParaRPr lang="en-US" altLang="zh-CN" sz="2400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		DW	20H	DUP(0)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</a:t>
            </a:r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STACK1	ENDS</a:t>
            </a:r>
            <a:endParaRPr lang="en-US" altLang="zh-CN" sz="2400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	COSEG	SEGMENT</a:t>
            </a:r>
            <a:endParaRPr lang="en-US" altLang="zh-CN" sz="2400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		ASSUME      CS: COSEG,  DS: DATA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0722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138A8773-88B0-4444-B36B-ADA8075DFFC6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4"/>
          <p:cNvSpPr>
            <a:spLocks noGrp="1" noChangeArrowheads="1"/>
          </p:cNvSpPr>
          <p:nvPr>
            <p:ph idx="1"/>
          </p:nvPr>
        </p:nvSpPr>
        <p:spPr>
          <a:xfrm>
            <a:off x="685800" y="496888"/>
            <a:ext cx="8315325" cy="61722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	</a:t>
            </a:r>
            <a:r>
              <a:rPr lang="en-US" altLang="zh-CN" sz="2000" b="1">
                <a:latin typeface="Times New Roman" panose="02020603050405020304" pitchFamily="18" charset="0"/>
              </a:rPr>
              <a:t>START:	MOV	AX,  DATA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	MOV	DS,  AX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	</a:t>
            </a:r>
            <a:r>
              <a:rPr lang="en-US" altLang="zh-CN" sz="2000" b="1">
                <a:solidFill>
                  <a:srgbClr val="FFC000"/>
                </a:solidFill>
                <a:latin typeface="Times New Roman" panose="02020603050405020304" pitchFamily="18" charset="0"/>
              </a:rPr>
              <a:t>MOV	CX,  COUNT</a:t>
            </a:r>
            <a:endParaRPr lang="en-US" altLang="zh-CN" sz="2000" b="1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FFC000"/>
                </a:solidFill>
                <a:latin typeface="Times New Roman" panose="02020603050405020304" pitchFamily="18" charset="0"/>
              </a:rPr>
              <a:t>			MOV	BX,  -1</a:t>
            </a:r>
            <a:endParaRPr lang="en-US" altLang="zh-CN" sz="2000" b="1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FFC000"/>
                </a:solidFill>
                <a:latin typeface="Times New Roman" panose="02020603050405020304" pitchFamily="18" charset="0"/>
              </a:rPr>
              <a:t>	NEXT:	INC	BX</a:t>
            </a:r>
            <a:endParaRPr lang="en-US" altLang="zh-CN" sz="2000" b="1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FFC000"/>
                </a:solidFill>
                <a:latin typeface="Times New Roman" panose="02020603050405020304" pitchFamily="18" charset="0"/>
              </a:rPr>
              <a:t>			CMP	STRING  [BX] ,  20H  </a:t>
            </a:r>
            <a:r>
              <a:rPr lang="zh-CN" altLang="en-US" sz="2000" b="1">
                <a:latin typeface="Times New Roman" panose="02020603050405020304" pitchFamily="18" charset="0"/>
              </a:rPr>
              <a:t>；与‘空格字符’比较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FFC000"/>
                </a:solidFill>
                <a:latin typeface="Times New Roman" panose="02020603050405020304" pitchFamily="18" charset="0"/>
              </a:rPr>
              <a:t>			LOOPE NEXT        </a:t>
            </a:r>
            <a:r>
              <a:rPr lang="en-US" altLang="zh-CN" sz="2000" b="1">
                <a:latin typeface="Times New Roman" panose="02020603050405020304" pitchFamily="18" charset="0"/>
              </a:rPr>
              <a:t>;cx ≠0</a:t>
            </a:r>
            <a:r>
              <a:rPr lang="zh-CN" altLang="en-US" sz="2000" b="1">
                <a:latin typeface="Times New Roman" panose="02020603050405020304" pitchFamily="18" charset="0"/>
              </a:rPr>
              <a:t>且是‘空格字符’，继续循环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FFC000"/>
                </a:solidFill>
                <a:latin typeface="Times New Roman" panose="02020603050405020304" pitchFamily="18" charset="0"/>
              </a:rPr>
              <a:t>                            JNE	OK             </a:t>
            </a:r>
            <a:r>
              <a:rPr lang="zh-CN" altLang="en-US" sz="2000" b="1">
                <a:latin typeface="Times New Roman" panose="02020603050405020304" pitchFamily="18" charset="0"/>
              </a:rPr>
              <a:t>；是非空格字符，转</a:t>
            </a:r>
            <a:r>
              <a:rPr lang="en-US" altLang="zh-CN" sz="2000" b="1">
                <a:latin typeface="Times New Roman" panose="02020603050405020304" pitchFamily="18" charset="0"/>
              </a:rPr>
              <a:t>OK</a:t>
            </a:r>
            <a:r>
              <a:rPr lang="zh-CN" altLang="en-US" sz="2000" b="1">
                <a:latin typeface="Times New Roman" panose="02020603050405020304" pitchFamily="18" charset="0"/>
              </a:rPr>
              <a:t>执行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FFC000"/>
                </a:solidFill>
                <a:latin typeface="Times New Roman" panose="02020603050405020304" pitchFamily="18" charset="0"/>
              </a:rPr>
              <a:t>			MOV	BL,  0FEH</a:t>
            </a:r>
            <a:endParaRPr lang="en-US" altLang="zh-CN" sz="2000" b="1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FFC000"/>
                </a:solidFill>
                <a:latin typeface="Times New Roman" panose="02020603050405020304" pitchFamily="18" charset="0"/>
              </a:rPr>
              <a:t>	OK:	INC	BL</a:t>
            </a:r>
            <a:endParaRPr lang="en-US" altLang="zh-CN" sz="2000" b="1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FFC000"/>
                </a:solidFill>
                <a:latin typeface="Times New Roman" panose="02020603050405020304" pitchFamily="18" charset="0"/>
              </a:rPr>
              <a:t>			MOV	INDEX,  BL</a:t>
            </a:r>
            <a:endParaRPr lang="en-US" altLang="zh-CN" sz="2000" b="1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	MOV	AH,  4CH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	INT	21H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</a:t>
            </a:r>
            <a:r>
              <a:rPr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rPr>
              <a:t>COSEG	ENDS</a:t>
            </a:r>
            <a:endParaRPr lang="en-US" altLang="zh-CN" sz="2000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	END	START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1746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CB81E651-652D-4F75-BC4F-7B8C5E4CEC25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FFFF"/>
                </a:solidFill>
              </a:rPr>
              <a:t>循环程序结构</a:t>
            </a:r>
            <a:endParaRPr lang="zh-CN" altLang="en-US">
              <a:solidFill>
                <a:srgbClr val="00FFFF"/>
              </a:solidFill>
            </a:endParaRPr>
          </a:p>
        </p:txBody>
      </p:sp>
      <p:sp>
        <p:nvSpPr>
          <p:cNvPr id="32770" name="Line 4"/>
          <p:cNvSpPr>
            <a:spLocks noChangeShapeType="1"/>
          </p:cNvSpPr>
          <p:nvPr/>
        </p:nvSpPr>
        <p:spPr bwMode="auto">
          <a:xfrm flipH="1">
            <a:off x="2625725" y="1414463"/>
            <a:ext cx="1588" cy="355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1906588" y="1773238"/>
            <a:ext cx="1336675" cy="3762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初始化部分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2020888" y="2565400"/>
            <a:ext cx="1108075" cy="3762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工作部分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2773" name="Text Box 7"/>
          <p:cNvSpPr txBox="1">
            <a:spLocks noChangeArrowheads="1"/>
          </p:cNvSpPr>
          <p:nvPr/>
        </p:nvSpPr>
        <p:spPr bwMode="auto">
          <a:xfrm>
            <a:off x="2051050" y="3357563"/>
            <a:ext cx="1108075" cy="3762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修改部分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2774" name="AutoShape 8"/>
          <p:cNvSpPr>
            <a:spLocks noChangeArrowheads="1"/>
          </p:cNvSpPr>
          <p:nvPr/>
        </p:nvSpPr>
        <p:spPr bwMode="auto">
          <a:xfrm>
            <a:off x="1836738" y="4222750"/>
            <a:ext cx="1655762" cy="647700"/>
          </a:xfrm>
          <a:prstGeom prst="flowChartDecision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32775" name="Text Box 9"/>
          <p:cNvSpPr txBox="1">
            <a:spLocks noChangeArrowheads="1"/>
          </p:cNvSpPr>
          <p:nvPr/>
        </p:nvSpPr>
        <p:spPr bwMode="auto">
          <a:xfrm>
            <a:off x="2124075" y="4365625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循环结束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2776" name="Text Box 10"/>
          <p:cNvSpPr txBox="1">
            <a:spLocks noChangeArrowheads="1"/>
          </p:cNvSpPr>
          <p:nvPr/>
        </p:nvSpPr>
        <p:spPr bwMode="auto">
          <a:xfrm>
            <a:off x="1835150" y="5302250"/>
            <a:ext cx="1565275" cy="3762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结束处理部分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2777" name="Line 11"/>
          <p:cNvSpPr>
            <a:spLocks noChangeShapeType="1"/>
          </p:cNvSpPr>
          <p:nvPr/>
        </p:nvSpPr>
        <p:spPr bwMode="auto">
          <a:xfrm>
            <a:off x="2627313" y="2133600"/>
            <a:ext cx="0" cy="431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8" name="Line 12"/>
          <p:cNvSpPr>
            <a:spLocks noChangeShapeType="1"/>
          </p:cNvSpPr>
          <p:nvPr/>
        </p:nvSpPr>
        <p:spPr bwMode="auto">
          <a:xfrm>
            <a:off x="2627313" y="2925763"/>
            <a:ext cx="0" cy="431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9" name="Line 13"/>
          <p:cNvSpPr>
            <a:spLocks noChangeShapeType="1"/>
          </p:cNvSpPr>
          <p:nvPr/>
        </p:nvSpPr>
        <p:spPr bwMode="auto">
          <a:xfrm>
            <a:off x="2627313" y="4870450"/>
            <a:ext cx="0" cy="431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0" name="Line 14"/>
          <p:cNvSpPr>
            <a:spLocks noChangeShapeType="1"/>
          </p:cNvSpPr>
          <p:nvPr/>
        </p:nvSpPr>
        <p:spPr bwMode="auto">
          <a:xfrm>
            <a:off x="2627313" y="3789363"/>
            <a:ext cx="0" cy="431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1" name="Line 15"/>
          <p:cNvSpPr>
            <a:spLocks noChangeShapeType="1"/>
          </p:cNvSpPr>
          <p:nvPr/>
        </p:nvSpPr>
        <p:spPr bwMode="auto">
          <a:xfrm flipH="1">
            <a:off x="1042988" y="4510088"/>
            <a:ext cx="7921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2" name="Line 16"/>
          <p:cNvSpPr>
            <a:spLocks noChangeShapeType="1"/>
          </p:cNvSpPr>
          <p:nvPr/>
        </p:nvSpPr>
        <p:spPr bwMode="auto">
          <a:xfrm flipV="1">
            <a:off x="1042988" y="2349500"/>
            <a:ext cx="0" cy="2160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3" name="Line 17"/>
          <p:cNvSpPr>
            <a:spLocks noChangeShapeType="1"/>
          </p:cNvSpPr>
          <p:nvPr/>
        </p:nvSpPr>
        <p:spPr bwMode="auto">
          <a:xfrm>
            <a:off x="1042988" y="2349500"/>
            <a:ext cx="15843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4" name="Text Box 18"/>
          <p:cNvSpPr txBox="1">
            <a:spLocks noChangeArrowheads="1"/>
          </p:cNvSpPr>
          <p:nvPr/>
        </p:nvSpPr>
        <p:spPr bwMode="auto">
          <a:xfrm>
            <a:off x="2843213" y="4941888"/>
            <a:ext cx="298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Y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algn="ctr"/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2785" name="Text Box 19"/>
          <p:cNvSpPr txBox="1">
            <a:spLocks noChangeArrowheads="1"/>
          </p:cNvSpPr>
          <p:nvPr/>
        </p:nvSpPr>
        <p:spPr bwMode="auto">
          <a:xfrm>
            <a:off x="6372225" y="2925763"/>
            <a:ext cx="298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N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algn="ctr"/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2786" name="AutoShape 20"/>
          <p:cNvSpPr>
            <a:spLocks noChangeArrowheads="1"/>
          </p:cNvSpPr>
          <p:nvPr/>
        </p:nvSpPr>
        <p:spPr bwMode="auto">
          <a:xfrm>
            <a:off x="5437188" y="2206625"/>
            <a:ext cx="1655762" cy="647700"/>
          </a:xfrm>
          <a:prstGeom prst="flowChartDecision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32787" name="Text Box 21"/>
          <p:cNvSpPr txBox="1">
            <a:spLocks noChangeArrowheads="1"/>
          </p:cNvSpPr>
          <p:nvPr/>
        </p:nvSpPr>
        <p:spPr bwMode="auto">
          <a:xfrm>
            <a:off x="5724525" y="2349500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循环结束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2788" name="Text Box 22"/>
          <p:cNvSpPr txBox="1">
            <a:spLocks noChangeArrowheads="1"/>
          </p:cNvSpPr>
          <p:nvPr/>
        </p:nvSpPr>
        <p:spPr bwMode="auto">
          <a:xfrm>
            <a:off x="5694363" y="3286125"/>
            <a:ext cx="1108075" cy="3762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工作部分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2789" name="Text Box 23"/>
          <p:cNvSpPr txBox="1">
            <a:spLocks noChangeArrowheads="1"/>
          </p:cNvSpPr>
          <p:nvPr/>
        </p:nvSpPr>
        <p:spPr bwMode="auto">
          <a:xfrm>
            <a:off x="5724525" y="4078288"/>
            <a:ext cx="1108075" cy="3762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修改部分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2790" name="Line 24"/>
          <p:cNvSpPr>
            <a:spLocks noChangeShapeType="1"/>
          </p:cNvSpPr>
          <p:nvPr/>
        </p:nvSpPr>
        <p:spPr bwMode="auto">
          <a:xfrm>
            <a:off x="6300788" y="3646488"/>
            <a:ext cx="0" cy="431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1" name="Line 25"/>
          <p:cNvSpPr>
            <a:spLocks noChangeShapeType="1"/>
          </p:cNvSpPr>
          <p:nvPr/>
        </p:nvSpPr>
        <p:spPr bwMode="auto">
          <a:xfrm>
            <a:off x="4859338" y="2133600"/>
            <a:ext cx="0" cy="26654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2" name="Text Box 26"/>
          <p:cNvSpPr txBox="1">
            <a:spLocks noChangeArrowheads="1"/>
          </p:cNvSpPr>
          <p:nvPr/>
        </p:nvSpPr>
        <p:spPr bwMode="auto">
          <a:xfrm>
            <a:off x="5508625" y="5373688"/>
            <a:ext cx="1565275" cy="3762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结束处理部分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2793" name="Text Box 27"/>
          <p:cNvSpPr txBox="1">
            <a:spLocks noChangeArrowheads="1"/>
          </p:cNvSpPr>
          <p:nvPr/>
        </p:nvSpPr>
        <p:spPr bwMode="auto">
          <a:xfrm>
            <a:off x="5651500" y="1485900"/>
            <a:ext cx="1336675" cy="3762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初始化部分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2794" name="Line 28"/>
          <p:cNvSpPr>
            <a:spLocks noChangeShapeType="1"/>
          </p:cNvSpPr>
          <p:nvPr/>
        </p:nvSpPr>
        <p:spPr bwMode="auto">
          <a:xfrm flipH="1">
            <a:off x="2627313" y="1414463"/>
            <a:ext cx="1587" cy="355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5" name="Text Box 29"/>
          <p:cNvSpPr txBox="1">
            <a:spLocks noChangeArrowheads="1"/>
          </p:cNvSpPr>
          <p:nvPr/>
        </p:nvSpPr>
        <p:spPr bwMode="auto">
          <a:xfrm>
            <a:off x="5653088" y="1485900"/>
            <a:ext cx="1336675" cy="3762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初始化部分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2796" name="Line 30"/>
          <p:cNvSpPr>
            <a:spLocks noChangeShapeType="1"/>
          </p:cNvSpPr>
          <p:nvPr/>
        </p:nvSpPr>
        <p:spPr bwMode="auto">
          <a:xfrm flipH="1">
            <a:off x="6300788" y="1125538"/>
            <a:ext cx="1587" cy="355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7" name="Line 31"/>
          <p:cNvSpPr>
            <a:spLocks noChangeShapeType="1"/>
          </p:cNvSpPr>
          <p:nvPr/>
        </p:nvSpPr>
        <p:spPr bwMode="auto">
          <a:xfrm>
            <a:off x="6300788" y="1846263"/>
            <a:ext cx="0" cy="3603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8" name="Line 32"/>
          <p:cNvSpPr>
            <a:spLocks noChangeShapeType="1"/>
          </p:cNvSpPr>
          <p:nvPr/>
        </p:nvSpPr>
        <p:spPr bwMode="auto">
          <a:xfrm>
            <a:off x="6300788" y="2854325"/>
            <a:ext cx="0" cy="431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9" name="Line 33"/>
          <p:cNvSpPr>
            <a:spLocks noChangeShapeType="1"/>
          </p:cNvSpPr>
          <p:nvPr/>
        </p:nvSpPr>
        <p:spPr bwMode="auto">
          <a:xfrm>
            <a:off x="4859338" y="2133600"/>
            <a:ext cx="14414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0" name="Line 34"/>
          <p:cNvSpPr>
            <a:spLocks noChangeShapeType="1"/>
          </p:cNvSpPr>
          <p:nvPr/>
        </p:nvSpPr>
        <p:spPr bwMode="auto">
          <a:xfrm>
            <a:off x="4859338" y="4799013"/>
            <a:ext cx="14414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1" name="Line 35"/>
          <p:cNvSpPr>
            <a:spLocks noChangeShapeType="1"/>
          </p:cNvSpPr>
          <p:nvPr/>
        </p:nvSpPr>
        <p:spPr bwMode="auto">
          <a:xfrm>
            <a:off x="6300788" y="4438650"/>
            <a:ext cx="0" cy="3603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2" name="Line 36"/>
          <p:cNvSpPr>
            <a:spLocks noChangeShapeType="1"/>
          </p:cNvSpPr>
          <p:nvPr/>
        </p:nvSpPr>
        <p:spPr bwMode="auto">
          <a:xfrm>
            <a:off x="7667625" y="2493963"/>
            <a:ext cx="0" cy="25209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3" name="Line 37"/>
          <p:cNvSpPr>
            <a:spLocks noChangeShapeType="1"/>
          </p:cNvSpPr>
          <p:nvPr/>
        </p:nvSpPr>
        <p:spPr bwMode="auto">
          <a:xfrm>
            <a:off x="7092950" y="2493963"/>
            <a:ext cx="5746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4" name="Line 38"/>
          <p:cNvSpPr>
            <a:spLocks noChangeShapeType="1"/>
          </p:cNvSpPr>
          <p:nvPr/>
        </p:nvSpPr>
        <p:spPr bwMode="auto">
          <a:xfrm flipH="1">
            <a:off x="6300788" y="5014913"/>
            <a:ext cx="136683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5" name="Line 39"/>
          <p:cNvSpPr>
            <a:spLocks noChangeShapeType="1"/>
          </p:cNvSpPr>
          <p:nvPr/>
        </p:nvSpPr>
        <p:spPr bwMode="auto">
          <a:xfrm>
            <a:off x="6300788" y="5014913"/>
            <a:ext cx="0" cy="3587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6" name="Text Box 40"/>
          <p:cNvSpPr txBox="1">
            <a:spLocks noChangeArrowheads="1"/>
          </p:cNvSpPr>
          <p:nvPr/>
        </p:nvSpPr>
        <p:spPr bwMode="auto">
          <a:xfrm>
            <a:off x="7235825" y="2133600"/>
            <a:ext cx="298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Y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algn="ctr"/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2807" name="Text Box 41"/>
          <p:cNvSpPr txBox="1">
            <a:spLocks noChangeArrowheads="1"/>
          </p:cNvSpPr>
          <p:nvPr/>
        </p:nvSpPr>
        <p:spPr bwMode="auto">
          <a:xfrm>
            <a:off x="4859338" y="2278063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控制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部分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808" name="Line 42"/>
          <p:cNvSpPr>
            <a:spLocks noChangeShapeType="1"/>
          </p:cNvSpPr>
          <p:nvPr/>
        </p:nvSpPr>
        <p:spPr bwMode="auto">
          <a:xfrm>
            <a:off x="6300788" y="5734050"/>
            <a:ext cx="0" cy="3587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9" name="Line 43"/>
          <p:cNvSpPr>
            <a:spLocks noChangeShapeType="1"/>
          </p:cNvSpPr>
          <p:nvPr/>
        </p:nvSpPr>
        <p:spPr bwMode="auto">
          <a:xfrm>
            <a:off x="2627313" y="5662613"/>
            <a:ext cx="0" cy="3587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10" name="Text Box 44"/>
          <p:cNvSpPr txBox="1">
            <a:spLocks noChangeArrowheads="1"/>
          </p:cNvSpPr>
          <p:nvPr/>
        </p:nvSpPr>
        <p:spPr bwMode="auto">
          <a:xfrm>
            <a:off x="3635375" y="4149725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控制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部分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811" name="Text Box 45"/>
          <p:cNvSpPr txBox="1">
            <a:spLocks noChangeArrowheads="1"/>
          </p:cNvSpPr>
          <p:nvPr/>
        </p:nvSpPr>
        <p:spPr bwMode="auto">
          <a:xfrm>
            <a:off x="1403350" y="4149725"/>
            <a:ext cx="298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N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algn="ctr"/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FFFF"/>
                </a:solidFill>
              </a:rPr>
              <a:t>循环程序结构</a:t>
            </a:r>
            <a:endParaRPr lang="zh-CN" altLang="en-US">
              <a:solidFill>
                <a:srgbClr val="00FFFF"/>
              </a:solidFill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196975"/>
            <a:ext cx="7993062" cy="48244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1</a:t>
            </a:r>
            <a:r>
              <a:rPr lang="zh-CN" altLang="en-US"/>
              <a:t>、初始化部分</a:t>
            </a:r>
            <a:endParaRPr lang="zh-CN" altLang="en-US"/>
          </a:p>
          <a:p>
            <a:pPr lvl="1" eaLnBrk="1" hangingPunct="1">
              <a:buClr>
                <a:srgbClr val="FFFF00"/>
              </a:buClr>
            </a:pPr>
            <a:r>
              <a:rPr lang="zh-CN" altLang="en-US"/>
              <a:t>设置地址指针、计数器初值</a:t>
            </a:r>
            <a:endParaRPr lang="zh-CN" altLang="en-US"/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/>
              <a:t>2</a:t>
            </a:r>
            <a:r>
              <a:rPr lang="zh-CN" altLang="en-US"/>
              <a:t>、工作部分</a:t>
            </a:r>
            <a:endParaRPr lang="zh-CN" altLang="en-US"/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/>
              <a:t>3</a:t>
            </a:r>
            <a:r>
              <a:rPr lang="zh-CN" altLang="en-US"/>
              <a:t>、修改部分</a:t>
            </a:r>
            <a:endParaRPr lang="zh-CN" altLang="en-US"/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/>
              <a:t>4</a:t>
            </a:r>
            <a:r>
              <a:rPr lang="zh-CN" altLang="en-US"/>
              <a:t>、控制部分</a:t>
            </a:r>
            <a:endParaRPr lang="zh-CN" altLang="en-US"/>
          </a:p>
          <a:p>
            <a:pPr lvl="1" eaLnBrk="1" hangingPunct="1">
              <a:buClr>
                <a:srgbClr val="FFFF00"/>
              </a:buClr>
            </a:pPr>
            <a:r>
              <a:rPr lang="zh-CN" altLang="en-US"/>
              <a:t>用计数控制循环</a:t>
            </a:r>
            <a:endParaRPr lang="zh-CN" altLang="en-US"/>
          </a:p>
          <a:p>
            <a:pPr lvl="1" eaLnBrk="1" hangingPunct="1">
              <a:buClr>
                <a:srgbClr val="FFFF00"/>
              </a:buClr>
            </a:pPr>
            <a:r>
              <a:rPr lang="zh-CN" altLang="en-US"/>
              <a:t>用条件控制循环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5</a:t>
            </a:r>
            <a:r>
              <a:rPr lang="zh-CN" altLang="en-US"/>
              <a:t>、结束处理部分</a:t>
            </a:r>
            <a:endParaRPr lang="zh-CN" altLang="en-US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循环控制方法</a:t>
            </a:r>
            <a:endParaRPr lang="zh-CN" altLang="en-US"/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125538"/>
            <a:ext cx="7993062" cy="48244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FFFF"/>
                </a:solidFill>
              </a:rPr>
              <a:t>1</a:t>
            </a:r>
            <a:r>
              <a:rPr lang="zh-CN" altLang="en-US">
                <a:solidFill>
                  <a:srgbClr val="00FFFF"/>
                </a:solidFill>
              </a:rPr>
              <a:t>、用计数控制循环</a:t>
            </a:r>
            <a:endParaRPr lang="zh-CN" altLang="en-US">
              <a:solidFill>
                <a:srgbClr val="00FFFF"/>
              </a:solidFill>
            </a:endParaRPr>
          </a:p>
          <a:p>
            <a:pPr lvl="1" eaLnBrk="1" hangingPunct="1">
              <a:buClr>
                <a:srgbClr val="FFFF00"/>
              </a:buClr>
            </a:pPr>
            <a:r>
              <a:rPr lang="zh-CN" altLang="en-US"/>
              <a:t>使用计数器，达到计数器预定值，循环结束。要求循环次数已知。</a:t>
            </a:r>
            <a:endParaRPr lang="zh-CN" altLang="en-US"/>
          </a:p>
          <a:p>
            <a:pPr lvl="1" eaLnBrk="1" hangingPunct="1">
              <a:buClr>
                <a:srgbClr val="FFFF00"/>
              </a:buClr>
            </a:pPr>
            <a:r>
              <a:rPr lang="zh-CN" altLang="en-US"/>
              <a:t>计数器可以递增、递减</a:t>
            </a:r>
            <a:endParaRPr lang="zh-CN" altLang="en-US"/>
          </a:p>
          <a:p>
            <a:pPr lvl="1" eaLnBrk="1" hangingPunct="1">
              <a:buClr>
                <a:srgbClr val="FFFF00"/>
              </a:buClr>
            </a:pPr>
            <a:r>
              <a:rPr lang="zh-CN" altLang="en-US"/>
              <a:t>可以选用寄存器、也可用存储单元</a:t>
            </a:r>
            <a:endParaRPr lang="zh-CN" altLang="en-US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9" name="Rectangle 1033"/>
          <p:cNvSpPr>
            <a:spLocks noChangeArrowheads="1"/>
          </p:cNvSpPr>
          <p:nvPr/>
        </p:nvSpPr>
        <p:spPr bwMode="auto">
          <a:xfrm>
            <a:off x="250825" y="188913"/>
            <a:ext cx="8893175" cy="535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CCFFFF"/>
              </a:buClr>
              <a:buSzPct val="60000"/>
            </a:pPr>
            <a:r>
              <a:rPr lang="zh-CN" altLang="en-US" sz="28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 </a:t>
            </a:r>
            <a:r>
              <a:rPr lang="en-US" altLang="zh-CN" sz="28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9-1</a:t>
            </a:r>
            <a:r>
              <a:rPr lang="zh-CN" altLang="zh-CN" sz="28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设在数据段中定义有三个变量</a:t>
            </a:r>
            <a:r>
              <a:rPr lang="en-US" altLang="zh-CN" sz="28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X,Y, Z,	</a:t>
            </a:r>
            <a:r>
              <a:rPr lang="zh-CN" altLang="en-US" sz="28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请利用算术移位指令编写程序，计算出下式的值：                            </a:t>
            </a:r>
            <a:endParaRPr lang="zh-CN" altLang="en-US" sz="280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CCFFFF"/>
              </a:buClr>
              <a:buSzPct val="60000"/>
            </a:pPr>
            <a:r>
              <a:rPr lang="en-US" altLang="zh-CN" sz="28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        Z=10*(X+Y)</a:t>
            </a:r>
            <a:endParaRPr lang="en-US" altLang="zh-CN" sz="280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CCFFFF"/>
              </a:buClr>
              <a:buSzPct val="60000"/>
            </a:pPr>
            <a:r>
              <a:rPr lang="zh-CN" altLang="en-US" sz="24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源程序:</a:t>
            </a:r>
            <a:endParaRPr lang="zh-CN" altLang="en-US" sz="2400" b="1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2890" name="Rectangle 1034"/>
          <p:cNvSpPr>
            <a:spLocks noChangeArrowheads="1"/>
          </p:cNvSpPr>
          <p:nvPr/>
        </p:nvSpPr>
        <p:spPr bwMode="auto">
          <a:xfrm>
            <a:off x="323850" y="2132013"/>
            <a:ext cx="8496300" cy="2592387"/>
          </a:xfrm>
          <a:prstGeom prst="rect">
            <a:avLst/>
          </a:prstGeom>
          <a:solidFill>
            <a:srgbClr val="333333"/>
          </a:solidFill>
          <a:ln w="12700" cap="sq">
            <a:solidFill>
              <a:srgbClr val="FFFFFF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CCFFFF"/>
              </a:buClr>
              <a:buSzPct val="60000"/>
            </a:pPr>
            <a:r>
              <a:rPr lang="en-US" altLang="zh-CN" sz="24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  <a:r>
              <a:rPr lang="zh-CN" altLang="en-US" sz="24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设置数据段</a:t>
            </a:r>
            <a:endParaRPr lang="zh-CN" altLang="en-US" sz="2400" b="1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CCFFFF"/>
              </a:buClr>
              <a:buSzPct val="60000"/>
            </a:pPr>
            <a:r>
              <a:rPr lang="en-US" altLang="zh-CN" sz="2400" b="1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DATA SEGMENT</a:t>
            </a:r>
            <a:endParaRPr lang="en-US" altLang="zh-CN" sz="2400" b="1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CCFFFF"/>
              </a:buClr>
              <a:buSzPct val="60000"/>
            </a:pPr>
            <a:r>
              <a:rPr lang="en-US" altLang="zh-CN" sz="24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X DW 20H     ;</a:t>
            </a:r>
            <a:r>
              <a:rPr lang="zh-CN" altLang="en-US" sz="24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变量</a:t>
            </a:r>
            <a:r>
              <a:rPr lang="en-US" altLang="zh-CN" sz="24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endParaRPr lang="en-US" altLang="zh-CN" sz="2400" b="1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CCFFFF"/>
              </a:buClr>
              <a:buSzPct val="60000"/>
            </a:pPr>
            <a:r>
              <a:rPr lang="en-US" altLang="zh-CN" sz="24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Y DW 12H     ;</a:t>
            </a:r>
            <a:r>
              <a:rPr lang="zh-CN" altLang="en-US" sz="24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变量</a:t>
            </a:r>
            <a:r>
              <a:rPr lang="en-US" altLang="zh-CN" sz="24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Y</a:t>
            </a:r>
            <a:endParaRPr lang="en-US" altLang="zh-CN" sz="2400" b="1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CCFFFF"/>
              </a:buClr>
              <a:buSzPct val="60000"/>
            </a:pPr>
            <a:r>
              <a:rPr lang="en-US" altLang="zh-CN" sz="24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Z DW ?        ;</a:t>
            </a:r>
            <a:r>
              <a:rPr lang="zh-CN" altLang="en-US" sz="24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变量</a:t>
            </a:r>
            <a:r>
              <a:rPr lang="en-US" altLang="zh-CN" sz="24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Z</a:t>
            </a:r>
            <a:endParaRPr lang="en-US" altLang="zh-CN" sz="2400" b="1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CCFFFF"/>
              </a:buClr>
              <a:buSzPct val="60000"/>
            </a:pPr>
            <a:r>
              <a:rPr lang="en-US" altLang="zh-CN" sz="2400" b="1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DATA ENDS</a:t>
            </a:r>
            <a:endParaRPr lang="en-US" altLang="zh-CN" sz="2400" b="1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2891" name="Rectangle 1035"/>
          <p:cNvSpPr>
            <a:spLocks noChangeArrowheads="1"/>
          </p:cNvSpPr>
          <p:nvPr/>
        </p:nvSpPr>
        <p:spPr bwMode="auto">
          <a:xfrm>
            <a:off x="358775" y="4797425"/>
            <a:ext cx="8461375" cy="1800225"/>
          </a:xfrm>
          <a:prstGeom prst="rect">
            <a:avLst/>
          </a:prstGeom>
          <a:solidFill>
            <a:srgbClr val="808080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CCFFFF"/>
              </a:buClr>
              <a:buSzPct val="60000"/>
            </a:pPr>
            <a:r>
              <a:rPr lang="en-US" altLang="zh-CN" sz="24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  <a:r>
              <a:rPr lang="zh-CN" altLang="en-US" sz="24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设置堆栈段</a:t>
            </a:r>
            <a:endParaRPr lang="zh-CN" altLang="en-US" sz="2400" b="1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CCFFFF"/>
              </a:buClr>
              <a:buSzPct val="60000"/>
            </a:pPr>
            <a:r>
              <a:rPr lang="en-US" altLang="zh-CN" sz="2400" b="1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STACK1 SEGMENT PARA STACK</a:t>
            </a:r>
            <a:endParaRPr lang="en-US" altLang="zh-CN" sz="2400" b="1">
              <a:solidFill>
                <a:schemeClr val="accent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CCFFFF"/>
              </a:buClr>
              <a:buSzPct val="60000"/>
            </a:pPr>
            <a:r>
              <a:rPr lang="en-US" altLang="zh-CN" sz="24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DB 10H DUP(0)</a:t>
            </a:r>
            <a:endParaRPr lang="en-US" altLang="zh-CN" sz="2400" b="1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CCFFFF"/>
              </a:buClr>
              <a:buSzPct val="60000"/>
            </a:pPr>
            <a:r>
              <a:rPr lang="en-US" altLang="zh-CN" sz="2400" b="1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STACK1 ENDS </a:t>
            </a:r>
            <a:endParaRPr lang="en-US" altLang="zh-CN" sz="2400" b="1">
              <a:solidFill>
                <a:schemeClr val="accent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9" grpId="0"/>
      <p:bldP spid="122890" grpId="0" bldLvl="0" animBg="1"/>
      <p:bldP spid="122891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000"/>
              <a:t>例</a:t>
            </a:r>
            <a:r>
              <a:rPr lang="en-US" altLang="zh-CN" sz="3000"/>
              <a:t>9 </a:t>
            </a:r>
            <a:r>
              <a:rPr lang="zh-CN" altLang="en-US" sz="3000"/>
              <a:t>统计相邻两数符号变化次数程序流程</a:t>
            </a:r>
            <a:endParaRPr lang="zh-CN" altLang="en-US" sz="3000"/>
          </a:p>
        </p:txBody>
      </p:sp>
      <p:sp>
        <p:nvSpPr>
          <p:cNvPr id="35842" name="AutoShape 5"/>
          <p:cNvSpPr>
            <a:spLocks noChangeArrowheads="1"/>
          </p:cNvSpPr>
          <p:nvPr/>
        </p:nvSpPr>
        <p:spPr bwMode="auto">
          <a:xfrm>
            <a:off x="3802063" y="990600"/>
            <a:ext cx="733425" cy="227013"/>
          </a:xfrm>
          <a:prstGeom prst="flowChartAlternateProcess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35843" name="Text Box 6"/>
          <p:cNvSpPr txBox="1">
            <a:spLocks noChangeArrowheads="1"/>
          </p:cNvSpPr>
          <p:nvPr/>
        </p:nvSpPr>
        <p:spPr bwMode="auto">
          <a:xfrm>
            <a:off x="3724275" y="955675"/>
            <a:ext cx="692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</a:rPr>
              <a:t> 开始</a:t>
            </a:r>
            <a:endParaRPr lang="zh-CN" altLang="en-US" sz="16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5844" name="Text Box 7"/>
          <p:cNvSpPr txBox="1">
            <a:spLocks noChangeArrowheads="1"/>
          </p:cNvSpPr>
          <p:nvPr/>
        </p:nvSpPr>
        <p:spPr bwMode="auto">
          <a:xfrm>
            <a:off x="3092450" y="1384300"/>
            <a:ext cx="1819275" cy="5905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</a:rPr>
              <a:t>SI    </a:t>
            </a:r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</a:rPr>
              <a:t>数组首址 </a:t>
            </a:r>
            <a:endParaRPr lang="zh-CN" altLang="en-US" sz="16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</a:rPr>
              <a:t>CX    </a:t>
            </a:r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</a:rPr>
              <a:t>数据个数</a:t>
            </a:r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</a:rPr>
              <a:t>-1</a:t>
            </a:r>
            <a:endParaRPr lang="en-US" altLang="zh-CN" sz="16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pSp>
        <p:nvGrpSpPr>
          <p:cNvPr id="35845" name="Group 8"/>
          <p:cNvGrpSpPr/>
          <p:nvPr/>
        </p:nvGrpSpPr>
        <p:grpSpPr bwMode="auto">
          <a:xfrm>
            <a:off x="3419475" y="1484313"/>
            <a:ext cx="293688" cy="169862"/>
            <a:chOff x="1292" y="1979"/>
            <a:chExt cx="953" cy="680"/>
          </a:xfrm>
        </p:grpSpPr>
        <p:sp>
          <p:nvSpPr>
            <p:cNvPr id="35846" name="Line 9"/>
            <p:cNvSpPr>
              <a:spLocks noChangeShapeType="1"/>
            </p:cNvSpPr>
            <p:nvPr/>
          </p:nvSpPr>
          <p:spPr bwMode="auto">
            <a:xfrm>
              <a:off x="1565" y="2205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7" name="Line 10"/>
            <p:cNvSpPr>
              <a:spLocks noChangeShapeType="1"/>
            </p:cNvSpPr>
            <p:nvPr/>
          </p:nvSpPr>
          <p:spPr bwMode="auto">
            <a:xfrm>
              <a:off x="1565" y="2523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8" name="Line 11"/>
            <p:cNvSpPr>
              <a:spLocks noChangeShapeType="1"/>
            </p:cNvSpPr>
            <p:nvPr/>
          </p:nvSpPr>
          <p:spPr bwMode="auto">
            <a:xfrm flipH="1">
              <a:off x="1292" y="1979"/>
              <a:ext cx="589" cy="4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9" name="Line 12"/>
            <p:cNvSpPr>
              <a:spLocks noChangeShapeType="1"/>
            </p:cNvSpPr>
            <p:nvPr/>
          </p:nvSpPr>
          <p:spPr bwMode="auto">
            <a:xfrm>
              <a:off x="1292" y="2387"/>
              <a:ext cx="59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850" name="Group 13"/>
          <p:cNvGrpSpPr/>
          <p:nvPr/>
        </p:nvGrpSpPr>
        <p:grpSpPr bwMode="auto">
          <a:xfrm>
            <a:off x="3419475" y="1744663"/>
            <a:ext cx="293688" cy="171450"/>
            <a:chOff x="1292" y="1979"/>
            <a:chExt cx="953" cy="680"/>
          </a:xfrm>
        </p:grpSpPr>
        <p:sp>
          <p:nvSpPr>
            <p:cNvPr id="35851" name="Line 14"/>
            <p:cNvSpPr>
              <a:spLocks noChangeShapeType="1"/>
            </p:cNvSpPr>
            <p:nvPr/>
          </p:nvSpPr>
          <p:spPr bwMode="auto">
            <a:xfrm>
              <a:off x="1565" y="2205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2" name="Line 15"/>
            <p:cNvSpPr>
              <a:spLocks noChangeShapeType="1"/>
            </p:cNvSpPr>
            <p:nvPr/>
          </p:nvSpPr>
          <p:spPr bwMode="auto">
            <a:xfrm>
              <a:off x="1565" y="2523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3" name="Line 16"/>
            <p:cNvSpPr>
              <a:spLocks noChangeShapeType="1"/>
            </p:cNvSpPr>
            <p:nvPr/>
          </p:nvSpPr>
          <p:spPr bwMode="auto">
            <a:xfrm flipH="1">
              <a:off x="1292" y="1979"/>
              <a:ext cx="589" cy="4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4" name="Line 17"/>
            <p:cNvSpPr>
              <a:spLocks noChangeShapeType="1"/>
            </p:cNvSpPr>
            <p:nvPr/>
          </p:nvSpPr>
          <p:spPr bwMode="auto">
            <a:xfrm>
              <a:off x="1292" y="2387"/>
              <a:ext cx="59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55" name="Text Box 18"/>
          <p:cNvSpPr txBox="1">
            <a:spLocks noChangeArrowheads="1"/>
          </p:cNvSpPr>
          <p:nvPr/>
        </p:nvSpPr>
        <p:spPr bwMode="auto">
          <a:xfrm>
            <a:off x="3024188" y="2035175"/>
            <a:ext cx="2700337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置计数器初值：</a:t>
            </a:r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</a:rPr>
              <a:t>BL   0</a:t>
            </a:r>
            <a:endParaRPr lang="en-US" altLang="zh-CN" sz="16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pSp>
        <p:nvGrpSpPr>
          <p:cNvPr id="35856" name="Group 19"/>
          <p:cNvGrpSpPr/>
          <p:nvPr/>
        </p:nvGrpSpPr>
        <p:grpSpPr bwMode="auto">
          <a:xfrm>
            <a:off x="4937125" y="2133600"/>
            <a:ext cx="295275" cy="171450"/>
            <a:chOff x="1292" y="1979"/>
            <a:chExt cx="953" cy="680"/>
          </a:xfrm>
        </p:grpSpPr>
        <p:sp>
          <p:nvSpPr>
            <p:cNvPr id="35857" name="Line 20"/>
            <p:cNvSpPr>
              <a:spLocks noChangeShapeType="1"/>
            </p:cNvSpPr>
            <p:nvPr/>
          </p:nvSpPr>
          <p:spPr bwMode="auto">
            <a:xfrm>
              <a:off x="1565" y="2205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8" name="Line 21"/>
            <p:cNvSpPr>
              <a:spLocks noChangeShapeType="1"/>
            </p:cNvSpPr>
            <p:nvPr/>
          </p:nvSpPr>
          <p:spPr bwMode="auto">
            <a:xfrm>
              <a:off x="1565" y="2523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9" name="Line 22"/>
            <p:cNvSpPr>
              <a:spLocks noChangeShapeType="1"/>
            </p:cNvSpPr>
            <p:nvPr/>
          </p:nvSpPr>
          <p:spPr bwMode="auto">
            <a:xfrm flipH="1">
              <a:off x="1292" y="1979"/>
              <a:ext cx="589" cy="4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0" name="Line 23"/>
            <p:cNvSpPr>
              <a:spLocks noChangeShapeType="1"/>
            </p:cNvSpPr>
            <p:nvPr/>
          </p:nvSpPr>
          <p:spPr bwMode="auto">
            <a:xfrm>
              <a:off x="1292" y="2387"/>
              <a:ext cx="59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61" name="Text Box 24"/>
          <p:cNvSpPr txBox="1">
            <a:spLocks noChangeArrowheads="1"/>
          </p:cNvSpPr>
          <p:nvPr/>
        </p:nvSpPr>
        <p:spPr bwMode="auto">
          <a:xfrm>
            <a:off x="3548063" y="2641600"/>
            <a:ext cx="1311275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</a:rPr>
              <a:t>AL   ((SI))</a:t>
            </a:r>
            <a:endParaRPr lang="en-US" altLang="zh-CN" sz="16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pSp>
        <p:nvGrpSpPr>
          <p:cNvPr id="35862" name="Group 25"/>
          <p:cNvGrpSpPr/>
          <p:nvPr/>
        </p:nvGrpSpPr>
        <p:grpSpPr bwMode="auto">
          <a:xfrm>
            <a:off x="3883025" y="2752725"/>
            <a:ext cx="293688" cy="171450"/>
            <a:chOff x="1292" y="1979"/>
            <a:chExt cx="953" cy="680"/>
          </a:xfrm>
        </p:grpSpPr>
        <p:sp>
          <p:nvSpPr>
            <p:cNvPr id="35863" name="Line 26"/>
            <p:cNvSpPr>
              <a:spLocks noChangeShapeType="1"/>
            </p:cNvSpPr>
            <p:nvPr/>
          </p:nvSpPr>
          <p:spPr bwMode="auto">
            <a:xfrm>
              <a:off x="1565" y="2205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4" name="Line 27"/>
            <p:cNvSpPr>
              <a:spLocks noChangeShapeType="1"/>
            </p:cNvSpPr>
            <p:nvPr/>
          </p:nvSpPr>
          <p:spPr bwMode="auto">
            <a:xfrm>
              <a:off x="1565" y="2523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5" name="Line 28"/>
            <p:cNvSpPr>
              <a:spLocks noChangeShapeType="1"/>
            </p:cNvSpPr>
            <p:nvPr/>
          </p:nvSpPr>
          <p:spPr bwMode="auto">
            <a:xfrm flipH="1">
              <a:off x="1292" y="1979"/>
              <a:ext cx="589" cy="4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6" name="Line 29"/>
            <p:cNvSpPr>
              <a:spLocks noChangeShapeType="1"/>
            </p:cNvSpPr>
            <p:nvPr/>
          </p:nvSpPr>
          <p:spPr bwMode="auto">
            <a:xfrm>
              <a:off x="1292" y="2387"/>
              <a:ext cx="59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67" name="Text Box 30"/>
          <p:cNvSpPr txBox="1">
            <a:spLocks noChangeArrowheads="1"/>
          </p:cNvSpPr>
          <p:nvPr/>
        </p:nvSpPr>
        <p:spPr bwMode="auto">
          <a:xfrm>
            <a:off x="3101975" y="3048000"/>
            <a:ext cx="2225675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</a:rPr>
              <a:t>AL   (AL)   ((SI)+1)</a:t>
            </a:r>
            <a:endParaRPr lang="en-US" altLang="zh-CN" sz="16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pSp>
        <p:nvGrpSpPr>
          <p:cNvPr id="35868" name="Group 31"/>
          <p:cNvGrpSpPr/>
          <p:nvPr/>
        </p:nvGrpSpPr>
        <p:grpSpPr bwMode="auto">
          <a:xfrm>
            <a:off x="3419475" y="3141663"/>
            <a:ext cx="293688" cy="171450"/>
            <a:chOff x="1292" y="1979"/>
            <a:chExt cx="953" cy="680"/>
          </a:xfrm>
        </p:grpSpPr>
        <p:sp>
          <p:nvSpPr>
            <p:cNvPr id="35869" name="Line 32"/>
            <p:cNvSpPr>
              <a:spLocks noChangeShapeType="1"/>
            </p:cNvSpPr>
            <p:nvPr/>
          </p:nvSpPr>
          <p:spPr bwMode="auto">
            <a:xfrm>
              <a:off x="1565" y="2205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0" name="Line 33"/>
            <p:cNvSpPr>
              <a:spLocks noChangeShapeType="1"/>
            </p:cNvSpPr>
            <p:nvPr/>
          </p:nvSpPr>
          <p:spPr bwMode="auto">
            <a:xfrm>
              <a:off x="1565" y="2523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1" name="Line 34"/>
            <p:cNvSpPr>
              <a:spLocks noChangeShapeType="1"/>
            </p:cNvSpPr>
            <p:nvPr/>
          </p:nvSpPr>
          <p:spPr bwMode="auto">
            <a:xfrm flipH="1">
              <a:off x="1292" y="1979"/>
              <a:ext cx="589" cy="4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2" name="Line 35"/>
            <p:cNvSpPr>
              <a:spLocks noChangeShapeType="1"/>
            </p:cNvSpPr>
            <p:nvPr/>
          </p:nvSpPr>
          <p:spPr bwMode="auto">
            <a:xfrm>
              <a:off x="1292" y="2387"/>
              <a:ext cx="59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873" name="Group 36"/>
          <p:cNvGrpSpPr/>
          <p:nvPr/>
        </p:nvGrpSpPr>
        <p:grpSpPr bwMode="auto">
          <a:xfrm>
            <a:off x="4067175" y="3082925"/>
            <a:ext cx="314325" cy="246063"/>
            <a:chOff x="2880" y="2976"/>
            <a:chExt cx="408" cy="363"/>
          </a:xfrm>
        </p:grpSpPr>
        <p:sp>
          <p:nvSpPr>
            <p:cNvPr id="35874" name="Oval 37"/>
            <p:cNvSpPr>
              <a:spLocks noChangeArrowheads="1"/>
            </p:cNvSpPr>
            <p:nvPr/>
          </p:nvSpPr>
          <p:spPr bwMode="auto">
            <a:xfrm>
              <a:off x="2880" y="2976"/>
              <a:ext cx="408" cy="36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endParaRPr lang="zh-CN" altLang="en-US"/>
            </a:p>
          </p:txBody>
        </p:sp>
        <p:sp>
          <p:nvSpPr>
            <p:cNvPr id="35875" name="Line 38"/>
            <p:cNvSpPr>
              <a:spLocks noChangeShapeType="1"/>
            </p:cNvSpPr>
            <p:nvPr/>
          </p:nvSpPr>
          <p:spPr bwMode="auto">
            <a:xfrm>
              <a:off x="2880" y="3158"/>
              <a:ext cx="40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6" name="Line 39"/>
            <p:cNvSpPr>
              <a:spLocks noChangeShapeType="1"/>
            </p:cNvSpPr>
            <p:nvPr/>
          </p:nvSpPr>
          <p:spPr bwMode="auto">
            <a:xfrm>
              <a:off x="3061" y="2976"/>
              <a:ext cx="0" cy="36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77" name="AutoShape 40"/>
          <p:cNvSpPr>
            <a:spLocks noChangeArrowheads="1"/>
          </p:cNvSpPr>
          <p:nvPr/>
        </p:nvSpPr>
        <p:spPr bwMode="auto">
          <a:xfrm>
            <a:off x="3409950" y="3511550"/>
            <a:ext cx="1579563" cy="428625"/>
          </a:xfrm>
          <a:prstGeom prst="flowChartDecision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5878" name="Text Box 41"/>
          <p:cNvSpPr txBox="1">
            <a:spLocks noChangeArrowheads="1"/>
          </p:cNvSpPr>
          <p:nvPr/>
        </p:nvSpPr>
        <p:spPr bwMode="auto">
          <a:xfrm>
            <a:off x="3641725" y="3598863"/>
            <a:ext cx="1066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</a:rPr>
              <a:t>(AL)</a:t>
            </a:r>
            <a:r>
              <a:rPr lang="en-US" altLang="zh-CN" sz="1600" baseline="-25000">
                <a:solidFill>
                  <a:schemeClr val="bg1"/>
                </a:solidFill>
                <a:latin typeface="宋体" panose="02010600030101010101" pitchFamily="2" charset="-122"/>
              </a:rPr>
              <a:t>7</a:t>
            </a:r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</a:rPr>
              <a:t> =1?</a:t>
            </a:r>
            <a:endParaRPr lang="en-US" altLang="zh-CN" sz="16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5879" name="Text Box 42"/>
          <p:cNvSpPr txBox="1">
            <a:spLocks noChangeArrowheads="1"/>
          </p:cNvSpPr>
          <p:nvPr/>
        </p:nvSpPr>
        <p:spPr bwMode="auto">
          <a:xfrm>
            <a:off x="3268663" y="4087813"/>
            <a:ext cx="1919287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</a:rPr>
              <a:t>计数  </a:t>
            </a:r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</a:rPr>
              <a:t>BL   (BL)+1</a:t>
            </a:r>
            <a:endParaRPr lang="en-US" altLang="zh-CN" sz="16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pSp>
        <p:nvGrpSpPr>
          <p:cNvPr id="35880" name="Group 43"/>
          <p:cNvGrpSpPr/>
          <p:nvPr/>
        </p:nvGrpSpPr>
        <p:grpSpPr bwMode="auto">
          <a:xfrm>
            <a:off x="4140200" y="4194175"/>
            <a:ext cx="293688" cy="171450"/>
            <a:chOff x="1292" y="1979"/>
            <a:chExt cx="953" cy="680"/>
          </a:xfrm>
        </p:grpSpPr>
        <p:sp>
          <p:nvSpPr>
            <p:cNvPr id="35881" name="Line 44"/>
            <p:cNvSpPr>
              <a:spLocks noChangeShapeType="1"/>
            </p:cNvSpPr>
            <p:nvPr/>
          </p:nvSpPr>
          <p:spPr bwMode="auto">
            <a:xfrm>
              <a:off x="1565" y="2205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2" name="Line 45"/>
            <p:cNvSpPr>
              <a:spLocks noChangeShapeType="1"/>
            </p:cNvSpPr>
            <p:nvPr/>
          </p:nvSpPr>
          <p:spPr bwMode="auto">
            <a:xfrm>
              <a:off x="1565" y="2523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3" name="Line 46"/>
            <p:cNvSpPr>
              <a:spLocks noChangeShapeType="1"/>
            </p:cNvSpPr>
            <p:nvPr/>
          </p:nvSpPr>
          <p:spPr bwMode="auto">
            <a:xfrm flipH="1">
              <a:off x="1292" y="1979"/>
              <a:ext cx="589" cy="4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4" name="Line 47"/>
            <p:cNvSpPr>
              <a:spLocks noChangeShapeType="1"/>
            </p:cNvSpPr>
            <p:nvPr/>
          </p:nvSpPr>
          <p:spPr bwMode="auto">
            <a:xfrm>
              <a:off x="1292" y="2387"/>
              <a:ext cx="59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85" name="Text Box 48"/>
          <p:cNvSpPr txBox="1">
            <a:spLocks noChangeArrowheads="1"/>
          </p:cNvSpPr>
          <p:nvPr/>
        </p:nvSpPr>
        <p:spPr bwMode="auto">
          <a:xfrm>
            <a:off x="3036888" y="4578350"/>
            <a:ext cx="2327275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</a:rPr>
              <a:t>修改指针  </a:t>
            </a:r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</a:rPr>
              <a:t>SI   (SI)+1</a:t>
            </a:r>
            <a:endParaRPr lang="en-US" altLang="zh-CN" sz="16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pSp>
        <p:nvGrpSpPr>
          <p:cNvPr id="35886" name="Group 49"/>
          <p:cNvGrpSpPr/>
          <p:nvPr/>
        </p:nvGrpSpPr>
        <p:grpSpPr bwMode="auto">
          <a:xfrm>
            <a:off x="4356100" y="4697413"/>
            <a:ext cx="293688" cy="171450"/>
            <a:chOff x="1292" y="1979"/>
            <a:chExt cx="953" cy="680"/>
          </a:xfrm>
        </p:grpSpPr>
        <p:sp>
          <p:nvSpPr>
            <p:cNvPr id="35887" name="Line 50"/>
            <p:cNvSpPr>
              <a:spLocks noChangeShapeType="1"/>
            </p:cNvSpPr>
            <p:nvPr/>
          </p:nvSpPr>
          <p:spPr bwMode="auto">
            <a:xfrm>
              <a:off x="1565" y="2205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8" name="Line 51"/>
            <p:cNvSpPr>
              <a:spLocks noChangeShapeType="1"/>
            </p:cNvSpPr>
            <p:nvPr/>
          </p:nvSpPr>
          <p:spPr bwMode="auto">
            <a:xfrm>
              <a:off x="1565" y="2523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9" name="Line 52"/>
            <p:cNvSpPr>
              <a:spLocks noChangeShapeType="1"/>
            </p:cNvSpPr>
            <p:nvPr/>
          </p:nvSpPr>
          <p:spPr bwMode="auto">
            <a:xfrm flipH="1">
              <a:off x="1292" y="1979"/>
              <a:ext cx="589" cy="4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0" name="Line 53"/>
            <p:cNvSpPr>
              <a:spLocks noChangeShapeType="1"/>
            </p:cNvSpPr>
            <p:nvPr/>
          </p:nvSpPr>
          <p:spPr bwMode="auto">
            <a:xfrm>
              <a:off x="1292" y="2387"/>
              <a:ext cx="59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91" name="Text Box 54"/>
          <p:cNvSpPr txBox="1">
            <a:spLocks noChangeArrowheads="1"/>
          </p:cNvSpPr>
          <p:nvPr/>
        </p:nvSpPr>
        <p:spPr bwMode="auto">
          <a:xfrm>
            <a:off x="3317875" y="5006975"/>
            <a:ext cx="1920875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</a:rPr>
              <a:t>计数  </a:t>
            </a:r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</a:rPr>
              <a:t>CX   (CX)-1</a:t>
            </a:r>
            <a:endParaRPr lang="en-US" altLang="zh-CN" sz="16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pSp>
        <p:nvGrpSpPr>
          <p:cNvPr id="35892" name="Group 55"/>
          <p:cNvGrpSpPr/>
          <p:nvPr/>
        </p:nvGrpSpPr>
        <p:grpSpPr bwMode="auto">
          <a:xfrm>
            <a:off x="4260850" y="5084763"/>
            <a:ext cx="293688" cy="171450"/>
            <a:chOff x="1292" y="1979"/>
            <a:chExt cx="953" cy="680"/>
          </a:xfrm>
        </p:grpSpPr>
        <p:sp>
          <p:nvSpPr>
            <p:cNvPr id="35893" name="Line 56"/>
            <p:cNvSpPr>
              <a:spLocks noChangeShapeType="1"/>
            </p:cNvSpPr>
            <p:nvPr/>
          </p:nvSpPr>
          <p:spPr bwMode="auto">
            <a:xfrm>
              <a:off x="1565" y="2205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4" name="Line 57"/>
            <p:cNvSpPr>
              <a:spLocks noChangeShapeType="1"/>
            </p:cNvSpPr>
            <p:nvPr/>
          </p:nvSpPr>
          <p:spPr bwMode="auto">
            <a:xfrm>
              <a:off x="1565" y="2523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5" name="Line 58"/>
            <p:cNvSpPr>
              <a:spLocks noChangeShapeType="1"/>
            </p:cNvSpPr>
            <p:nvPr/>
          </p:nvSpPr>
          <p:spPr bwMode="auto">
            <a:xfrm flipH="1">
              <a:off x="1292" y="1979"/>
              <a:ext cx="589" cy="4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6" name="Line 59"/>
            <p:cNvSpPr>
              <a:spLocks noChangeShapeType="1"/>
            </p:cNvSpPr>
            <p:nvPr/>
          </p:nvSpPr>
          <p:spPr bwMode="auto">
            <a:xfrm>
              <a:off x="1292" y="2387"/>
              <a:ext cx="59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97" name="AutoShape 60"/>
          <p:cNvSpPr>
            <a:spLocks noChangeArrowheads="1"/>
          </p:cNvSpPr>
          <p:nvPr/>
        </p:nvSpPr>
        <p:spPr bwMode="auto">
          <a:xfrm>
            <a:off x="3454400" y="5472113"/>
            <a:ext cx="1579563" cy="428625"/>
          </a:xfrm>
          <a:prstGeom prst="flowChartDecision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5898" name="Text Box 61"/>
          <p:cNvSpPr txBox="1">
            <a:spLocks noChangeArrowheads="1"/>
          </p:cNvSpPr>
          <p:nvPr/>
        </p:nvSpPr>
        <p:spPr bwMode="auto">
          <a:xfrm>
            <a:off x="3722688" y="5559425"/>
            <a:ext cx="996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</a:rPr>
              <a:t>(CX) =0?</a:t>
            </a:r>
            <a:endParaRPr lang="en-US" altLang="zh-CN" sz="16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5899" name="Text Box 62"/>
          <p:cNvSpPr txBox="1">
            <a:spLocks noChangeArrowheads="1"/>
          </p:cNvSpPr>
          <p:nvPr/>
        </p:nvSpPr>
        <p:spPr bwMode="auto">
          <a:xfrm>
            <a:off x="3238500" y="6110288"/>
            <a:ext cx="2341563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</a:rPr>
              <a:t>存结果  </a:t>
            </a:r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</a:rPr>
              <a:t>NUM   (BL)</a:t>
            </a:r>
            <a:endParaRPr lang="en-US" altLang="zh-CN" sz="16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pSp>
        <p:nvGrpSpPr>
          <p:cNvPr id="35900" name="Group 63"/>
          <p:cNvGrpSpPr/>
          <p:nvPr/>
        </p:nvGrpSpPr>
        <p:grpSpPr bwMode="auto">
          <a:xfrm>
            <a:off x="4597400" y="6210300"/>
            <a:ext cx="295275" cy="171450"/>
            <a:chOff x="1292" y="1979"/>
            <a:chExt cx="953" cy="680"/>
          </a:xfrm>
        </p:grpSpPr>
        <p:sp>
          <p:nvSpPr>
            <p:cNvPr id="35901" name="Line 64"/>
            <p:cNvSpPr>
              <a:spLocks noChangeShapeType="1"/>
            </p:cNvSpPr>
            <p:nvPr/>
          </p:nvSpPr>
          <p:spPr bwMode="auto">
            <a:xfrm>
              <a:off x="1565" y="2205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2" name="Line 65"/>
            <p:cNvSpPr>
              <a:spLocks noChangeShapeType="1"/>
            </p:cNvSpPr>
            <p:nvPr/>
          </p:nvSpPr>
          <p:spPr bwMode="auto">
            <a:xfrm>
              <a:off x="1565" y="2523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3" name="Line 66"/>
            <p:cNvSpPr>
              <a:spLocks noChangeShapeType="1"/>
            </p:cNvSpPr>
            <p:nvPr/>
          </p:nvSpPr>
          <p:spPr bwMode="auto">
            <a:xfrm flipH="1">
              <a:off x="1292" y="1979"/>
              <a:ext cx="589" cy="4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4" name="Line 67"/>
            <p:cNvSpPr>
              <a:spLocks noChangeShapeType="1"/>
            </p:cNvSpPr>
            <p:nvPr/>
          </p:nvSpPr>
          <p:spPr bwMode="auto">
            <a:xfrm>
              <a:off x="1292" y="2387"/>
              <a:ext cx="59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905" name="AutoShape 68"/>
          <p:cNvSpPr>
            <a:spLocks noChangeArrowheads="1"/>
          </p:cNvSpPr>
          <p:nvPr/>
        </p:nvSpPr>
        <p:spPr bwMode="auto">
          <a:xfrm>
            <a:off x="3883025" y="6511925"/>
            <a:ext cx="731838" cy="227013"/>
          </a:xfrm>
          <a:prstGeom prst="flowChartAlternateProcess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35906" name="Text Box 69"/>
          <p:cNvSpPr txBox="1">
            <a:spLocks noChangeArrowheads="1"/>
          </p:cNvSpPr>
          <p:nvPr/>
        </p:nvSpPr>
        <p:spPr bwMode="auto">
          <a:xfrm>
            <a:off x="3805238" y="6477000"/>
            <a:ext cx="6937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</a:rPr>
              <a:t> 结束</a:t>
            </a:r>
            <a:endParaRPr lang="zh-CN" altLang="en-US" sz="16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5907" name="Line 70"/>
          <p:cNvSpPr>
            <a:spLocks noChangeShapeType="1"/>
          </p:cNvSpPr>
          <p:nvPr/>
        </p:nvSpPr>
        <p:spPr bwMode="auto">
          <a:xfrm>
            <a:off x="4197350" y="1212850"/>
            <a:ext cx="0" cy="12223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08" name="Line 71"/>
          <p:cNvSpPr>
            <a:spLocks noChangeShapeType="1"/>
          </p:cNvSpPr>
          <p:nvPr/>
        </p:nvSpPr>
        <p:spPr bwMode="auto">
          <a:xfrm>
            <a:off x="4197350" y="1887538"/>
            <a:ext cx="0" cy="1206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09" name="Line 72"/>
          <p:cNvSpPr>
            <a:spLocks noChangeShapeType="1"/>
          </p:cNvSpPr>
          <p:nvPr/>
        </p:nvSpPr>
        <p:spPr bwMode="auto">
          <a:xfrm>
            <a:off x="4197350" y="2316163"/>
            <a:ext cx="0" cy="3063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10" name="Line 73"/>
          <p:cNvSpPr>
            <a:spLocks noChangeShapeType="1"/>
          </p:cNvSpPr>
          <p:nvPr/>
        </p:nvSpPr>
        <p:spPr bwMode="auto">
          <a:xfrm>
            <a:off x="4197350" y="2960688"/>
            <a:ext cx="0" cy="603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11" name="Line 74"/>
          <p:cNvSpPr>
            <a:spLocks noChangeShapeType="1"/>
          </p:cNvSpPr>
          <p:nvPr/>
        </p:nvSpPr>
        <p:spPr bwMode="auto">
          <a:xfrm>
            <a:off x="4197350" y="3328988"/>
            <a:ext cx="0" cy="1825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12" name="Line 75"/>
          <p:cNvSpPr>
            <a:spLocks noChangeShapeType="1"/>
          </p:cNvSpPr>
          <p:nvPr/>
        </p:nvSpPr>
        <p:spPr bwMode="auto">
          <a:xfrm>
            <a:off x="4197350" y="3941763"/>
            <a:ext cx="0" cy="1206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13" name="Line 76"/>
          <p:cNvSpPr>
            <a:spLocks noChangeShapeType="1"/>
          </p:cNvSpPr>
          <p:nvPr/>
        </p:nvSpPr>
        <p:spPr bwMode="auto">
          <a:xfrm>
            <a:off x="4197350" y="4368800"/>
            <a:ext cx="0" cy="1841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14" name="Line 77"/>
          <p:cNvSpPr>
            <a:spLocks noChangeShapeType="1"/>
          </p:cNvSpPr>
          <p:nvPr/>
        </p:nvSpPr>
        <p:spPr bwMode="auto">
          <a:xfrm>
            <a:off x="4197350" y="4859338"/>
            <a:ext cx="0" cy="123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15" name="Line 78"/>
          <p:cNvSpPr>
            <a:spLocks noChangeShapeType="1"/>
          </p:cNvSpPr>
          <p:nvPr/>
        </p:nvSpPr>
        <p:spPr bwMode="auto">
          <a:xfrm>
            <a:off x="4197350" y="5289550"/>
            <a:ext cx="0" cy="1825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16" name="Line 79"/>
          <p:cNvSpPr>
            <a:spLocks noChangeShapeType="1"/>
          </p:cNvSpPr>
          <p:nvPr/>
        </p:nvSpPr>
        <p:spPr bwMode="auto">
          <a:xfrm>
            <a:off x="4197350" y="5900738"/>
            <a:ext cx="0" cy="1841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17" name="Line 80"/>
          <p:cNvSpPr>
            <a:spLocks noChangeShapeType="1"/>
          </p:cNvSpPr>
          <p:nvPr/>
        </p:nvSpPr>
        <p:spPr bwMode="auto">
          <a:xfrm>
            <a:off x="4197350" y="6391275"/>
            <a:ext cx="0" cy="12223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18" name="Line 81"/>
          <p:cNvSpPr>
            <a:spLocks noChangeShapeType="1"/>
          </p:cNvSpPr>
          <p:nvPr/>
        </p:nvSpPr>
        <p:spPr bwMode="auto">
          <a:xfrm flipH="1">
            <a:off x="1512888" y="5684838"/>
            <a:ext cx="19748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19" name="Line 82"/>
          <p:cNvSpPr>
            <a:spLocks noChangeShapeType="1"/>
          </p:cNvSpPr>
          <p:nvPr/>
        </p:nvSpPr>
        <p:spPr bwMode="auto">
          <a:xfrm flipV="1">
            <a:off x="1512888" y="2498725"/>
            <a:ext cx="0" cy="31861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20" name="Line 83"/>
          <p:cNvSpPr>
            <a:spLocks noChangeShapeType="1"/>
          </p:cNvSpPr>
          <p:nvPr/>
        </p:nvSpPr>
        <p:spPr bwMode="auto">
          <a:xfrm>
            <a:off x="1512888" y="2498725"/>
            <a:ext cx="26844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21" name="Text Box 84"/>
          <p:cNvSpPr txBox="1">
            <a:spLocks noChangeArrowheads="1"/>
          </p:cNvSpPr>
          <p:nvPr/>
        </p:nvSpPr>
        <p:spPr bwMode="auto">
          <a:xfrm>
            <a:off x="4370388" y="2341563"/>
            <a:ext cx="8937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</a:rPr>
              <a:t>EXCHANG</a:t>
            </a:r>
            <a:endParaRPr lang="en-US" altLang="zh-CN" sz="16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5922" name="Text Box 85"/>
          <p:cNvSpPr txBox="1">
            <a:spLocks noChangeArrowheads="1"/>
          </p:cNvSpPr>
          <p:nvPr/>
        </p:nvSpPr>
        <p:spPr bwMode="auto">
          <a:xfrm>
            <a:off x="4356100" y="5807075"/>
            <a:ext cx="3270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</a:rPr>
              <a:t>Y</a:t>
            </a:r>
            <a:endParaRPr lang="en-US" altLang="zh-CN" sz="16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algn="ctr"/>
            <a:endParaRPr lang="zh-CN" altLang="en-US" sz="16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5923" name="Text Box 86"/>
          <p:cNvSpPr txBox="1">
            <a:spLocks noChangeArrowheads="1"/>
          </p:cNvSpPr>
          <p:nvPr/>
        </p:nvSpPr>
        <p:spPr bwMode="auto">
          <a:xfrm>
            <a:off x="4435475" y="3789363"/>
            <a:ext cx="3286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</a:rPr>
              <a:t>Y</a:t>
            </a:r>
            <a:endParaRPr lang="en-US" altLang="zh-CN" sz="16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algn="ctr"/>
            <a:endParaRPr lang="zh-CN" altLang="en-US" sz="16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5924" name="Text Box 87"/>
          <p:cNvSpPr txBox="1">
            <a:spLocks noChangeArrowheads="1"/>
          </p:cNvSpPr>
          <p:nvPr/>
        </p:nvSpPr>
        <p:spPr bwMode="auto">
          <a:xfrm>
            <a:off x="2936875" y="5376863"/>
            <a:ext cx="325438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</a:rPr>
              <a:t>N</a:t>
            </a:r>
            <a:endParaRPr lang="en-US" altLang="zh-CN" sz="16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algn="ctr"/>
            <a:endParaRPr lang="zh-CN" altLang="en-US" sz="16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5925" name="Text Box 88"/>
          <p:cNvSpPr txBox="1">
            <a:spLocks noChangeArrowheads="1"/>
          </p:cNvSpPr>
          <p:nvPr/>
        </p:nvSpPr>
        <p:spPr bwMode="auto">
          <a:xfrm>
            <a:off x="2776538" y="3419475"/>
            <a:ext cx="327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</a:rPr>
              <a:t>N</a:t>
            </a:r>
            <a:endParaRPr lang="en-US" altLang="zh-CN" sz="16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algn="ctr"/>
            <a:endParaRPr lang="zh-CN" altLang="en-US" sz="16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5926" name="Line 89"/>
          <p:cNvSpPr>
            <a:spLocks noChangeShapeType="1"/>
          </p:cNvSpPr>
          <p:nvPr/>
        </p:nvSpPr>
        <p:spPr bwMode="auto">
          <a:xfrm flipH="1">
            <a:off x="1908175" y="3724275"/>
            <a:ext cx="1500188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27" name="Line 90"/>
          <p:cNvSpPr>
            <a:spLocks noChangeShapeType="1"/>
          </p:cNvSpPr>
          <p:nvPr/>
        </p:nvSpPr>
        <p:spPr bwMode="auto">
          <a:xfrm>
            <a:off x="1908175" y="3724275"/>
            <a:ext cx="0" cy="7350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28" name="Line 91"/>
          <p:cNvSpPr>
            <a:spLocks noChangeShapeType="1"/>
          </p:cNvSpPr>
          <p:nvPr/>
        </p:nvSpPr>
        <p:spPr bwMode="auto">
          <a:xfrm>
            <a:off x="1908175" y="4459288"/>
            <a:ext cx="22891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29" name="Text Box 92"/>
          <p:cNvSpPr txBox="1">
            <a:spLocks noChangeArrowheads="1"/>
          </p:cNvSpPr>
          <p:nvPr/>
        </p:nvSpPr>
        <p:spPr bwMode="auto">
          <a:xfrm>
            <a:off x="4335463" y="4302125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</a:rPr>
              <a:t>NEXT</a:t>
            </a:r>
            <a:endParaRPr lang="en-US" altLang="zh-CN" sz="16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5930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E47CCE74-FDB5-4EF2-8317-4D53254F10BA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Line 3"/>
          <p:cNvSpPr>
            <a:spLocks noChangeShapeType="1"/>
          </p:cNvSpPr>
          <p:nvPr/>
        </p:nvSpPr>
        <p:spPr bwMode="auto">
          <a:xfrm>
            <a:off x="1116013" y="765175"/>
            <a:ext cx="766921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1619250" y="765175"/>
            <a:ext cx="1120775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DATA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DA1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COUNT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NUM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DATA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STACK1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STACK1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COSEG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SATRT: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rgbClr val="FFFF00"/>
                </a:solidFill>
                <a:latin typeface="宋体" panose="02010600030101010101" pitchFamily="2" charset="-122"/>
              </a:rPr>
              <a:t>EXCHANG:</a:t>
            </a:r>
            <a:endParaRPr lang="en-US" altLang="zh-CN" b="1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NEXT: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3132138" y="781050"/>
            <a:ext cx="5761037" cy="585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SEGMENT</a:t>
            </a:r>
            <a:endParaRPr lang="en-US" altLang="zh-CN" b="1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DB 2,-3,-4,-5,34,-4,0,3,4,24,-8</a:t>
            </a:r>
            <a:endParaRPr lang="en-US" altLang="zh-CN" b="1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EQU  $-DA1</a:t>
            </a:r>
            <a:endParaRPr lang="en-US" altLang="zh-CN" b="1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DB   ?</a:t>
            </a:r>
            <a:endParaRPr lang="en-US" altLang="zh-CN" b="1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ENDS</a:t>
            </a:r>
            <a:endParaRPr lang="en-US" altLang="zh-CN" b="1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SEGMENT  PARA STACK</a:t>
            </a:r>
            <a:endParaRPr lang="en-US" altLang="zh-CN" b="1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DW  20H DUP(0)</a:t>
            </a:r>
            <a:endParaRPr lang="en-US" altLang="zh-CN" b="1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ENDS</a:t>
            </a:r>
            <a:endParaRPr lang="en-US" altLang="zh-CN" b="1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SEGMENT</a:t>
            </a:r>
            <a:endParaRPr lang="en-US" altLang="zh-CN" b="1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ASSUME  CS:COSEG,DS:DATA    </a:t>
            </a:r>
            <a:endParaRPr lang="en-US" altLang="zh-CN" b="1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MOV   AX,DATA</a:t>
            </a:r>
            <a:endParaRPr lang="en-US" altLang="zh-CN" b="1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MOV   DS,AX                 </a:t>
            </a:r>
            <a:endParaRPr lang="en-US" altLang="zh-CN" b="1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MOV   SI,OFFSET DA1         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</a:rPr>
              <a:t>；取数组首址</a:t>
            </a:r>
            <a:endParaRPr lang="zh-CN" altLang="en-US" b="1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MOV   CX,COUNT-1            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</a:rPr>
              <a:t>；取数据个数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-1</a:t>
            </a:r>
            <a:endParaRPr lang="en-US" altLang="zh-CN" b="1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XOR   BL,BL</a:t>
            </a:r>
            <a:endParaRPr lang="en-US" altLang="zh-CN" b="1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MOV   AL,[SI]               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</a:rPr>
              <a:t>；取相邻两数</a:t>
            </a:r>
            <a:endParaRPr lang="zh-CN" altLang="en-US" b="1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XOR   AL,[SI+1]             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</a:rPr>
              <a:t>；相邻两数异或运算</a:t>
            </a:r>
            <a:endParaRPr lang="zh-CN" altLang="en-US" b="1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TEST  AL,80H                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</a:rPr>
              <a:t>；测试运算结果</a:t>
            </a:r>
            <a:endParaRPr lang="zh-CN" altLang="en-US" b="1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JE    NEXT                  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</a:rPr>
              <a:t>；相邻两数符号相同？</a:t>
            </a:r>
            <a:endParaRPr lang="zh-CN" altLang="en-US" b="1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INC   BL                    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</a:rPr>
              <a:t>；不相同，计数</a:t>
            </a:r>
            <a:endParaRPr lang="zh-CN" altLang="en-US" b="1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INC   SI                    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</a:rPr>
              <a:t>；修改指针 </a:t>
            </a:r>
            <a:endParaRPr lang="zh-CN" altLang="en-US" b="1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6868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EAE1998B-59FA-481B-9481-D51701488AB0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2"/>
          <p:cNvSpPr txBox="1">
            <a:spLocks noChangeArrowheads="1"/>
          </p:cNvSpPr>
          <p:nvPr/>
        </p:nvSpPr>
        <p:spPr bwMode="auto">
          <a:xfrm>
            <a:off x="3059113" y="836613"/>
            <a:ext cx="544195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FF00"/>
                </a:solidFill>
                <a:latin typeface="宋体" panose="02010600030101010101" pitchFamily="2" charset="-122"/>
              </a:rPr>
              <a:t>LOOP  EXCHANG                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；未完，继续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MOV   NUM,BL                 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；存结果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MOV   AH,4CH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INT   21H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ENDS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END   START 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1619250" y="1917700"/>
            <a:ext cx="825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COSEG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7891" name="Line 4"/>
          <p:cNvSpPr>
            <a:spLocks noChangeShapeType="1"/>
          </p:cNvSpPr>
          <p:nvPr/>
        </p:nvSpPr>
        <p:spPr bwMode="auto">
          <a:xfrm>
            <a:off x="1187450" y="2781300"/>
            <a:ext cx="766921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2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98FDC15B-6FF3-42DA-A6C9-7E21F0597834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FFFF"/>
                </a:solidFill>
              </a:rPr>
              <a:t>2</a:t>
            </a:r>
            <a:r>
              <a:rPr lang="zh-CN" altLang="en-US">
                <a:solidFill>
                  <a:srgbClr val="00FFFF"/>
                </a:solidFill>
              </a:rPr>
              <a:t>、用条件控制循环</a:t>
            </a:r>
            <a:endParaRPr lang="zh-CN" altLang="en-US">
              <a:solidFill>
                <a:srgbClr val="00FFFF"/>
              </a:solidFill>
            </a:endParaRPr>
          </a:p>
          <a:p>
            <a:pPr lvl="1" eaLnBrk="1" hangingPunct="1">
              <a:buClr>
                <a:srgbClr val="FFFF00"/>
              </a:buClr>
            </a:pPr>
            <a:r>
              <a:rPr lang="zh-CN" altLang="en-US"/>
              <a:t>找出一个终止循环的条件，每循环一次，对条件进行一次检测。满足终止循环的条件，退出循环，否则继续。</a:t>
            </a:r>
            <a:endParaRPr lang="zh-CN" altLang="en-US"/>
          </a:p>
          <a:p>
            <a:pPr lvl="1" eaLnBrk="1" hangingPunct="1">
              <a:buClr>
                <a:srgbClr val="FFFF00"/>
              </a:buClr>
            </a:pPr>
            <a:r>
              <a:rPr lang="zh-CN" altLang="en-US"/>
              <a:t>通常选用条件转移指令来控制循环是否结束。</a:t>
            </a:r>
            <a:endParaRPr lang="zh-CN" altLang="en-US"/>
          </a:p>
        </p:txBody>
      </p:sp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循环控制方法</a:t>
            </a:r>
            <a:endParaRPr lang="zh-CN" altLang="en-US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2"/>
          <p:cNvSpPr txBox="1">
            <a:spLocks noChangeArrowheads="1"/>
          </p:cNvSpPr>
          <p:nvPr/>
        </p:nvSpPr>
        <p:spPr bwMode="auto">
          <a:xfrm>
            <a:off x="468313" y="25400"/>
            <a:ext cx="86756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	例</a:t>
            </a: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10 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编制一程序，产生给定数以内的斐波纳契数数列，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	     并把个数存入</a:t>
            </a: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LEN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单元中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9938" name="Line 3"/>
          <p:cNvSpPr>
            <a:spLocks noChangeShapeType="1"/>
          </p:cNvSpPr>
          <p:nvPr/>
        </p:nvSpPr>
        <p:spPr bwMode="auto">
          <a:xfrm>
            <a:off x="971550" y="908050"/>
            <a:ext cx="79216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39" name="Text Box 5"/>
          <p:cNvSpPr txBox="1">
            <a:spLocks noChangeArrowheads="1"/>
          </p:cNvSpPr>
          <p:nvPr/>
        </p:nvSpPr>
        <p:spPr bwMode="auto">
          <a:xfrm>
            <a:off x="3832225" y="8429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9940" name="Text Box 6"/>
          <p:cNvSpPr txBox="1">
            <a:spLocks noChangeArrowheads="1"/>
          </p:cNvSpPr>
          <p:nvPr/>
        </p:nvSpPr>
        <p:spPr bwMode="auto">
          <a:xfrm>
            <a:off x="1547813" y="836613"/>
            <a:ext cx="648017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DATA     SEGMENT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        FIBONA</a:t>
            </a:r>
            <a:r>
              <a:rPr lang="en-US" altLang="zh-CN" sz="2400">
                <a:latin typeface="Times New Roman" panose="02020603050405020304" pitchFamily="18" charset="0"/>
              </a:rPr>
              <a:t>  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DW   40H DUP(0)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        NUM</a:t>
            </a:r>
            <a:r>
              <a:rPr lang="en-US" altLang="zh-CN" sz="2400">
                <a:latin typeface="Times New Roman" panose="02020603050405020304" pitchFamily="18" charset="0"/>
              </a:rPr>
              <a:t> 	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DW   500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；</a:t>
            </a:r>
            <a:r>
              <a:rPr lang="zh-CN" altLang="en-US" sz="2400">
                <a:solidFill>
                  <a:srgbClr val="FFC000"/>
                </a:solidFill>
                <a:latin typeface="Times New Roman" panose="02020603050405020304" pitchFamily="18" charset="0"/>
              </a:rPr>
              <a:t>数值小于等于</a:t>
            </a:r>
            <a:r>
              <a:rPr lang="en-US" altLang="zh-CN" sz="2400">
                <a:solidFill>
                  <a:srgbClr val="FFC000"/>
                </a:solidFill>
                <a:latin typeface="Times New Roman" panose="02020603050405020304" pitchFamily="18" charset="0"/>
              </a:rPr>
              <a:t>500</a:t>
            </a:r>
            <a:endParaRPr lang="en-US" altLang="zh-CN" sz="240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        LEN</a:t>
            </a:r>
            <a:r>
              <a:rPr lang="en-US" altLang="zh-CN" sz="2400">
                <a:latin typeface="Times New Roman" panose="02020603050405020304" pitchFamily="18" charset="0"/>
              </a:rPr>
              <a:t>        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DB   ?      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；存放产生数字个数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DATA     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ENDS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STACK1</a:t>
            </a:r>
            <a:r>
              <a:rPr lang="en-US" altLang="zh-CN" sz="2400">
                <a:latin typeface="Times New Roman" panose="02020603050405020304" pitchFamily="18" charset="0"/>
              </a:rPr>
              <a:t>  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SEGMENT  PARA STACK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                        DW   20H DUP(0)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STACK1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ENDS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CONSEG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SEGMENT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     ASSUME  CS:CONSEG,DS:DATA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START: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MOV   AX,DATA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               MOV   DS,AX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               MOV   DI,OFFSET FIBONA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              XOR   CL,CL            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              MOV   AX,0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2"/>
          <p:cNvSpPr txBox="1">
            <a:spLocks noChangeArrowheads="1"/>
          </p:cNvSpPr>
          <p:nvPr/>
        </p:nvSpPr>
        <p:spPr bwMode="auto">
          <a:xfrm>
            <a:off x="3040063" y="4826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1986" name="Text Box 3"/>
          <p:cNvSpPr txBox="1">
            <a:spLocks noChangeArrowheads="1"/>
          </p:cNvSpPr>
          <p:nvPr/>
        </p:nvSpPr>
        <p:spPr bwMode="auto">
          <a:xfrm>
            <a:off x="1835150" y="404813"/>
            <a:ext cx="673735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          	MOV   BX,  1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rPr>
              <a:t>LOP:  </a:t>
            </a:r>
            <a:r>
              <a:rPr lang="en-US" altLang="zh-CN" sz="2400">
                <a:latin typeface="Times New Roman" panose="02020603050405020304" pitchFamily="18" charset="0"/>
              </a:rPr>
              <a:t>	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MOV   [DI],AX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          	XCHG  AX,BX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          	ADD   AX,BX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          	ADD   DI,TYPE FIBONA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           	INC   CL  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lvl="2"/>
            <a:r>
              <a:rPr lang="en-US" altLang="zh-CN" sz="2400">
                <a:solidFill>
                  <a:srgbClr val="FFC000"/>
                </a:solidFill>
                <a:latin typeface="Times New Roman" panose="02020603050405020304" pitchFamily="18" charset="0"/>
              </a:rPr>
              <a:t>CMP   AX,NUM</a:t>
            </a:r>
            <a:endParaRPr lang="en-US" altLang="zh-CN" sz="240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lvl="2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JA    ENDO         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；高于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500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，结束循环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lvl="2"/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rPr>
              <a:t>JMP   LOP           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；否则，继续循环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ENDO:MOV   LEN,CL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lvl="2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MOV   AH,4CH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lvl="2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INT   21H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CONSEG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ENDS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             END   START 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DAFA6D68-DEAC-478C-805C-6DFF36B7EAB7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FFFF00"/>
              </a:buClr>
            </a:pPr>
            <a:r>
              <a:rPr lang="zh-CN" altLang="en-US"/>
              <a:t>分清内外循环的任务和要求，划分内外循环中有规律变化的参数：地址指针、计数器</a:t>
            </a:r>
            <a:endParaRPr lang="zh-CN" altLang="en-US"/>
          </a:p>
          <a:p>
            <a:pPr eaLnBrk="1" hangingPunct="1">
              <a:buClr>
                <a:srgbClr val="FFFF00"/>
              </a:buClr>
            </a:pPr>
            <a:r>
              <a:rPr lang="zh-CN" altLang="en-US"/>
              <a:t>确定内外循环的控制方法和具体实施。</a:t>
            </a:r>
            <a:endParaRPr lang="zh-CN" altLang="en-US"/>
          </a:p>
          <a:p>
            <a:pPr eaLnBrk="1" hangingPunct="1">
              <a:buClr>
                <a:srgbClr val="FFFF00"/>
              </a:buClr>
            </a:pP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四、多重循环程序设计</a:t>
            </a:r>
            <a:endParaRPr lang="zh-CN" altLang="en-US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build="p"/>
      <p:bldP spid="2652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AutoShape 2"/>
          <p:cNvSpPr>
            <a:spLocks noChangeArrowheads="1"/>
          </p:cNvSpPr>
          <p:nvPr/>
        </p:nvSpPr>
        <p:spPr bwMode="auto">
          <a:xfrm>
            <a:off x="2625725" y="71438"/>
            <a:ext cx="577850" cy="261937"/>
          </a:xfrm>
          <a:prstGeom prst="flowChartAlternateProcess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5058" name="Text Box 3"/>
          <p:cNvSpPr txBox="1">
            <a:spLocks noChangeArrowheads="1"/>
          </p:cNvSpPr>
          <p:nvPr/>
        </p:nvSpPr>
        <p:spPr bwMode="auto">
          <a:xfrm>
            <a:off x="2482850" y="0"/>
            <a:ext cx="75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 开始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1690688" y="566738"/>
            <a:ext cx="2479675" cy="3762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DI   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存放九九表首址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pSp>
        <p:nvGrpSpPr>
          <p:cNvPr id="45060" name="Group 5"/>
          <p:cNvGrpSpPr/>
          <p:nvPr/>
        </p:nvGrpSpPr>
        <p:grpSpPr bwMode="auto">
          <a:xfrm>
            <a:off x="2051050" y="692150"/>
            <a:ext cx="215900" cy="144463"/>
            <a:chOff x="1292" y="1979"/>
            <a:chExt cx="953" cy="680"/>
          </a:xfrm>
        </p:grpSpPr>
        <p:sp>
          <p:nvSpPr>
            <p:cNvPr id="45061" name="Line 6"/>
            <p:cNvSpPr>
              <a:spLocks noChangeShapeType="1"/>
            </p:cNvSpPr>
            <p:nvPr/>
          </p:nvSpPr>
          <p:spPr bwMode="auto">
            <a:xfrm>
              <a:off x="1565" y="2205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2" name="Line 7"/>
            <p:cNvSpPr>
              <a:spLocks noChangeShapeType="1"/>
            </p:cNvSpPr>
            <p:nvPr/>
          </p:nvSpPr>
          <p:spPr bwMode="auto">
            <a:xfrm>
              <a:off x="1565" y="2523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3" name="Line 8"/>
            <p:cNvSpPr>
              <a:spLocks noChangeShapeType="1"/>
            </p:cNvSpPr>
            <p:nvPr/>
          </p:nvSpPr>
          <p:spPr bwMode="auto">
            <a:xfrm flipH="1">
              <a:off x="1292" y="1979"/>
              <a:ext cx="589" cy="4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4" name="Line 9"/>
            <p:cNvSpPr>
              <a:spLocks noChangeShapeType="1"/>
            </p:cNvSpPr>
            <p:nvPr/>
          </p:nvSpPr>
          <p:spPr bwMode="auto">
            <a:xfrm>
              <a:off x="1292" y="2387"/>
              <a:ext cx="59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065" name="Text Box 10"/>
          <p:cNvSpPr txBox="1">
            <a:spLocks noChangeArrowheads="1"/>
          </p:cNvSpPr>
          <p:nvPr/>
        </p:nvSpPr>
        <p:spPr bwMode="auto">
          <a:xfrm>
            <a:off x="1979613" y="1196975"/>
            <a:ext cx="1793875" cy="3762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行号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:   J    0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5066" name="Text Box 11"/>
          <p:cNvSpPr txBox="1">
            <a:spLocks noChangeArrowheads="1"/>
          </p:cNvSpPr>
          <p:nvPr/>
        </p:nvSpPr>
        <p:spPr bwMode="auto">
          <a:xfrm>
            <a:off x="1690688" y="566738"/>
            <a:ext cx="2479675" cy="3762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DI   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存放九九表首址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pSp>
        <p:nvGrpSpPr>
          <p:cNvPr id="45067" name="Group 12"/>
          <p:cNvGrpSpPr/>
          <p:nvPr/>
        </p:nvGrpSpPr>
        <p:grpSpPr bwMode="auto">
          <a:xfrm>
            <a:off x="2051050" y="692150"/>
            <a:ext cx="215900" cy="144463"/>
            <a:chOff x="1292" y="1979"/>
            <a:chExt cx="953" cy="680"/>
          </a:xfrm>
        </p:grpSpPr>
        <p:sp>
          <p:nvSpPr>
            <p:cNvPr id="45068" name="Line 13"/>
            <p:cNvSpPr>
              <a:spLocks noChangeShapeType="1"/>
            </p:cNvSpPr>
            <p:nvPr/>
          </p:nvSpPr>
          <p:spPr bwMode="auto">
            <a:xfrm>
              <a:off x="1565" y="2205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9" name="Line 14"/>
            <p:cNvSpPr>
              <a:spLocks noChangeShapeType="1"/>
            </p:cNvSpPr>
            <p:nvPr/>
          </p:nvSpPr>
          <p:spPr bwMode="auto">
            <a:xfrm>
              <a:off x="1565" y="2523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0" name="Line 15"/>
            <p:cNvSpPr>
              <a:spLocks noChangeShapeType="1"/>
            </p:cNvSpPr>
            <p:nvPr/>
          </p:nvSpPr>
          <p:spPr bwMode="auto">
            <a:xfrm flipH="1">
              <a:off x="1292" y="1979"/>
              <a:ext cx="589" cy="4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1" name="Line 16"/>
            <p:cNvSpPr>
              <a:spLocks noChangeShapeType="1"/>
            </p:cNvSpPr>
            <p:nvPr/>
          </p:nvSpPr>
          <p:spPr bwMode="auto">
            <a:xfrm>
              <a:off x="1292" y="2387"/>
              <a:ext cx="59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072" name="Group 17"/>
          <p:cNvGrpSpPr/>
          <p:nvPr/>
        </p:nvGrpSpPr>
        <p:grpSpPr bwMode="auto">
          <a:xfrm>
            <a:off x="3201988" y="1339850"/>
            <a:ext cx="215900" cy="144463"/>
            <a:chOff x="1292" y="1979"/>
            <a:chExt cx="953" cy="680"/>
          </a:xfrm>
        </p:grpSpPr>
        <p:sp>
          <p:nvSpPr>
            <p:cNvPr id="45073" name="Line 18"/>
            <p:cNvSpPr>
              <a:spLocks noChangeShapeType="1"/>
            </p:cNvSpPr>
            <p:nvPr/>
          </p:nvSpPr>
          <p:spPr bwMode="auto">
            <a:xfrm>
              <a:off x="1565" y="2205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4" name="Line 19"/>
            <p:cNvSpPr>
              <a:spLocks noChangeShapeType="1"/>
            </p:cNvSpPr>
            <p:nvPr/>
          </p:nvSpPr>
          <p:spPr bwMode="auto">
            <a:xfrm>
              <a:off x="1565" y="2523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5" name="Line 20"/>
            <p:cNvSpPr>
              <a:spLocks noChangeShapeType="1"/>
            </p:cNvSpPr>
            <p:nvPr/>
          </p:nvSpPr>
          <p:spPr bwMode="auto">
            <a:xfrm flipH="1">
              <a:off x="1292" y="1979"/>
              <a:ext cx="589" cy="4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6" name="Line 21"/>
            <p:cNvSpPr>
              <a:spLocks noChangeShapeType="1"/>
            </p:cNvSpPr>
            <p:nvPr/>
          </p:nvSpPr>
          <p:spPr bwMode="auto">
            <a:xfrm>
              <a:off x="1292" y="2387"/>
              <a:ext cx="59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077" name="Text Box 22"/>
          <p:cNvSpPr txBox="1">
            <a:spLocks noChangeArrowheads="1"/>
          </p:cNvSpPr>
          <p:nvPr/>
        </p:nvSpPr>
        <p:spPr bwMode="auto">
          <a:xfrm>
            <a:off x="1619250" y="1773238"/>
            <a:ext cx="2479675" cy="3762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外循环次数   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CX    9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5078" name="Text Box 23"/>
          <p:cNvSpPr txBox="1">
            <a:spLocks noChangeArrowheads="1"/>
          </p:cNvSpPr>
          <p:nvPr/>
        </p:nvSpPr>
        <p:spPr bwMode="auto">
          <a:xfrm>
            <a:off x="1403350" y="2349500"/>
            <a:ext cx="3051175" cy="3762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暂存外循环次数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:   PUSH CX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5079" name="Text Box 24"/>
          <p:cNvSpPr txBox="1">
            <a:spLocks noChangeArrowheads="1"/>
          </p:cNvSpPr>
          <p:nvPr/>
        </p:nvSpPr>
        <p:spPr bwMode="auto">
          <a:xfrm>
            <a:off x="2338388" y="2924175"/>
            <a:ext cx="1108075" cy="3762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J    J+1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5080" name="Text Box 25"/>
          <p:cNvSpPr txBox="1">
            <a:spLocks noChangeArrowheads="1"/>
          </p:cNvSpPr>
          <p:nvPr/>
        </p:nvSpPr>
        <p:spPr bwMode="auto">
          <a:xfrm>
            <a:off x="2122488" y="3500438"/>
            <a:ext cx="1450975" cy="3762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列号：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I   0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5081" name="Text Box 26"/>
          <p:cNvSpPr txBox="1">
            <a:spLocks noChangeArrowheads="1"/>
          </p:cNvSpPr>
          <p:nvPr/>
        </p:nvSpPr>
        <p:spPr bwMode="auto">
          <a:xfrm>
            <a:off x="1763713" y="4076700"/>
            <a:ext cx="2479675" cy="3762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内循环次数   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CX    9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5082" name="Text Box 27"/>
          <p:cNvSpPr txBox="1">
            <a:spLocks noChangeArrowheads="1"/>
          </p:cNvSpPr>
          <p:nvPr/>
        </p:nvSpPr>
        <p:spPr bwMode="auto">
          <a:xfrm>
            <a:off x="2411413" y="4652963"/>
            <a:ext cx="993775" cy="3762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I   I+1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pSp>
        <p:nvGrpSpPr>
          <p:cNvPr id="45083" name="Group 28"/>
          <p:cNvGrpSpPr/>
          <p:nvPr/>
        </p:nvGrpSpPr>
        <p:grpSpPr bwMode="auto">
          <a:xfrm>
            <a:off x="2698750" y="3068638"/>
            <a:ext cx="215900" cy="144462"/>
            <a:chOff x="1292" y="1979"/>
            <a:chExt cx="953" cy="680"/>
          </a:xfrm>
        </p:grpSpPr>
        <p:sp>
          <p:nvSpPr>
            <p:cNvPr id="45084" name="Line 29"/>
            <p:cNvSpPr>
              <a:spLocks noChangeShapeType="1"/>
            </p:cNvSpPr>
            <p:nvPr/>
          </p:nvSpPr>
          <p:spPr bwMode="auto">
            <a:xfrm>
              <a:off x="1565" y="2205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5" name="Line 30"/>
            <p:cNvSpPr>
              <a:spLocks noChangeShapeType="1"/>
            </p:cNvSpPr>
            <p:nvPr/>
          </p:nvSpPr>
          <p:spPr bwMode="auto">
            <a:xfrm>
              <a:off x="1565" y="2523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6" name="Line 31"/>
            <p:cNvSpPr>
              <a:spLocks noChangeShapeType="1"/>
            </p:cNvSpPr>
            <p:nvPr/>
          </p:nvSpPr>
          <p:spPr bwMode="auto">
            <a:xfrm flipH="1">
              <a:off x="1292" y="1979"/>
              <a:ext cx="589" cy="4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7" name="Line 32"/>
            <p:cNvSpPr>
              <a:spLocks noChangeShapeType="1"/>
            </p:cNvSpPr>
            <p:nvPr/>
          </p:nvSpPr>
          <p:spPr bwMode="auto">
            <a:xfrm>
              <a:off x="1292" y="2387"/>
              <a:ext cx="59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088" name="Text Box 33"/>
          <p:cNvSpPr txBox="1">
            <a:spLocks noChangeArrowheads="1"/>
          </p:cNvSpPr>
          <p:nvPr/>
        </p:nvSpPr>
        <p:spPr bwMode="auto">
          <a:xfrm>
            <a:off x="2338388" y="5229225"/>
            <a:ext cx="1222375" cy="3762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AL    I*J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pSp>
        <p:nvGrpSpPr>
          <p:cNvPr id="45089" name="Group 34"/>
          <p:cNvGrpSpPr/>
          <p:nvPr/>
        </p:nvGrpSpPr>
        <p:grpSpPr bwMode="auto">
          <a:xfrm>
            <a:off x="2698750" y="5373688"/>
            <a:ext cx="215900" cy="144462"/>
            <a:chOff x="1292" y="1979"/>
            <a:chExt cx="953" cy="680"/>
          </a:xfrm>
        </p:grpSpPr>
        <p:sp>
          <p:nvSpPr>
            <p:cNvPr id="45090" name="Line 35"/>
            <p:cNvSpPr>
              <a:spLocks noChangeShapeType="1"/>
            </p:cNvSpPr>
            <p:nvPr/>
          </p:nvSpPr>
          <p:spPr bwMode="auto">
            <a:xfrm>
              <a:off x="1565" y="2205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1" name="Line 36"/>
            <p:cNvSpPr>
              <a:spLocks noChangeShapeType="1"/>
            </p:cNvSpPr>
            <p:nvPr/>
          </p:nvSpPr>
          <p:spPr bwMode="auto">
            <a:xfrm>
              <a:off x="1565" y="2523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2" name="Line 37"/>
            <p:cNvSpPr>
              <a:spLocks noChangeShapeType="1"/>
            </p:cNvSpPr>
            <p:nvPr/>
          </p:nvSpPr>
          <p:spPr bwMode="auto">
            <a:xfrm flipH="1">
              <a:off x="1292" y="1979"/>
              <a:ext cx="589" cy="4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3" name="Line 38"/>
            <p:cNvSpPr>
              <a:spLocks noChangeShapeType="1"/>
            </p:cNvSpPr>
            <p:nvPr/>
          </p:nvSpPr>
          <p:spPr bwMode="auto">
            <a:xfrm>
              <a:off x="1292" y="2387"/>
              <a:ext cx="59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094" name="Text Box 39"/>
          <p:cNvSpPr txBox="1">
            <a:spLocks noChangeArrowheads="1"/>
          </p:cNvSpPr>
          <p:nvPr/>
        </p:nvSpPr>
        <p:spPr bwMode="auto">
          <a:xfrm>
            <a:off x="1835150" y="5876925"/>
            <a:ext cx="2365375" cy="3762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存数   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(DI)    (AL)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pSp>
        <p:nvGrpSpPr>
          <p:cNvPr id="45095" name="Group 40"/>
          <p:cNvGrpSpPr/>
          <p:nvPr/>
        </p:nvGrpSpPr>
        <p:grpSpPr bwMode="auto">
          <a:xfrm>
            <a:off x="3273425" y="6019800"/>
            <a:ext cx="215900" cy="144463"/>
            <a:chOff x="1292" y="1979"/>
            <a:chExt cx="953" cy="680"/>
          </a:xfrm>
        </p:grpSpPr>
        <p:sp>
          <p:nvSpPr>
            <p:cNvPr id="45096" name="Line 41"/>
            <p:cNvSpPr>
              <a:spLocks noChangeShapeType="1"/>
            </p:cNvSpPr>
            <p:nvPr/>
          </p:nvSpPr>
          <p:spPr bwMode="auto">
            <a:xfrm>
              <a:off x="1565" y="2205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7" name="Line 42"/>
            <p:cNvSpPr>
              <a:spLocks noChangeShapeType="1"/>
            </p:cNvSpPr>
            <p:nvPr/>
          </p:nvSpPr>
          <p:spPr bwMode="auto">
            <a:xfrm>
              <a:off x="1565" y="2523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8" name="Line 43"/>
            <p:cNvSpPr>
              <a:spLocks noChangeShapeType="1"/>
            </p:cNvSpPr>
            <p:nvPr/>
          </p:nvSpPr>
          <p:spPr bwMode="auto">
            <a:xfrm flipH="1">
              <a:off x="1292" y="1979"/>
              <a:ext cx="589" cy="4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9" name="Line 44"/>
            <p:cNvSpPr>
              <a:spLocks noChangeShapeType="1"/>
            </p:cNvSpPr>
            <p:nvPr/>
          </p:nvSpPr>
          <p:spPr bwMode="auto">
            <a:xfrm>
              <a:off x="1292" y="2387"/>
              <a:ext cx="59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100" name="Group 45"/>
          <p:cNvGrpSpPr/>
          <p:nvPr/>
        </p:nvGrpSpPr>
        <p:grpSpPr bwMode="auto">
          <a:xfrm>
            <a:off x="3563938" y="1916113"/>
            <a:ext cx="215900" cy="144462"/>
            <a:chOff x="1292" y="1979"/>
            <a:chExt cx="953" cy="680"/>
          </a:xfrm>
        </p:grpSpPr>
        <p:sp>
          <p:nvSpPr>
            <p:cNvPr id="45101" name="Line 46"/>
            <p:cNvSpPr>
              <a:spLocks noChangeShapeType="1"/>
            </p:cNvSpPr>
            <p:nvPr/>
          </p:nvSpPr>
          <p:spPr bwMode="auto">
            <a:xfrm>
              <a:off x="1565" y="2205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2" name="Line 47"/>
            <p:cNvSpPr>
              <a:spLocks noChangeShapeType="1"/>
            </p:cNvSpPr>
            <p:nvPr/>
          </p:nvSpPr>
          <p:spPr bwMode="auto">
            <a:xfrm>
              <a:off x="1565" y="2523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3" name="Line 48"/>
            <p:cNvSpPr>
              <a:spLocks noChangeShapeType="1"/>
            </p:cNvSpPr>
            <p:nvPr/>
          </p:nvSpPr>
          <p:spPr bwMode="auto">
            <a:xfrm flipH="1">
              <a:off x="1292" y="1979"/>
              <a:ext cx="589" cy="4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4" name="Line 49"/>
            <p:cNvSpPr>
              <a:spLocks noChangeShapeType="1"/>
            </p:cNvSpPr>
            <p:nvPr/>
          </p:nvSpPr>
          <p:spPr bwMode="auto">
            <a:xfrm>
              <a:off x="1292" y="2387"/>
              <a:ext cx="59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105" name="Group 50"/>
          <p:cNvGrpSpPr/>
          <p:nvPr/>
        </p:nvGrpSpPr>
        <p:grpSpPr bwMode="auto">
          <a:xfrm>
            <a:off x="3059113" y="3644900"/>
            <a:ext cx="215900" cy="144463"/>
            <a:chOff x="1292" y="1979"/>
            <a:chExt cx="953" cy="680"/>
          </a:xfrm>
        </p:grpSpPr>
        <p:sp>
          <p:nvSpPr>
            <p:cNvPr id="45106" name="Line 51"/>
            <p:cNvSpPr>
              <a:spLocks noChangeShapeType="1"/>
            </p:cNvSpPr>
            <p:nvPr/>
          </p:nvSpPr>
          <p:spPr bwMode="auto">
            <a:xfrm>
              <a:off x="1565" y="2205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7" name="Line 52"/>
            <p:cNvSpPr>
              <a:spLocks noChangeShapeType="1"/>
            </p:cNvSpPr>
            <p:nvPr/>
          </p:nvSpPr>
          <p:spPr bwMode="auto">
            <a:xfrm>
              <a:off x="1565" y="2523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8" name="Line 53"/>
            <p:cNvSpPr>
              <a:spLocks noChangeShapeType="1"/>
            </p:cNvSpPr>
            <p:nvPr/>
          </p:nvSpPr>
          <p:spPr bwMode="auto">
            <a:xfrm flipH="1">
              <a:off x="1292" y="1979"/>
              <a:ext cx="589" cy="4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9" name="Line 54"/>
            <p:cNvSpPr>
              <a:spLocks noChangeShapeType="1"/>
            </p:cNvSpPr>
            <p:nvPr/>
          </p:nvSpPr>
          <p:spPr bwMode="auto">
            <a:xfrm>
              <a:off x="1292" y="2387"/>
              <a:ext cx="59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110" name="Group 55"/>
          <p:cNvGrpSpPr/>
          <p:nvPr/>
        </p:nvGrpSpPr>
        <p:grpSpPr bwMode="auto">
          <a:xfrm>
            <a:off x="3706813" y="4221163"/>
            <a:ext cx="215900" cy="144462"/>
            <a:chOff x="1292" y="1979"/>
            <a:chExt cx="953" cy="680"/>
          </a:xfrm>
        </p:grpSpPr>
        <p:sp>
          <p:nvSpPr>
            <p:cNvPr id="45111" name="Line 56"/>
            <p:cNvSpPr>
              <a:spLocks noChangeShapeType="1"/>
            </p:cNvSpPr>
            <p:nvPr/>
          </p:nvSpPr>
          <p:spPr bwMode="auto">
            <a:xfrm>
              <a:off x="1565" y="2205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2" name="Line 57"/>
            <p:cNvSpPr>
              <a:spLocks noChangeShapeType="1"/>
            </p:cNvSpPr>
            <p:nvPr/>
          </p:nvSpPr>
          <p:spPr bwMode="auto">
            <a:xfrm>
              <a:off x="1565" y="2523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3" name="Line 58"/>
            <p:cNvSpPr>
              <a:spLocks noChangeShapeType="1"/>
            </p:cNvSpPr>
            <p:nvPr/>
          </p:nvSpPr>
          <p:spPr bwMode="auto">
            <a:xfrm flipH="1">
              <a:off x="1292" y="1979"/>
              <a:ext cx="589" cy="4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4" name="Line 59"/>
            <p:cNvSpPr>
              <a:spLocks noChangeShapeType="1"/>
            </p:cNvSpPr>
            <p:nvPr/>
          </p:nvSpPr>
          <p:spPr bwMode="auto">
            <a:xfrm>
              <a:off x="1292" y="2387"/>
              <a:ext cx="59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115" name="Group 60"/>
          <p:cNvGrpSpPr/>
          <p:nvPr/>
        </p:nvGrpSpPr>
        <p:grpSpPr bwMode="auto">
          <a:xfrm>
            <a:off x="2698750" y="4797425"/>
            <a:ext cx="215900" cy="144463"/>
            <a:chOff x="1292" y="1979"/>
            <a:chExt cx="953" cy="680"/>
          </a:xfrm>
        </p:grpSpPr>
        <p:sp>
          <p:nvSpPr>
            <p:cNvPr id="45116" name="Line 61"/>
            <p:cNvSpPr>
              <a:spLocks noChangeShapeType="1"/>
            </p:cNvSpPr>
            <p:nvPr/>
          </p:nvSpPr>
          <p:spPr bwMode="auto">
            <a:xfrm>
              <a:off x="1565" y="2205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7" name="Line 62"/>
            <p:cNvSpPr>
              <a:spLocks noChangeShapeType="1"/>
            </p:cNvSpPr>
            <p:nvPr/>
          </p:nvSpPr>
          <p:spPr bwMode="auto">
            <a:xfrm>
              <a:off x="1565" y="2523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8" name="Line 63"/>
            <p:cNvSpPr>
              <a:spLocks noChangeShapeType="1"/>
            </p:cNvSpPr>
            <p:nvPr/>
          </p:nvSpPr>
          <p:spPr bwMode="auto">
            <a:xfrm flipH="1">
              <a:off x="1292" y="1979"/>
              <a:ext cx="589" cy="4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" name="Line 64"/>
            <p:cNvSpPr>
              <a:spLocks noChangeShapeType="1"/>
            </p:cNvSpPr>
            <p:nvPr/>
          </p:nvSpPr>
          <p:spPr bwMode="auto">
            <a:xfrm>
              <a:off x="1292" y="2387"/>
              <a:ext cx="59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120" name="Line 65"/>
          <p:cNvSpPr>
            <a:spLocks noChangeShapeType="1"/>
          </p:cNvSpPr>
          <p:nvPr/>
        </p:nvSpPr>
        <p:spPr bwMode="auto">
          <a:xfrm>
            <a:off x="2987675" y="5589588"/>
            <a:ext cx="0" cy="2873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21" name="Line 66"/>
          <p:cNvSpPr>
            <a:spLocks noChangeShapeType="1"/>
          </p:cNvSpPr>
          <p:nvPr/>
        </p:nvSpPr>
        <p:spPr bwMode="auto">
          <a:xfrm>
            <a:off x="2987675" y="5013325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22" name="Line 67"/>
          <p:cNvSpPr>
            <a:spLocks noChangeShapeType="1"/>
          </p:cNvSpPr>
          <p:nvPr/>
        </p:nvSpPr>
        <p:spPr bwMode="auto">
          <a:xfrm>
            <a:off x="2987675" y="3860800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23" name="Line 68"/>
          <p:cNvSpPr>
            <a:spLocks noChangeShapeType="1"/>
          </p:cNvSpPr>
          <p:nvPr/>
        </p:nvSpPr>
        <p:spPr bwMode="auto">
          <a:xfrm>
            <a:off x="2987675" y="3284538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24" name="Line 69"/>
          <p:cNvSpPr>
            <a:spLocks noChangeShapeType="1"/>
          </p:cNvSpPr>
          <p:nvPr/>
        </p:nvSpPr>
        <p:spPr bwMode="auto">
          <a:xfrm>
            <a:off x="2987675" y="2708275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25" name="Line 70"/>
          <p:cNvSpPr>
            <a:spLocks noChangeShapeType="1"/>
          </p:cNvSpPr>
          <p:nvPr/>
        </p:nvSpPr>
        <p:spPr bwMode="auto">
          <a:xfrm>
            <a:off x="2987675" y="443706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26" name="Line 71"/>
          <p:cNvSpPr>
            <a:spLocks noChangeShapeType="1"/>
          </p:cNvSpPr>
          <p:nvPr/>
        </p:nvSpPr>
        <p:spPr bwMode="auto">
          <a:xfrm>
            <a:off x="2987675" y="2133600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27" name="Line 72"/>
          <p:cNvSpPr>
            <a:spLocks noChangeShapeType="1"/>
          </p:cNvSpPr>
          <p:nvPr/>
        </p:nvSpPr>
        <p:spPr bwMode="auto">
          <a:xfrm>
            <a:off x="2987675" y="1557338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28" name="Line 73"/>
          <p:cNvSpPr>
            <a:spLocks noChangeShapeType="1"/>
          </p:cNvSpPr>
          <p:nvPr/>
        </p:nvSpPr>
        <p:spPr bwMode="auto">
          <a:xfrm>
            <a:off x="2987675" y="981075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29" name="Line 74"/>
          <p:cNvSpPr>
            <a:spLocks noChangeShapeType="1"/>
          </p:cNvSpPr>
          <p:nvPr/>
        </p:nvSpPr>
        <p:spPr bwMode="auto">
          <a:xfrm>
            <a:off x="2987675" y="333375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30" name="Line 75"/>
          <p:cNvSpPr>
            <a:spLocks noChangeShapeType="1"/>
          </p:cNvSpPr>
          <p:nvPr/>
        </p:nvSpPr>
        <p:spPr bwMode="auto">
          <a:xfrm flipV="1">
            <a:off x="466725" y="2276475"/>
            <a:ext cx="0" cy="42481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31" name="Line 76"/>
          <p:cNvSpPr>
            <a:spLocks noChangeShapeType="1"/>
          </p:cNvSpPr>
          <p:nvPr/>
        </p:nvSpPr>
        <p:spPr bwMode="auto">
          <a:xfrm>
            <a:off x="466725" y="2276475"/>
            <a:ext cx="244951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32" name="Text Box 77"/>
          <p:cNvSpPr txBox="1">
            <a:spLocks noChangeArrowheads="1"/>
          </p:cNvSpPr>
          <p:nvPr/>
        </p:nvSpPr>
        <p:spPr bwMode="auto">
          <a:xfrm>
            <a:off x="3111500" y="2060575"/>
            <a:ext cx="5905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</a:rPr>
              <a:t>LOP1</a:t>
            </a:r>
            <a:endParaRPr lang="en-US" altLang="zh-CN" sz="16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zh-CN" altLang="en-US" sz="16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5133" name="Text Box 78"/>
          <p:cNvSpPr txBox="1">
            <a:spLocks noChangeArrowheads="1"/>
          </p:cNvSpPr>
          <p:nvPr/>
        </p:nvSpPr>
        <p:spPr bwMode="auto">
          <a:xfrm>
            <a:off x="2987675" y="4365625"/>
            <a:ext cx="5905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</a:rPr>
              <a:t>LOP2</a:t>
            </a:r>
            <a:endParaRPr lang="en-US" altLang="zh-CN" sz="16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zh-CN" altLang="en-US" sz="16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5134" name="Line 79"/>
          <p:cNvSpPr>
            <a:spLocks noChangeShapeType="1"/>
          </p:cNvSpPr>
          <p:nvPr/>
        </p:nvSpPr>
        <p:spPr bwMode="auto">
          <a:xfrm flipV="1">
            <a:off x="1042988" y="4581525"/>
            <a:ext cx="0" cy="19431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35" name="Line 80"/>
          <p:cNvSpPr>
            <a:spLocks noChangeShapeType="1"/>
          </p:cNvSpPr>
          <p:nvPr/>
        </p:nvSpPr>
        <p:spPr bwMode="auto">
          <a:xfrm>
            <a:off x="1042988" y="4581525"/>
            <a:ext cx="194468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36" name="Line 82"/>
          <p:cNvSpPr>
            <a:spLocks noChangeShapeType="1"/>
          </p:cNvSpPr>
          <p:nvPr/>
        </p:nvSpPr>
        <p:spPr bwMode="auto">
          <a:xfrm>
            <a:off x="2987675" y="6237288"/>
            <a:ext cx="0" cy="2873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37" name="Oval 83"/>
          <p:cNvSpPr>
            <a:spLocks noChangeArrowheads="1"/>
          </p:cNvSpPr>
          <p:nvPr/>
        </p:nvSpPr>
        <p:spPr bwMode="auto">
          <a:xfrm>
            <a:off x="2843213" y="6564313"/>
            <a:ext cx="287337" cy="287337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45138" name="Text Box 84"/>
          <p:cNvSpPr txBox="1">
            <a:spLocks noChangeArrowheads="1"/>
          </p:cNvSpPr>
          <p:nvPr/>
        </p:nvSpPr>
        <p:spPr bwMode="auto">
          <a:xfrm>
            <a:off x="2843213" y="6491288"/>
            <a:ext cx="287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A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5139" name="Oval 85"/>
          <p:cNvSpPr>
            <a:spLocks noChangeArrowheads="1"/>
          </p:cNvSpPr>
          <p:nvPr/>
        </p:nvSpPr>
        <p:spPr bwMode="auto">
          <a:xfrm>
            <a:off x="898525" y="6564313"/>
            <a:ext cx="287338" cy="287337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45140" name="Text Box 86"/>
          <p:cNvSpPr txBox="1">
            <a:spLocks noChangeArrowheads="1"/>
          </p:cNvSpPr>
          <p:nvPr/>
        </p:nvSpPr>
        <p:spPr bwMode="auto">
          <a:xfrm>
            <a:off x="898525" y="6491288"/>
            <a:ext cx="287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B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5141" name="Oval 87"/>
          <p:cNvSpPr>
            <a:spLocks noChangeArrowheads="1"/>
          </p:cNvSpPr>
          <p:nvPr/>
        </p:nvSpPr>
        <p:spPr bwMode="auto">
          <a:xfrm>
            <a:off x="250825" y="6564313"/>
            <a:ext cx="287338" cy="287337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45142" name="Text Box 88"/>
          <p:cNvSpPr txBox="1">
            <a:spLocks noChangeArrowheads="1"/>
          </p:cNvSpPr>
          <p:nvPr/>
        </p:nvSpPr>
        <p:spPr bwMode="auto">
          <a:xfrm>
            <a:off x="250825" y="6491288"/>
            <a:ext cx="287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C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pSp>
        <p:nvGrpSpPr>
          <p:cNvPr id="45143" name="Group 89"/>
          <p:cNvGrpSpPr/>
          <p:nvPr/>
        </p:nvGrpSpPr>
        <p:grpSpPr bwMode="auto">
          <a:xfrm>
            <a:off x="4572000" y="1052513"/>
            <a:ext cx="4392613" cy="5480050"/>
            <a:chOff x="2880" y="795"/>
            <a:chExt cx="2767" cy="3452"/>
          </a:xfrm>
        </p:grpSpPr>
        <p:sp>
          <p:nvSpPr>
            <p:cNvPr id="45144" name="Text Box 90"/>
            <p:cNvSpPr txBox="1">
              <a:spLocks noChangeArrowheads="1"/>
            </p:cNvSpPr>
            <p:nvPr/>
          </p:nvSpPr>
          <p:spPr bwMode="auto">
            <a:xfrm>
              <a:off x="3588" y="1113"/>
              <a:ext cx="1922" cy="23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宋体" panose="02010600030101010101" pitchFamily="2" charset="-122"/>
                </a:rPr>
                <a:t>修改指针   </a:t>
              </a: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(DI)    (DI)+1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grpSp>
          <p:nvGrpSpPr>
            <p:cNvPr id="45145" name="Group 91"/>
            <p:cNvGrpSpPr/>
            <p:nvPr/>
          </p:nvGrpSpPr>
          <p:grpSpPr bwMode="auto">
            <a:xfrm>
              <a:off x="4812" y="1204"/>
              <a:ext cx="136" cy="91"/>
              <a:chOff x="1292" y="1979"/>
              <a:chExt cx="953" cy="680"/>
            </a:xfrm>
          </p:grpSpPr>
          <p:sp>
            <p:nvSpPr>
              <p:cNvPr id="45146" name="Line 92"/>
              <p:cNvSpPr>
                <a:spLocks noChangeShapeType="1"/>
              </p:cNvSpPr>
              <p:nvPr/>
            </p:nvSpPr>
            <p:spPr bwMode="auto">
              <a:xfrm>
                <a:off x="1565" y="2205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47" name="Line 93"/>
              <p:cNvSpPr>
                <a:spLocks noChangeShapeType="1"/>
              </p:cNvSpPr>
              <p:nvPr/>
            </p:nvSpPr>
            <p:spPr bwMode="auto">
              <a:xfrm>
                <a:off x="1565" y="2523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48" name="Line 94"/>
              <p:cNvSpPr>
                <a:spLocks noChangeShapeType="1"/>
              </p:cNvSpPr>
              <p:nvPr/>
            </p:nvSpPr>
            <p:spPr bwMode="auto">
              <a:xfrm flipH="1">
                <a:off x="1292" y="1979"/>
                <a:ext cx="589" cy="40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49" name="Line 95"/>
              <p:cNvSpPr>
                <a:spLocks noChangeShapeType="1"/>
              </p:cNvSpPr>
              <p:nvPr/>
            </p:nvSpPr>
            <p:spPr bwMode="auto">
              <a:xfrm>
                <a:off x="1292" y="2387"/>
                <a:ext cx="590" cy="27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150" name="Text Box 96"/>
            <p:cNvSpPr txBox="1">
              <a:spLocks noChangeArrowheads="1"/>
            </p:cNvSpPr>
            <p:nvPr/>
          </p:nvSpPr>
          <p:spPr bwMode="auto">
            <a:xfrm>
              <a:off x="3725" y="1566"/>
              <a:ext cx="1922" cy="23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宋体" panose="02010600030101010101" pitchFamily="2" charset="-122"/>
                </a:rPr>
                <a:t>内循环次数   </a:t>
              </a: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CX    (CX)-1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grpSp>
          <p:nvGrpSpPr>
            <p:cNvPr id="45151" name="Group 97"/>
            <p:cNvGrpSpPr/>
            <p:nvPr/>
          </p:nvGrpSpPr>
          <p:grpSpPr bwMode="auto">
            <a:xfrm>
              <a:off x="4949" y="1657"/>
              <a:ext cx="136" cy="91"/>
              <a:chOff x="1292" y="1979"/>
              <a:chExt cx="953" cy="680"/>
            </a:xfrm>
          </p:grpSpPr>
          <p:sp>
            <p:nvSpPr>
              <p:cNvPr id="45152" name="Line 98"/>
              <p:cNvSpPr>
                <a:spLocks noChangeShapeType="1"/>
              </p:cNvSpPr>
              <p:nvPr/>
            </p:nvSpPr>
            <p:spPr bwMode="auto">
              <a:xfrm>
                <a:off x="1565" y="2205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53" name="Line 99"/>
              <p:cNvSpPr>
                <a:spLocks noChangeShapeType="1"/>
              </p:cNvSpPr>
              <p:nvPr/>
            </p:nvSpPr>
            <p:spPr bwMode="auto">
              <a:xfrm>
                <a:off x="1565" y="2523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54" name="Line 100"/>
              <p:cNvSpPr>
                <a:spLocks noChangeShapeType="1"/>
              </p:cNvSpPr>
              <p:nvPr/>
            </p:nvSpPr>
            <p:spPr bwMode="auto">
              <a:xfrm flipH="1">
                <a:off x="1292" y="1979"/>
                <a:ext cx="589" cy="40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55" name="Line 101"/>
              <p:cNvSpPr>
                <a:spLocks noChangeShapeType="1"/>
              </p:cNvSpPr>
              <p:nvPr/>
            </p:nvSpPr>
            <p:spPr bwMode="auto">
              <a:xfrm>
                <a:off x="1292" y="2387"/>
                <a:ext cx="590" cy="27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156" name="AutoShape 102"/>
            <p:cNvSpPr>
              <a:spLocks noChangeArrowheads="1"/>
            </p:cNvSpPr>
            <p:nvPr/>
          </p:nvSpPr>
          <p:spPr bwMode="auto">
            <a:xfrm>
              <a:off x="4068" y="2020"/>
              <a:ext cx="907" cy="317"/>
            </a:xfrm>
            <a:prstGeom prst="flowChartDecision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endParaRPr lang="zh-CN" altLang="en-US"/>
            </a:p>
          </p:txBody>
        </p:sp>
        <p:sp>
          <p:nvSpPr>
            <p:cNvPr id="45157" name="Text Box 103"/>
            <p:cNvSpPr txBox="1">
              <a:spLocks noChangeArrowheads="1"/>
            </p:cNvSpPr>
            <p:nvPr/>
          </p:nvSpPr>
          <p:spPr bwMode="auto">
            <a:xfrm>
              <a:off x="4178" y="2065"/>
              <a:ext cx="6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(CX)</a:t>
              </a:r>
              <a:r>
                <a:rPr lang="en-US" altLang="zh-CN" sz="1000">
                  <a:solidFill>
                    <a:schemeClr val="bg1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=0?</a:t>
              </a:r>
              <a:endParaRPr lang="en-US" altLang="zh-CN" sz="100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5158" name="Text Box 104"/>
            <p:cNvSpPr txBox="1">
              <a:spLocks noChangeArrowheads="1"/>
            </p:cNvSpPr>
            <p:nvPr/>
          </p:nvSpPr>
          <p:spPr bwMode="auto">
            <a:xfrm>
              <a:off x="3634" y="2564"/>
              <a:ext cx="1850" cy="23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宋体" panose="02010600030101010101" pitchFamily="2" charset="-122"/>
                </a:rPr>
                <a:t>恢复外循环次数</a:t>
              </a: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:   POP CX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5159" name="Text Box 105"/>
            <p:cNvSpPr txBox="1">
              <a:spLocks noChangeArrowheads="1"/>
            </p:cNvSpPr>
            <p:nvPr/>
          </p:nvSpPr>
          <p:spPr bwMode="auto">
            <a:xfrm>
              <a:off x="3588" y="3063"/>
              <a:ext cx="1922" cy="23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宋体" panose="02010600030101010101" pitchFamily="2" charset="-122"/>
                </a:rPr>
                <a:t>外循环计数   </a:t>
              </a: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CX    (CX)-1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grpSp>
          <p:nvGrpSpPr>
            <p:cNvPr id="45160" name="Group 106"/>
            <p:cNvGrpSpPr/>
            <p:nvPr/>
          </p:nvGrpSpPr>
          <p:grpSpPr bwMode="auto">
            <a:xfrm>
              <a:off x="4813" y="3153"/>
              <a:ext cx="136" cy="91"/>
              <a:chOff x="1292" y="1979"/>
              <a:chExt cx="953" cy="680"/>
            </a:xfrm>
          </p:grpSpPr>
          <p:sp>
            <p:nvSpPr>
              <p:cNvPr id="45161" name="Line 107"/>
              <p:cNvSpPr>
                <a:spLocks noChangeShapeType="1"/>
              </p:cNvSpPr>
              <p:nvPr/>
            </p:nvSpPr>
            <p:spPr bwMode="auto">
              <a:xfrm>
                <a:off x="1565" y="2205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62" name="Line 108"/>
              <p:cNvSpPr>
                <a:spLocks noChangeShapeType="1"/>
              </p:cNvSpPr>
              <p:nvPr/>
            </p:nvSpPr>
            <p:spPr bwMode="auto">
              <a:xfrm>
                <a:off x="1565" y="2523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63" name="Line 109"/>
              <p:cNvSpPr>
                <a:spLocks noChangeShapeType="1"/>
              </p:cNvSpPr>
              <p:nvPr/>
            </p:nvSpPr>
            <p:spPr bwMode="auto">
              <a:xfrm flipH="1">
                <a:off x="1292" y="1979"/>
                <a:ext cx="589" cy="40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64" name="Line 110"/>
              <p:cNvSpPr>
                <a:spLocks noChangeShapeType="1"/>
              </p:cNvSpPr>
              <p:nvPr/>
            </p:nvSpPr>
            <p:spPr bwMode="auto">
              <a:xfrm>
                <a:off x="1292" y="2387"/>
                <a:ext cx="590" cy="27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165" name="AutoShape 111"/>
            <p:cNvSpPr>
              <a:spLocks noChangeArrowheads="1"/>
            </p:cNvSpPr>
            <p:nvPr/>
          </p:nvSpPr>
          <p:spPr bwMode="auto">
            <a:xfrm>
              <a:off x="4068" y="3517"/>
              <a:ext cx="907" cy="317"/>
            </a:xfrm>
            <a:prstGeom prst="flowChartDecision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endParaRPr lang="zh-CN" altLang="en-US"/>
            </a:p>
          </p:txBody>
        </p:sp>
        <p:sp>
          <p:nvSpPr>
            <p:cNvPr id="45166" name="Text Box 112"/>
            <p:cNvSpPr txBox="1">
              <a:spLocks noChangeArrowheads="1"/>
            </p:cNvSpPr>
            <p:nvPr/>
          </p:nvSpPr>
          <p:spPr bwMode="auto">
            <a:xfrm>
              <a:off x="4178" y="3562"/>
              <a:ext cx="6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(CX)</a:t>
              </a:r>
              <a:r>
                <a:rPr lang="en-US" altLang="zh-CN" sz="1000">
                  <a:solidFill>
                    <a:schemeClr val="bg1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=0?</a:t>
              </a:r>
              <a:endParaRPr lang="en-US" altLang="zh-CN" sz="100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5167" name="AutoShape 113"/>
            <p:cNvSpPr>
              <a:spLocks noChangeArrowheads="1"/>
            </p:cNvSpPr>
            <p:nvPr/>
          </p:nvSpPr>
          <p:spPr bwMode="auto">
            <a:xfrm>
              <a:off x="4359" y="4061"/>
              <a:ext cx="421" cy="168"/>
            </a:xfrm>
            <a:prstGeom prst="flowChartAlternateProcess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5168" name="Text Box 114"/>
            <p:cNvSpPr txBox="1">
              <a:spLocks noChangeArrowheads="1"/>
            </p:cNvSpPr>
            <p:nvPr/>
          </p:nvSpPr>
          <p:spPr bwMode="auto">
            <a:xfrm>
              <a:off x="4314" y="4016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宋体" panose="02010600030101010101" pitchFamily="2" charset="-122"/>
                </a:rPr>
                <a:t> 结束</a:t>
              </a:r>
              <a:endParaRPr lang="zh-CN" altLang="en-US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5169" name="Line 115"/>
            <p:cNvSpPr>
              <a:spLocks noChangeShapeType="1"/>
            </p:cNvSpPr>
            <p:nvPr/>
          </p:nvSpPr>
          <p:spPr bwMode="auto">
            <a:xfrm flipH="1">
              <a:off x="4540" y="3834"/>
              <a:ext cx="1" cy="22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70" name="Line 116"/>
            <p:cNvSpPr>
              <a:spLocks noChangeShapeType="1"/>
            </p:cNvSpPr>
            <p:nvPr/>
          </p:nvSpPr>
          <p:spPr bwMode="auto">
            <a:xfrm>
              <a:off x="4541" y="3290"/>
              <a:ext cx="0" cy="22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71" name="Line 117"/>
            <p:cNvSpPr>
              <a:spLocks noChangeShapeType="1"/>
            </p:cNvSpPr>
            <p:nvPr/>
          </p:nvSpPr>
          <p:spPr bwMode="auto">
            <a:xfrm>
              <a:off x="4541" y="2791"/>
              <a:ext cx="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72" name="Line 118"/>
            <p:cNvSpPr>
              <a:spLocks noChangeShapeType="1"/>
            </p:cNvSpPr>
            <p:nvPr/>
          </p:nvSpPr>
          <p:spPr bwMode="auto">
            <a:xfrm>
              <a:off x="4541" y="2337"/>
              <a:ext cx="0" cy="22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73" name="Line 119"/>
            <p:cNvSpPr>
              <a:spLocks noChangeShapeType="1"/>
            </p:cNvSpPr>
            <p:nvPr/>
          </p:nvSpPr>
          <p:spPr bwMode="auto">
            <a:xfrm>
              <a:off x="4541" y="1793"/>
              <a:ext cx="0" cy="22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74" name="Line 120"/>
            <p:cNvSpPr>
              <a:spLocks noChangeShapeType="1"/>
            </p:cNvSpPr>
            <p:nvPr/>
          </p:nvSpPr>
          <p:spPr bwMode="auto">
            <a:xfrm>
              <a:off x="4541" y="1339"/>
              <a:ext cx="0" cy="22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75" name="Text Box 121"/>
            <p:cNvSpPr txBox="1">
              <a:spLocks noChangeArrowheads="1"/>
            </p:cNvSpPr>
            <p:nvPr/>
          </p:nvSpPr>
          <p:spPr bwMode="auto">
            <a:xfrm>
              <a:off x="4632" y="3789"/>
              <a:ext cx="18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Y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  <a:p>
              <a:pPr algn="ctr"/>
              <a:endParaRPr lang="zh-CN" altLang="en-US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5176" name="Line 122"/>
            <p:cNvSpPr>
              <a:spLocks noChangeShapeType="1"/>
            </p:cNvSpPr>
            <p:nvPr/>
          </p:nvSpPr>
          <p:spPr bwMode="auto">
            <a:xfrm flipH="1">
              <a:off x="2971" y="3698"/>
              <a:ext cx="1116" cy="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77" name="Line 123"/>
            <p:cNvSpPr>
              <a:spLocks noChangeShapeType="1"/>
            </p:cNvSpPr>
            <p:nvPr/>
          </p:nvSpPr>
          <p:spPr bwMode="auto">
            <a:xfrm flipV="1">
              <a:off x="2971" y="1022"/>
              <a:ext cx="0" cy="267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78" name="Line 124"/>
            <p:cNvSpPr>
              <a:spLocks noChangeShapeType="1"/>
            </p:cNvSpPr>
            <p:nvPr/>
          </p:nvSpPr>
          <p:spPr bwMode="auto">
            <a:xfrm>
              <a:off x="4541" y="1022"/>
              <a:ext cx="0" cy="9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79" name="Text Box 125"/>
            <p:cNvSpPr txBox="1">
              <a:spLocks noChangeArrowheads="1"/>
            </p:cNvSpPr>
            <p:nvPr/>
          </p:nvSpPr>
          <p:spPr bwMode="auto">
            <a:xfrm>
              <a:off x="3554" y="3471"/>
              <a:ext cx="18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N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  <a:p>
              <a:pPr algn="ctr"/>
              <a:endParaRPr lang="zh-CN" altLang="en-US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5180" name="Line 126"/>
            <p:cNvSpPr>
              <a:spLocks noChangeShapeType="1"/>
            </p:cNvSpPr>
            <p:nvPr/>
          </p:nvSpPr>
          <p:spPr bwMode="auto">
            <a:xfrm flipH="1">
              <a:off x="3288" y="2156"/>
              <a:ext cx="799" cy="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81" name="Line 127"/>
            <p:cNvSpPr>
              <a:spLocks noChangeShapeType="1"/>
            </p:cNvSpPr>
            <p:nvPr/>
          </p:nvSpPr>
          <p:spPr bwMode="auto">
            <a:xfrm flipV="1">
              <a:off x="3288" y="1022"/>
              <a:ext cx="0" cy="113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82" name="Text Box 128"/>
            <p:cNvSpPr txBox="1">
              <a:spLocks noChangeArrowheads="1"/>
            </p:cNvSpPr>
            <p:nvPr/>
          </p:nvSpPr>
          <p:spPr bwMode="auto">
            <a:xfrm>
              <a:off x="4586" y="2337"/>
              <a:ext cx="18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Y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  <a:p>
              <a:pPr algn="ctr"/>
              <a:endParaRPr lang="zh-CN" altLang="en-US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5183" name="Text Box 129"/>
            <p:cNvSpPr txBox="1">
              <a:spLocks noChangeArrowheads="1"/>
            </p:cNvSpPr>
            <p:nvPr/>
          </p:nvSpPr>
          <p:spPr bwMode="auto">
            <a:xfrm>
              <a:off x="3379" y="1929"/>
              <a:ext cx="18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N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  <a:p>
              <a:pPr algn="ctr"/>
              <a:endParaRPr lang="zh-CN" altLang="en-US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5184" name="Oval 130"/>
            <p:cNvSpPr>
              <a:spLocks noChangeArrowheads="1"/>
            </p:cNvSpPr>
            <p:nvPr/>
          </p:nvSpPr>
          <p:spPr bwMode="auto">
            <a:xfrm>
              <a:off x="4450" y="841"/>
              <a:ext cx="181" cy="18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endParaRPr lang="zh-CN" altLang="en-US"/>
            </a:p>
          </p:txBody>
        </p:sp>
        <p:sp>
          <p:nvSpPr>
            <p:cNvPr id="45185" name="Text Box 131"/>
            <p:cNvSpPr txBox="1">
              <a:spLocks noChangeArrowheads="1"/>
            </p:cNvSpPr>
            <p:nvPr/>
          </p:nvSpPr>
          <p:spPr bwMode="auto">
            <a:xfrm>
              <a:off x="4450" y="795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A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5186" name="Oval 132"/>
            <p:cNvSpPr>
              <a:spLocks noChangeArrowheads="1"/>
            </p:cNvSpPr>
            <p:nvPr/>
          </p:nvSpPr>
          <p:spPr bwMode="auto">
            <a:xfrm>
              <a:off x="3198" y="841"/>
              <a:ext cx="181" cy="18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endParaRPr lang="zh-CN" altLang="en-US"/>
            </a:p>
          </p:txBody>
        </p:sp>
        <p:sp>
          <p:nvSpPr>
            <p:cNvPr id="45187" name="Text Box 133"/>
            <p:cNvSpPr txBox="1">
              <a:spLocks noChangeArrowheads="1"/>
            </p:cNvSpPr>
            <p:nvPr/>
          </p:nvSpPr>
          <p:spPr bwMode="auto">
            <a:xfrm>
              <a:off x="3198" y="795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B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5188" name="Oval 134"/>
            <p:cNvSpPr>
              <a:spLocks noChangeArrowheads="1"/>
            </p:cNvSpPr>
            <p:nvPr/>
          </p:nvSpPr>
          <p:spPr bwMode="auto">
            <a:xfrm>
              <a:off x="2880" y="841"/>
              <a:ext cx="181" cy="18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endParaRPr lang="zh-CN" altLang="en-US"/>
            </a:p>
          </p:txBody>
        </p:sp>
        <p:sp>
          <p:nvSpPr>
            <p:cNvPr id="45189" name="Text Box 135"/>
            <p:cNvSpPr txBox="1">
              <a:spLocks noChangeArrowheads="1"/>
            </p:cNvSpPr>
            <p:nvPr/>
          </p:nvSpPr>
          <p:spPr bwMode="auto">
            <a:xfrm>
              <a:off x="2880" y="795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C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45190" name="Text Box 136"/>
          <p:cNvSpPr txBox="1">
            <a:spLocks noChangeArrowheads="1"/>
          </p:cNvSpPr>
          <p:nvPr/>
        </p:nvSpPr>
        <p:spPr bwMode="auto">
          <a:xfrm>
            <a:off x="5219700" y="188913"/>
            <a:ext cx="3527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构造九九乘法表</a:t>
            </a:r>
            <a:endParaRPr lang="zh-CN" altLang="en-US" sz="24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5191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421BFF6D-2AE1-4079-9501-3F6E63ED0175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2"/>
          <p:cNvSpPr txBox="1">
            <a:spLocks noChangeArrowheads="1"/>
          </p:cNvSpPr>
          <p:nvPr/>
        </p:nvSpPr>
        <p:spPr bwMode="auto">
          <a:xfrm>
            <a:off x="1992313" y="188913"/>
            <a:ext cx="521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 </a:t>
            </a:r>
            <a:r>
              <a:rPr lang="zh-CN" altLang="en-US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在存储区中构造一个九九乘法表</a:t>
            </a:r>
            <a:endParaRPr lang="en-US" altLang="zh-CN" sz="24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106" name="Line 3"/>
          <p:cNvSpPr>
            <a:spLocks noChangeShapeType="1"/>
          </p:cNvSpPr>
          <p:nvPr/>
        </p:nvSpPr>
        <p:spPr bwMode="auto">
          <a:xfrm>
            <a:off x="971550" y="1000125"/>
            <a:ext cx="79216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1692275" y="1379538"/>
            <a:ext cx="954088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DATA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TABLE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DATA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STACK1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STACK1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COSEG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START: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7108" name="Text Box 5"/>
          <p:cNvSpPr txBox="1">
            <a:spLocks noChangeArrowheads="1"/>
          </p:cNvSpPr>
          <p:nvPr/>
        </p:nvSpPr>
        <p:spPr bwMode="auto">
          <a:xfrm>
            <a:off x="3184525" y="1384300"/>
            <a:ext cx="3230880" cy="316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SEGMENT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DB   9*9 DUP(0)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ENDS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SEGMENT  PARA  SATCK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DW   20H DUP(0)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ENDS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SEGMENT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ASSUME  CS:COSEG,DS:DATA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MOV   AX,DATA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MOV   DS,AX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7109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E1018484-CAEF-43A9-A0CA-78FF0B12050F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2"/>
          <p:cNvSpPr txBox="1">
            <a:spLocks noChangeArrowheads="1"/>
          </p:cNvSpPr>
          <p:nvPr/>
        </p:nvSpPr>
        <p:spPr bwMode="auto">
          <a:xfrm>
            <a:off x="3132138" y="3732213"/>
            <a:ext cx="1724025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INC   DI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 b="1">
                <a:solidFill>
                  <a:srgbClr val="FFC000"/>
                </a:solidFill>
                <a:latin typeface="宋体" panose="02010600030101010101" pitchFamily="2" charset="-122"/>
              </a:rPr>
              <a:t>LOOP  LOP2</a:t>
            </a:r>
            <a:endParaRPr lang="en-US" altLang="zh-CN" sz="2000" b="1">
              <a:solidFill>
                <a:srgbClr val="FFC000"/>
              </a:solidFill>
              <a:latin typeface="宋体" panose="02010600030101010101" pitchFamily="2" charset="-122"/>
            </a:endParaRPr>
          </a:p>
          <a:p>
            <a:r>
              <a:rPr lang="en-US" altLang="zh-CN" sz="2000" b="1">
                <a:solidFill>
                  <a:srgbClr val="FFFF00"/>
                </a:solidFill>
                <a:latin typeface="宋体" panose="02010600030101010101" pitchFamily="2" charset="-122"/>
              </a:rPr>
              <a:t>POP   CX</a:t>
            </a:r>
            <a:endParaRPr lang="en-US" altLang="zh-CN" sz="2000" b="1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r>
              <a:rPr lang="en-US" altLang="zh-CN" sz="2000" b="1">
                <a:solidFill>
                  <a:srgbClr val="FFC000"/>
                </a:solidFill>
                <a:latin typeface="宋体" panose="02010600030101010101" pitchFamily="2" charset="-122"/>
              </a:rPr>
              <a:t>LOOP  LOP1</a:t>
            </a:r>
            <a:endParaRPr lang="en-US" altLang="zh-CN" sz="2000" b="1">
              <a:solidFill>
                <a:srgbClr val="FFC000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MOV   AH,4CH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INT   21H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ENDS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END   START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8130" name="Text Box 3"/>
          <p:cNvSpPr txBox="1">
            <a:spLocks noChangeArrowheads="1"/>
          </p:cNvSpPr>
          <p:nvPr/>
        </p:nvSpPr>
        <p:spPr bwMode="auto">
          <a:xfrm>
            <a:off x="2174875" y="5572125"/>
            <a:ext cx="825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COSEG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5919788" y="3676650"/>
            <a:ext cx="2749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；修改指针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；控制内循环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；恢复外循环计数器值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；控制外循环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8132" name="Line 5"/>
          <p:cNvSpPr>
            <a:spLocks noChangeShapeType="1"/>
          </p:cNvSpPr>
          <p:nvPr/>
        </p:nvSpPr>
        <p:spPr bwMode="auto">
          <a:xfrm>
            <a:off x="1222375" y="6500813"/>
            <a:ext cx="79216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6143625" y="500063"/>
            <a:ext cx="2749550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；置行号初值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；置外循环计数器初值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；暂存外循环计数器值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；行号计数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；置列号初值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；置内循环计数器初值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；列号计数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AL&lt;=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行号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AL&lt;=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行号*列号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；存数据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8134" name="矩形 6"/>
          <p:cNvSpPr>
            <a:spLocks noChangeArrowheads="1"/>
          </p:cNvSpPr>
          <p:nvPr/>
        </p:nvSpPr>
        <p:spPr bwMode="auto">
          <a:xfrm>
            <a:off x="3143250" y="214313"/>
            <a:ext cx="4572000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MOV   DI,OFFSET  TABLE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MOV   BH,0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MOV   CX,9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 b="1">
                <a:solidFill>
                  <a:srgbClr val="FFFF00"/>
                </a:solidFill>
                <a:latin typeface="宋体" panose="02010600030101010101" pitchFamily="2" charset="-122"/>
              </a:rPr>
              <a:t>PUSH  CX</a:t>
            </a:r>
            <a:endParaRPr lang="en-US" altLang="zh-CN" sz="2000" b="1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INC   BH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MOV   BL,0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MOV   CX,9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INC   BL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MOV   AL,BH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MUL   BL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MOV   [DI],AL 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8135" name="矩形 7"/>
          <p:cNvSpPr>
            <a:spLocks noChangeArrowheads="1"/>
          </p:cNvSpPr>
          <p:nvPr/>
        </p:nvSpPr>
        <p:spPr bwMode="auto">
          <a:xfrm>
            <a:off x="2071688" y="1143000"/>
            <a:ext cx="20002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FFC000"/>
                </a:solidFill>
                <a:latin typeface="宋体" panose="02010600030101010101" pitchFamily="2" charset="-122"/>
              </a:rPr>
              <a:t>LOP1:</a:t>
            </a:r>
            <a:endParaRPr lang="en-US" altLang="zh-CN" sz="2000" b="1">
              <a:solidFill>
                <a:srgbClr val="FFC000"/>
              </a:solidFill>
              <a:latin typeface="宋体" panose="02010600030101010101" pitchFamily="2" charset="-122"/>
            </a:endParaRPr>
          </a:p>
          <a:p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 b="1">
                <a:solidFill>
                  <a:srgbClr val="FFC000"/>
                </a:solidFill>
                <a:latin typeface="宋体" panose="02010600030101010101" pitchFamily="2" charset="-122"/>
              </a:rPr>
              <a:t>LOP2:</a:t>
            </a:r>
            <a:endParaRPr lang="en-US" altLang="zh-CN" sz="2000" b="1">
              <a:solidFill>
                <a:srgbClr val="FFC000"/>
              </a:solidFill>
              <a:latin typeface="宋体" panose="02010600030101010101" pitchFamily="2" charset="-122"/>
            </a:endParaRPr>
          </a:p>
        </p:txBody>
      </p:sp>
      <p:sp>
        <p:nvSpPr>
          <p:cNvPr id="48136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F7FA92E2-A7E8-424F-BBB1-387556AB9DF0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6"/>
          <p:cNvSpPr>
            <a:spLocks noGrp="1" noChangeArrowheads="1"/>
          </p:cNvSpPr>
          <p:nvPr>
            <p:ph idx="1"/>
          </p:nvPr>
        </p:nvSpPr>
        <p:spPr>
          <a:xfrm>
            <a:off x="755650" y="115888"/>
            <a:ext cx="7848600" cy="6400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  <a:r>
              <a:rPr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</a:rPr>
              <a:t>设置代码段</a:t>
            </a:r>
            <a:endParaRPr lang="zh-CN" altLang="en-US" sz="20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CC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CODE SEGMENT</a:t>
            </a:r>
            <a:endParaRPr lang="en-US" altLang="zh-CN" sz="2000" b="1">
              <a:solidFill>
                <a:srgbClr val="CC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CC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ASSUME CS: CODE, DS:DATA</a:t>
            </a:r>
            <a:endParaRPr lang="en-US" altLang="zh-CN" sz="2000" b="1">
              <a:solidFill>
                <a:srgbClr val="CC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FF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START:</a:t>
            </a:r>
            <a:r>
              <a:rPr lang="en-US" altLang="zh-CN" sz="2000" b="1">
                <a:latin typeface="华文中宋" panose="02010600040101010101" pitchFamily="2" charset="-122"/>
                <a:ea typeface="华文中宋" panose="02010600040101010101" pitchFamily="2" charset="-122"/>
              </a:rPr>
              <a:t> MOV AX, DATA</a:t>
            </a:r>
            <a:endParaRPr lang="en-US" altLang="zh-CN" sz="20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华文中宋" panose="02010600040101010101" pitchFamily="2" charset="-122"/>
                <a:ea typeface="华文中宋" panose="02010600040101010101" pitchFamily="2" charset="-122"/>
              </a:rPr>
              <a:t>       MOV DS, AX</a:t>
            </a:r>
            <a:endParaRPr lang="en-US" altLang="zh-CN" sz="20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华文中宋" panose="02010600040101010101" pitchFamily="2" charset="-122"/>
                <a:ea typeface="华文中宋" panose="02010600040101010101" pitchFamily="2" charset="-122"/>
              </a:rPr>
              <a:t>       MOV AX, X</a:t>
            </a:r>
            <a:endParaRPr lang="en-US" altLang="zh-CN" sz="20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华文中宋" panose="02010600040101010101" pitchFamily="2" charset="-122"/>
                <a:ea typeface="华文中宋" panose="02010600040101010101" pitchFamily="2" charset="-122"/>
              </a:rPr>
              <a:t>       ADD AX, Y</a:t>
            </a:r>
            <a:endParaRPr lang="en-US" altLang="zh-CN" sz="20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华文中宋" panose="02010600040101010101" pitchFamily="2" charset="-122"/>
                <a:ea typeface="华文中宋" panose="02010600040101010101" pitchFamily="2" charset="-122"/>
              </a:rPr>
              <a:t>       SAL AX, 1</a:t>
            </a:r>
            <a:endParaRPr lang="en-US" altLang="zh-CN" sz="20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华文中宋" panose="02010600040101010101" pitchFamily="2" charset="-122"/>
                <a:ea typeface="华文中宋" panose="02010600040101010101" pitchFamily="2" charset="-122"/>
              </a:rPr>
              <a:t>       MOV BX, AX</a:t>
            </a:r>
            <a:endParaRPr lang="en-US" altLang="zh-CN" sz="20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华文中宋" panose="02010600040101010101" pitchFamily="2" charset="-122"/>
                <a:ea typeface="华文中宋" panose="02010600040101010101" pitchFamily="2" charset="-122"/>
              </a:rPr>
              <a:t>       MOV CL, 2</a:t>
            </a:r>
            <a:endParaRPr lang="en-US" altLang="zh-CN" sz="20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华文中宋" panose="02010600040101010101" pitchFamily="2" charset="-122"/>
                <a:ea typeface="华文中宋" panose="02010600040101010101" pitchFamily="2" charset="-122"/>
              </a:rPr>
              <a:t>       SAL AX, CL</a:t>
            </a:r>
            <a:endParaRPr lang="en-US" altLang="zh-CN" sz="20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华文中宋" panose="02010600040101010101" pitchFamily="2" charset="-122"/>
                <a:ea typeface="华文中宋" panose="02010600040101010101" pitchFamily="2" charset="-122"/>
              </a:rPr>
              <a:t>       ADD AX, BX</a:t>
            </a:r>
            <a:endParaRPr lang="en-US" altLang="zh-CN" sz="20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华文中宋" panose="02010600040101010101" pitchFamily="2" charset="-122"/>
                <a:ea typeface="华文中宋" panose="02010600040101010101" pitchFamily="2" charset="-122"/>
              </a:rPr>
              <a:t>       MOV Z, AX</a:t>
            </a:r>
            <a:endParaRPr lang="en-US" altLang="zh-CN" sz="20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MOV AH, 4CH</a:t>
            </a:r>
            <a:endParaRPr lang="en-US" altLang="zh-CN" sz="2000" b="1">
              <a:solidFill>
                <a:schemeClr val="accent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INT 21H</a:t>
            </a:r>
            <a:endParaRPr lang="en-US" altLang="zh-CN" sz="2000" b="1">
              <a:solidFill>
                <a:schemeClr val="accent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CC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CODE ENDS</a:t>
            </a:r>
            <a:endParaRPr lang="en-US" altLang="zh-CN" sz="2000" b="1">
              <a:solidFill>
                <a:srgbClr val="CC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CC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END </a:t>
            </a:r>
            <a:r>
              <a:rPr lang="en-US" altLang="zh-CN" sz="2000" b="1">
                <a:solidFill>
                  <a:srgbClr val="FF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START</a:t>
            </a:r>
            <a:endParaRPr lang="en-US" altLang="zh-CN" sz="2000" b="1">
              <a:solidFill>
                <a:srgbClr val="FF66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2"/>
          <p:cNvSpPr txBox="1">
            <a:spLocks noChangeArrowheads="1"/>
          </p:cNvSpPr>
          <p:nvPr/>
        </p:nvSpPr>
        <p:spPr bwMode="auto">
          <a:xfrm>
            <a:off x="1095375" y="115888"/>
            <a:ext cx="5997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例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12  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统计一字符串中每一个字符含有‘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1’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个数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pSp>
        <p:nvGrpSpPr>
          <p:cNvPr id="49154" name="Group 83"/>
          <p:cNvGrpSpPr/>
          <p:nvPr/>
        </p:nvGrpSpPr>
        <p:grpSpPr bwMode="auto">
          <a:xfrm>
            <a:off x="34925" y="409575"/>
            <a:ext cx="5329238" cy="6475413"/>
            <a:chOff x="1610" y="0"/>
            <a:chExt cx="3312" cy="4335"/>
          </a:xfrm>
        </p:grpSpPr>
        <p:sp>
          <p:nvSpPr>
            <p:cNvPr id="49155" name="Text Box 3"/>
            <p:cNvSpPr txBox="1">
              <a:spLocks noChangeArrowheads="1"/>
            </p:cNvSpPr>
            <p:nvPr/>
          </p:nvSpPr>
          <p:spPr bwMode="auto">
            <a:xfrm>
              <a:off x="2789" y="300"/>
              <a:ext cx="1754" cy="61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SI    </a:t>
              </a:r>
              <a:r>
                <a:rPr lang="zh-CN" altLang="en-US" sz="1600">
                  <a:solidFill>
                    <a:schemeClr val="bg1"/>
                  </a:solidFill>
                  <a:latin typeface="宋体" panose="02010600030101010101" pitchFamily="2" charset="-122"/>
                </a:rPr>
                <a:t>字符串首址 </a:t>
              </a:r>
              <a:endParaRPr lang="zh-CN" altLang="en-US">
                <a:solidFill>
                  <a:schemeClr val="bg1"/>
                </a:solidFill>
                <a:latin typeface="宋体" panose="02010600030101010101" pitchFamily="2" charset="-122"/>
              </a:endParaRPr>
            </a:p>
            <a:p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DI    </a:t>
              </a:r>
              <a:r>
                <a:rPr lang="zh-CN" altLang="en-US">
                  <a:solidFill>
                    <a:schemeClr val="bg1"/>
                  </a:solidFill>
                  <a:latin typeface="宋体" panose="02010600030101010101" pitchFamily="2" charset="-122"/>
                </a:rPr>
                <a:t>存放统计个数首址 </a:t>
              </a:r>
              <a:endParaRPr lang="zh-CN" altLang="en-US">
                <a:solidFill>
                  <a:schemeClr val="bg1"/>
                </a:solidFill>
                <a:latin typeface="宋体" panose="02010600030101010101" pitchFamily="2" charset="-122"/>
              </a:endParaRPr>
            </a:p>
            <a:p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CX    </a:t>
              </a:r>
              <a:r>
                <a:rPr lang="zh-CN" altLang="en-US">
                  <a:solidFill>
                    <a:schemeClr val="bg1"/>
                  </a:solidFill>
                  <a:latin typeface="宋体" panose="02010600030101010101" pitchFamily="2" charset="-122"/>
                </a:rPr>
                <a:t>字符串长度</a:t>
              </a:r>
              <a:endParaRPr lang="zh-CN" altLang="en-US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grpSp>
          <p:nvGrpSpPr>
            <p:cNvPr id="49156" name="Group 4"/>
            <p:cNvGrpSpPr/>
            <p:nvPr/>
          </p:nvGrpSpPr>
          <p:grpSpPr bwMode="auto">
            <a:xfrm>
              <a:off x="3037" y="338"/>
              <a:ext cx="169" cy="126"/>
              <a:chOff x="1292" y="1979"/>
              <a:chExt cx="953" cy="680"/>
            </a:xfrm>
          </p:grpSpPr>
          <p:sp>
            <p:nvSpPr>
              <p:cNvPr id="49157" name="Line 5"/>
              <p:cNvSpPr>
                <a:spLocks noChangeShapeType="1"/>
              </p:cNvSpPr>
              <p:nvPr/>
            </p:nvSpPr>
            <p:spPr bwMode="auto">
              <a:xfrm>
                <a:off x="1565" y="2205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58" name="Line 6"/>
              <p:cNvSpPr>
                <a:spLocks noChangeShapeType="1"/>
              </p:cNvSpPr>
              <p:nvPr/>
            </p:nvSpPr>
            <p:spPr bwMode="auto">
              <a:xfrm>
                <a:off x="1565" y="2523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59" name="Line 7"/>
              <p:cNvSpPr>
                <a:spLocks noChangeShapeType="1"/>
              </p:cNvSpPr>
              <p:nvPr/>
            </p:nvSpPr>
            <p:spPr bwMode="auto">
              <a:xfrm flipH="1">
                <a:off x="1292" y="1979"/>
                <a:ext cx="589" cy="40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0" name="Line 8"/>
              <p:cNvSpPr>
                <a:spLocks noChangeShapeType="1"/>
              </p:cNvSpPr>
              <p:nvPr/>
            </p:nvSpPr>
            <p:spPr bwMode="auto">
              <a:xfrm>
                <a:off x="1292" y="2387"/>
                <a:ext cx="590" cy="27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9161" name="Group 9"/>
            <p:cNvGrpSpPr/>
            <p:nvPr/>
          </p:nvGrpSpPr>
          <p:grpSpPr bwMode="auto">
            <a:xfrm>
              <a:off x="3037" y="519"/>
              <a:ext cx="169" cy="127"/>
              <a:chOff x="1292" y="1979"/>
              <a:chExt cx="953" cy="680"/>
            </a:xfrm>
          </p:grpSpPr>
          <p:sp>
            <p:nvSpPr>
              <p:cNvPr id="49162" name="Line 10"/>
              <p:cNvSpPr>
                <a:spLocks noChangeShapeType="1"/>
              </p:cNvSpPr>
              <p:nvPr/>
            </p:nvSpPr>
            <p:spPr bwMode="auto">
              <a:xfrm>
                <a:off x="1565" y="2205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3" name="Line 11"/>
              <p:cNvSpPr>
                <a:spLocks noChangeShapeType="1"/>
              </p:cNvSpPr>
              <p:nvPr/>
            </p:nvSpPr>
            <p:spPr bwMode="auto">
              <a:xfrm>
                <a:off x="1565" y="2523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4" name="Line 12"/>
              <p:cNvSpPr>
                <a:spLocks noChangeShapeType="1"/>
              </p:cNvSpPr>
              <p:nvPr/>
            </p:nvSpPr>
            <p:spPr bwMode="auto">
              <a:xfrm flipH="1">
                <a:off x="1292" y="1979"/>
                <a:ext cx="589" cy="40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5" name="Line 13"/>
              <p:cNvSpPr>
                <a:spLocks noChangeShapeType="1"/>
              </p:cNvSpPr>
              <p:nvPr/>
            </p:nvSpPr>
            <p:spPr bwMode="auto">
              <a:xfrm>
                <a:off x="1292" y="2387"/>
                <a:ext cx="590" cy="27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9166" name="Group 14"/>
            <p:cNvGrpSpPr/>
            <p:nvPr/>
          </p:nvGrpSpPr>
          <p:grpSpPr bwMode="auto">
            <a:xfrm>
              <a:off x="3037" y="701"/>
              <a:ext cx="169" cy="127"/>
              <a:chOff x="1292" y="1979"/>
              <a:chExt cx="953" cy="680"/>
            </a:xfrm>
          </p:grpSpPr>
          <p:sp>
            <p:nvSpPr>
              <p:cNvPr id="49167" name="Line 15"/>
              <p:cNvSpPr>
                <a:spLocks noChangeShapeType="1"/>
              </p:cNvSpPr>
              <p:nvPr/>
            </p:nvSpPr>
            <p:spPr bwMode="auto">
              <a:xfrm>
                <a:off x="1565" y="2205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8" name="Line 16"/>
              <p:cNvSpPr>
                <a:spLocks noChangeShapeType="1"/>
              </p:cNvSpPr>
              <p:nvPr/>
            </p:nvSpPr>
            <p:spPr bwMode="auto">
              <a:xfrm>
                <a:off x="1565" y="2523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9" name="Line 17"/>
              <p:cNvSpPr>
                <a:spLocks noChangeShapeType="1"/>
              </p:cNvSpPr>
              <p:nvPr/>
            </p:nvSpPr>
            <p:spPr bwMode="auto">
              <a:xfrm flipH="1">
                <a:off x="1292" y="1979"/>
                <a:ext cx="589" cy="40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0" name="Line 18"/>
              <p:cNvSpPr>
                <a:spLocks noChangeShapeType="1"/>
              </p:cNvSpPr>
              <p:nvPr/>
            </p:nvSpPr>
            <p:spPr bwMode="auto">
              <a:xfrm>
                <a:off x="1292" y="2387"/>
                <a:ext cx="590" cy="27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171" name="AutoShape 19"/>
            <p:cNvSpPr>
              <a:spLocks noChangeArrowheads="1"/>
            </p:cNvSpPr>
            <p:nvPr/>
          </p:nvSpPr>
          <p:spPr bwMode="auto">
            <a:xfrm>
              <a:off x="3423" y="45"/>
              <a:ext cx="364" cy="165"/>
            </a:xfrm>
            <a:prstGeom prst="flowChartAlternateProcess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9172" name="Text Box 20"/>
            <p:cNvSpPr txBox="1">
              <a:spLocks noChangeArrowheads="1"/>
            </p:cNvSpPr>
            <p:nvPr/>
          </p:nvSpPr>
          <p:spPr bwMode="auto">
            <a:xfrm>
              <a:off x="3334" y="0"/>
              <a:ext cx="469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宋体" panose="02010600030101010101" pitchFamily="2" charset="-122"/>
                </a:rPr>
                <a:t> 开始</a:t>
              </a:r>
              <a:endParaRPr lang="zh-CN" altLang="en-US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9173" name="Text Box 21"/>
            <p:cNvSpPr txBox="1">
              <a:spLocks noChangeArrowheads="1"/>
            </p:cNvSpPr>
            <p:nvPr/>
          </p:nvSpPr>
          <p:spPr bwMode="auto">
            <a:xfrm>
              <a:off x="2517" y="1026"/>
              <a:ext cx="2330" cy="23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>
                  <a:solidFill>
                    <a:schemeClr val="bg1"/>
                  </a:solidFill>
                  <a:latin typeface="宋体" panose="02010600030101010101" pitchFamily="2" charset="-122"/>
                </a:rPr>
                <a:t>取统计‘</a:t>
              </a:r>
              <a:r>
                <a:rPr lang="en-US" altLang="zh-CN" sz="1600">
                  <a:solidFill>
                    <a:schemeClr val="bg1"/>
                  </a:solidFill>
                  <a:latin typeface="宋体" panose="02010600030101010101" pitchFamily="2" charset="-122"/>
                </a:rPr>
                <a:t>1’</a:t>
              </a:r>
              <a:r>
                <a:rPr lang="zh-CN" altLang="en-US" sz="1600">
                  <a:solidFill>
                    <a:schemeClr val="bg1"/>
                  </a:solidFill>
                  <a:latin typeface="宋体" panose="02010600030101010101" pitchFamily="2" charset="-122"/>
                </a:rPr>
                <a:t>个数字符   </a:t>
              </a:r>
              <a:r>
                <a:rPr lang="en-US" altLang="zh-CN" sz="1600">
                  <a:solidFill>
                    <a:schemeClr val="bg1"/>
                  </a:solidFill>
                  <a:latin typeface="宋体" panose="02010600030101010101" pitchFamily="2" charset="-122"/>
                </a:rPr>
                <a:t>AL     ((SI))</a:t>
              </a:r>
              <a:endParaRPr lang="en-US" altLang="zh-CN" sz="160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grpSp>
          <p:nvGrpSpPr>
            <p:cNvPr id="49174" name="Group 22"/>
            <p:cNvGrpSpPr/>
            <p:nvPr/>
          </p:nvGrpSpPr>
          <p:grpSpPr bwMode="auto">
            <a:xfrm>
              <a:off x="4241" y="1071"/>
              <a:ext cx="169" cy="127"/>
              <a:chOff x="1292" y="1979"/>
              <a:chExt cx="953" cy="680"/>
            </a:xfrm>
          </p:grpSpPr>
          <p:sp>
            <p:nvSpPr>
              <p:cNvPr id="49175" name="Line 23"/>
              <p:cNvSpPr>
                <a:spLocks noChangeShapeType="1"/>
              </p:cNvSpPr>
              <p:nvPr/>
            </p:nvSpPr>
            <p:spPr bwMode="auto">
              <a:xfrm>
                <a:off x="1565" y="2205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6" name="Line 24"/>
              <p:cNvSpPr>
                <a:spLocks noChangeShapeType="1"/>
              </p:cNvSpPr>
              <p:nvPr/>
            </p:nvSpPr>
            <p:spPr bwMode="auto">
              <a:xfrm>
                <a:off x="1565" y="2523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7" name="Line 25"/>
              <p:cNvSpPr>
                <a:spLocks noChangeShapeType="1"/>
              </p:cNvSpPr>
              <p:nvPr/>
            </p:nvSpPr>
            <p:spPr bwMode="auto">
              <a:xfrm flipH="1">
                <a:off x="1292" y="1979"/>
                <a:ext cx="589" cy="40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8" name="Line 26"/>
              <p:cNvSpPr>
                <a:spLocks noChangeShapeType="1"/>
              </p:cNvSpPr>
              <p:nvPr/>
            </p:nvSpPr>
            <p:spPr bwMode="auto">
              <a:xfrm>
                <a:off x="1292" y="2387"/>
                <a:ext cx="590" cy="27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179" name="Text Box 27"/>
            <p:cNvSpPr txBox="1">
              <a:spLocks noChangeArrowheads="1"/>
            </p:cNvSpPr>
            <p:nvPr/>
          </p:nvSpPr>
          <p:spPr bwMode="auto">
            <a:xfrm>
              <a:off x="2653" y="1434"/>
              <a:ext cx="2141" cy="23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>
                  <a:solidFill>
                    <a:schemeClr val="bg1"/>
                  </a:solidFill>
                  <a:latin typeface="宋体" panose="02010600030101010101" pitchFamily="2" charset="-122"/>
                </a:rPr>
                <a:t>‘</a:t>
              </a:r>
              <a:r>
                <a:rPr lang="en-US" altLang="zh-CN" sz="1600">
                  <a:solidFill>
                    <a:schemeClr val="bg1"/>
                  </a:solidFill>
                  <a:latin typeface="宋体" panose="02010600030101010101" pitchFamily="2" charset="-122"/>
                </a:rPr>
                <a:t>1’</a:t>
              </a:r>
              <a:r>
                <a:rPr lang="zh-CN" altLang="en-US" sz="1600">
                  <a:solidFill>
                    <a:schemeClr val="bg1"/>
                  </a:solidFill>
                  <a:latin typeface="宋体" panose="02010600030101010101" pitchFamily="2" charset="-122"/>
                </a:rPr>
                <a:t>个数计数器       </a:t>
              </a:r>
              <a:r>
                <a:rPr lang="en-US" altLang="zh-CN" sz="1600">
                  <a:solidFill>
                    <a:schemeClr val="bg1"/>
                  </a:solidFill>
                  <a:latin typeface="宋体" panose="02010600030101010101" pitchFamily="2" charset="-122"/>
                </a:rPr>
                <a:t>DL       0</a:t>
              </a:r>
              <a:endParaRPr lang="en-US" altLang="zh-CN" sz="160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grpSp>
          <p:nvGrpSpPr>
            <p:cNvPr id="49180" name="Group 28"/>
            <p:cNvGrpSpPr/>
            <p:nvPr/>
          </p:nvGrpSpPr>
          <p:grpSpPr bwMode="auto">
            <a:xfrm>
              <a:off x="4332" y="1479"/>
              <a:ext cx="169" cy="127"/>
              <a:chOff x="1292" y="1979"/>
              <a:chExt cx="953" cy="680"/>
            </a:xfrm>
          </p:grpSpPr>
          <p:sp>
            <p:nvSpPr>
              <p:cNvPr id="49181" name="Line 29"/>
              <p:cNvSpPr>
                <a:spLocks noChangeShapeType="1"/>
              </p:cNvSpPr>
              <p:nvPr/>
            </p:nvSpPr>
            <p:spPr bwMode="auto">
              <a:xfrm>
                <a:off x="1565" y="2205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2" name="Line 30"/>
              <p:cNvSpPr>
                <a:spLocks noChangeShapeType="1"/>
              </p:cNvSpPr>
              <p:nvPr/>
            </p:nvSpPr>
            <p:spPr bwMode="auto">
              <a:xfrm>
                <a:off x="1565" y="2523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3" name="Line 31"/>
              <p:cNvSpPr>
                <a:spLocks noChangeShapeType="1"/>
              </p:cNvSpPr>
              <p:nvPr/>
            </p:nvSpPr>
            <p:spPr bwMode="auto">
              <a:xfrm flipH="1">
                <a:off x="1292" y="1979"/>
                <a:ext cx="589" cy="40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4" name="Line 32"/>
              <p:cNvSpPr>
                <a:spLocks noChangeShapeType="1"/>
              </p:cNvSpPr>
              <p:nvPr/>
            </p:nvSpPr>
            <p:spPr bwMode="auto">
              <a:xfrm>
                <a:off x="1292" y="2387"/>
                <a:ext cx="590" cy="27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185" name="AutoShape 33"/>
            <p:cNvSpPr>
              <a:spLocks noChangeArrowheads="1"/>
            </p:cNvSpPr>
            <p:nvPr/>
          </p:nvSpPr>
          <p:spPr bwMode="auto">
            <a:xfrm>
              <a:off x="3178" y="1843"/>
              <a:ext cx="907" cy="317"/>
            </a:xfrm>
            <a:prstGeom prst="flowChartDecision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endParaRPr lang="zh-CN" altLang="en-US"/>
            </a:p>
          </p:txBody>
        </p:sp>
        <p:sp>
          <p:nvSpPr>
            <p:cNvPr id="49186" name="Text Box 34"/>
            <p:cNvSpPr txBox="1">
              <a:spLocks noChangeArrowheads="1"/>
            </p:cNvSpPr>
            <p:nvPr/>
          </p:nvSpPr>
          <p:spPr bwMode="auto">
            <a:xfrm>
              <a:off x="3292" y="1889"/>
              <a:ext cx="651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(AL)</a:t>
              </a:r>
              <a:r>
                <a:rPr lang="en-US" altLang="zh-CN" sz="1000">
                  <a:solidFill>
                    <a:schemeClr val="bg1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=0?</a:t>
              </a:r>
              <a:endParaRPr lang="en-US" altLang="zh-CN" sz="100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9187" name="Text Box 35"/>
            <p:cNvSpPr txBox="1">
              <a:spLocks noChangeArrowheads="1"/>
            </p:cNvSpPr>
            <p:nvPr/>
          </p:nvSpPr>
          <p:spPr bwMode="auto">
            <a:xfrm>
              <a:off x="2970" y="2296"/>
              <a:ext cx="1399" cy="25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CF    (AL)</a:t>
              </a:r>
              <a:r>
                <a:rPr lang="zh-CN" altLang="en-US">
                  <a:solidFill>
                    <a:schemeClr val="bg1"/>
                  </a:solidFill>
                  <a:latin typeface="宋体" panose="02010600030101010101" pitchFamily="2" charset="-122"/>
                </a:rPr>
                <a:t>右移一位</a:t>
              </a:r>
              <a:endParaRPr lang="zh-CN" altLang="en-US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grpSp>
          <p:nvGrpSpPr>
            <p:cNvPr id="49188" name="Group 36"/>
            <p:cNvGrpSpPr/>
            <p:nvPr/>
          </p:nvGrpSpPr>
          <p:grpSpPr bwMode="auto">
            <a:xfrm>
              <a:off x="3197" y="2375"/>
              <a:ext cx="136" cy="91"/>
              <a:chOff x="1292" y="1979"/>
              <a:chExt cx="953" cy="680"/>
            </a:xfrm>
          </p:grpSpPr>
          <p:sp>
            <p:nvSpPr>
              <p:cNvPr id="49189" name="Line 37"/>
              <p:cNvSpPr>
                <a:spLocks noChangeShapeType="1"/>
              </p:cNvSpPr>
              <p:nvPr/>
            </p:nvSpPr>
            <p:spPr bwMode="auto">
              <a:xfrm>
                <a:off x="1565" y="2205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90" name="Line 38"/>
              <p:cNvSpPr>
                <a:spLocks noChangeShapeType="1"/>
              </p:cNvSpPr>
              <p:nvPr/>
            </p:nvSpPr>
            <p:spPr bwMode="auto">
              <a:xfrm>
                <a:off x="1565" y="2523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91" name="Line 39"/>
              <p:cNvSpPr>
                <a:spLocks noChangeShapeType="1"/>
              </p:cNvSpPr>
              <p:nvPr/>
            </p:nvSpPr>
            <p:spPr bwMode="auto">
              <a:xfrm flipH="1">
                <a:off x="1292" y="1979"/>
                <a:ext cx="589" cy="40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92" name="Line 40"/>
              <p:cNvSpPr>
                <a:spLocks noChangeShapeType="1"/>
              </p:cNvSpPr>
              <p:nvPr/>
            </p:nvSpPr>
            <p:spPr bwMode="auto">
              <a:xfrm>
                <a:off x="1292" y="2387"/>
                <a:ext cx="590" cy="27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9193" name="Group 41"/>
            <p:cNvGrpSpPr/>
            <p:nvPr/>
          </p:nvGrpSpPr>
          <p:grpSpPr bwMode="auto">
            <a:xfrm>
              <a:off x="3197" y="2375"/>
              <a:ext cx="136" cy="91"/>
              <a:chOff x="1292" y="1979"/>
              <a:chExt cx="953" cy="680"/>
            </a:xfrm>
          </p:grpSpPr>
          <p:sp>
            <p:nvSpPr>
              <p:cNvPr id="49194" name="Line 42"/>
              <p:cNvSpPr>
                <a:spLocks noChangeShapeType="1"/>
              </p:cNvSpPr>
              <p:nvPr/>
            </p:nvSpPr>
            <p:spPr bwMode="auto">
              <a:xfrm>
                <a:off x="1565" y="2205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95" name="Line 43"/>
              <p:cNvSpPr>
                <a:spLocks noChangeShapeType="1"/>
              </p:cNvSpPr>
              <p:nvPr/>
            </p:nvSpPr>
            <p:spPr bwMode="auto">
              <a:xfrm>
                <a:off x="1565" y="2523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96" name="Line 44"/>
              <p:cNvSpPr>
                <a:spLocks noChangeShapeType="1"/>
              </p:cNvSpPr>
              <p:nvPr/>
            </p:nvSpPr>
            <p:spPr bwMode="auto">
              <a:xfrm flipH="1">
                <a:off x="1292" y="1979"/>
                <a:ext cx="589" cy="40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97" name="Line 45"/>
              <p:cNvSpPr>
                <a:spLocks noChangeShapeType="1"/>
              </p:cNvSpPr>
              <p:nvPr/>
            </p:nvSpPr>
            <p:spPr bwMode="auto">
              <a:xfrm>
                <a:off x="1292" y="2387"/>
                <a:ext cx="590" cy="27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198" name="AutoShape 46"/>
            <p:cNvSpPr>
              <a:spLocks noChangeArrowheads="1"/>
            </p:cNvSpPr>
            <p:nvPr/>
          </p:nvSpPr>
          <p:spPr bwMode="auto">
            <a:xfrm>
              <a:off x="3178" y="2659"/>
              <a:ext cx="907" cy="317"/>
            </a:xfrm>
            <a:prstGeom prst="flowChartDecision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endParaRPr lang="zh-CN" altLang="en-US"/>
            </a:p>
          </p:txBody>
        </p:sp>
        <p:sp>
          <p:nvSpPr>
            <p:cNvPr id="49199" name="Text Box 47"/>
            <p:cNvSpPr txBox="1">
              <a:spLocks noChangeArrowheads="1"/>
            </p:cNvSpPr>
            <p:nvPr/>
          </p:nvSpPr>
          <p:spPr bwMode="auto">
            <a:xfrm>
              <a:off x="3292" y="2704"/>
              <a:ext cx="651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(CF)</a:t>
              </a:r>
              <a:r>
                <a:rPr lang="en-US" altLang="zh-CN" sz="1000">
                  <a:solidFill>
                    <a:schemeClr val="bg1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=1?</a:t>
              </a:r>
              <a:endParaRPr lang="en-US" altLang="zh-CN" sz="100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9200" name="Text Box 48"/>
            <p:cNvSpPr txBox="1">
              <a:spLocks noChangeArrowheads="1"/>
            </p:cNvSpPr>
            <p:nvPr/>
          </p:nvSpPr>
          <p:spPr bwMode="auto">
            <a:xfrm>
              <a:off x="2834" y="3113"/>
              <a:ext cx="1699" cy="2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>
                  <a:solidFill>
                    <a:schemeClr val="bg1"/>
                  </a:solidFill>
                  <a:latin typeface="宋体" panose="02010600030101010101" pitchFamily="2" charset="-122"/>
                </a:rPr>
                <a:t>个数计数     </a:t>
              </a:r>
              <a:r>
                <a:rPr lang="en-US" altLang="zh-CN" sz="1600">
                  <a:solidFill>
                    <a:schemeClr val="bg1"/>
                  </a:solidFill>
                  <a:latin typeface="宋体" panose="02010600030101010101" pitchFamily="2" charset="-122"/>
                </a:rPr>
                <a:t>DL&lt;== (DL)+1</a:t>
              </a:r>
              <a:endParaRPr lang="en-US" altLang="zh-CN" sz="160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9201" name="Text Box 49"/>
            <p:cNvSpPr txBox="1">
              <a:spLocks noChangeArrowheads="1"/>
            </p:cNvSpPr>
            <p:nvPr/>
          </p:nvSpPr>
          <p:spPr bwMode="auto">
            <a:xfrm>
              <a:off x="2743" y="3838"/>
              <a:ext cx="2014" cy="23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>
                  <a:solidFill>
                    <a:schemeClr val="bg1"/>
                  </a:solidFill>
                  <a:latin typeface="宋体" panose="02010600030101010101" pitchFamily="2" charset="-122"/>
                </a:rPr>
                <a:t>存放统计个数</a:t>
              </a:r>
              <a:r>
                <a:rPr lang="en-US" altLang="zh-CN" sz="1600">
                  <a:solidFill>
                    <a:schemeClr val="bg1"/>
                  </a:solidFill>
                  <a:latin typeface="宋体" panose="02010600030101010101" pitchFamily="2" charset="-122"/>
                </a:rPr>
                <a:t>:   (DI)&lt;==(DL)   </a:t>
              </a:r>
              <a:endParaRPr lang="en-US" altLang="zh-CN" sz="160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9202" name="Text Box 50"/>
            <p:cNvSpPr txBox="1">
              <a:spLocks noChangeArrowheads="1"/>
            </p:cNvSpPr>
            <p:nvPr/>
          </p:nvSpPr>
          <p:spPr bwMode="auto">
            <a:xfrm>
              <a:off x="3696" y="1661"/>
              <a:ext cx="367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chemeClr val="bg1"/>
                  </a:solidFill>
                  <a:latin typeface="宋体" panose="02010600030101010101" pitchFamily="2" charset="-122"/>
                </a:rPr>
                <a:t>LOP2</a:t>
              </a:r>
              <a:endParaRPr lang="en-US" altLang="zh-CN" sz="1600">
                <a:solidFill>
                  <a:schemeClr val="bg1"/>
                </a:solidFill>
                <a:latin typeface="宋体" panose="02010600030101010101" pitchFamily="2" charset="-122"/>
              </a:endParaRPr>
            </a:p>
            <a:p>
              <a:endParaRPr lang="zh-CN" altLang="en-US" sz="160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9203" name="Text Box 51"/>
            <p:cNvSpPr txBox="1">
              <a:spLocks noChangeArrowheads="1"/>
            </p:cNvSpPr>
            <p:nvPr/>
          </p:nvSpPr>
          <p:spPr bwMode="auto">
            <a:xfrm>
              <a:off x="3696" y="845"/>
              <a:ext cx="367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chemeClr val="bg1"/>
                  </a:solidFill>
                  <a:latin typeface="宋体" panose="02010600030101010101" pitchFamily="2" charset="-122"/>
                </a:rPr>
                <a:t>LOP1</a:t>
              </a:r>
              <a:endParaRPr lang="en-US" altLang="zh-CN" sz="1600">
                <a:solidFill>
                  <a:schemeClr val="bg1"/>
                </a:solidFill>
                <a:latin typeface="宋体" panose="02010600030101010101" pitchFamily="2" charset="-122"/>
              </a:endParaRPr>
            </a:p>
            <a:p>
              <a:endParaRPr lang="zh-CN" altLang="en-US" sz="160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9204" name="Line 52"/>
            <p:cNvSpPr>
              <a:spLocks noChangeShapeType="1"/>
            </p:cNvSpPr>
            <p:nvPr/>
          </p:nvSpPr>
          <p:spPr bwMode="auto">
            <a:xfrm>
              <a:off x="3605" y="210"/>
              <a:ext cx="1" cy="9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5" name="Line 53"/>
            <p:cNvSpPr>
              <a:spLocks noChangeShapeType="1"/>
            </p:cNvSpPr>
            <p:nvPr/>
          </p:nvSpPr>
          <p:spPr bwMode="auto">
            <a:xfrm>
              <a:off x="3605" y="890"/>
              <a:ext cx="1" cy="1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6" name="Line 54"/>
            <p:cNvSpPr>
              <a:spLocks noChangeShapeType="1"/>
            </p:cNvSpPr>
            <p:nvPr/>
          </p:nvSpPr>
          <p:spPr bwMode="auto">
            <a:xfrm>
              <a:off x="3605" y="1253"/>
              <a:ext cx="1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7" name="Line 55"/>
            <p:cNvSpPr>
              <a:spLocks noChangeShapeType="1"/>
            </p:cNvSpPr>
            <p:nvPr/>
          </p:nvSpPr>
          <p:spPr bwMode="auto">
            <a:xfrm>
              <a:off x="3605" y="1661"/>
              <a:ext cx="1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8" name="Line 56"/>
            <p:cNvSpPr>
              <a:spLocks noChangeShapeType="1"/>
            </p:cNvSpPr>
            <p:nvPr/>
          </p:nvSpPr>
          <p:spPr bwMode="auto">
            <a:xfrm>
              <a:off x="3605" y="2160"/>
              <a:ext cx="1" cy="1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9" name="Line 57"/>
            <p:cNvSpPr>
              <a:spLocks noChangeShapeType="1"/>
            </p:cNvSpPr>
            <p:nvPr/>
          </p:nvSpPr>
          <p:spPr bwMode="auto">
            <a:xfrm>
              <a:off x="3605" y="2523"/>
              <a:ext cx="1" cy="1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0" name="Line 58"/>
            <p:cNvSpPr>
              <a:spLocks noChangeShapeType="1"/>
            </p:cNvSpPr>
            <p:nvPr/>
          </p:nvSpPr>
          <p:spPr bwMode="auto">
            <a:xfrm>
              <a:off x="3605" y="2976"/>
              <a:ext cx="1" cy="1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1" name="Line 59"/>
            <p:cNvSpPr>
              <a:spLocks noChangeShapeType="1"/>
            </p:cNvSpPr>
            <p:nvPr/>
          </p:nvSpPr>
          <p:spPr bwMode="auto">
            <a:xfrm>
              <a:off x="3605" y="3339"/>
              <a:ext cx="1" cy="22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2" name="Line 60"/>
            <p:cNvSpPr>
              <a:spLocks noChangeShapeType="1"/>
            </p:cNvSpPr>
            <p:nvPr/>
          </p:nvSpPr>
          <p:spPr bwMode="auto">
            <a:xfrm flipH="1">
              <a:off x="1882" y="3566"/>
              <a:ext cx="1723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3" name="Line 61"/>
            <p:cNvSpPr>
              <a:spLocks noChangeShapeType="1"/>
            </p:cNvSpPr>
            <p:nvPr/>
          </p:nvSpPr>
          <p:spPr bwMode="auto">
            <a:xfrm flipV="1">
              <a:off x="1882" y="1797"/>
              <a:ext cx="1" cy="176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4" name="Line 62"/>
            <p:cNvSpPr>
              <a:spLocks noChangeShapeType="1"/>
            </p:cNvSpPr>
            <p:nvPr/>
          </p:nvSpPr>
          <p:spPr bwMode="auto">
            <a:xfrm flipV="1">
              <a:off x="1882" y="1797"/>
              <a:ext cx="1723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5" name="Line 63"/>
            <p:cNvSpPr>
              <a:spLocks noChangeShapeType="1"/>
            </p:cNvSpPr>
            <p:nvPr/>
          </p:nvSpPr>
          <p:spPr bwMode="auto">
            <a:xfrm flipH="1">
              <a:off x="2335" y="2795"/>
              <a:ext cx="862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6" name="Line 64"/>
            <p:cNvSpPr>
              <a:spLocks noChangeShapeType="1"/>
            </p:cNvSpPr>
            <p:nvPr/>
          </p:nvSpPr>
          <p:spPr bwMode="auto">
            <a:xfrm>
              <a:off x="2335" y="2795"/>
              <a:ext cx="1" cy="63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7" name="Line 65"/>
            <p:cNvSpPr>
              <a:spLocks noChangeShapeType="1"/>
            </p:cNvSpPr>
            <p:nvPr/>
          </p:nvSpPr>
          <p:spPr bwMode="auto">
            <a:xfrm>
              <a:off x="2335" y="3430"/>
              <a:ext cx="1270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8" name="Line 66"/>
            <p:cNvSpPr>
              <a:spLocks noChangeShapeType="1"/>
            </p:cNvSpPr>
            <p:nvPr/>
          </p:nvSpPr>
          <p:spPr bwMode="auto">
            <a:xfrm>
              <a:off x="3605" y="3702"/>
              <a:ext cx="1" cy="1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9" name="Line 67"/>
            <p:cNvSpPr>
              <a:spLocks noChangeShapeType="1"/>
            </p:cNvSpPr>
            <p:nvPr/>
          </p:nvSpPr>
          <p:spPr bwMode="auto">
            <a:xfrm>
              <a:off x="3605" y="3702"/>
              <a:ext cx="131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0" name="Line 68"/>
            <p:cNvSpPr>
              <a:spLocks noChangeShapeType="1"/>
            </p:cNvSpPr>
            <p:nvPr/>
          </p:nvSpPr>
          <p:spPr bwMode="auto">
            <a:xfrm flipV="1">
              <a:off x="4921" y="1979"/>
              <a:ext cx="1" cy="172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1" name="Line 69"/>
            <p:cNvSpPr>
              <a:spLocks noChangeShapeType="1"/>
            </p:cNvSpPr>
            <p:nvPr/>
          </p:nvSpPr>
          <p:spPr bwMode="auto">
            <a:xfrm>
              <a:off x="4059" y="1979"/>
              <a:ext cx="8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2" name="Text Box 70"/>
            <p:cNvSpPr txBox="1">
              <a:spLocks noChangeArrowheads="1"/>
            </p:cNvSpPr>
            <p:nvPr/>
          </p:nvSpPr>
          <p:spPr bwMode="auto">
            <a:xfrm>
              <a:off x="3651" y="3385"/>
              <a:ext cx="241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chemeClr val="bg1"/>
                  </a:solidFill>
                  <a:latin typeface="宋体" panose="02010600030101010101" pitchFamily="2" charset="-122"/>
                </a:rPr>
                <a:t>EE</a:t>
              </a:r>
              <a:endParaRPr lang="en-US" altLang="zh-CN" sz="1600">
                <a:solidFill>
                  <a:schemeClr val="bg1"/>
                </a:solidFill>
                <a:latin typeface="宋体" panose="02010600030101010101" pitchFamily="2" charset="-122"/>
              </a:endParaRPr>
            </a:p>
            <a:p>
              <a:endParaRPr lang="zh-CN" altLang="en-US" sz="160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9223" name="Text Box 71"/>
            <p:cNvSpPr txBox="1">
              <a:spLocks noChangeArrowheads="1"/>
            </p:cNvSpPr>
            <p:nvPr/>
          </p:nvSpPr>
          <p:spPr bwMode="auto">
            <a:xfrm>
              <a:off x="4150" y="1797"/>
              <a:ext cx="178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chemeClr val="bg1"/>
                  </a:solidFill>
                  <a:latin typeface="宋体" panose="02010600030101010101" pitchFamily="2" charset="-122"/>
                </a:rPr>
                <a:t>Y</a:t>
              </a:r>
              <a:endParaRPr lang="en-US" altLang="zh-CN" sz="1600">
                <a:solidFill>
                  <a:schemeClr val="bg1"/>
                </a:solidFill>
                <a:latin typeface="宋体" panose="02010600030101010101" pitchFamily="2" charset="-122"/>
              </a:endParaRPr>
            </a:p>
            <a:p>
              <a:endParaRPr lang="zh-CN" altLang="en-US" sz="160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9224" name="Text Box 72"/>
            <p:cNvSpPr txBox="1">
              <a:spLocks noChangeArrowheads="1"/>
            </p:cNvSpPr>
            <p:nvPr/>
          </p:nvSpPr>
          <p:spPr bwMode="auto">
            <a:xfrm>
              <a:off x="2925" y="2614"/>
              <a:ext cx="178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chemeClr val="bg1"/>
                  </a:solidFill>
                  <a:latin typeface="宋体" panose="02010600030101010101" pitchFamily="2" charset="-122"/>
                </a:rPr>
                <a:t>N</a:t>
              </a:r>
              <a:endParaRPr lang="en-US" altLang="zh-CN" sz="1600">
                <a:solidFill>
                  <a:schemeClr val="bg1"/>
                </a:solidFill>
                <a:latin typeface="宋体" panose="02010600030101010101" pitchFamily="2" charset="-122"/>
              </a:endParaRPr>
            </a:p>
            <a:p>
              <a:endParaRPr lang="zh-CN" altLang="en-US" sz="160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9225" name="Text Box 73"/>
            <p:cNvSpPr txBox="1">
              <a:spLocks noChangeArrowheads="1"/>
            </p:cNvSpPr>
            <p:nvPr/>
          </p:nvSpPr>
          <p:spPr bwMode="auto">
            <a:xfrm>
              <a:off x="3651" y="2115"/>
              <a:ext cx="178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chemeClr val="bg1"/>
                  </a:solidFill>
                  <a:latin typeface="宋体" panose="02010600030101010101" pitchFamily="2" charset="-122"/>
                </a:rPr>
                <a:t>N</a:t>
              </a:r>
              <a:endParaRPr lang="en-US" altLang="zh-CN" sz="1600">
                <a:solidFill>
                  <a:schemeClr val="bg1"/>
                </a:solidFill>
                <a:latin typeface="宋体" panose="02010600030101010101" pitchFamily="2" charset="-122"/>
              </a:endParaRPr>
            </a:p>
            <a:p>
              <a:endParaRPr lang="zh-CN" altLang="en-US" sz="160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9226" name="Text Box 74"/>
            <p:cNvSpPr txBox="1">
              <a:spLocks noChangeArrowheads="1"/>
            </p:cNvSpPr>
            <p:nvPr/>
          </p:nvSpPr>
          <p:spPr bwMode="auto">
            <a:xfrm>
              <a:off x="2925" y="3657"/>
              <a:ext cx="367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chemeClr val="bg1"/>
                  </a:solidFill>
                  <a:latin typeface="宋体" panose="02010600030101010101" pitchFamily="2" charset="-122"/>
                </a:rPr>
                <a:t>NEXT</a:t>
              </a:r>
              <a:endParaRPr lang="en-US" altLang="zh-CN" sz="1600">
                <a:solidFill>
                  <a:schemeClr val="bg1"/>
                </a:solidFill>
                <a:latin typeface="宋体" panose="02010600030101010101" pitchFamily="2" charset="-122"/>
              </a:endParaRPr>
            </a:p>
            <a:p>
              <a:endParaRPr lang="zh-CN" altLang="en-US" sz="160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9227" name="Line 75"/>
            <p:cNvSpPr>
              <a:spLocks noChangeShapeType="1"/>
            </p:cNvSpPr>
            <p:nvPr/>
          </p:nvSpPr>
          <p:spPr bwMode="auto">
            <a:xfrm>
              <a:off x="3605" y="4065"/>
              <a:ext cx="1" cy="9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8" name="Line 76"/>
            <p:cNvSpPr>
              <a:spLocks noChangeShapeType="1"/>
            </p:cNvSpPr>
            <p:nvPr/>
          </p:nvSpPr>
          <p:spPr bwMode="auto">
            <a:xfrm flipV="1">
              <a:off x="1701" y="935"/>
              <a:ext cx="1" cy="317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9" name="Line 77"/>
            <p:cNvSpPr>
              <a:spLocks noChangeShapeType="1"/>
            </p:cNvSpPr>
            <p:nvPr/>
          </p:nvSpPr>
          <p:spPr bwMode="auto">
            <a:xfrm>
              <a:off x="1701" y="935"/>
              <a:ext cx="1904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30" name="Oval 78"/>
            <p:cNvSpPr>
              <a:spLocks noChangeArrowheads="1"/>
            </p:cNvSpPr>
            <p:nvPr/>
          </p:nvSpPr>
          <p:spPr bwMode="auto">
            <a:xfrm>
              <a:off x="3515" y="4135"/>
              <a:ext cx="181" cy="18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endParaRPr lang="zh-CN" altLang="en-US"/>
            </a:p>
          </p:txBody>
        </p:sp>
        <p:sp>
          <p:nvSpPr>
            <p:cNvPr id="49231" name="Text Box 79"/>
            <p:cNvSpPr txBox="1">
              <a:spLocks noChangeArrowheads="1"/>
            </p:cNvSpPr>
            <p:nvPr/>
          </p:nvSpPr>
          <p:spPr bwMode="auto">
            <a:xfrm>
              <a:off x="3515" y="4089"/>
              <a:ext cx="181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A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9232" name="Oval 80"/>
            <p:cNvSpPr>
              <a:spLocks noChangeArrowheads="1"/>
            </p:cNvSpPr>
            <p:nvPr/>
          </p:nvSpPr>
          <p:spPr bwMode="auto">
            <a:xfrm>
              <a:off x="1610" y="4111"/>
              <a:ext cx="181" cy="18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endParaRPr lang="zh-CN" altLang="en-US"/>
            </a:p>
          </p:txBody>
        </p:sp>
        <p:sp>
          <p:nvSpPr>
            <p:cNvPr id="49233" name="Text Box 81"/>
            <p:cNvSpPr txBox="1">
              <a:spLocks noChangeArrowheads="1"/>
            </p:cNvSpPr>
            <p:nvPr/>
          </p:nvSpPr>
          <p:spPr bwMode="auto">
            <a:xfrm>
              <a:off x="1610" y="4065"/>
              <a:ext cx="181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B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9234" name="Text Box 82"/>
            <p:cNvSpPr txBox="1">
              <a:spLocks noChangeArrowheads="1"/>
            </p:cNvSpPr>
            <p:nvPr/>
          </p:nvSpPr>
          <p:spPr bwMode="auto">
            <a:xfrm>
              <a:off x="3741" y="2931"/>
              <a:ext cx="178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chemeClr val="bg1"/>
                  </a:solidFill>
                  <a:latin typeface="宋体" panose="02010600030101010101" pitchFamily="2" charset="-122"/>
                </a:rPr>
                <a:t>Y</a:t>
              </a:r>
              <a:endParaRPr lang="en-US" altLang="zh-CN" sz="1600">
                <a:solidFill>
                  <a:schemeClr val="bg1"/>
                </a:solidFill>
                <a:latin typeface="宋体" panose="02010600030101010101" pitchFamily="2" charset="-122"/>
              </a:endParaRPr>
            </a:p>
            <a:p>
              <a:endParaRPr lang="zh-CN" altLang="en-US" sz="160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49235" name="Group 84"/>
          <p:cNvGrpSpPr/>
          <p:nvPr/>
        </p:nvGrpSpPr>
        <p:grpSpPr bwMode="auto">
          <a:xfrm>
            <a:off x="5219700" y="836613"/>
            <a:ext cx="4100513" cy="3319462"/>
            <a:chOff x="1384" y="164"/>
            <a:chExt cx="2583" cy="2091"/>
          </a:xfrm>
        </p:grpSpPr>
        <p:sp>
          <p:nvSpPr>
            <p:cNvPr id="49236" name="Text Box 85"/>
            <p:cNvSpPr txBox="1">
              <a:spLocks noChangeArrowheads="1"/>
            </p:cNvSpPr>
            <p:nvPr/>
          </p:nvSpPr>
          <p:spPr bwMode="auto">
            <a:xfrm>
              <a:off x="2427" y="1163"/>
              <a:ext cx="953" cy="23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CX&lt;==(CX)-1            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9237" name="Text Box 86"/>
            <p:cNvSpPr txBox="1">
              <a:spLocks noChangeArrowheads="1"/>
            </p:cNvSpPr>
            <p:nvPr/>
          </p:nvSpPr>
          <p:spPr bwMode="auto">
            <a:xfrm>
              <a:off x="1973" y="601"/>
              <a:ext cx="1994" cy="41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宋体" panose="02010600030101010101" pitchFamily="2" charset="-122"/>
                </a:rPr>
                <a:t>修改指针</a:t>
              </a: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:   SI&lt;==(SI)+1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  <a:p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            DI&lt;==(DI)+1   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9238" name="AutoShape 87"/>
            <p:cNvSpPr>
              <a:spLocks noChangeArrowheads="1"/>
            </p:cNvSpPr>
            <p:nvPr/>
          </p:nvSpPr>
          <p:spPr bwMode="auto">
            <a:xfrm>
              <a:off x="2453" y="1526"/>
              <a:ext cx="907" cy="317"/>
            </a:xfrm>
            <a:prstGeom prst="flowChartDecision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endParaRPr lang="zh-CN" altLang="en-US"/>
            </a:p>
          </p:txBody>
        </p:sp>
        <p:sp>
          <p:nvSpPr>
            <p:cNvPr id="49239" name="Text Box 88"/>
            <p:cNvSpPr txBox="1">
              <a:spLocks noChangeArrowheads="1"/>
            </p:cNvSpPr>
            <p:nvPr/>
          </p:nvSpPr>
          <p:spPr bwMode="auto">
            <a:xfrm>
              <a:off x="2547" y="1571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(CX) =0?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9240" name="AutoShape 89"/>
            <p:cNvSpPr>
              <a:spLocks noChangeArrowheads="1"/>
            </p:cNvSpPr>
            <p:nvPr/>
          </p:nvSpPr>
          <p:spPr bwMode="auto">
            <a:xfrm>
              <a:off x="2744" y="2069"/>
              <a:ext cx="421" cy="168"/>
            </a:xfrm>
            <a:prstGeom prst="flowChartAlternateProcess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9241" name="Text Box 90"/>
            <p:cNvSpPr txBox="1">
              <a:spLocks noChangeArrowheads="1"/>
            </p:cNvSpPr>
            <p:nvPr/>
          </p:nvSpPr>
          <p:spPr bwMode="auto">
            <a:xfrm>
              <a:off x="2699" y="2024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宋体" panose="02010600030101010101" pitchFamily="2" charset="-122"/>
                </a:rPr>
                <a:t> 结束</a:t>
              </a:r>
              <a:endParaRPr lang="zh-CN" altLang="en-US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9242" name="Line 91"/>
            <p:cNvSpPr>
              <a:spLocks noChangeShapeType="1"/>
            </p:cNvSpPr>
            <p:nvPr/>
          </p:nvSpPr>
          <p:spPr bwMode="auto">
            <a:xfrm flipH="1">
              <a:off x="2925" y="1842"/>
              <a:ext cx="1" cy="22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43" name="Line 92"/>
            <p:cNvSpPr>
              <a:spLocks noChangeShapeType="1"/>
            </p:cNvSpPr>
            <p:nvPr/>
          </p:nvSpPr>
          <p:spPr bwMode="auto">
            <a:xfrm>
              <a:off x="2880" y="1434"/>
              <a:ext cx="0" cy="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44" name="Line 93"/>
            <p:cNvSpPr>
              <a:spLocks noChangeShapeType="1"/>
            </p:cNvSpPr>
            <p:nvPr/>
          </p:nvSpPr>
          <p:spPr bwMode="auto">
            <a:xfrm>
              <a:off x="2880" y="1026"/>
              <a:ext cx="0" cy="13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45" name="Line 94"/>
            <p:cNvSpPr>
              <a:spLocks noChangeShapeType="1"/>
            </p:cNvSpPr>
            <p:nvPr/>
          </p:nvSpPr>
          <p:spPr bwMode="auto">
            <a:xfrm flipH="1" flipV="1">
              <a:off x="1474" y="1661"/>
              <a:ext cx="998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46" name="Line 95"/>
            <p:cNvSpPr>
              <a:spLocks noChangeShapeType="1"/>
            </p:cNvSpPr>
            <p:nvPr/>
          </p:nvSpPr>
          <p:spPr bwMode="auto">
            <a:xfrm flipV="1">
              <a:off x="1474" y="392"/>
              <a:ext cx="0" cy="127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47" name="Line 96"/>
            <p:cNvSpPr>
              <a:spLocks noChangeShapeType="1"/>
            </p:cNvSpPr>
            <p:nvPr/>
          </p:nvSpPr>
          <p:spPr bwMode="auto">
            <a:xfrm flipV="1">
              <a:off x="2880" y="392"/>
              <a:ext cx="0" cy="22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48" name="Oval 97"/>
            <p:cNvSpPr>
              <a:spLocks noChangeArrowheads="1"/>
            </p:cNvSpPr>
            <p:nvPr/>
          </p:nvSpPr>
          <p:spPr bwMode="auto">
            <a:xfrm>
              <a:off x="2789" y="210"/>
              <a:ext cx="181" cy="18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endParaRPr lang="zh-CN" altLang="en-US"/>
            </a:p>
          </p:txBody>
        </p:sp>
        <p:sp>
          <p:nvSpPr>
            <p:cNvPr id="49249" name="Text Box 98"/>
            <p:cNvSpPr txBox="1">
              <a:spLocks noChangeArrowheads="1"/>
            </p:cNvSpPr>
            <p:nvPr/>
          </p:nvSpPr>
          <p:spPr bwMode="auto">
            <a:xfrm>
              <a:off x="2789" y="164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A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9250" name="Oval 99"/>
            <p:cNvSpPr>
              <a:spLocks noChangeArrowheads="1"/>
            </p:cNvSpPr>
            <p:nvPr/>
          </p:nvSpPr>
          <p:spPr bwMode="auto">
            <a:xfrm>
              <a:off x="1384" y="210"/>
              <a:ext cx="181" cy="18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endParaRPr lang="zh-CN" altLang="en-US"/>
            </a:p>
          </p:txBody>
        </p:sp>
        <p:sp>
          <p:nvSpPr>
            <p:cNvPr id="49251" name="Text Box 100"/>
            <p:cNvSpPr txBox="1">
              <a:spLocks noChangeArrowheads="1"/>
            </p:cNvSpPr>
            <p:nvPr/>
          </p:nvSpPr>
          <p:spPr bwMode="auto">
            <a:xfrm>
              <a:off x="1384" y="164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B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9252" name="Text Box 101"/>
            <p:cNvSpPr txBox="1">
              <a:spLocks noChangeArrowheads="1"/>
            </p:cNvSpPr>
            <p:nvPr/>
          </p:nvSpPr>
          <p:spPr bwMode="auto">
            <a:xfrm>
              <a:off x="1882" y="143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N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9253" name="Text Box 102"/>
            <p:cNvSpPr txBox="1">
              <a:spLocks noChangeArrowheads="1"/>
            </p:cNvSpPr>
            <p:nvPr/>
          </p:nvSpPr>
          <p:spPr bwMode="auto">
            <a:xfrm>
              <a:off x="3016" y="184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Y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49254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8A4FDB81-90CF-4DE3-9412-A787D622EE82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Line 3"/>
          <p:cNvSpPr>
            <a:spLocks noChangeShapeType="1"/>
          </p:cNvSpPr>
          <p:nvPr/>
        </p:nvSpPr>
        <p:spPr bwMode="auto">
          <a:xfrm>
            <a:off x="971550" y="692150"/>
            <a:ext cx="79216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78" name="Text Box 4"/>
          <p:cNvSpPr txBox="1">
            <a:spLocks noChangeArrowheads="1"/>
          </p:cNvSpPr>
          <p:nvPr/>
        </p:nvSpPr>
        <p:spPr bwMode="auto">
          <a:xfrm>
            <a:off x="1619250" y="765175"/>
            <a:ext cx="869950" cy="531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DATA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DA1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COUNT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DA2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DATA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STACK1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STACK1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CONSEG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START: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rgbClr val="FFC000"/>
                </a:solidFill>
                <a:latin typeface="宋体" panose="02010600030101010101" pitchFamily="2" charset="-122"/>
              </a:rPr>
              <a:t>LOP1:</a:t>
            </a:r>
            <a:endParaRPr lang="en-US" altLang="zh-CN" b="1">
              <a:solidFill>
                <a:srgbClr val="FFC000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rgbClr val="FFC000"/>
                </a:solidFill>
                <a:latin typeface="宋体" panose="02010600030101010101" pitchFamily="2" charset="-122"/>
              </a:rPr>
              <a:t>LOP2:</a:t>
            </a:r>
            <a:endParaRPr lang="en-US" altLang="zh-CN" b="1">
              <a:solidFill>
                <a:srgbClr val="FFC000"/>
              </a:solidFill>
              <a:latin typeface="宋体" panose="0201060003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50179" name="Text Box 5"/>
          <p:cNvSpPr txBox="1">
            <a:spLocks noChangeArrowheads="1"/>
          </p:cNvSpPr>
          <p:nvPr/>
        </p:nvSpPr>
        <p:spPr bwMode="auto">
          <a:xfrm>
            <a:off x="3132138" y="765175"/>
            <a:ext cx="2927350" cy="585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SEGMENT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DB  ‘ABCDEFGHIJKLMNOP’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EQU  $-DA1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DB   COUNT  DUP(0)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ENDS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SEGMENT  PARA  STACK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DW   20H DUP(0)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ENDS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SEGMENT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ASSUME  CS:COSEG,DS:DATA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MOV   AX,DATA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MOV   DS,AX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LEA   SI,DA1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LEA   DI,DA2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MOV   CX,COUNT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MOV   AL,[SI]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MOV   DL,0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rgbClr val="FFFF00"/>
                </a:solidFill>
                <a:latin typeface="宋体" panose="02010600030101010101" pitchFamily="2" charset="-122"/>
              </a:rPr>
              <a:t>CMP   AL,0</a:t>
            </a:r>
            <a:endParaRPr lang="en-US" altLang="zh-CN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rgbClr val="FFFF00"/>
                </a:solidFill>
                <a:latin typeface="宋体" panose="02010600030101010101" pitchFamily="2" charset="-122"/>
              </a:rPr>
              <a:t>JE    NEXT</a:t>
            </a:r>
            <a:endParaRPr lang="en-US" altLang="zh-CN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SHR   AL,1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JNC   EE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50180" name="Text Box 6"/>
          <p:cNvSpPr txBox="1">
            <a:spLocks noChangeArrowheads="1"/>
          </p:cNvSpPr>
          <p:nvPr/>
        </p:nvSpPr>
        <p:spPr bwMode="auto">
          <a:xfrm>
            <a:off x="5867400" y="4076700"/>
            <a:ext cx="247015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；取字符串首址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；取存统计个数首址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；从字符串中取一字符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；置计数器初值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；代码为全‘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0’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？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；是，退出循环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；否，代码右移一位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；是‘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1’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吗？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50181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D9EC27E7-8EC6-452A-822B-4A84FFC561C5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2"/>
          <p:cNvSpPr txBox="1">
            <a:spLocks noChangeArrowheads="1"/>
          </p:cNvSpPr>
          <p:nvPr/>
        </p:nvSpPr>
        <p:spPr bwMode="auto">
          <a:xfrm>
            <a:off x="3203575" y="620713"/>
            <a:ext cx="16700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INC   DL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rgbClr val="FFC000"/>
                </a:solidFill>
                <a:latin typeface="宋体" panose="02010600030101010101" pitchFamily="2" charset="-122"/>
              </a:rPr>
              <a:t>JMP   LOP2</a:t>
            </a:r>
            <a:endParaRPr lang="en-US" altLang="zh-CN" b="1">
              <a:solidFill>
                <a:srgbClr val="FFC000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MOV   [DI],DL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INC   SI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INC   DI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rgbClr val="FFC000"/>
                </a:solidFill>
                <a:latin typeface="宋体" panose="02010600030101010101" pitchFamily="2" charset="-122"/>
              </a:rPr>
              <a:t>LOOP  LOP1</a:t>
            </a:r>
            <a:endParaRPr lang="en-US" altLang="zh-CN" b="1">
              <a:solidFill>
                <a:srgbClr val="FFC000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MOV   AH,4CH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INC   21H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ENDS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END   START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51202" name="Text Box 3"/>
          <p:cNvSpPr txBox="1">
            <a:spLocks noChangeArrowheads="1"/>
          </p:cNvSpPr>
          <p:nvPr/>
        </p:nvSpPr>
        <p:spPr bwMode="auto">
          <a:xfrm>
            <a:off x="1692275" y="620713"/>
            <a:ext cx="869950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EE: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NEXT: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CONSEG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51203" name="Line 4"/>
          <p:cNvSpPr>
            <a:spLocks noChangeShapeType="1"/>
          </p:cNvSpPr>
          <p:nvPr/>
        </p:nvSpPr>
        <p:spPr bwMode="auto">
          <a:xfrm>
            <a:off x="971550" y="3789363"/>
            <a:ext cx="79216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6011863" y="692150"/>
            <a:ext cx="16700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；是，计数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；继续内循环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；存统计个数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；修改指针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；继续外循环 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51205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97F8F13B-FAF6-45C0-B6D8-635BFE70E5F8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882650" y="981075"/>
            <a:ext cx="7793038" cy="623888"/>
          </a:xfrm>
        </p:spPr>
        <p:txBody>
          <a:bodyPr/>
          <a:lstStyle/>
          <a:p>
            <a:pPr eaLnBrk="1" hangingPunct="1"/>
            <a:r>
              <a:rPr lang="zh-CN" altLang="en-US"/>
              <a:t>程序结构</a:t>
            </a:r>
            <a:endParaRPr lang="zh-CN" altLang="en-US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909763"/>
            <a:ext cx="8001000" cy="17605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FF00"/>
              </a:buClr>
            </a:pPr>
            <a:r>
              <a:rPr lang="zh-CN" altLang="en-US"/>
              <a:t>过程</a:t>
            </a:r>
            <a:endParaRPr lang="zh-CN" altLang="en-US"/>
          </a:p>
          <a:p>
            <a:pPr eaLnBrk="1" hangingPunct="1">
              <a:lnSpc>
                <a:spcPct val="90000"/>
              </a:lnSpc>
              <a:buClr>
                <a:srgbClr val="FFFF00"/>
              </a:buClr>
            </a:pPr>
            <a:r>
              <a:rPr lang="zh-CN" altLang="en-US"/>
              <a:t>主调过程（主程序）</a:t>
            </a:r>
            <a:endParaRPr lang="zh-CN" altLang="en-US"/>
          </a:p>
          <a:p>
            <a:pPr eaLnBrk="1" hangingPunct="1">
              <a:lnSpc>
                <a:spcPct val="90000"/>
              </a:lnSpc>
              <a:buClr>
                <a:srgbClr val="FFFF00"/>
              </a:buClr>
            </a:pPr>
            <a:r>
              <a:rPr lang="zh-CN" altLang="en-US"/>
              <a:t>被调过程（子程序）</a:t>
            </a:r>
            <a:endParaRPr lang="zh-CN" altLang="en-US"/>
          </a:p>
          <a:p>
            <a:pPr eaLnBrk="1" hangingPunct="1">
              <a:lnSpc>
                <a:spcPct val="90000"/>
              </a:lnSpc>
              <a:buClr>
                <a:srgbClr val="FFFF00"/>
              </a:buClr>
            </a:pPr>
            <a:endParaRPr lang="zh-CN" altLang="en-US"/>
          </a:p>
        </p:txBody>
      </p:sp>
      <p:grpSp>
        <p:nvGrpSpPr>
          <p:cNvPr id="52227" name="Group 10"/>
          <p:cNvGrpSpPr/>
          <p:nvPr/>
        </p:nvGrpSpPr>
        <p:grpSpPr bwMode="auto">
          <a:xfrm>
            <a:off x="1042988" y="3716338"/>
            <a:ext cx="6248400" cy="2057400"/>
            <a:chOff x="240" y="2592"/>
            <a:chExt cx="3936" cy="1296"/>
          </a:xfrm>
        </p:grpSpPr>
        <p:sp>
          <p:nvSpPr>
            <p:cNvPr id="52228" name="Text Box 11"/>
            <p:cNvSpPr txBox="1">
              <a:spLocks noChangeArrowheads="1"/>
            </p:cNvSpPr>
            <p:nvPr/>
          </p:nvSpPr>
          <p:spPr bwMode="auto">
            <a:xfrm>
              <a:off x="2592" y="2592"/>
              <a:ext cx="100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查找程序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2229" name="Text Box 12"/>
            <p:cNvSpPr txBox="1">
              <a:spLocks noChangeArrowheads="1"/>
            </p:cNvSpPr>
            <p:nvPr/>
          </p:nvSpPr>
          <p:spPr bwMode="auto">
            <a:xfrm>
              <a:off x="240" y="3600"/>
              <a:ext cx="96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字符输入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2230" name="Text Box 13"/>
            <p:cNvSpPr txBox="1">
              <a:spLocks noChangeArrowheads="1"/>
            </p:cNvSpPr>
            <p:nvPr/>
          </p:nvSpPr>
          <p:spPr bwMode="auto">
            <a:xfrm>
              <a:off x="1344" y="3600"/>
              <a:ext cx="91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串输入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2231" name="Text Box 14"/>
            <p:cNvSpPr txBox="1">
              <a:spLocks noChangeArrowheads="1"/>
            </p:cNvSpPr>
            <p:nvPr/>
          </p:nvSpPr>
          <p:spPr bwMode="auto">
            <a:xfrm>
              <a:off x="2448" y="3600"/>
              <a:ext cx="57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查找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2232" name="Text Box 15"/>
            <p:cNvSpPr txBox="1">
              <a:spLocks noChangeArrowheads="1"/>
            </p:cNvSpPr>
            <p:nvPr/>
          </p:nvSpPr>
          <p:spPr bwMode="auto">
            <a:xfrm>
              <a:off x="3264" y="3600"/>
              <a:ext cx="91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结果输出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2233" name="Line 16"/>
            <p:cNvSpPr>
              <a:spLocks noChangeShapeType="1"/>
            </p:cNvSpPr>
            <p:nvPr/>
          </p:nvSpPr>
          <p:spPr bwMode="auto">
            <a:xfrm>
              <a:off x="576" y="3408"/>
              <a:ext cx="321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4" name="Line 17"/>
            <p:cNvSpPr>
              <a:spLocks noChangeShapeType="1"/>
            </p:cNvSpPr>
            <p:nvPr/>
          </p:nvSpPr>
          <p:spPr bwMode="auto">
            <a:xfrm>
              <a:off x="576" y="3408"/>
              <a:ext cx="0" cy="19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5" name="Line 18"/>
            <p:cNvSpPr>
              <a:spLocks noChangeShapeType="1"/>
            </p:cNvSpPr>
            <p:nvPr/>
          </p:nvSpPr>
          <p:spPr bwMode="auto">
            <a:xfrm>
              <a:off x="1776" y="3408"/>
              <a:ext cx="0" cy="19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6" name="Line 19"/>
            <p:cNvSpPr>
              <a:spLocks noChangeShapeType="1"/>
            </p:cNvSpPr>
            <p:nvPr/>
          </p:nvSpPr>
          <p:spPr bwMode="auto">
            <a:xfrm>
              <a:off x="2736" y="3408"/>
              <a:ext cx="0" cy="19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7" name="Line 20"/>
            <p:cNvSpPr>
              <a:spLocks noChangeShapeType="1"/>
            </p:cNvSpPr>
            <p:nvPr/>
          </p:nvSpPr>
          <p:spPr bwMode="auto">
            <a:xfrm>
              <a:off x="3792" y="3408"/>
              <a:ext cx="0" cy="19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8" name="Line 21"/>
            <p:cNvSpPr>
              <a:spLocks noChangeShapeType="1"/>
            </p:cNvSpPr>
            <p:nvPr/>
          </p:nvSpPr>
          <p:spPr bwMode="auto">
            <a:xfrm flipV="1">
              <a:off x="3072" y="2880"/>
              <a:ext cx="0" cy="52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286" name="Rectangle 22"/>
          <p:cNvSpPr>
            <a:spLocks noChangeArrowheads="1"/>
          </p:cNvSpPr>
          <p:nvPr/>
        </p:nvSpPr>
        <p:spPr bwMode="auto">
          <a:xfrm>
            <a:off x="1371600" y="114300"/>
            <a:ext cx="536098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3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四、子程序设计</a:t>
            </a:r>
            <a:endParaRPr lang="zh-CN" altLang="en-US" sz="300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8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16038" y="212725"/>
            <a:ext cx="7793037" cy="623888"/>
          </a:xfrm>
        </p:spPr>
        <p:txBody>
          <a:bodyPr/>
          <a:lstStyle/>
          <a:p>
            <a:pPr eaLnBrk="1" hangingPunct="1"/>
            <a:r>
              <a:rPr lang="zh-CN" altLang="en-US"/>
              <a:t>过程</a:t>
            </a:r>
            <a:endParaRPr lang="zh-CN" altLang="en-US"/>
          </a:p>
        </p:txBody>
      </p:sp>
      <p:sp>
        <p:nvSpPr>
          <p:cNvPr id="140291" name="Rectangle 1027"/>
          <p:cNvSpPr>
            <a:spLocks noGrp="1" noChangeArrowheads="1"/>
          </p:cNvSpPr>
          <p:nvPr>
            <p:ph idx="1"/>
          </p:nvPr>
        </p:nvSpPr>
        <p:spPr>
          <a:xfrm>
            <a:off x="900113" y="1412875"/>
            <a:ext cx="7743825" cy="3873500"/>
          </a:xfrm>
        </p:spPr>
        <p:txBody>
          <a:bodyPr/>
          <a:lstStyle/>
          <a:p>
            <a:pPr eaLnBrk="1" hangingPunct="1">
              <a:buClr>
                <a:srgbClr val="FFFF00"/>
              </a:buClr>
            </a:pPr>
            <a:r>
              <a:rPr lang="zh-CN" altLang="en-US" sz="3200"/>
              <a:t>过程定义</a:t>
            </a:r>
            <a:endParaRPr lang="zh-CN" altLang="en-US" sz="3200"/>
          </a:p>
          <a:p>
            <a:pPr eaLnBrk="1" hangingPunct="1">
              <a:buClr>
                <a:srgbClr val="FFFF00"/>
              </a:buClr>
            </a:pPr>
            <a:r>
              <a:rPr lang="zh-CN" altLang="en-US" sz="3200"/>
              <a:t>过程调用</a:t>
            </a:r>
            <a:endParaRPr lang="zh-CN" altLang="en-US" sz="3200"/>
          </a:p>
          <a:p>
            <a:pPr eaLnBrk="1" hangingPunct="1">
              <a:buClr>
                <a:srgbClr val="FFFF00"/>
              </a:buClr>
            </a:pPr>
            <a:r>
              <a:rPr lang="zh-CN" altLang="en-US" sz="3200"/>
              <a:t>过程返回</a:t>
            </a:r>
            <a:endParaRPr lang="zh-CN" altLang="en-US" sz="3200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/>
      <p:bldP spid="140291" grpId="0" bldLvl="5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过程定义</a:t>
            </a:r>
            <a:endParaRPr lang="zh-CN" altLang="en-US"/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5486400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过程名	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PROC	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类型</a:t>
            </a:r>
            <a:endParaRPr lang="zh-CN" altLang="en-US" sz="280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	语句</a:t>
            </a:r>
            <a:endParaRPr lang="zh-CN" altLang="en-US" sz="280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	语句</a:t>
            </a:r>
            <a:endParaRPr lang="zh-CN" altLang="en-US" sz="280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sz="280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过程名	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ENDP</a:t>
            </a:r>
            <a:endParaRPr lang="en-US" altLang="zh-CN" sz="280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5940425" y="1916113"/>
            <a:ext cx="2819400" cy="13112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latin typeface="Times New Roman" panose="02020603050405020304" pitchFamily="18" charset="0"/>
              </a:rPr>
              <a:t>NEAR</a:t>
            </a:r>
            <a:endParaRPr lang="en-US" altLang="zh-CN" sz="32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3200">
                <a:latin typeface="Times New Roman" panose="02020603050405020304" pitchFamily="18" charset="0"/>
              </a:rPr>
              <a:t>FAR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13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4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4" grpId="0"/>
      <p:bldP spid="141315" grpId="0" build="p"/>
      <p:bldP spid="141316" grpId="0" animBg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子程序设计方法</a:t>
            </a:r>
            <a:endParaRPr lang="zh-CN" altLang="en-US"/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268413"/>
            <a:ext cx="7993062" cy="48244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1</a:t>
            </a:r>
            <a:r>
              <a:rPr lang="zh-CN" altLang="en-US"/>
              <a:t>、适度地划分并确定子程序功能</a:t>
            </a:r>
            <a:endParaRPr lang="zh-CN" altLang="en-US"/>
          </a:p>
          <a:p>
            <a:pPr lvl="1" eaLnBrk="1" hangingPunct="1">
              <a:buClr>
                <a:srgbClr val="FFFF00"/>
              </a:buClr>
            </a:pPr>
            <a:r>
              <a:rPr lang="zh-CN" altLang="en-US"/>
              <a:t>具有独立功能的程序作为一个模块</a:t>
            </a:r>
            <a:endParaRPr lang="zh-CN" altLang="en-US"/>
          </a:p>
          <a:p>
            <a:pPr lvl="1" eaLnBrk="1" hangingPunct="1">
              <a:buClr>
                <a:srgbClr val="FFFF00"/>
              </a:buClr>
            </a:pPr>
            <a:r>
              <a:rPr lang="zh-CN" altLang="en-US"/>
              <a:t>多次出现的程序段独立出来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2</a:t>
            </a:r>
            <a:r>
              <a:rPr lang="zh-CN" altLang="en-US"/>
              <a:t>、选择适当的参量传递途径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3</a:t>
            </a:r>
            <a:r>
              <a:rPr lang="zh-CN" altLang="en-US"/>
              <a:t>、信息的保存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4</a:t>
            </a:r>
            <a:r>
              <a:rPr lang="zh-CN" altLang="en-US"/>
              <a:t>、编写子程序的文字说明</a:t>
            </a:r>
            <a:endParaRPr lang="zh-CN" altLang="en-US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2"/>
          <p:cNvSpPr txBox="1">
            <a:spLocks noChangeArrowheads="1"/>
          </p:cNvSpPr>
          <p:nvPr/>
        </p:nvSpPr>
        <p:spPr bwMode="auto">
          <a:xfrm>
            <a:off x="250825" y="1325563"/>
            <a:ext cx="5832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在调用程序中保存信息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6322" name="Text Box 4"/>
          <p:cNvSpPr txBox="1">
            <a:spLocks noChangeArrowheads="1"/>
          </p:cNvSpPr>
          <p:nvPr/>
        </p:nvSpPr>
        <p:spPr bwMode="auto">
          <a:xfrm>
            <a:off x="1917700" y="2355850"/>
            <a:ext cx="979488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: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PUSH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PUSH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PUSH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CALL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POP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POP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POP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: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56323" name="Text Box 5"/>
          <p:cNvSpPr txBox="1">
            <a:spLocks noChangeArrowheads="1"/>
          </p:cNvSpPr>
          <p:nvPr/>
        </p:nvSpPr>
        <p:spPr bwMode="auto">
          <a:xfrm>
            <a:off x="3449638" y="2359025"/>
            <a:ext cx="17272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AX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BX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CX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SUB_PROC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CX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BX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AX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56324" name="Text Box 6"/>
          <p:cNvSpPr txBox="1">
            <a:spLocks noChangeArrowheads="1"/>
          </p:cNvSpPr>
          <p:nvPr/>
        </p:nvSpPr>
        <p:spPr bwMode="auto">
          <a:xfrm>
            <a:off x="5537200" y="2359025"/>
            <a:ext cx="201295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；保存信息</a:t>
            </a:r>
            <a:endParaRPr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；调用子程序</a:t>
            </a:r>
            <a:endParaRPr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；恢复信息</a:t>
            </a:r>
            <a:endParaRPr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56325" name="Rectangle 8"/>
          <p:cNvSpPr>
            <a:spLocks noChangeArrowheads="1"/>
          </p:cNvSpPr>
          <p:nvPr/>
        </p:nvSpPr>
        <p:spPr bwMode="auto">
          <a:xfrm>
            <a:off x="1331913" y="260350"/>
            <a:ext cx="2216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FFF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FFFF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信息的保存</a:t>
            </a:r>
            <a:endParaRPr lang="zh-CN" altLang="en-US" sz="3200">
              <a:solidFill>
                <a:srgbClr val="FFFF00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2"/>
          <p:cNvSpPr txBox="1">
            <a:spLocks noChangeArrowheads="1"/>
          </p:cNvSpPr>
          <p:nvPr/>
        </p:nvSpPr>
        <p:spPr bwMode="auto">
          <a:xfrm>
            <a:off x="519113" y="981075"/>
            <a:ext cx="38369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在子程序中保存信息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971550" y="1428750"/>
            <a:ext cx="18796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SUB_PTOC1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SUB_PROC1</a:t>
            </a:r>
            <a:endParaRPr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3132138" y="1412875"/>
            <a:ext cx="1541462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PROC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PUSH  BX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PUSH  CX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PUSH  SI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PUSH  BP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: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: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POP   BP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POP   SI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POP   CX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POP   BX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RET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ENDP</a:t>
            </a:r>
            <a:endParaRPr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57348" name="AutoShape 6"/>
          <p:cNvSpPr/>
          <p:nvPr/>
        </p:nvSpPr>
        <p:spPr bwMode="auto">
          <a:xfrm>
            <a:off x="5003800" y="3141663"/>
            <a:ext cx="215900" cy="865187"/>
          </a:xfrm>
          <a:prstGeom prst="rightBrace">
            <a:avLst>
              <a:gd name="adj1" fmla="val 33357"/>
              <a:gd name="adj2" fmla="val 50000"/>
            </a:avLst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57349" name="Text Box 7"/>
          <p:cNvSpPr txBox="1">
            <a:spLocks noChangeArrowheads="1"/>
          </p:cNvSpPr>
          <p:nvPr/>
        </p:nvSpPr>
        <p:spPr bwMode="auto">
          <a:xfrm>
            <a:off x="5372100" y="3284538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子程序功能的指令序列</a:t>
            </a:r>
            <a:endParaRPr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57350" name="Rectangle 10"/>
          <p:cNvSpPr>
            <a:spLocks noChangeArrowheads="1"/>
          </p:cNvSpPr>
          <p:nvPr/>
        </p:nvSpPr>
        <p:spPr bwMode="auto">
          <a:xfrm>
            <a:off x="1331913" y="260350"/>
            <a:ext cx="2216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FFF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FFFF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信息的保存</a:t>
            </a:r>
            <a:endParaRPr lang="zh-CN" altLang="en-US" sz="3200">
              <a:solidFill>
                <a:srgbClr val="FFFF00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313" y="5715000"/>
            <a:ext cx="414337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注意：必须保持堆栈平衡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编写子程序的文字说明</a:t>
            </a:r>
            <a:endParaRPr lang="zh-CN" altLang="en-US"/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900113" y="1276350"/>
            <a:ext cx="6234112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sz="3200">
                <a:solidFill>
                  <a:srgbClr val="00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过程的名字</a:t>
            </a:r>
            <a:endParaRPr lang="zh-CN" altLang="en-US" sz="3200">
              <a:solidFill>
                <a:srgbClr val="00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Char char="•"/>
            </a:pPr>
            <a:r>
              <a:rPr lang="zh-CN" altLang="en-US" sz="3200">
                <a:solidFill>
                  <a:srgbClr val="00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过程的功能描述</a:t>
            </a:r>
            <a:endParaRPr lang="zh-CN" altLang="en-US" sz="3200">
              <a:solidFill>
                <a:srgbClr val="00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Char char="•"/>
            </a:pPr>
            <a:r>
              <a:rPr lang="zh-CN" altLang="en-US" sz="3200">
                <a:solidFill>
                  <a:srgbClr val="00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过程的入口参数</a:t>
            </a:r>
            <a:endParaRPr lang="zh-CN" altLang="en-US" sz="3200">
              <a:solidFill>
                <a:srgbClr val="00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Char char="•"/>
            </a:pPr>
            <a:r>
              <a:rPr lang="zh-CN" altLang="en-US" sz="3200">
                <a:solidFill>
                  <a:srgbClr val="00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过程的出口参数</a:t>
            </a:r>
            <a:endParaRPr lang="zh-CN" altLang="en-US" sz="3200">
              <a:solidFill>
                <a:srgbClr val="00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Char char="•"/>
            </a:pPr>
            <a:r>
              <a:rPr lang="zh-CN" altLang="en-US" sz="3200">
                <a:solidFill>
                  <a:srgbClr val="00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过程中用到的寄存器、存储单元</a:t>
            </a:r>
            <a:endParaRPr lang="zh-CN" altLang="en-US" sz="3200">
              <a:solidFill>
                <a:srgbClr val="00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Char char="•"/>
            </a:pPr>
            <a:r>
              <a:rPr lang="zh-CN" altLang="en-US" sz="3200">
                <a:solidFill>
                  <a:srgbClr val="00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被此过程调用的其他过程</a:t>
            </a:r>
            <a:endParaRPr lang="zh-CN" altLang="en-US" sz="3200">
              <a:solidFill>
                <a:srgbClr val="00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/>
      <p:bldP spid="1454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314325"/>
            <a:ext cx="7772400" cy="522288"/>
          </a:xfrm>
        </p:spPr>
        <p:txBody>
          <a:bodyPr/>
          <a:lstStyle/>
          <a:p>
            <a:pPr eaLnBrk="1" hangingPunct="1"/>
            <a:r>
              <a:rPr lang="zh-CN" altLang="en-US" sz="3000"/>
              <a:t>二、分支程序设计</a:t>
            </a:r>
            <a:endParaRPr lang="zh-CN" altLang="en-US" sz="3000"/>
          </a:p>
        </p:txBody>
      </p:sp>
      <p:grpSp>
        <p:nvGrpSpPr>
          <p:cNvPr id="2" name="Group 1054"/>
          <p:cNvGrpSpPr/>
          <p:nvPr/>
        </p:nvGrpSpPr>
        <p:grpSpPr bwMode="auto">
          <a:xfrm>
            <a:off x="4572000" y="1603375"/>
            <a:ext cx="4191000" cy="3362325"/>
            <a:chOff x="2880" y="1010"/>
            <a:chExt cx="2640" cy="2118"/>
          </a:xfrm>
        </p:grpSpPr>
        <p:sp>
          <p:nvSpPr>
            <p:cNvPr id="9219" name="AutoShape 1035"/>
            <p:cNvSpPr>
              <a:spLocks noChangeArrowheads="1"/>
            </p:cNvSpPr>
            <p:nvPr/>
          </p:nvSpPr>
          <p:spPr bwMode="auto">
            <a:xfrm>
              <a:off x="3600" y="1296"/>
              <a:ext cx="1296" cy="432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400">
                  <a:latin typeface="Times New Roman" panose="02020603050405020304" pitchFamily="18" charset="0"/>
                </a:rPr>
                <a:t>条件满足？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20" name="AutoShape 1036"/>
            <p:cNvSpPr>
              <a:spLocks noChangeArrowheads="1"/>
            </p:cNvSpPr>
            <p:nvPr/>
          </p:nvSpPr>
          <p:spPr bwMode="auto">
            <a:xfrm>
              <a:off x="2880" y="2160"/>
              <a:ext cx="960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400">
                  <a:latin typeface="Times New Roman" panose="02020603050405020304" pitchFamily="18" charset="0"/>
                </a:rPr>
                <a:t>语句1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21" name="AutoShape 1037"/>
            <p:cNvSpPr>
              <a:spLocks noChangeArrowheads="1"/>
            </p:cNvSpPr>
            <p:nvPr/>
          </p:nvSpPr>
          <p:spPr bwMode="auto">
            <a:xfrm>
              <a:off x="4560" y="2205"/>
              <a:ext cx="960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400">
                  <a:latin typeface="Times New Roman" panose="02020603050405020304" pitchFamily="18" charset="0"/>
                </a:rPr>
                <a:t>语句2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22" name="Line 1038"/>
            <p:cNvSpPr>
              <a:spLocks noChangeShapeType="1"/>
            </p:cNvSpPr>
            <p:nvPr/>
          </p:nvSpPr>
          <p:spPr bwMode="auto">
            <a:xfrm>
              <a:off x="4272" y="1010"/>
              <a:ext cx="0" cy="28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" name="Freeform 1039"/>
            <p:cNvSpPr>
              <a:spLocks noChangeArrowheads="1"/>
            </p:cNvSpPr>
            <p:nvPr/>
          </p:nvSpPr>
          <p:spPr bwMode="auto">
            <a:xfrm>
              <a:off x="3312" y="1488"/>
              <a:ext cx="288" cy="672"/>
            </a:xfrm>
            <a:custGeom>
              <a:avLst/>
              <a:gdLst>
                <a:gd name="T0" fmla="*/ 288 w 288"/>
                <a:gd name="T1" fmla="*/ 0 h 672"/>
                <a:gd name="T2" fmla="*/ 0 w 288"/>
                <a:gd name="T3" fmla="*/ 0 h 672"/>
                <a:gd name="T4" fmla="*/ 0 w 288"/>
                <a:gd name="T5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672">
                  <a:moveTo>
                    <a:pt x="288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952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4" name="Freeform 1040"/>
            <p:cNvSpPr>
              <a:spLocks noChangeArrowheads="1"/>
            </p:cNvSpPr>
            <p:nvPr/>
          </p:nvSpPr>
          <p:spPr bwMode="auto">
            <a:xfrm>
              <a:off x="4896" y="1488"/>
              <a:ext cx="288" cy="720"/>
            </a:xfrm>
            <a:custGeom>
              <a:avLst/>
              <a:gdLst>
                <a:gd name="T0" fmla="*/ 0 w 288"/>
                <a:gd name="T1" fmla="*/ 0 h 720"/>
                <a:gd name="T2" fmla="*/ 288 w 288"/>
                <a:gd name="T3" fmla="*/ 0 h 720"/>
                <a:gd name="T4" fmla="*/ 288 w 288"/>
                <a:gd name="T5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720">
                  <a:moveTo>
                    <a:pt x="0" y="0"/>
                  </a:moveTo>
                  <a:lnTo>
                    <a:pt x="288" y="0"/>
                  </a:lnTo>
                  <a:lnTo>
                    <a:pt x="288" y="720"/>
                  </a:lnTo>
                </a:path>
              </a:pathLst>
            </a:custGeom>
            <a:noFill/>
            <a:ln w="952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" name="Freeform 1041"/>
            <p:cNvSpPr>
              <a:spLocks noChangeArrowheads="1"/>
            </p:cNvSpPr>
            <p:nvPr/>
          </p:nvSpPr>
          <p:spPr bwMode="auto">
            <a:xfrm>
              <a:off x="3312" y="2478"/>
              <a:ext cx="1632" cy="336"/>
            </a:xfrm>
            <a:custGeom>
              <a:avLst/>
              <a:gdLst>
                <a:gd name="T0" fmla="*/ 0 w 1632"/>
                <a:gd name="T1" fmla="*/ 48 h 336"/>
                <a:gd name="T2" fmla="*/ 0 w 1632"/>
                <a:gd name="T3" fmla="*/ 336 h 336"/>
                <a:gd name="T4" fmla="*/ 1632 w 1632"/>
                <a:gd name="T5" fmla="*/ 336 h 336"/>
                <a:gd name="T6" fmla="*/ 1632 w 1632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32" h="336">
                  <a:moveTo>
                    <a:pt x="0" y="48"/>
                  </a:moveTo>
                  <a:lnTo>
                    <a:pt x="0" y="336"/>
                  </a:lnTo>
                  <a:lnTo>
                    <a:pt x="1632" y="336"/>
                  </a:lnTo>
                  <a:lnTo>
                    <a:pt x="1632" y="0"/>
                  </a:lnTo>
                </a:path>
              </a:pathLst>
            </a:cu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6" name="Line 1042"/>
            <p:cNvSpPr>
              <a:spLocks noChangeShapeType="1"/>
            </p:cNvSpPr>
            <p:nvPr/>
          </p:nvSpPr>
          <p:spPr bwMode="auto">
            <a:xfrm>
              <a:off x="4224" y="2840"/>
              <a:ext cx="0" cy="28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" name="Text Box 1043"/>
            <p:cNvSpPr txBox="1">
              <a:spLocks noChangeArrowheads="1"/>
            </p:cNvSpPr>
            <p:nvPr/>
          </p:nvSpPr>
          <p:spPr bwMode="auto">
            <a:xfrm>
              <a:off x="3312" y="115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rgbClr val="FFFF00"/>
                  </a:solidFill>
                  <a:latin typeface="Times New Roman" panose="02020603050405020304" pitchFamily="18" charset="0"/>
                </a:rPr>
                <a:t>Y</a:t>
              </a:r>
              <a:endPara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28" name="Text Box 1044"/>
            <p:cNvSpPr txBox="1">
              <a:spLocks noChangeArrowheads="1"/>
            </p:cNvSpPr>
            <p:nvPr/>
          </p:nvSpPr>
          <p:spPr bwMode="auto">
            <a:xfrm>
              <a:off x="4896" y="120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rgbClr val="FFFF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053"/>
          <p:cNvGrpSpPr/>
          <p:nvPr/>
        </p:nvGrpSpPr>
        <p:grpSpPr bwMode="auto">
          <a:xfrm>
            <a:off x="455613" y="1717675"/>
            <a:ext cx="3395662" cy="3079750"/>
            <a:chOff x="287" y="1082"/>
            <a:chExt cx="2139" cy="1940"/>
          </a:xfrm>
        </p:grpSpPr>
        <p:sp>
          <p:nvSpPr>
            <p:cNvPr id="9230" name="AutoShape 1027"/>
            <p:cNvSpPr>
              <a:spLocks noChangeArrowheads="1"/>
            </p:cNvSpPr>
            <p:nvPr/>
          </p:nvSpPr>
          <p:spPr bwMode="auto">
            <a:xfrm>
              <a:off x="287" y="1389"/>
              <a:ext cx="1474" cy="461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400">
                  <a:latin typeface="Times New Roman" panose="02020603050405020304" pitchFamily="18" charset="0"/>
                </a:rPr>
                <a:t>条件满足？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31" name="AutoShape 1028"/>
            <p:cNvSpPr>
              <a:spLocks noChangeArrowheads="1"/>
            </p:cNvSpPr>
            <p:nvPr/>
          </p:nvSpPr>
          <p:spPr bwMode="auto">
            <a:xfrm>
              <a:off x="479" y="2198"/>
              <a:ext cx="1092" cy="307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400">
                  <a:latin typeface="Times New Roman" panose="02020603050405020304" pitchFamily="18" charset="0"/>
                </a:rPr>
                <a:t>语句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32" name="Line 1029"/>
            <p:cNvSpPr>
              <a:spLocks noChangeShapeType="1"/>
            </p:cNvSpPr>
            <p:nvPr/>
          </p:nvSpPr>
          <p:spPr bwMode="auto">
            <a:xfrm>
              <a:off x="1020" y="1082"/>
              <a:ext cx="1" cy="307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" name="Line 1030"/>
            <p:cNvSpPr>
              <a:spLocks noChangeShapeType="1"/>
            </p:cNvSpPr>
            <p:nvPr/>
          </p:nvSpPr>
          <p:spPr bwMode="auto">
            <a:xfrm>
              <a:off x="1020" y="1865"/>
              <a:ext cx="1" cy="307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" name="Line 1031"/>
            <p:cNvSpPr>
              <a:spLocks noChangeShapeType="1"/>
            </p:cNvSpPr>
            <p:nvPr/>
          </p:nvSpPr>
          <p:spPr bwMode="auto">
            <a:xfrm>
              <a:off x="1019" y="2523"/>
              <a:ext cx="1" cy="499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Freeform 1032"/>
            <p:cNvSpPr>
              <a:spLocks noChangeArrowheads="1"/>
            </p:cNvSpPr>
            <p:nvPr/>
          </p:nvSpPr>
          <p:spPr bwMode="auto">
            <a:xfrm>
              <a:off x="1007" y="1627"/>
              <a:ext cx="1419" cy="1127"/>
            </a:xfrm>
            <a:custGeom>
              <a:avLst/>
              <a:gdLst>
                <a:gd name="T0" fmla="*/ 576 w 1248"/>
                <a:gd name="T1" fmla="*/ 0 h 1056"/>
                <a:gd name="T2" fmla="*/ 1248 w 1248"/>
                <a:gd name="T3" fmla="*/ 0 h 1056"/>
                <a:gd name="T4" fmla="*/ 1248 w 1248"/>
                <a:gd name="T5" fmla="*/ 1056 h 1056"/>
                <a:gd name="T6" fmla="*/ 0 w 1248"/>
                <a:gd name="T7" fmla="*/ 10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8" h="1056">
                  <a:moveTo>
                    <a:pt x="576" y="0"/>
                  </a:moveTo>
                  <a:lnTo>
                    <a:pt x="1248" y="0"/>
                  </a:lnTo>
                  <a:lnTo>
                    <a:pt x="1248" y="1056"/>
                  </a:lnTo>
                  <a:lnTo>
                    <a:pt x="0" y="1056"/>
                  </a:lnTo>
                </a:path>
              </a:pathLst>
            </a:custGeom>
            <a:noFill/>
            <a:ln w="952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" name="Text Box 1033"/>
            <p:cNvSpPr txBox="1">
              <a:spLocks noChangeArrowheads="1"/>
            </p:cNvSpPr>
            <p:nvPr/>
          </p:nvSpPr>
          <p:spPr bwMode="auto">
            <a:xfrm>
              <a:off x="1666" y="132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rgbClr val="FFFF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37" name="Text Box 1034"/>
            <p:cNvSpPr txBox="1">
              <a:spLocks noChangeArrowheads="1"/>
            </p:cNvSpPr>
            <p:nvPr/>
          </p:nvSpPr>
          <p:spPr bwMode="auto">
            <a:xfrm>
              <a:off x="1066" y="1865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rgbClr val="FFFF00"/>
                  </a:solidFill>
                  <a:latin typeface="Times New Roman" panose="02020603050405020304" pitchFamily="18" charset="0"/>
                </a:rPr>
                <a:t>Y</a:t>
              </a:r>
              <a:endPara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38" name="AutoShape 1045"/>
            <p:cNvSpPr>
              <a:spLocks noChangeArrowheads="1"/>
            </p:cNvSpPr>
            <p:nvPr/>
          </p:nvSpPr>
          <p:spPr bwMode="auto">
            <a:xfrm>
              <a:off x="287" y="1389"/>
              <a:ext cx="1474" cy="461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400">
                  <a:latin typeface="Times New Roman" panose="02020603050405020304" pitchFamily="18" charset="0"/>
                </a:rPr>
                <a:t>条件满足？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2575" y="188913"/>
            <a:ext cx="7772400" cy="676275"/>
          </a:xfrm>
        </p:spPr>
        <p:txBody>
          <a:bodyPr/>
          <a:lstStyle/>
          <a:p>
            <a:pPr eaLnBrk="1" hangingPunct="1"/>
            <a:r>
              <a:rPr lang="zh-CN" altLang="en-US"/>
              <a:t>过程调用</a:t>
            </a:r>
            <a:r>
              <a:rPr lang="zh-CN" altLang="en-US">
                <a:latin typeface="Arial" panose="020B0604020202020204" pitchFamily="34" charset="0"/>
              </a:rPr>
              <a:t>——</a:t>
            </a:r>
            <a:r>
              <a:rPr lang="zh-CN" altLang="en-US"/>
              <a:t>参数传递</a:t>
            </a:r>
            <a:endParaRPr lang="zh-CN" altLang="en-US"/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827088" y="1341438"/>
            <a:ext cx="6681787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FFFF"/>
              </a:buClr>
              <a:buFont typeface="Wingdings" panose="05000000000000000000" pitchFamily="2" charset="2"/>
              <a:buChar char="n"/>
            </a:pP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用寄存器传递</a:t>
            </a:r>
            <a:r>
              <a:rPr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—</a:t>
            </a: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适合参数较少情况</a:t>
            </a:r>
            <a:endParaRPr lang="zh-CN" altLang="en-US" sz="32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Clr>
                <a:srgbClr val="00FFFF"/>
              </a:buClr>
              <a:buFont typeface="Wingdings" panose="05000000000000000000" pitchFamily="2" charset="2"/>
              <a:buChar char="n"/>
            </a:pP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用地址表传递</a:t>
            </a:r>
            <a:r>
              <a:rPr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—</a:t>
            </a: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适合参数较多情况</a:t>
            </a:r>
            <a:endParaRPr lang="zh-CN" altLang="en-US" sz="32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Clr>
                <a:srgbClr val="00FFFF"/>
              </a:buClr>
              <a:buFont typeface="Wingdings" panose="05000000000000000000" pitchFamily="2" charset="2"/>
              <a:buChar char="n"/>
            </a:pP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用堆栈传递</a:t>
            </a:r>
            <a:r>
              <a:rPr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—</a:t>
            </a: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适合参数多情况</a:t>
            </a:r>
            <a:endParaRPr lang="zh-CN" altLang="en-US" sz="32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9395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4716C046-8ED8-4DFA-A090-0A5FE507526E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/>
      <p:bldP spid="16384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5651500" y="2555875"/>
            <a:ext cx="3192463" cy="3752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UPTOLW  PROC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         PUSHF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         CMP  </a:t>
            </a:r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rPr>
              <a:t>AL</a:t>
            </a:r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,  ‘A’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         JB  UP1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         CMP  </a:t>
            </a:r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rPr>
              <a:t>AL</a:t>
            </a:r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,  ‘Z’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         JA  UP1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         ADD  </a:t>
            </a:r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rPr>
              <a:t>AL</a:t>
            </a:r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,  ‘a’-‘A’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UP1: POPF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          RET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UPTOLW  ENDP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620713" y="1196975"/>
            <a:ext cx="48529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例：把大写字母改为小写字母</a:t>
            </a:r>
            <a:endParaRPr lang="zh-CN" altLang="en-US" sz="32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64870" name="Text Box 6"/>
          <p:cNvSpPr txBox="1">
            <a:spLocks noChangeArrowheads="1"/>
          </p:cNvSpPr>
          <p:nvPr/>
        </p:nvSpPr>
        <p:spPr bwMode="auto">
          <a:xfrm>
            <a:off x="298450" y="1773238"/>
            <a:ext cx="528161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；子程序名：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UPTOLW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功能：大写转换小写</a:t>
            </a:r>
            <a:endParaRPr lang="zh-CN" altLang="en-US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；入口参数：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AL=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待转字符</a:t>
            </a:r>
            <a:endParaRPr lang="zh-CN" altLang="en-US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；出口参数：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AL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中放转换完字符</a:t>
            </a:r>
            <a:endParaRPr lang="zh-CN" altLang="en-US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64871" name="Text Box 7"/>
          <p:cNvSpPr txBox="1">
            <a:spLocks noChangeArrowheads="1"/>
          </p:cNvSpPr>
          <p:nvPr/>
        </p:nvSpPr>
        <p:spPr bwMode="auto">
          <a:xfrm>
            <a:off x="1306513" y="4108450"/>
            <a:ext cx="23844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C000"/>
                </a:solidFill>
                <a:latin typeface="Times New Roman" panose="02020603050405020304" pitchFamily="18" charset="0"/>
              </a:rPr>
              <a:t>MOV  </a:t>
            </a:r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rPr>
              <a:t>AL</a:t>
            </a:r>
            <a:r>
              <a:rPr lang="en-US" altLang="zh-CN" sz="2400">
                <a:solidFill>
                  <a:srgbClr val="FFC000"/>
                </a:solidFill>
                <a:latin typeface="Times New Roman" panose="02020603050405020304" pitchFamily="18" charset="0"/>
              </a:rPr>
              <a:t>,  ‘R’</a:t>
            </a:r>
            <a:endParaRPr lang="en-US" altLang="zh-CN" sz="240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CALL  UPTOLW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rgbClr val="FFC000"/>
                </a:solidFill>
                <a:latin typeface="Times New Roman" panose="02020603050405020304" pitchFamily="18" charset="0"/>
              </a:rPr>
              <a:t>MOV  DL,  </a:t>
            </a:r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rPr>
              <a:t>AL</a:t>
            </a:r>
            <a:endParaRPr lang="en-US" altLang="zh-CN" sz="240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endParaRPr lang="zh-CN" altLang="en-US" sz="240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87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552575" y="188913"/>
            <a:ext cx="4964113" cy="676275"/>
          </a:xfrm>
        </p:spPr>
        <p:txBody>
          <a:bodyPr/>
          <a:lstStyle/>
          <a:p>
            <a:pPr eaLnBrk="1" hangingPunct="1"/>
            <a:r>
              <a:rPr lang="zh-CN" altLang="en-US"/>
              <a:t>过程调用</a:t>
            </a:r>
            <a:r>
              <a:rPr lang="zh-CN" altLang="en-US">
                <a:latin typeface="Arial" panose="020B0604020202020204" pitchFamily="34" charset="0"/>
              </a:rPr>
              <a:t>——</a:t>
            </a:r>
            <a:r>
              <a:rPr lang="zh-CN" altLang="en-US"/>
              <a:t>寄存器传递</a:t>
            </a:r>
            <a:endParaRPr lang="zh-CN" altLang="en-US"/>
          </a:p>
        </p:txBody>
      </p:sp>
      <p:sp>
        <p:nvSpPr>
          <p:cNvPr id="60422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E76BA304-0F43-4CC1-91EB-752EB84CCBD7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4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4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4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4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4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4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4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4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 animBg="1"/>
      <p:bldP spid="164869" grpId="0"/>
      <p:bldP spid="164870" grpId="0" build="p"/>
      <p:bldP spid="164871" grpId="0"/>
      <p:bldP spid="16487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1" name="Group 4"/>
          <p:cNvGrpSpPr/>
          <p:nvPr/>
        </p:nvGrpSpPr>
        <p:grpSpPr bwMode="auto">
          <a:xfrm>
            <a:off x="2698750" y="981075"/>
            <a:ext cx="5761038" cy="5335588"/>
            <a:chOff x="612" y="618"/>
            <a:chExt cx="3629" cy="3361"/>
          </a:xfrm>
        </p:grpSpPr>
        <p:sp>
          <p:nvSpPr>
            <p:cNvPr id="61442" name="AutoShape 5"/>
            <p:cNvSpPr>
              <a:spLocks noChangeArrowheads="1"/>
            </p:cNvSpPr>
            <p:nvPr/>
          </p:nvSpPr>
          <p:spPr bwMode="auto">
            <a:xfrm>
              <a:off x="1882" y="618"/>
              <a:ext cx="953" cy="227"/>
            </a:xfrm>
            <a:prstGeom prst="flowChartAlternateProcess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endParaRPr lang="zh-CN" altLang="en-US"/>
            </a:p>
          </p:txBody>
        </p:sp>
        <p:sp>
          <p:nvSpPr>
            <p:cNvPr id="61443" name="Text Box 6"/>
            <p:cNvSpPr txBox="1">
              <a:spLocks noChangeArrowheads="1"/>
            </p:cNvSpPr>
            <p:nvPr/>
          </p:nvSpPr>
          <p:spPr bwMode="auto">
            <a:xfrm>
              <a:off x="1973" y="618"/>
              <a:ext cx="8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SQR - PROC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1444" name="Text Box 7"/>
            <p:cNvSpPr txBox="1">
              <a:spLocks noChangeArrowheads="1"/>
            </p:cNvSpPr>
            <p:nvPr/>
          </p:nvSpPr>
          <p:spPr bwMode="auto">
            <a:xfrm>
              <a:off x="1610" y="981"/>
              <a:ext cx="1562" cy="41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  <a:latin typeface="宋体" panose="02010600030101010101" pitchFamily="2" charset="-122"/>
                </a:rPr>
                <a:t>置平方根初值  </a:t>
              </a: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CL&lt;==0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latin typeface="宋体" panose="02010600030101010101" pitchFamily="2" charset="-122"/>
                </a:rPr>
                <a:t>置奇数初值    </a:t>
              </a: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DX&lt;==1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1445" name="Text Box 8"/>
            <p:cNvSpPr txBox="1">
              <a:spLocks noChangeArrowheads="1"/>
            </p:cNvSpPr>
            <p:nvPr/>
          </p:nvSpPr>
          <p:spPr bwMode="auto">
            <a:xfrm>
              <a:off x="1519" y="1661"/>
              <a:ext cx="1706" cy="23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  <a:latin typeface="宋体" panose="02010600030101010101" pitchFamily="2" charset="-122"/>
                </a:rPr>
                <a:t>减奇数  </a:t>
              </a: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AX&lt;==</a:t>
              </a: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  <a:sym typeface="Wingdings" panose="05000000000000000000" pitchFamily="2" charset="2"/>
                </a:rPr>
                <a:t>(AX)-(DX)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1446" name="AutoShape 9"/>
            <p:cNvSpPr>
              <a:spLocks noChangeArrowheads="1"/>
            </p:cNvSpPr>
            <p:nvPr/>
          </p:nvSpPr>
          <p:spPr bwMode="auto">
            <a:xfrm>
              <a:off x="1918" y="2024"/>
              <a:ext cx="907" cy="317"/>
            </a:xfrm>
            <a:prstGeom prst="flowChartDecision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endParaRPr lang="zh-CN" altLang="en-US"/>
            </a:p>
          </p:txBody>
        </p:sp>
        <p:sp>
          <p:nvSpPr>
            <p:cNvPr id="61447" name="Text Box 10"/>
            <p:cNvSpPr txBox="1">
              <a:spLocks noChangeArrowheads="1"/>
            </p:cNvSpPr>
            <p:nvPr/>
          </p:nvSpPr>
          <p:spPr bwMode="auto">
            <a:xfrm>
              <a:off x="1973" y="2069"/>
              <a:ext cx="7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(AX)</a:t>
              </a:r>
              <a:r>
                <a:rPr lang="en-US" altLang="zh-CN" sz="1000">
                  <a:solidFill>
                    <a:schemeClr val="bg1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&gt;=0?</a:t>
              </a:r>
              <a:endParaRPr lang="en-US" altLang="zh-CN" sz="100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1448" name="Text Box 11"/>
            <p:cNvSpPr txBox="1">
              <a:spLocks noChangeArrowheads="1"/>
            </p:cNvSpPr>
            <p:nvPr/>
          </p:nvSpPr>
          <p:spPr bwMode="auto">
            <a:xfrm>
              <a:off x="1746" y="2523"/>
              <a:ext cx="1346" cy="23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  <a:latin typeface="宋体" panose="02010600030101010101" pitchFamily="2" charset="-122"/>
                </a:rPr>
                <a:t>计数  </a:t>
              </a: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CL&lt;==</a:t>
              </a: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  <a:sym typeface="Wingdings" panose="05000000000000000000" pitchFamily="2" charset="2"/>
                </a:rPr>
                <a:t>(CL)+1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1449" name="Text Box 12"/>
            <p:cNvSpPr txBox="1">
              <a:spLocks noChangeArrowheads="1"/>
            </p:cNvSpPr>
            <p:nvPr/>
          </p:nvSpPr>
          <p:spPr bwMode="auto">
            <a:xfrm>
              <a:off x="1386" y="3113"/>
              <a:ext cx="2066" cy="23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  <a:latin typeface="宋体" panose="02010600030101010101" pitchFamily="2" charset="-122"/>
                </a:rPr>
                <a:t>形成下一个奇数  </a:t>
              </a: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DX&lt;==</a:t>
              </a: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  <a:sym typeface="Wingdings" panose="05000000000000000000" pitchFamily="2" charset="2"/>
                </a:rPr>
                <a:t>(DX)+2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1450" name="AutoShape 13"/>
            <p:cNvSpPr>
              <a:spLocks noChangeArrowheads="1"/>
            </p:cNvSpPr>
            <p:nvPr/>
          </p:nvSpPr>
          <p:spPr bwMode="auto">
            <a:xfrm>
              <a:off x="1973" y="3748"/>
              <a:ext cx="953" cy="227"/>
            </a:xfrm>
            <a:prstGeom prst="flowChartAlternateProcess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endParaRPr lang="zh-CN" altLang="en-US"/>
            </a:p>
          </p:txBody>
        </p:sp>
        <p:sp>
          <p:nvSpPr>
            <p:cNvPr id="61451" name="Text Box 14"/>
            <p:cNvSpPr txBox="1">
              <a:spLocks noChangeArrowheads="1"/>
            </p:cNvSpPr>
            <p:nvPr/>
          </p:nvSpPr>
          <p:spPr bwMode="auto">
            <a:xfrm>
              <a:off x="2280" y="3748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  <a:latin typeface="宋体" panose="02010600030101010101" pitchFamily="2" charset="-122"/>
                </a:rPr>
                <a:t>返回</a:t>
              </a:r>
              <a:endParaRPr lang="zh-CN" altLang="en-US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1452" name="Line 15"/>
            <p:cNvSpPr>
              <a:spLocks noChangeShapeType="1"/>
            </p:cNvSpPr>
            <p:nvPr/>
          </p:nvSpPr>
          <p:spPr bwMode="auto">
            <a:xfrm>
              <a:off x="2381" y="845"/>
              <a:ext cx="0" cy="1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3" name="Line 16"/>
            <p:cNvSpPr>
              <a:spLocks noChangeShapeType="1"/>
            </p:cNvSpPr>
            <p:nvPr/>
          </p:nvSpPr>
          <p:spPr bwMode="auto">
            <a:xfrm>
              <a:off x="2381" y="1389"/>
              <a:ext cx="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4" name="Line 17"/>
            <p:cNvSpPr>
              <a:spLocks noChangeShapeType="1"/>
            </p:cNvSpPr>
            <p:nvPr/>
          </p:nvSpPr>
          <p:spPr bwMode="auto">
            <a:xfrm>
              <a:off x="2381" y="1888"/>
              <a:ext cx="0" cy="1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5" name="Line 18"/>
            <p:cNvSpPr>
              <a:spLocks noChangeShapeType="1"/>
            </p:cNvSpPr>
            <p:nvPr/>
          </p:nvSpPr>
          <p:spPr bwMode="auto">
            <a:xfrm>
              <a:off x="2381" y="2341"/>
              <a:ext cx="0" cy="18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6" name="Line 19"/>
            <p:cNvSpPr>
              <a:spLocks noChangeShapeType="1"/>
            </p:cNvSpPr>
            <p:nvPr/>
          </p:nvSpPr>
          <p:spPr bwMode="auto">
            <a:xfrm>
              <a:off x="2381" y="2750"/>
              <a:ext cx="0" cy="36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7" name="Line 20"/>
            <p:cNvSpPr>
              <a:spLocks noChangeShapeType="1"/>
            </p:cNvSpPr>
            <p:nvPr/>
          </p:nvSpPr>
          <p:spPr bwMode="auto">
            <a:xfrm>
              <a:off x="2381" y="3339"/>
              <a:ext cx="0" cy="18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8" name="Line 21"/>
            <p:cNvSpPr>
              <a:spLocks noChangeShapeType="1"/>
            </p:cNvSpPr>
            <p:nvPr/>
          </p:nvSpPr>
          <p:spPr bwMode="auto">
            <a:xfrm flipH="1">
              <a:off x="612" y="3521"/>
              <a:ext cx="176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9" name="Line 22"/>
            <p:cNvSpPr>
              <a:spLocks noChangeShapeType="1"/>
            </p:cNvSpPr>
            <p:nvPr/>
          </p:nvSpPr>
          <p:spPr bwMode="auto">
            <a:xfrm flipV="1">
              <a:off x="612" y="1525"/>
              <a:ext cx="0" cy="19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0" name="Line 23"/>
            <p:cNvSpPr>
              <a:spLocks noChangeShapeType="1"/>
            </p:cNvSpPr>
            <p:nvPr/>
          </p:nvSpPr>
          <p:spPr bwMode="auto">
            <a:xfrm>
              <a:off x="612" y="1525"/>
              <a:ext cx="176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1" name="Line 24"/>
            <p:cNvSpPr>
              <a:spLocks noChangeShapeType="1"/>
            </p:cNvSpPr>
            <p:nvPr/>
          </p:nvSpPr>
          <p:spPr bwMode="auto">
            <a:xfrm>
              <a:off x="2381" y="3612"/>
              <a:ext cx="0" cy="1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2" name="Line 25"/>
            <p:cNvSpPr>
              <a:spLocks noChangeShapeType="1"/>
            </p:cNvSpPr>
            <p:nvPr/>
          </p:nvSpPr>
          <p:spPr bwMode="auto">
            <a:xfrm>
              <a:off x="2381" y="3612"/>
              <a:ext cx="18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3" name="Line 26"/>
            <p:cNvSpPr>
              <a:spLocks noChangeShapeType="1"/>
            </p:cNvSpPr>
            <p:nvPr/>
          </p:nvSpPr>
          <p:spPr bwMode="auto">
            <a:xfrm flipV="1">
              <a:off x="4241" y="2160"/>
              <a:ext cx="0" cy="145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4" name="Line 27"/>
            <p:cNvSpPr>
              <a:spLocks noChangeShapeType="1"/>
            </p:cNvSpPr>
            <p:nvPr/>
          </p:nvSpPr>
          <p:spPr bwMode="auto">
            <a:xfrm>
              <a:off x="2789" y="2160"/>
              <a:ext cx="145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5" name="Text Box 28"/>
            <p:cNvSpPr txBox="1">
              <a:spLocks noChangeArrowheads="1"/>
            </p:cNvSpPr>
            <p:nvPr/>
          </p:nvSpPr>
          <p:spPr bwMode="auto">
            <a:xfrm>
              <a:off x="3003" y="193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N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1466" name="Text Box 29"/>
            <p:cNvSpPr txBox="1">
              <a:spLocks noChangeArrowheads="1"/>
            </p:cNvSpPr>
            <p:nvPr/>
          </p:nvSpPr>
          <p:spPr bwMode="auto">
            <a:xfrm>
              <a:off x="2608" y="229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Y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1467" name="Text Box 30"/>
            <p:cNvSpPr txBox="1">
              <a:spLocks noChangeArrowheads="1"/>
            </p:cNvSpPr>
            <p:nvPr/>
          </p:nvSpPr>
          <p:spPr bwMode="auto">
            <a:xfrm>
              <a:off x="2562" y="1434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SQR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61468" name="Text Box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/>
              <a:t>例</a:t>
            </a:r>
            <a:r>
              <a:rPr lang="en-US" altLang="zh-CN" b="1"/>
              <a:t>13  </a:t>
            </a:r>
            <a:r>
              <a:rPr lang="zh-CN" altLang="en-US"/>
              <a:t>用减奇数法求平方根子程序流程</a:t>
            </a:r>
            <a:endParaRPr lang="zh-CN" altLang="en-US"/>
          </a:p>
        </p:txBody>
      </p:sp>
      <p:graphicFrame>
        <p:nvGraphicFramePr>
          <p:cNvPr id="61469" name="Object 32"/>
          <p:cNvGraphicFramePr>
            <a:graphicFrameLocks noGrp="1" noChangeAspect="1"/>
          </p:cNvGraphicFramePr>
          <p:nvPr>
            <p:ph sz="half" idx="1"/>
          </p:nvPr>
        </p:nvGraphicFramePr>
        <p:xfrm>
          <a:off x="395288" y="1254125"/>
          <a:ext cx="143986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5" name="" r:id="rId1" imgW="1054100" imgH="431800" progId="Equation.3">
                  <p:embed/>
                </p:oleObj>
              </mc:Choice>
              <mc:Fallback>
                <p:oleObj name="" r:id="rId1" imgW="1054100" imgH="431800" progId="Equation.3">
                  <p:embed/>
                  <p:pic>
                    <p:nvPicPr>
                      <p:cNvPr id="0" name="Object 3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254125"/>
                        <a:ext cx="1439862" cy="590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0" name="Object 34"/>
          <p:cNvGraphicFramePr>
            <a:graphicFrameLocks noGrp="1" noChangeAspect="1"/>
          </p:cNvGraphicFramePr>
          <p:nvPr>
            <p:ph sz="half" idx="2"/>
          </p:nvPr>
        </p:nvGraphicFramePr>
        <p:xfrm>
          <a:off x="142875" y="2060575"/>
          <a:ext cx="39243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6" name="" r:id="rId3" imgW="2286000" imgH="203200" progId="Equation.3">
                  <p:embed/>
                </p:oleObj>
              </mc:Choice>
              <mc:Fallback>
                <p:oleObj name="" r:id="rId3" imgW="2286000" imgH="203200" progId="Equation.3">
                  <p:embed/>
                  <p:pic>
                    <p:nvPicPr>
                      <p:cNvPr id="0" name="Object 3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2060575"/>
                        <a:ext cx="3924300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  <p:sndAc>
      <p:stSnd>
        <p:snd r:embed="rId5" name="CAMERA.WAV"/>
      </p:stSnd>
    </p:sndAc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2"/>
          <p:cNvSpPr txBox="1">
            <a:spLocks noChangeArrowheads="1"/>
          </p:cNvSpPr>
          <p:nvPr/>
        </p:nvSpPr>
        <p:spPr bwMode="auto">
          <a:xfrm>
            <a:off x="1401763" y="144463"/>
            <a:ext cx="5200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 b="1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13  </a:t>
            </a:r>
            <a:r>
              <a:rPr lang="zh-CN" altLang="en-US" sz="240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用减奇数法求平方根子程序流程</a:t>
            </a:r>
            <a:endParaRPr lang="zh-CN" altLang="en-US" sz="240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2466" name="Line 3"/>
          <p:cNvSpPr>
            <a:spLocks noChangeShapeType="1"/>
          </p:cNvSpPr>
          <p:nvPr/>
        </p:nvSpPr>
        <p:spPr bwMode="auto">
          <a:xfrm>
            <a:off x="971550" y="692150"/>
            <a:ext cx="79216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67" name="Text Box 4"/>
          <p:cNvSpPr txBox="1">
            <a:spLocks noChangeArrowheads="1"/>
          </p:cNvSpPr>
          <p:nvPr/>
        </p:nvSpPr>
        <p:spPr bwMode="auto">
          <a:xfrm>
            <a:off x="1728788" y="908050"/>
            <a:ext cx="1387475" cy="556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DATA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DA1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COUNT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PFG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DATA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STACK1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STACK1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COSEG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START: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8" name="Text Box 5"/>
          <p:cNvSpPr txBox="1">
            <a:spLocks noChangeArrowheads="1"/>
          </p:cNvSpPr>
          <p:nvPr/>
        </p:nvSpPr>
        <p:spPr bwMode="auto">
          <a:xfrm>
            <a:off x="3419475" y="884238"/>
            <a:ext cx="5113338" cy="556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SEGMENT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DW   1234H,5678H,3456H,0A53H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EQU   ($-DA1)/2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DB  COUNT  DUP(0)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ENDS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SEGMENT  PARA  STACK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DW  20H  DUP(0)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ENDS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SEGMENT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ASSUME  CS:COSEG,DS:DATA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MOV   AX,DATA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MOV   DS,AX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rgbClr val="00FFFF"/>
                </a:solidFill>
                <a:latin typeface="Times New Roman" panose="02020603050405020304" pitchFamily="18" charset="0"/>
              </a:rPr>
              <a:t>MOV   CX,COUNT</a:t>
            </a:r>
            <a:endParaRPr lang="en-US" altLang="zh-CN" sz="2400" b="1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rgbClr val="00FFFF"/>
                </a:solidFill>
                <a:latin typeface="Times New Roman" panose="02020603050405020304" pitchFamily="18" charset="0"/>
              </a:rPr>
              <a:t>MOV   SI,OFFSET  DA1</a:t>
            </a:r>
            <a:endParaRPr lang="en-US" altLang="zh-CN" sz="2400" b="1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rgbClr val="00FFFF"/>
                </a:solidFill>
                <a:latin typeface="Times New Roman" panose="02020603050405020304" pitchFamily="18" charset="0"/>
              </a:rPr>
              <a:t>MOV   DI,OFFSET  PFG</a:t>
            </a:r>
            <a:endParaRPr lang="en-US" altLang="zh-CN" sz="2400" b="1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2"/>
          <p:cNvSpPr txBox="1">
            <a:spLocks noChangeArrowheads="1"/>
          </p:cNvSpPr>
          <p:nvPr/>
        </p:nvSpPr>
        <p:spPr bwMode="auto">
          <a:xfrm>
            <a:off x="3132138" y="-26988"/>
            <a:ext cx="2952750" cy="679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FFFF"/>
                </a:solidFill>
                <a:latin typeface="Times New Roman" panose="02020603050405020304" pitchFamily="18" charset="0"/>
              </a:rPr>
              <a:t>MOV   </a:t>
            </a:r>
            <a:r>
              <a:rPr lang="en-US" altLang="zh-CN" sz="2000" b="1">
                <a:solidFill>
                  <a:srgbClr val="FFC000"/>
                </a:solidFill>
                <a:latin typeface="Times New Roman" panose="02020603050405020304" pitchFamily="18" charset="0"/>
              </a:rPr>
              <a:t>AX</a:t>
            </a:r>
            <a:r>
              <a:rPr lang="en-US" altLang="zh-CN" sz="2000" b="1">
                <a:solidFill>
                  <a:srgbClr val="00FFFF"/>
                </a:solidFill>
                <a:latin typeface="Times New Roman" panose="02020603050405020304" pitchFamily="18" charset="0"/>
              </a:rPr>
              <a:t>,[SI]</a:t>
            </a:r>
            <a:endParaRPr lang="en-US" altLang="zh-CN" sz="2000" b="1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rgbClr val="00FFFF"/>
                </a:solidFill>
                <a:latin typeface="Times New Roman" panose="02020603050405020304" pitchFamily="18" charset="0"/>
              </a:rPr>
              <a:t>PUSH  CX</a:t>
            </a:r>
            <a:endParaRPr lang="en-US" altLang="zh-CN" sz="2000" b="1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rgbClr val="00FFFF"/>
                </a:solidFill>
                <a:latin typeface="Times New Roman" panose="02020603050405020304" pitchFamily="18" charset="0"/>
              </a:rPr>
              <a:t>CALL  SQR_PROC</a:t>
            </a:r>
            <a:endParaRPr lang="en-US" altLang="zh-CN" sz="2000" b="1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rgbClr val="00FFFF"/>
                </a:solidFill>
                <a:latin typeface="Times New Roman" panose="02020603050405020304" pitchFamily="18" charset="0"/>
              </a:rPr>
              <a:t>MOV   [DI],</a:t>
            </a:r>
            <a:r>
              <a:rPr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rPr>
              <a:t>CL</a:t>
            </a:r>
            <a:endParaRPr lang="en-US" altLang="zh-CN" sz="2000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rgbClr val="00FFFF"/>
                </a:solidFill>
                <a:latin typeface="Times New Roman" panose="02020603050405020304" pitchFamily="18" charset="0"/>
              </a:rPr>
              <a:t>POP   CX</a:t>
            </a:r>
            <a:endParaRPr lang="en-US" altLang="zh-CN" sz="2000" b="1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rgbClr val="00FFFF"/>
                </a:solidFill>
                <a:latin typeface="Times New Roman" panose="02020603050405020304" pitchFamily="18" charset="0"/>
              </a:rPr>
              <a:t>ADD   SI,2</a:t>
            </a:r>
            <a:endParaRPr lang="en-US" altLang="zh-CN" sz="2000" b="1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INC      DI</a:t>
            </a:r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LOOP  LOP</a:t>
            </a:r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MOV   AH,4CH</a:t>
            </a:r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INT      21H</a:t>
            </a:r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PROC</a:t>
            </a:r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MOV   CL,0</a:t>
            </a:r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MOV   DX,1</a:t>
            </a:r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SUB     </a:t>
            </a:r>
            <a:r>
              <a:rPr lang="en-US" altLang="zh-CN" sz="2000" b="1">
                <a:solidFill>
                  <a:srgbClr val="FFC000"/>
                </a:solidFill>
                <a:latin typeface="Times New Roman" panose="02020603050405020304" pitchFamily="18" charset="0"/>
              </a:rPr>
              <a:t>AX</a:t>
            </a:r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,DX</a:t>
            </a:r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JB         EXIT</a:t>
            </a:r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INC       </a:t>
            </a:r>
            <a:r>
              <a:rPr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rPr>
              <a:t>CL</a:t>
            </a:r>
            <a:endParaRPr lang="en-US" altLang="zh-CN" sz="2000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ADD     DX,2</a:t>
            </a:r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JMP      SQR</a:t>
            </a:r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RET</a:t>
            </a:r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ENDP</a:t>
            </a:r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ENDS</a:t>
            </a:r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END   START</a:t>
            </a:r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0" name="Text Box 3"/>
          <p:cNvSpPr txBox="1">
            <a:spLocks noChangeArrowheads="1"/>
          </p:cNvSpPr>
          <p:nvPr/>
        </p:nvSpPr>
        <p:spPr bwMode="auto">
          <a:xfrm>
            <a:off x="1217613" y="-26988"/>
            <a:ext cx="1554162" cy="6492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LOP:</a:t>
            </a:r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zh-CN" altLang="en-US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SQR_PROC</a:t>
            </a:r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SQR:</a:t>
            </a:r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EXIT:</a:t>
            </a:r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SQR_PROC</a:t>
            </a:r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COSEG</a:t>
            </a:r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5856288" y="3067050"/>
            <a:ext cx="2236787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；开平方子程序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；平方根〈==0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；奇数〈==1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；减奇数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；够减？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；够减，计数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；形成下一个奇数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；返回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63492" name="Rectangle 6"/>
          <p:cNvSpPr>
            <a:spLocks noChangeArrowheads="1"/>
          </p:cNvSpPr>
          <p:nvPr/>
        </p:nvSpPr>
        <p:spPr bwMode="auto">
          <a:xfrm>
            <a:off x="1116013" y="3070225"/>
            <a:ext cx="7056437" cy="3095625"/>
          </a:xfrm>
          <a:prstGeom prst="rect">
            <a:avLst/>
          </a:prstGeom>
          <a:noFill/>
          <a:ln w="38100">
            <a:solidFill>
              <a:srgbClr val="CC99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63493" name="Text Box 7"/>
          <p:cNvSpPr txBox="1">
            <a:spLocks noChangeArrowheads="1"/>
          </p:cNvSpPr>
          <p:nvPr/>
        </p:nvSpPr>
        <p:spPr bwMode="auto">
          <a:xfrm>
            <a:off x="5795963" y="-26988"/>
            <a:ext cx="1708150" cy="192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；取被开方数</a:t>
            </a:r>
            <a:endParaRPr lang="zh-CN" altLang="en-US" sz="20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；保存信息</a:t>
            </a:r>
            <a:endParaRPr lang="zh-CN" altLang="en-US" sz="20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；调用子程序</a:t>
            </a:r>
            <a:endParaRPr lang="zh-CN" altLang="en-US" sz="20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；存平方根</a:t>
            </a:r>
            <a:endParaRPr lang="zh-CN" altLang="en-US" sz="20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；恢复信息</a:t>
            </a:r>
            <a:endParaRPr lang="zh-CN" altLang="en-US" sz="20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；修改指针</a:t>
            </a:r>
            <a:endParaRPr lang="zh-CN" altLang="en-US" sz="20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3494" name="Rectangle 8"/>
          <p:cNvSpPr>
            <a:spLocks noChangeArrowheads="1"/>
          </p:cNvSpPr>
          <p:nvPr/>
        </p:nvSpPr>
        <p:spPr bwMode="auto">
          <a:xfrm>
            <a:off x="2987675" y="12700"/>
            <a:ext cx="2808288" cy="18446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63495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E2575F2B-F8A5-4D06-B007-E8F756CE62F2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631825" y="1412875"/>
            <a:ext cx="37258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ARY  DW  -86,420,7, … ,40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COUNT  DW  100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SUM  DW  ?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rgbClr val="FFC000"/>
                </a:solidFill>
                <a:latin typeface="Times New Roman" panose="02020603050405020304" pitchFamily="18" charset="0"/>
              </a:rPr>
              <a:t>TAB  DW  3  DUP(?)</a:t>
            </a:r>
            <a:endParaRPr lang="en-US" altLang="zh-CN" sz="2400">
              <a:solidFill>
                <a:srgbClr val="FF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457200" y="3435350"/>
            <a:ext cx="4468813" cy="26765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C000"/>
                </a:solidFill>
                <a:latin typeface="Times New Roman" panose="02020603050405020304" pitchFamily="18" charset="0"/>
              </a:rPr>
              <a:t>MOV  TAB, OFFSET  ARY</a:t>
            </a:r>
            <a:endParaRPr lang="en-US" altLang="zh-CN" sz="240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rgbClr val="FFC000"/>
                </a:solidFill>
                <a:latin typeface="Times New Roman" panose="02020603050405020304" pitchFamily="18" charset="0"/>
              </a:rPr>
              <a:t>MOV  TAB+2, OFFSET  COUNT</a:t>
            </a:r>
            <a:endParaRPr lang="en-US" altLang="zh-CN" sz="240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rgbClr val="FFC000"/>
                </a:solidFill>
                <a:latin typeface="Times New Roman" panose="02020603050405020304" pitchFamily="18" charset="0"/>
              </a:rPr>
              <a:t>MOV  TAB+4, OFFSET  SUM</a:t>
            </a:r>
            <a:endParaRPr lang="en-US" altLang="zh-CN" sz="240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rPr>
              <a:t>LEA  BX,  TAB</a:t>
            </a:r>
            <a:endParaRPr lang="en-US" altLang="zh-CN" sz="240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CALL  PADD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MOV  DX,  SUM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</a:rPr>
              <a:t> 	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…...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5364163" y="1557338"/>
            <a:ext cx="3457575" cy="4502150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PADD PROC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rPr>
              <a:t>     	</a:t>
            </a:r>
            <a:r>
              <a:rPr lang="en-US" altLang="zh-CN" sz="2400">
                <a:solidFill>
                  <a:srgbClr val="FFC000"/>
                </a:solidFill>
                <a:latin typeface="Times New Roman" panose="02020603050405020304" pitchFamily="18" charset="0"/>
              </a:rPr>
              <a:t>MOV  SI, [BX]</a:t>
            </a:r>
            <a:endParaRPr lang="en-US" altLang="zh-CN" sz="240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altLang="zh-CN" sz="2400">
                <a:solidFill>
                  <a:srgbClr val="FFC000"/>
                </a:solidFill>
                <a:latin typeface="Times New Roman" panose="02020603050405020304" pitchFamily="18" charset="0"/>
              </a:rPr>
              <a:t>     	MOV  DI, [BX+2]</a:t>
            </a:r>
            <a:endParaRPr lang="en-US" altLang="zh-CN" sz="240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rPr>
              <a:t>     	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MOV  CX, [DI]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rPr>
              <a:t>     	</a:t>
            </a:r>
            <a:r>
              <a:rPr lang="en-US" altLang="zh-CN" sz="2400">
                <a:solidFill>
                  <a:srgbClr val="FFC000"/>
                </a:solidFill>
                <a:latin typeface="Times New Roman" panose="02020603050405020304" pitchFamily="18" charset="0"/>
              </a:rPr>
              <a:t>MOV  DI, [BX+4]</a:t>
            </a:r>
            <a:endParaRPr lang="en-US" altLang="zh-CN" sz="240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rPr>
              <a:t>     	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XOR  AX,  AX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L: 	ADD  AX,  [SI]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     	ADD  SI,  2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     	LOOP  L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rPr>
              <a:t>     	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MOV  [DI],  AX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     	RET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PADD ENDP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89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404938" y="188913"/>
            <a:ext cx="6262687" cy="676275"/>
          </a:xfrm>
        </p:spPr>
        <p:txBody>
          <a:bodyPr/>
          <a:lstStyle/>
          <a:p>
            <a:pPr eaLnBrk="1" hangingPunct="1"/>
            <a:r>
              <a:rPr lang="zh-CN" altLang="en-US"/>
              <a:t>过程调用</a:t>
            </a:r>
            <a:r>
              <a:rPr lang="zh-CN" altLang="en-US">
                <a:latin typeface="Arial" panose="020B0604020202020204" pitchFamily="34" charset="0"/>
              </a:rPr>
              <a:t>——</a:t>
            </a:r>
            <a:r>
              <a:rPr lang="zh-CN" altLang="en-US"/>
              <a:t>地址表传递</a:t>
            </a:r>
            <a:endParaRPr lang="zh-CN" altLang="en-US"/>
          </a:p>
        </p:txBody>
      </p:sp>
      <p:sp>
        <p:nvSpPr>
          <p:cNvPr id="64517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4AE72698-6DC5-4BF9-B332-E0B28FE18699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2" grpId="0"/>
      <p:bldP spid="165893" grpId="0" animBg="1"/>
      <p:bldP spid="165894" grpId="0" animBg="1"/>
      <p:bldP spid="16589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4"/>
          <p:cNvSpPr txBox="1">
            <a:spLocks noChangeArrowheads="1"/>
          </p:cNvSpPr>
          <p:nvPr/>
        </p:nvSpPr>
        <p:spPr bwMode="auto">
          <a:xfrm>
            <a:off x="604838" y="19050"/>
            <a:ext cx="6216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14  </a:t>
            </a:r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将两个二进制转换为二进制数的</a:t>
            </a:r>
            <a:r>
              <a:rPr lang="en-US" altLang="zh-CN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ASCII</a:t>
            </a:r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码</a:t>
            </a:r>
            <a:endParaRPr lang="zh-CN" altLang="en-US" sz="240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5538" name="Line 5"/>
          <p:cNvSpPr>
            <a:spLocks noChangeShapeType="1"/>
          </p:cNvSpPr>
          <p:nvPr/>
        </p:nvSpPr>
        <p:spPr bwMode="auto">
          <a:xfrm>
            <a:off x="395288" y="503238"/>
            <a:ext cx="79216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39" name="Text Box 6"/>
          <p:cNvSpPr txBox="1">
            <a:spLocks noChangeArrowheads="1"/>
          </p:cNvSpPr>
          <p:nvPr/>
        </p:nvSpPr>
        <p:spPr bwMode="auto">
          <a:xfrm>
            <a:off x="1116013" y="576263"/>
            <a:ext cx="869950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DATA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BIN1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BIN2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NUM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ASCBUF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TABLE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DATA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COSEG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65540" name="Text Box 7"/>
          <p:cNvSpPr txBox="1">
            <a:spLocks noChangeArrowheads="1"/>
          </p:cNvSpPr>
          <p:nvPr/>
        </p:nvSpPr>
        <p:spPr bwMode="auto">
          <a:xfrm>
            <a:off x="2555875" y="576263"/>
            <a:ext cx="384175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SEGMENT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DB  35H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DW  0AB48H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DB  8,16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DB  20H  DUP(0)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DW  3  DUP(0)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ENDS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: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SEGMENT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: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rgbClr val="FFC000"/>
                </a:solidFill>
                <a:latin typeface="宋体" panose="02010600030101010101" pitchFamily="2" charset="-122"/>
              </a:rPr>
              <a:t>MOV   TABLE,OFFSET  BIN1</a:t>
            </a:r>
            <a:endParaRPr lang="en-US" altLang="zh-CN">
              <a:solidFill>
                <a:srgbClr val="FFC000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rgbClr val="FFC000"/>
                </a:solidFill>
                <a:latin typeface="宋体" panose="02010600030101010101" pitchFamily="2" charset="-122"/>
              </a:rPr>
              <a:t>MOV   TABLE+2,OFFSET  NUM</a:t>
            </a:r>
            <a:endParaRPr lang="en-US" altLang="zh-CN">
              <a:solidFill>
                <a:srgbClr val="FFC000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rgbClr val="FFC000"/>
                </a:solidFill>
                <a:latin typeface="宋体" panose="02010600030101010101" pitchFamily="2" charset="-122"/>
              </a:rPr>
              <a:t>MOV   TABLE+4,OFFSET  ASCBUF</a:t>
            </a:r>
            <a:endParaRPr lang="en-US" altLang="zh-CN">
              <a:solidFill>
                <a:srgbClr val="FFC000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rgbClr val="FFFF00"/>
                </a:solidFill>
                <a:latin typeface="宋体" panose="02010600030101010101" pitchFamily="2" charset="-122"/>
              </a:rPr>
              <a:t>MOV   BX,OFFSET  TABLE</a:t>
            </a:r>
            <a:endParaRPr lang="en-US" altLang="zh-CN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rgbClr val="00FFFF"/>
                </a:solidFill>
                <a:latin typeface="宋体" panose="02010600030101010101" pitchFamily="2" charset="-122"/>
              </a:rPr>
              <a:t>CALL  BINASC8</a:t>
            </a:r>
            <a:endParaRPr lang="en-US" altLang="zh-CN">
              <a:solidFill>
                <a:srgbClr val="00FFFF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: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rgbClr val="FFC000"/>
                </a:solidFill>
                <a:latin typeface="宋体" panose="02010600030101010101" pitchFamily="2" charset="-122"/>
              </a:rPr>
              <a:t>MOV   TABLE,OFFSET  BIN2</a:t>
            </a:r>
            <a:endParaRPr lang="en-US" altLang="zh-CN">
              <a:solidFill>
                <a:srgbClr val="FFC000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rgbClr val="FFC000"/>
                </a:solidFill>
                <a:latin typeface="宋体" panose="02010600030101010101" pitchFamily="2" charset="-122"/>
              </a:rPr>
              <a:t>MOV   TABLE+2,OFFSET  NUM+1</a:t>
            </a:r>
            <a:endParaRPr lang="en-US" altLang="zh-CN">
              <a:solidFill>
                <a:srgbClr val="FFC000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rgbClr val="FFC000"/>
                </a:solidFill>
                <a:latin typeface="宋体" panose="02010600030101010101" pitchFamily="2" charset="-122"/>
              </a:rPr>
              <a:t>MOV   TABLE+4,OFFSET  ASCBUF+10H</a:t>
            </a:r>
            <a:endParaRPr lang="en-US" altLang="zh-CN">
              <a:solidFill>
                <a:srgbClr val="FFC000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rgbClr val="FFFF00"/>
                </a:solidFill>
                <a:latin typeface="宋体" panose="02010600030101010101" pitchFamily="2" charset="-122"/>
              </a:rPr>
              <a:t>MOV   BX,OFFSET  TABLE</a:t>
            </a:r>
            <a:endParaRPr lang="en-US" altLang="zh-CN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rgbClr val="00FFFF"/>
                </a:solidFill>
                <a:latin typeface="宋体" panose="02010600030101010101" pitchFamily="2" charset="-122"/>
              </a:rPr>
              <a:t>CALL  BINASC16</a:t>
            </a:r>
            <a:endParaRPr lang="en-US" altLang="zh-CN">
              <a:solidFill>
                <a:srgbClr val="00FFFF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: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65541" name="Line 8"/>
          <p:cNvSpPr>
            <a:spLocks noChangeShapeType="1"/>
          </p:cNvSpPr>
          <p:nvPr/>
        </p:nvSpPr>
        <p:spPr bwMode="auto">
          <a:xfrm>
            <a:off x="323850" y="6669088"/>
            <a:ext cx="79216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2" name="Text Box 9"/>
          <p:cNvSpPr txBox="1">
            <a:spLocks noChangeArrowheads="1"/>
          </p:cNvSpPr>
          <p:nvPr/>
        </p:nvSpPr>
        <p:spPr bwMode="auto">
          <a:xfrm>
            <a:off x="6326188" y="3357563"/>
            <a:ext cx="22415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；参量地址送地址表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；送地址表首址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；参量地址送地址表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；送地址表首址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65543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02C0C134-80FE-4815-A5ED-54501DBD8E3F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Line 5"/>
          <p:cNvSpPr>
            <a:spLocks noChangeShapeType="1"/>
          </p:cNvSpPr>
          <p:nvPr/>
        </p:nvSpPr>
        <p:spPr bwMode="auto">
          <a:xfrm>
            <a:off x="539750" y="692150"/>
            <a:ext cx="79216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2" name="Text Box 6"/>
          <p:cNvSpPr txBox="1">
            <a:spLocks noChangeArrowheads="1"/>
          </p:cNvSpPr>
          <p:nvPr/>
        </p:nvSpPr>
        <p:spPr bwMode="auto">
          <a:xfrm>
            <a:off x="1260475" y="765175"/>
            <a:ext cx="1212850" cy="531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BINASC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BINASC8: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BINASC16: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TRAN: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LOP: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BINASC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66563" name="Text Box 7"/>
          <p:cNvSpPr txBox="1">
            <a:spLocks noChangeArrowheads="1"/>
          </p:cNvSpPr>
          <p:nvPr/>
        </p:nvSpPr>
        <p:spPr bwMode="auto">
          <a:xfrm>
            <a:off x="2771775" y="765175"/>
            <a:ext cx="1898650" cy="531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PROC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rgbClr val="FFC000"/>
                </a:solidFill>
                <a:latin typeface="宋体" panose="02010600030101010101" pitchFamily="2" charset="-122"/>
              </a:rPr>
              <a:t>MOV   DI,[BX]</a:t>
            </a:r>
            <a:endParaRPr lang="en-US" altLang="zh-CN">
              <a:solidFill>
                <a:srgbClr val="FFC000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MOV   DH,[DI]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JMP   TRAN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rgbClr val="FFC000"/>
                </a:solidFill>
                <a:latin typeface="宋体" panose="02010600030101010101" pitchFamily="2" charset="-122"/>
              </a:rPr>
              <a:t>MOV   DI,[BX]</a:t>
            </a:r>
            <a:endParaRPr lang="en-US" altLang="zh-CN">
              <a:solidFill>
                <a:srgbClr val="FFC000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MOV   DX,[DI]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rgbClr val="FFC000"/>
                </a:solidFill>
                <a:latin typeface="宋体" panose="02010600030101010101" pitchFamily="2" charset="-122"/>
              </a:rPr>
              <a:t>MOV   DI,[BX+2]</a:t>
            </a:r>
            <a:endParaRPr lang="en-US" altLang="zh-CN">
              <a:solidFill>
                <a:srgbClr val="FFC000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MOV   CL,[DI]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XOR   CH,CH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rgbClr val="FFC000"/>
                </a:solidFill>
                <a:latin typeface="宋体" panose="02010600030101010101" pitchFamily="2" charset="-122"/>
              </a:rPr>
              <a:t>MOV   DI,[BX+4]</a:t>
            </a:r>
            <a:endParaRPr lang="en-US" altLang="zh-CN">
              <a:solidFill>
                <a:srgbClr val="FFC000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ROL   DX,1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MOV   AL,DL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AND   AL,01H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ADD   AL,30H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MOV   [DI],AL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INC   DI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LOOP  LOP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RET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ENDP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66564" name="Line 8"/>
          <p:cNvSpPr>
            <a:spLocks noChangeShapeType="1"/>
          </p:cNvSpPr>
          <p:nvPr/>
        </p:nvSpPr>
        <p:spPr bwMode="auto">
          <a:xfrm>
            <a:off x="539750" y="6381750"/>
            <a:ext cx="79216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5" name="Text Box 9"/>
          <p:cNvSpPr txBox="1">
            <a:spLocks noChangeArrowheads="1"/>
          </p:cNvSpPr>
          <p:nvPr/>
        </p:nvSpPr>
        <p:spPr bwMode="auto">
          <a:xfrm>
            <a:off x="4787900" y="1052513"/>
            <a:ext cx="384175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；转换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8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位数据入口，取地址表首址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；取待转换数据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；转换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16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位数据入口，取地址表首址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；取待转换数据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；取转换数据位数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；取存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ASCII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码首址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；取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位二进制数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；转换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位二进制数的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ASCII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码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；存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ASCII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码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66566" name="Text Box 10"/>
          <p:cNvSpPr txBox="1">
            <a:spLocks noChangeArrowheads="1"/>
          </p:cNvSpPr>
          <p:nvPr/>
        </p:nvSpPr>
        <p:spPr bwMode="auto">
          <a:xfrm>
            <a:off x="604838" y="92075"/>
            <a:ext cx="6216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14  </a:t>
            </a:r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将两个二进制转换为二进制数的</a:t>
            </a:r>
            <a:r>
              <a:rPr lang="en-US" altLang="zh-CN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ASCII</a:t>
            </a:r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码</a:t>
            </a:r>
            <a:endParaRPr lang="zh-CN" altLang="en-US" sz="240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6567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96B327D9-F0C5-494E-B80E-920EBFB73BAA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87475" y="212725"/>
            <a:ext cx="7793038" cy="623888"/>
          </a:xfrm>
        </p:spPr>
        <p:txBody>
          <a:bodyPr/>
          <a:lstStyle/>
          <a:p>
            <a:pPr eaLnBrk="1" hangingPunct="1"/>
            <a:r>
              <a:rPr lang="zh-CN" altLang="en-US"/>
              <a:t>过程调用</a:t>
            </a:r>
            <a:r>
              <a:rPr lang="zh-CN" altLang="en-US">
                <a:latin typeface="Arial" panose="020B0604020202020204" pitchFamily="34" charset="0"/>
              </a:rPr>
              <a:t>——</a:t>
            </a:r>
            <a:r>
              <a:rPr lang="zh-CN" altLang="en-US"/>
              <a:t>用堆栈传递参数</a:t>
            </a:r>
            <a:endParaRPr lang="zh-CN" altLang="en-US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257300"/>
            <a:ext cx="7993063" cy="41005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zh-CN"/>
              <a:t>如果使用堆栈传递入口参数，</a:t>
            </a:r>
            <a:endParaRPr lang="zh-CN" altLang="zh-CN"/>
          </a:p>
          <a:p>
            <a:r>
              <a:rPr lang="zh-CN" altLang="zh-CN"/>
              <a:t>在主程序调用之前，需要把传递的参数依次压入堆栈。</a:t>
            </a:r>
            <a:endParaRPr lang="zh-CN" altLang="zh-CN"/>
          </a:p>
          <a:p>
            <a:r>
              <a:rPr lang="zh-CN" altLang="zh-CN"/>
              <a:t>进入子程序后，从堆栈中取出入口参数。</a:t>
            </a:r>
            <a:endParaRPr lang="zh-CN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/>
              <a:t>如果传送的是出口参数，</a:t>
            </a:r>
            <a:endParaRPr lang="zh-CN" altLang="zh-CN"/>
          </a:p>
          <a:p>
            <a:r>
              <a:rPr lang="zh-CN" altLang="zh-CN"/>
              <a:t>在子程序返回前，把需要返回的参数存入堆栈</a:t>
            </a:r>
            <a:endParaRPr lang="zh-CN" altLang="zh-CN"/>
          </a:p>
          <a:p>
            <a:r>
              <a:rPr lang="zh-CN" altLang="zh-CN"/>
              <a:t>返回主程序后再从堆栈中取出参数。</a:t>
            </a:r>
            <a:endParaRPr lang="zh-CN" altLang="en-US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8" grpId="0"/>
      <p:bldP spid="167939" grpId="0" bldLvl="5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2"/>
          <p:cNvSpPr txBox="1">
            <a:spLocks noChangeArrowheads="1"/>
          </p:cNvSpPr>
          <p:nvPr/>
        </p:nvSpPr>
        <p:spPr bwMode="auto">
          <a:xfrm>
            <a:off x="455613" y="115888"/>
            <a:ext cx="6216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15  </a:t>
            </a:r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将两个二进制转换为二进制数的</a:t>
            </a:r>
            <a:r>
              <a:rPr lang="en-US" altLang="zh-CN" sz="24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ASCII</a:t>
            </a:r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码</a:t>
            </a:r>
            <a:endParaRPr lang="zh-CN" altLang="en-US" sz="24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8610" name="Line 3"/>
          <p:cNvSpPr>
            <a:spLocks noChangeShapeType="1"/>
          </p:cNvSpPr>
          <p:nvPr/>
        </p:nvSpPr>
        <p:spPr bwMode="auto">
          <a:xfrm>
            <a:off x="971550" y="692150"/>
            <a:ext cx="79216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1" name="Text Box 4"/>
          <p:cNvSpPr txBox="1">
            <a:spLocks noChangeArrowheads="1"/>
          </p:cNvSpPr>
          <p:nvPr/>
        </p:nvSpPr>
        <p:spPr bwMode="auto">
          <a:xfrm>
            <a:off x="1692275" y="781050"/>
            <a:ext cx="1565275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DATA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BIN1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BIN2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ASCBUF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DATA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COSEG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rgbClr val="FFFF00"/>
                </a:solidFill>
                <a:latin typeface="Times New Roman" panose="02020603050405020304" pitchFamily="18" charset="0"/>
              </a:rPr>
              <a:t>；</a:t>
            </a:r>
            <a:r>
              <a:rPr lang="zh-CN" altLang="en-US" b="1">
                <a:solidFill>
                  <a:srgbClr val="FFFF00"/>
                </a:solidFill>
                <a:latin typeface="Times New Roman" panose="02020603050405020304" pitchFamily="18" charset="0"/>
              </a:rPr>
              <a:t>调用程序段</a:t>
            </a:r>
            <a:endParaRPr lang="zh-CN" altLang="en-US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endParaRPr lang="zh-CN" altLang="en-US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2" name="Text Box 5"/>
          <p:cNvSpPr txBox="1">
            <a:spLocks noChangeArrowheads="1"/>
          </p:cNvSpPr>
          <p:nvPr/>
        </p:nvSpPr>
        <p:spPr bwMode="auto">
          <a:xfrm>
            <a:off x="3132138" y="781050"/>
            <a:ext cx="3492500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SEGMENT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DB  35H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DW  0AB48H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DB  20H  DUP(0)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ENDS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: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: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SEGMENT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ASSUME  CS:COSEG,DS:DATA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rgbClr val="FFFF00"/>
                </a:solidFill>
                <a:latin typeface="Times New Roman" panose="02020603050405020304" pitchFamily="18" charset="0"/>
              </a:rPr>
              <a:t>:</a:t>
            </a:r>
            <a:endParaRPr lang="en-US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MOV   AH,</a:t>
            </a:r>
            <a:r>
              <a:rPr lang="en-US" altLang="zh-CN" b="1">
                <a:solidFill>
                  <a:srgbClr val="FFC000"/>
                </a:solidFill>
                <a:latin typeface="Times New Roman" panose="02020603050405020304" pitchFamily="18" charset="0"/>
              </a:rPr>
              <a:t>BIN1</a:t>
            </a:r>
            <a:endParaRPr lang="en-US" altLang="zh-CN" b="1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XOR   AL,AL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rgbClr val="FFFF00"/>
                </a:solidFill>
                <a:latin typeface="Times New Roman" panose="02020603050405020304" pitchFamily="18" charset="0"/>
              </a:rPr>
              <a:t>PUSH  AX</a:t>
            </a:r>
            <a:endParaRPr lang="en-US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LEA   AX,</a:t>
            </a:r>
            <a:r>
              <a:rPr lang="en-US" altLang="zh-CN" b="1">
                <a:solidFill>
                  <a:srgbClr val="FFC000"/>
                </a:solidFill>
                <a:latin typeface="Times New Roman" panose="02020603050405020304" pitchFamily="18" charset="0"/>
              </a:rPr>
              <a:t>ASCBUF</a:t>
            </a:r>
            <a:endParaRPr lang="en-US" altLang="zh-CN" b="1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rgbClr val="FFFF00"/>
                </a:solidFill>
                <a:latin typeface="Times New Roman" panose="02020603050405020304" pitchFamily="18" charset="0"/>
              </a:rPr>
              <a:t>PUSH  AX</a:t>
            </a:r>
            <a:endParaRPr lang="en-US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MOV   AX,</a:t>
            </a:r>
            <a:r>
              <a:rPr lang="en-US" altLang="zh-CN" b="1">
                <a:solidFill>
                  <a:srgbClr val="FFC000"/>
                </a:solidFill>
                <a:latin typeface="Times New Roman" panose="02020603050405020304" pitchFamily="18" charset="0"/>
              </a:rPr>
              <a:t>8</a:t>
            </a:r>
            <a:endParaRPr lang="en-US" altLang="zh-CN" b="1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rgbClr val="FFFF00"/>
                </a:solidFill>
                <a:latin typeface="Times New Roman" panose="02020603050405020304" pitchFamily="18" charset="0"/>
              </a:rPr>
              <a:t>PUSH  AX</a:t>
            </a:r>
            <a:endParaRPr lang="en-US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rgbClr val="00FFFF"/>
                </a:solidFill>
                <a:latin typeface="Times New Roman" panose="02020603050405020304" pitchFamily="18" charset="0"/>
              </a:rPr>
              <a:t>CALL  BINASC</a:t>
            </a:r>
            <a:endParaRPr lang="en-US" altLang="zh-CN" b="1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MOV   AX,BIN2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3" name="Text Box 6"/>
          <p:cNvSpPr txBox="1">
            <a:spLocks noChangeArrowheads="1"/>
          </p:cNvSpPr>
          <p:nvPr/>
        </p:nvSpPr>
        <p:spPr bwMode="auto">
          <a:xfrm>
            <a:off x="5940425" y="3789363"/>
            <a:ext cx="2835275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FFFF"/>
                </a:solidFill>
                <a:latin typeface="宋体" panose="02010600030101010101" pitchFamily="2" charset="-122"/>
              </a:rPr>
              <a:t>；转换8位数据</a:t>
            </a:r>
            <a:endParaRPr lang="zh-CN" altLang="en-US" b="1">
              <a:solidFill>
                <a:srgbClr val="00FFFF"/>
              </a:solidFill>
              <a:latin typeface="宋体" panose="02010600030101010101" pitchFamily="2" charset="-122"/>
            </a:endParaRPr>
          </a:p>
          <a:p>
            <a:endParaRPr lang="zh-CN" altLang="en-US" b="1">
              <a:solidFill>
                <a:srgbClr val="00FFFF"/>
              </a:solidFill>
              <a:latin typeface="宋体" panose="02010600030101010101" pitchFamily="2" charset="-122"/>
            </a:endParaRPr>
          </a:p>
          <a:p>
            <a:r>
              <a:rPr lang="zh-CN" altLang="en-US" b="1">
                <a:solidFill>
                  <a:srgbClr val="00FFFF"/>
                </a:solidFill>
                <a:latin typeface="宋体" panose="02010600030101010101" pitchFamily="2" charset="-122"/>
              </a:rPr>
              <a:t>；待转换数据压入堆栈</a:t>
            </a:r>
            <a:endParaRPr lang="zh-CN" altLang="en-US" b="1">
              <a:solidFill>
                <a:srgbClr val="00FFFF"/>
              </a:solidFill>
              <a:latin typeface="宋体" panose="02010600030101010101" pitchFamily="2" charset="-122"/>
            </a:endParaRPr>
          </a:p>
          <a:p>
            <a:endParaRPr lang="zh-CN" altLang="en-US" b="1">
              <a:solidFill>
                <a:srgbClr val="00FFFF"/>
              </a:solidFill>
              <a:latin typeface="宋体" panose="02010600030101010101" pitchFamily="2" charset="-122"/>
            </a:endParaRPr>
          </a:p>
          <a:p>
            <a:r>
              <a:rPr lang="zh-CN" altLang="en-US" b="1">
                <a:solidFill>
                  <a:srgbClr val="00FFFF"/>
                </a:solidFill>
                <a:latin typeface="宋体" panose="02010600030101010101" pitchFamily="2" charset="-122"/>
              </a:rPr>
              <a:t>；存</a:t>
            </a:r>
            <a:r>
              <a:rPr lang="en-US" altLang="zh-CN" b="1">
                <a:solidFill>
                  <a:srgbClr val="00FFFF"/>
                </a:solidFill>
                <a:latin typeface="宋体" panose="02010600030101010101" pitchFamily="2" charset="-122"/>
              </a:rPr>
              <a:t>ASCII</a:t>
            </a:r>
            <a:r>
              <a:rPr lang="zh-CN" altLang="en-US" b="1">
                <a:solidFill>
                  <a:srgbClr val="00FFFF"/>
                </a:solidFill>
                <a:latin typeface="宋体" panose="02010600030101010101" pitchFamily="2" charset="-122"/>
              </a:rPr>
              <a:t>码首址压入堆栈</a:t>
            </a:r>
            <a:endParaRPr lang="zh-CN" altLang="en-US" b="1">
              <a:solidFill>
                <a:srgbClr val="00FFFF"/>
              </a:solidFill>
              <a:latin typeface="宋体" panose="02010600030101010101" pitchFamily="2" charset="-122"/>
            </a:endParaRPr>
          </a:p>
          <a:p>
            <a:endParaRPr lang="zh-CN" altLang="en-US" b="1">
              <a:solidFill>
                <a:srgbClr val="00FFFF"/>
              </a:solidFill>
              <a:latin typeface="宋体" panose="02010600030101010101" pitchFamily="2" charset="-122"/>
            </a:endParaRPr>
          </a:p>
          <a:p>
            <a:r>
              <a:rPr lang="zh-CN" altLang="en-US" b="1">
                <a:solidFill>
                  <a:srgbClr val="00FFFF"/>
                </a:solidFill>
                <a:latin typeface="宋体" panose="02010600030101010101" pitchFamily="2" charset="-122"/>
              </a:rPr>
              <a:t>；转换数据位数压入堆栈</a:t>
            </a:r>
            <a:endParaRPr lang="zh-CN" altLang="en-US" b="1">
              <a:solidFill>
                <a:srgbClr val="00FFFF"/>
              </a:solidFill>
              <a:latin typeface="宋体" panose="02010600030101010101" pitchFamily="2" charset="-122"/>
            </a:endParaRPr>
          </a:p>
          <a:p>
            <a:r>
              <a:rPr lang="zh-CN" altLang="en-US" b="1">
                <a:solidFill>
                  <a:srgbClr val="00FFFF"/>
                </a:solidFill>
                <a:latin typeface="宋体" panose="02010600030101010101" pitchFamily="2" charset="-122"/>
              </a:rPr>
              <a:t>；调用子程序</a:t>
            </a:r>
            <a:endParaRPr lang="zh-CN" altLang="en-US" b="1">
              <a:solidFill>
                <a:srgbClr val="00FFFF"/>
              </a:solidFill>
              <a:latin typeface="宋体" panose="02010600030101010101" pitchFamily="2" charset="-122"/>
            </a:endParaRPr>
          </a:p>
          <a:p>
            <a:r>
              <a:rPr lang="zh-CN" altLang="en-US" b="1">
                <a:solidFill>
                  <a:srgbClr val="00FFFF"/>
                </a:solidFill>
                <a:latin typeface="宋体" panose="02010600030101010101" pitchFamily="2" charset="-122"/>
              </a:rPr>
              <a:t>；转换16位数据</a:t>
            </a:r>
            <a:endParaRPr lang="zh-CN" altLang="en-US" b="1">
              <a:solidFill>
                <a:srgbClr val="00FFFF"/>
              </a:solidFill>
              <a:latin typeface="宋体" panose="02010600030101010101" pitchFamily="2" charset="-122"/>
            </a:endParaRPr>
          </a:p>
        </p:txBody>
      </p:sp>
      <p:sp>
        <p:nvSpPr>
          <p:cNvPr id="68614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4F5DBBD0-FCAF-428F-9489-A55BF5CDAAC7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1341438"/>
            <a:ext cx="7793038" cy="623887"/>
          </a:xfrm>
        </p:spPr>
        <p:txBody>
          <a:bodyPr/>
          <a:lstStyle/>
          <a:p>
            <a:pPr eaLnBrk="1" hangingPunct="1"/>
            <a:r>
              <a:rPr lang="zh-CN" altLang="en-US"/>
              <a:t>分支程序设计举例</a:t>
            </a:r>
            <a:endParaRPr lang="zh-CN" altLang="en-US"/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2205038"/>
            <a:ext cx="7993063" cy="1439862"/>
          </a:xfrm>
        </p:spPr>
        <p:txBody>
          <a:bodyPr/>
          <a:lstStyle/>
          <a:p>
            <a:pPr eaLnBrk="1" hangingPunct="1">
              <a:buClr>
                <a:srgbClr val="FFFF00"/>
              </a:buClr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）比较</a:t>
            </a:r>
            <a:r>
              <a:rPr lang="en-US" altLang="zh-CN"/>
              <a:t>/</a:t>
            </a:r>
            <a:r>
              <a:rPr lang="zh-CN" altLang="en-US"/>
              <a:t>测试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zh-CN" altLang="en-US"/>
              <a:t>分支结构</a:t>
            </a:r>
            <a:endParaRPr lang="zh-CN" altLang="en-US"/>
          </a:p>
          <a:p>
            <a:pPr eaLnBrk="1" hangingPunct="1">
              <a:buClr>
                <a:srgbClr val="FFFF00"/>
              </a:buClr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）分支表（跳转表）结构</a:t>
            </a:r>
            <a:endParaRPr lang="zh-CN" altLang="en-US"/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1187450" y="314325"/>
            <a:ext cx="77724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000">
                <a:solidFill>
                  <a:srgbClr val="FFFF00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二、分支程序设计</a:t>
            </a:r>
            <a:endParaRPr lang="zh-CN" altLang="en-US" sz="3000">
              <a:solidFill>
                <a:srgbClr val="FFFF00"/>
              </a:solidFill>
              <a:latin typeface="Verdana" panose="020B060403050404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4" grpId="0"/>
      <p:bldP spid="238595" grpId="0" build="p"/>
      <p:bldP spid="23859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5"/>
          <p:cNvSpPr>
            <a:spLocks noChangeArrowheads="1"/>
          </p:cNvSpPr>
          <p:nvPr/>
        </p:nvSpPr>
        <p:spPr bwMode="auto">
          <a:xfrm>
            <a:off x="2438400" y="4191000"/>
            <a:ext cx="3124200" cy="1066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2700338" y="565150"/>
            <a:ext cx="2663825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PUSH  AX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LEA   AX,ASCBUF+10H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PUSH  AX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MOV   AX,10H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PUSH  AX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rgbClr val="00FFFF"/>
                </a:solidFill>
                <a:latin typeface="Times New Roman" panose="02020603050405020304" pitchFamily="18" charset="0"/>
              </a:rPr>
              <a:t>CALL  BINASC</a:t>
            </a:r>
            <a:endParaRPr lang="en-US" altLang="zh-CN" b="1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: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PROC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PUSH  CX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PUSH  DX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PUSH  DI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PUSH  BP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rgbClr val="FFFF00"/>
                </a:solidFill>
                <a:latin typeface="Times New Roman" panose="02020603050405020304" pitchFamily="18" charset="0"/>
              </a:rPr>
              <a:t>MOV   BP,SP</a:t>
            </a:r>
            <a:endParaRPr lang="en-US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rgbClr val="FFFF00"/>
                </a:solidFill>
                <a:latin typeface="Times New Roman" panose="02020603050405020304" pitchFamily="18" charset="0"/>
              </a:rPr>
              <a:t>MOV   DX,[BP+14]</a:t>
            </a:r>
            <a:endParaRPr lang="en-US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rgbClr val="FFFF00"/>
                </a:solidFill>
                <a:latin typeface="Times New Roman" panose="02020603050405020304" pitchFamily="18" charset="0"/>
              </a:rPr>
              <a:t>MOV   DI,[BP+12]</a:t>
            </a:r>
            <a:endParaRPr lang="en-US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rgbClr val="FFFF00"/>
                </a:solidFill>
                <a:latin typeface="Times New Roman" panose="02020603050405020304" pitchFamily="18" charset="0"/>
              </a:rPr>
              <a:t>MOV   CX,[BP+10]</a:t>
            </a:r>
            <a:endParaRPr lang="en-US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ROL   DX,1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MOV   AL,DL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AND   AL,01H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OR    AL,30H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827088" y="2492375"/>
            <a:ext cx="1795462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；转换子程序段</a:t>
            </a:r>
            <a:endParaRPr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BINASC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LOP: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867400" y="574675"/>
            <a:ext cx="2547938" cy="585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；调用子程序</a:t>
            </a:r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；保存信息</a:t>
            </a:r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；取入口地址</a:t>
            </a:r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；取1位二进制数</a:t>
            </a:r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；转换一位数的</a:t>
            </a:r>
            <a:r>
              <a:rPr lang="en-US" altLang="zh-CN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ASCII</a:t>
            </a:r>
            <a:r>
              <a:rPr lang="zh-CN" altLang="en-US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码</a:t>
            </a:r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9637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5315E387-593C-413C-B4EA-92D891C6B954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2"/>
          <p:cNvSpPr txBox="1">
            <a:spLocks noChangeArrowheads="1"/>
          </p:cNvSpPr>
          <p:nvPr/>
        </p:nvSpPr>
        <p:spPr bwMode="auto">
          <a:xfrm>
            <a:off x="2916238" y="981075"/>
            <a:ext cx="2214562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MOV   [DI],AL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INC   DI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LOOP  LOP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POP   BP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POP   DI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POP   DX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POP   CX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RET   6</a:t>
            </a:r>
            <a:endParaRPr lang="en-US" altLang="zh-CN" sz="2400" b="1">
              <a:solidFill>
                <a:srgbClr val="FFFF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ENDP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: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ENDS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70658" name="Text Box 3"/>
          <p:cNvSpPr txBox="1">
            <a:spLocks noChangeArrowheads="1"/>
          </p:cNvSpPr>
          <p:nvPr/>
        </p:nvSpPr>
        <p:spPr bwMode="auto">
          <a:xfrm>
            <a:off x="1476375" y="981075"/>
            <a:ext cx="1338263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endParaRPr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BINASC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COSEG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70659" name="Text Box 5"/>
          <p:cNvSpPr txBox="1">
            <a:spLocks noChangeArrowheads="1"/>
          </p:cNvSpPr>
          <p:nvPr/>
        </p:nvSpPr>
        <p:spPr bwMode="auto">
          <a:xfrm>
            <a:off x="5580063" y="981075"/>
            <a:ext cx="194786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；存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ASCII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码</a:t>
            </a:r>
            <a:endParaRPr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；恢复信息</a:t>
            </a:r>
            <a:endParaRPr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用堆栈传递参数处理要点</a:t>
            </a:r>
            <a:endParaRPr lang="zh-CN" altLang="en-US"/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611188" y="1844675"/>
            <a:ext cx="3849687" cy="24526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压入参数</a:t>
            </a:r>
            <a:endParaRPr lang="zh-CN" altLang="en-US" sz="2800">
              <a:solidFill>
                <a:srgbClr val="00FF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CALL		</a:t>
            </a:r>
            <a:endParaRPr lang="en-US" altLang="zh-CN" sz="2800">
              <a:solidFill>
                <a:srgbClr val="00FF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2800">
              <a:solidFill>
                <a:srgbClr val="00FF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从栈中弹出压入的参数</a:t>
            </a:r>
            <a:endParaRPr lang="zh-CN" altLang="en-US" sz="2800">
              <a:solidFill>
                <a:srgbClr val="00FF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4787900" y="1844675"/>
            <a:ext cx="3887788" cy="24526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用</a:t>
            </a:r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BP</a:t>
            </a:r>
            <a:r>
              <a:rPr lang="zh-CN" altLang="en-US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间址方式取出参数</a:t>
            </a:r>
            <a:endParaRPr lang="zh-CN" altLang="en-US" sz="2800">
              <a:solidFill>
                <a:srgbClr val="00FF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处理</a:t>
            </a:r>
            <a:endParaRPr lang="zh-CN" altLang="en-US" sz="2800">
              <a:solidFill>
                <a:srgbClr val="00FF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2800">
              <a:solidFill>
                <a:srgbClr val="00FF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RET</a:t>
            </a:r>
            <a:endParaRPr lang="en-US" altLang="zh-CN" sz="2800">
              <a:solidFill>
                <a:srgbClr val="00FF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971550" y="112553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主调程序</a:t>
            </a:r>
            <a:endParaRPr lang="zh-CN" altLang="en-US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 bwMode="auto">
          <a:xfrm>
            <a:off x="4932363" y="112553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被调过程</a:t>
            </a:r>
            <a:endParaRPr lang="zh-CN" altLang="en-US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74087" name="Text Box 7"/>
          <p:cNvSpPr txBox="1">
            <a:spLocks noChangeArrowheads="1"/>
          </p:cNvSpPr>
          <p:nvPr/>
        </p:nvSpPr>
        <p:spPr bwMode="auto">
          <a:xfrm>
            <a:off x="611188" y="4365625"/>
            <a:ext cx="803275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参数压入顺序与取出顺序相反</a:t>
            </a:r>
            <a:endParaRPr lang="zh-CN" altLang="en-US" sz="2800">
              <a:solidFill>
                <a:srgbClr val="FFFF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参数的个数和类型按事先约定存取</a:t>
            </a:r>
            <a:endParaRPr lang="zh-CN" altLang="en-US" sz="2800">
              <a:solidFill>
                <a:srgbClr val="FFFF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调用结束时，从栈中清除压入的参数，释放栈空间</a:t>
            </a:r>
            <a:endParaRPr lang="zh-CN" altLang="en-US" sz="2800">
              <a:solidFill>
                <a:srgbClr val="FFFF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2" grpId="0"/>
      <p:bldP spid="174083" grpId="0" animBg="1"/>
      <p:bldP spid="174084" grpId="0" animBg="1"/>
      <p:bldP spid="174085" grpId="0"/>
      <p:bldP spid="174086" grpId="0"/>
      <p:bldP spid="174087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多出口子程序设计</a:t>
            </a:r>
            <a:endParaRPr lang="zh-CN" altLang="en-US"/>
          </a:p>
        </p:txBody>
      </p:sp>
      <p:sp>
        <p:nvSpPr>
          <p:cNvPr id="727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FFFF00"/>
              </a:buClr>
            </a:pPr>
            <a:r>
              <a:rPr lang="zh-CN" altLang="en-US"/>
              <a:t>子程序返回调用程序时，可以有多个返回点。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例</a:t>
            </a:r>
            <a:r>
              <a:rPr lang="en-US" altLang="zh-CN"/>
              <a:t>16</a:t>
            </a:r>
            <a:r>
              <a:rPr lang="zh-CN" altLang="en-US"/>
              <a:t>：有两个字符串</a:t>
            </a:r>
            <a:r>
              <a:rPr lang="en-US" altLang="zh-CN"/>
              <a:t>STRING1 </a:t>
            </a:r>
            <a:r>
              <a:rPr lang="zh-CN" altLang="en-US"/>
              <a:t>和</a:t>
            </a:r>
            <a:r>
              <a:rPr lang="en-US" altLang="zh-CN"/>
              <a:t>STRING2</a:t>
            </a:r>
            <a:r>
              <a:rPr lang="zh-CN" altLang="en-US"/>
              <a:t>（假设两字符串长度相同），试编制一程序比较两个字符串是否完全相同；根据比较结果，返回调用程序不同位置，以执行不同的程序段。</a:t>
            </a:r>
            <a:endParaRPr lang="zh-CN" altLang="en-US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Line 4"/>
          <p:cNvSpPr>
            <a:spLocks noChangeShapeType="1"/>
          </p:cNvSpPr>
          <p:nvPr/>
        </p:nvSpPr>
        <p:spPr bwMode="auto">
          <a:xfrm>
            <a:off x="971550" y="692150"/>
            <a:ext cx="79216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0" name="Text Box 5"/>
          <p:cNvSpPr txBox="1">
            <a:spLocks noChangeArrowheads="1"/>
          </p:cNvSpPr>
          <p:nvPr/>
        </p:nvSpPr>
        <p:spPr bwMode="auto">
          <a:xfrm>
            <a:off x="1692275" y="781050"/>
            <a:ext cx="1327150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DATA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STRING1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STRING2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DATA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COSEG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rgbClr val="FFFF00"/>
                </a:solidFill>
                <a:latin typeface="Times New Roman" panose="02020603050405020304" pitchFamily="18" charset="0"/>
              </a:rPr>
              <a:t>SAME:</a:t>
            </a:r>
            <a:endParaRPr lang="en-US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rgbClr val="00FFFF"/>
                </a:solidFill>
                <a:latin typeface="Times New Roman" panose="02020603050405020304" pitchFamily="18" charset="0"/>
              </a:rPr>
              <a:t>COMPSTR</a:t>
            </a:r>
            <a:endParaRPr lang="en-US" altLang="zh-CN" b="1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1" name="Text Box 6"/>
          <p:cNvSpPr txBox="1">
            <a:spLocks noChangeArrowheads="1"/>
          </p:cNvSpPr>
          <p:nvPr/>
        </p:nvSpPr>
        <p:spPr bwMode="auto">
          <a:xfrm>
            <a:off x="3132138" y="781050"/>
            <a:ext cx="3492500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SEGMENT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DB  ‘COMPARE STRING’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DB  ‘COMPARE STRING’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: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ENDS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: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SEGMENT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ASSUME  CS:COSEG,DS:DATA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: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rgbClr val="FFFF00"/>
                </a:solidFill>
                <a:latin typeface="Times New Roman" panose="02020603050405020304" pitchFamily="18" charset="0"/>
              </a:rPr>
              <a:t>MOV   SI,OFFSET STRING1</a:t>
            </a:r>
            <a:endParaRPr lang="en-US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rgbClr val="FFFF00"/>
                </a:solidFill>
                <a:latin typeface="Times New Roman" panose="02020603050405020304" pitchFamily="18" charset="0"/>
              </a:rPr>
              <a:t>MOV   DI,OFFSET STRING2</a:t>
            </a:r>
            <a:endParaRPr lang="en-US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rgbClr val="00FFFF"/>
                </a:solidFill>
                <a:latin typeface="Times New Roman" panose="02020603050405020304" pitchFamily="18" charset="0"/>
              </a:rPr>
              <a:t>CALL  COMPSTR</a:t>
            </a:r>
            <a:endParaRPr lang="en-US" altLang="zh-CN" b="1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rgbClr val="FFFF00"/>
                </a:solidFill>
                <a:latin typeface="Times New Roman" panose="02020603050405020304" pitchFamily="18" charset="0"/>
              </a:rPr>
              <a:t>JMP   SAME</a:t>
            </a:r>
            <a:endParaRPr lang="en-US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………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: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………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: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PROC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PUSH  AX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PUSH  CX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2" name="Text Box 7"/>
          <p:cNvSpPr txBox="1">
            <a:spLocks noChangeArrowheads="1"/>
          </p:cNvSpPr>
          <p:nvPr/>
        </p:nvSpPr>
        <p:spPr bwMode="auto">
          <a:xfrm>
            <a:off x="6084888" y="4076700"/>
            <a:ext cx="2716212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FF00"/>
                </a:solidFill>
                <a:latin typeface="宋体" panose="02010600030101010101" pitchFamily="2" charset="-122"/>
              </a:rPr>
              <a:t>；如完全相同转至</a:t>
            </a:r>
            <a:r>
              <a:rPr lang="en-US" altLang="zh-CN" b="1">
                <a:solidFill>
                  <a:srgbClr val="FFFF00"/>
                </a:solidFill>
                <a:latin typeface="宋体" panose="02010600030101010101" pitchFamily="2" charset="-122"/>
              </a:rPr>
              <a:t>SAME</a:t>
            </a:r>
            <a:endParaRPr lang="en-US" altLang="zh-CN" b="1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rgbClr val="FFFF00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如不相同，从这里开始</a:t>
            </a:r>
            <a:endParaRPr lang="zh-CN" altLang="en-US" b="1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endParaRPr lang="zh-CN" altLang="en-US" b="1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endParaRPr lang="zh-CN" altLang="en-US" b="1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endParaRPr lang="zh-CN" altLang="en-US" b="1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endParaRPr lang="zh-CN" altLang="en-US" b="1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r>
              <a:rPr lang="zh-CN" altLang="en-US" b="1">
                <a:solidFill>
                  <a:srgbClr val="FFFF00"/>
                </a:solidFill>
                <a:latin typeface="宋体" panose="02010600030101010101" pitchFamily="2" charset="-122"/>
              </a:rPr>
              <a:t>；保存信息</a:t>
            </a:r>
            <a:endParaRPr lang="zh-CN" altLang="en-US" b="1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73733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FEBE0C9C-1AAB-4CC7-95CD-0E7581406A0E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ChangeArrowheads="1"/>
          </p:cNvSpPr>
          <p:nvPr/>
        </p:nvSpPr>
        <p:spPr bwMode="auto">
          <a:xfrm>
            <a:off x="2552700" y="3352800"/>
            <a:ext cx="2667000" cy="6096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74754" name="Text Box 3"/>
          <p:cNvSpPr txBox="1">
            <a:spLocks noChangeArrowheads="1"/>
          </p:cNvSpPr>
          <p:nvPr/>
        </p:nvSpPr>
        <p:spPr bwMode="auto">
          <a:xfrm>
            <a:off x="3132138" y="565150"/>
            <a:ext cx="1797050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</a:rPr>
              <a:t>PUSH  SI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</a:rPr>
              <a:t>PUSH  DI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</a:rPr>
              <a:t>MOV   CX,DI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</a:rPr>
              <a:t>SUB   CX,SI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</a:rPr>
              <a:t>INC   SI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</a:rPr>
              <a:t>INC   DI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</a:rPr>
              <a:t>MOV   AL,-1[SI]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</a:rPr>
              <a:t>CMP   AL,-1[DI]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</a:rPr>
              <a:t>LOOPZ LOP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</a:rPr>
              <a:t>JZ    END0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>
                <a:solidFill>
                  <a:srgbClr val="00FFFF"/>
                </a:solidFill>
                <a:latin typeface="Times New Roman" panose="02020603050405020304" pitchFamily="18" charset="0"/>
              </a:rPr>
              <a:t>MOV   BP,SP</a:t>
            </a:r>
            <a:endParaRPr lang="en-US" altLang="zh-CN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>
                <a:solidFill>
                  <a:srgbClr val="00FFFF"/>
                </a:solidFill>
                <a:latin typeface="Times New Roman" panose="02020603050405020304" pitchFamily="18" charset="0"/>
              </a:rPr>
              <a:t>ADD   [BP+8],2</a:t>
            </a:r>
            <a:endParaRPr lang="en-US" altLang="zh-CN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</a:rPr>
              <a:t>POP   DI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</a:rPr>
              <a:t>POP   SI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</a:rPr>
              <a:t>POP   CX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</a:rPr>
              <a:t>POP   AX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</a:rPr>
              <a:t>RET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</a:rPr>
              <a:t>ENDP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</a:rPr>
              <a:t>ENDS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</a:rPr>
              <a:t>END   START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55" name="Text Box 4"/>
          <p:cNvSpPr txBox="1">
            <a:spLocks noChangeArrowheads="1"/>
          </p:cNvSpPr>
          <p:nvPr/>
        </p:nvSpPr>
        <p:spPr bwMode="auto">
          <a:xfrm>
            <a:off x="1619250" y="574675"/>
            <a:ext cx="1250950" cy="531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LOP:</a:t>
            </a:r>
            <a:endParaRPr lang="en-US" altLang="zh-CN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END0:</a:t>
            </a:r>
            <a:endParaRPr lang="en-US" altLang="zh-CN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COMPSTR</a:t>
            </a:r>
            <a:endParaRPr lang="en-US" altLang="zh-CN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COSEG</a:t>
            </a:r>
            <a:endParaRPr lang="en-US" altLang="zh-CN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4756" name="Text Box 5"/>
          <p:cNvSpPr txBox="1">
            <a:spLocks noChangeArrowheads="1"/>
          </p:cNvSpPr>
          <p:nvPr/>
        </p:nvSpPr>
        <p:spPr bwMode="auto">
          <a:xfrm>
            <a:off x="5580063" y="574675"/>
            <a:ext cx="2927350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；计算字符串长度</a:t>
            </a:r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；两字符比较</a:t>
            </a:r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；相同，继续比较</a:t>
            </a:r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；两字符串完全相同，转移</a:t>
            </a:r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；不相同，修改返回点</a:t>
            </a:r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返回地址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+2</a:t>
            </a:r>
            <a:endParaRPr lang="zh-CN" altLang="en-US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；恢复信息</a:t>
            </a:r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4757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4AAEE3D6-7BBB-48DD-9D88-33CFC60A387B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6375" y="188913"/>
            <a:ext cx="3597275" cy="527050"/>
          </a:xfrm>
        </p:spPr>
        <p:txBody>
          <a:bodyPr/>
          <a:lstStyle/>
          <a:p>
            <a:pPr eaLnBrk="1" hangingPunct="1"/>
            <a:r>
              <a:rPr lang="zh-CN" altLang="en-US" sz="3000"/>
              <a:t>五、系统功能调用</a:t>
            </a:r>
            <a:endParaRPr lang="zh-CN" altLang="en-US" sz="3000"/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684213" y="1196975"/>
            <a:ext cx="845978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GB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系统功能调用</a:t>
            </a:r>
            <a:r>
              <a:rPr lang="en-GB" altLang="zh-CN" sz="2800">
                <a:solidFill>
                  <a:schemeClr val="bg1"/>
                </a:solidFill>
                <a:ea typeface="华文新魏" panose="02010800040101010101" pitchFamily="2" charset="-122"/>
              </a:rPr>
              <a:t>——</a:t>
            </a:r>
            <a:r>
              <a:rPr lang="zh-CN" altLang="en-GB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由</a:t>
            </a:r>
            <a:r>
              <a:rPr lang="en-GB" altLang="zh-CN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OS</a:t>
            </a:r>
            <a:r>
              <a:rPr lang="zh-CN" altLang="en-GB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提供的一组实现特殊功能的子程序供程序员在程序中调用，以减轻编程工作量。</a:t>
            </a:r>
            <a:endParaRPr lang="zh-CN" altLang="en-GB" sz="28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en-GB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系统功能调用有两种，一种称为</a:t>
            </a:r>
            <a:r>
              <a:rPr lang="en-GB" altLang="zh-CN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DOS</a:t>
            </a:r>
            <a:r>
              <a:rPr lang="en-GB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功能调用，另一种称为</a:t>
            </a:r>
            <a:r>
              <a:rPr lang="en-GB" altLang="zh-CN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BIOS</a:t>
            </a:r>
            <a:r>
              <a:rPr lang="en-GB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功能调用。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Group 11"/>
          <p:cNvGrpSpPr/>
          <p:nvPr/>
        </p:nvGrpSpPr>
        <p:grpSpPr bwMode="auto">
          <a:xfrm>
            <a:off x="3014663" y="3789363"/>
            <a:ext cx="2133600" cy="2590800"/>
            <a:chOff x="1899" y="2387"/>
            <a:chExt cx="1344" cy="1632"/>
          </a:xfrm>
        </p:grpSpPr>
        <p:sp>
          <p:nvSpPr>
            <p:cNvPr id="75780" name="Rectangle 4"/>
            <p:cNvSpPr>
              <a:spLocks noChangeArrowheads="1"/>
            </p:cNvSpPr>
            <p:nvPr/>
          </p:nvSpPr>
          <p:spPr bwMode="auto">
            <a:xfrm>
              <a:off x="1899" y="2387"/>
              <a:ext cx="1248" cy="24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sz="2800">
                  <a:latin typeface="Times New Roman" panose="02020603050405020304" pitchFamily="18" charset="0"/>
                  <a:ea typeface="华文新魏" panose="02010800040101010101" pitchFamily="2" charset="-122"/>
                </a:rPr>
                <a:t>应用程序</a:t>
              </a:r>
              <a:endParaRPr lang="zh-CN" altLang="en-US" sz="320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75781" name="Rectangle 5"/>
            <p:cNvSpPr>
              <a:spLocks noChangeArrowheads="1"/>
            </p:cNvSpPr>
            <p:nvPr/>
          </p:nvSpPr>
          <p:spPr bwMode="auto">
            <a:xfrm>
              <a:off x="1899" y="3731"/>
              <a:ext cx="1344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sz="2800">
                  <a:latin typeface="Times New Roman" panose="02020603050405020304" pitchFamily="18" charset="0"/>
                  <a:ea typeface="华文新魏" panose="02010800040101010101" pitchFamily="2" charset="-122"/>
                </a:rPr>
                <a:t>外设硬件接口</a:t>
              </a:r>
              <a:endParaRPr lang="zh-CN" altLang="en-US" sz="320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75782" name="Rectangle 6"/>
            <p:cNvSpPr>
              <a:spLocks noChangeArrowheads="1"/>
            </p:cNvSpPr>
            <p:nvPr/>
          </p:nvSpPr>
          <p:spPr bwMode="auto">
            <a:xfrm>
              <a:off x="1899" y="3491"/>
              <a:ext cx="1008" cy="24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Times New Roman" panose="02020603050405020304" pitchFamily="18" charset="0"/>
                  <a:ea typeface="华文新魏" panose="02010800040101010101" pitchFamily="2" charset="-122"/>
                </a:rPr>
                <a:t>BIOS</a:t>
              </a:r>
              <a:endParaRPr lang="en-US" altLang="zh-CN" sz="320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75783" name="Rectangle 7"/>
            <p:cNvSpPr>
              <a:spLocks noChangeArrowheads="1"/>
            </p:cNvSpPr>
            <p:nvPr/>
          </p:nvSpPr>
          <p:spPr bwMode="auto">
            <a:xfrm>
              <a:off x="1899" y="3251"/>
              <a:ext cx="720" cy="24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Times New Roman" panose="02020603050405020304" pitchFamily="18" charset="0"/>
                  <a:ea typeface="华文新魏" panose="02010800040101010101" pitchFamily="2" charset="-122"/>
                </a:rPr>
                <a:t>DOS</a:t>
              </a:r>
              <a:endParaRPr lang="en-US" altLang="zh-CN" sz="320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75784" name="AutoShape 8"/>
            <p:cNvSpPr>
              <a:spLocks noChangeArrowheads="1"/>
            </p:cNvSpPr>
            <p:nvPr/>
          </p:nvSpPr>
          <p:spPr bwMode="auto">
            <a:xfrm>
              <a:off x="2139" y="2627"/>
              <a:ext cx="144" cy="624"/>
            </a:xfrm>
            <a:prstGeom prst="upDownArrow">
              <a:avLst>
                <a:gd name="adj1" fmla="val 42481"/>
                <a:gd name="adj2" fmla="val 8662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75785" name="AutoShape 9"/>
            <p:cNvSpPr>
              <a:spLocks noChangeArrowheads="1"/>
            </p:cNvSpPr>
            <p:nvPr/>
          </p:nvSpPr>
          <p:spPr bwMode="auto">
            <a:xfrm>
              <a:off x="2667" y="2627"/>
              <a:ext cx="144" cy="864"/>
            </a:xfrm>
            <a:prstGeom prst="upDownArrow">
              <a:avLst>
                <a:gd name="adj1" fmla="val 42361"/>
                <a:gd name="adj2" fmla="val 88833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75786" name="AutoShape 10"/>
            <p:cNvSpPr>
              <a:spLocks noChangeArrowheads="1"/>
            </p:cNvSpPr>
            <p:nvPr/>
          </p:nvSpPr>
          <p:spPr bwMode="auto">
            <a:xfrm>
              <a:off x="2955" y="2627"/>
              <a:ext cx="144" cy="1104"/>
            </a:xfrm>
            <a:prstGeom prst="upDownArrow">
              <a:avLst>
                <a:gd name="adj1" fmla="val 42704"/>
                <a:gd name="adj2" fmla="val 99241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75787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275F15DB-18E9-4096-ACC7-059B022CE3E0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/>
      <p:bldP spid="98307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系统功能调用</a:t>
            </a:r>
            <a:endParaRPr lang="zh-CN" altLang="en-US"/>
          </a:p>
        </p:txBody>
      </p:sp>
      <p:sp>
        <p:nvSpPr>
          <p:cNvPr id="76802" name="Rectangle 10"/>
          <p:cNvSpPr>
            <a:spLocks noChangeArrowheads="1"/>
          </p:cNvSpPr>
          <p:nvPr/>
        </p:nvSpPr>
        <p:spPr bwMode="auto">
          <a:xfrm>
            <a:off x="395288" y="1139825"/>
            <a:ext cx="87122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采用软中断指令</a:t>
            </a:r>
            <a:endParaRPr lang="zh-CN" altLang="en-US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</a:t>
            </a:r>
            <a:r>
              <a:rPr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INT  n    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（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其中：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为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中断类型码）</a:t>
            </a:r>
            <a:endParaRPr lang="zh-CN" altLang="zh-CN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（1）PUSHF，TF、IF清0，CS、IP入栈</a:t>
            </a:r>
            <a:endParaRPr lang="zh-CN" altLang="zh-CN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（2）按中断类型码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n，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从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中断向量表对应位置取</a:t>
            </a:r>
            <a:b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</a:b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  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出将要调用的功能子程序的入口地址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CS，IP</a:t>
            </a:r>
            <a:endParaRPr lang="zh-CN" altLang="zh-CN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   （3）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功能子程序返回：IRET</a:t>
            </a:r>
            <a:endParaRPr lang="zh-CN" altLang="zh-CN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DOS</a:t>
            </a:r>
            <a:r>
              <a:rPr lang="zh-CN" altLang="en-US"/>
              <a:t>功能调用</a:t>
            </a:r>
            <a:endParaRPr lang="zh-CN" altLang="en-US"/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971550" y="1268413"/>
            <a:ext cx="3675063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调用方法：</a:t>
            </a:r>
            <a:endParaRPr lang="zh-CN" altLang="en-US" sz="32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入口参数</a:t>
            </a:r>
            <a:endParaRPr lang="zh-CN" altLang="en-US" sz="32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子程序编号送</a:t>
            </a:r>
            <a:r>
              <a:rPr lang="en-US" altLang="zh-CN"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AH</a:t>
            </a:r>
            <a:endParaRPr lang="en-US" altLang="zh-CN" sz="32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en-US" altLang="zh-CN"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INT  21H</a:t>
            </a:r>
            <a:endParaRPr lang="en-US" altLang="zh-CN" sz="32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/>
      <p:bldP spid="101379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-71438"/>
            <a:ext cx="8001000" cy="684213"/>
          </a:xfrm>
        </p:spPr>
        <p:txBody>
          <a:bodyPr/>
          <a:lstStyle/>
          <a:p>
            <a:pPr eaLnBrk="1" hangingPunct="1"/>
            <a:r>
              <a:rPr lang="en-US" altLang="zh-CN"/>
              <a:t>DOS</a:t>
            </a:r>
            <a:r>
              <a:rPr lang="zh-CN" altLang="en-US"/>
              <a:t>功能调用</a:t>
            </a:r>
            <a:endParaRPr lang="zh-CN" altLang="en-US"/>
          </a:p>
        </p:txBody>
      </p:sp>
      <p:sp>
        <p:nvSpPr>
          <p:cNvPr id="78850" name="Text Box 3"/>
          <p:cNvSpPr txBox="1">
            <a:spLocks noChangeArrowheads="1"/>
          </p:cNvSpPr>
          <p:nvPr/>
        </p:nvSpPr>
        <p:spPr bwMode="auto">
          <a:xfrm>
            <a:off x="4143375" y="285750"/>
            <a:ext cx="3416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基本</a:t>
            </a:r>
            <a:r>
              <a:rPr lang="en-US" altLang="zh-CN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功能调用（一）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78851" name="Group 21"/>
          <p:cNvGrpSpPr/>
          <p:nvPr/>
        </p:nvGrpSpPr>
        <p:grpSpPr bwMode="auto">
          <a:xfrm>
            <a:off x="301625" y="1428750"/>
            <a:ext cx="8842375" cy="4572000"/>
            <a:chOff x="160" y="1594"/>
            <a:chExt cx="5570" cy="2673"/>
          </a:xfrm>
        </p:grpSpPr>
        <p:sp>
          <p:nvSpPr>
            <p:cNvPr id="78852" name="Text Box 4"/>
            <p:cNvSpPr txBox="1">
              <a:spLocks noChangeArrowheads="1"/>
            </p:cNvSpPr>
            <p:nvPr/>
          </p:nvSpPr>
          <p:spPr bwMode="auto">
            <a:xfrm>
              <a:off x="162" y="1597"/>
              <a:ext cx="5568" cy="2658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    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功能                 入口参数                    出口参数                           说明 </a:t>
              </a:r>
              <a:endParaRPr lang="zh-CN" altLang="en-US" sz="20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键盘输入       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AH = 1		AL=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字符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ASCII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码	字符显示</a:t>
              </a:r>
              <a:endParaRPr lang="zh-CN" altLang="en-US" sz="20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控制台输入   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AH = 8		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同1号			无显示</a:t>
              </a:r>
              <a:endParaRPr lang="zh-CN" altLang="en-US" sz="20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显示输出       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AH = 2</a:t>
              </a:r>
              <a:endParaRPr lang="en-US" altLang="zh-CN" sz="20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	        DL = 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字符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ASCII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码</a:t>
              </a:r>
              <a:endParaRPr lang="zh-CN" altLang="en-US" sz="20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打印输出       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AH = 5</a:t>
              </a:r>
              <a:endParaRPr lang="en-US" altLang="zh-CN" sz="20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	        DL = 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字符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ASCII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码</a:t>
              </a:r>
              <a:endParaRPr lang="zh-CN" altLang="en-US" sz="20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直接控制台   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AH = 6	              ZF=0,AL=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字符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ASCII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码	</a:t>
              </a:r>
              <a:endParaRPr lang="zh-CN" altLang="en-US" sz="20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输入/输出      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DL = 0FFH/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字符码	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ZF=1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无键按下		</a:t>
              </a:r>
              <a:endParaRPr lang="zh-CN" altLang="en-US" sz="20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字符串输出   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AH = 9			                         </a:t>
              </a:r>
              <a:r>
                <a:rPr lang="zh-CN" altLang="zh-CN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字符串须以‘$’结束</a:t>
              </a:r>
              <a:endParaRPr lang="zh-CN" altLang="en-US" sz="20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                        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DS:DX=</a:t>
              </a:r>
              <a:r>
                <a:rPr lang="zh-CN" altLang="zh-CN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串首址</a:t>
              </a:r>
              <a:endParaRPr lang="zh-CN" altLang="en-US" sz="20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字符串输入   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AH = 0AH					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首先定义缓冲区</a:t>
              </a:r>
              <a:endParaRPr lang="zh-CN" altLang="en-US" sz="20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                        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DS:DX=</a:t>
              </a:r>
              <a:r>
                <a:rPr lang="zh-CN" altLang="zh-CN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串首址</a:t>
              </a:r>
              <a:endParaRPr lang="zh-CN" altLang="en-US" sz="20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78853" name="Line 5"/>
            <p:cNvSpPr>
              <a:spLocks noChangeShapeType="1"/>
            </p:cNvSpPr>
            <p:nvPr/>
          </p:nvSpPr>
          <p:spPr bwMode="auto">
            <a:xfrm>
              <a:off x="160" y="2262"/>
              <a:ext cx="557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4" name="Line 12"/>
            <p:cNvSpPr>
              <a:spLocks noChangeShapeType="1"/>
            </p:cNvSpPr>
            <p:nvPr/>
          </p:nvSpPr>
          <p:spPr bwMode="auto">
            <a:xfrm>
              <a:off x="1050" y="1594"/>
              <a:ext cx="0" cy="2673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5" name="Line 13"/>
            <p:cNvSpPr>
              <a:spLocks noChangeShapeType="1"/>
            </p:cNvSpPr>
            <p:nvPr/>
          </p:nvSpPr>
          <p:spPr bwMode="auto">
            <a:xfrm>
              <a:off x="2445" y="1594"/>
              <a:ext cx="0" cy="2673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6" name="Line 14"/>
            <p:cNvSpPr>
              <a:spLocks noChangeShapeType="1"/>
            </p:cNvSpPr>
            <p:nvPr/>
          </p:nvSpPr>
          <p:spPr bwMode="auto">
            <a:xfrm>
              <a:off x="4065" y="1594"/>
              <a:ext cx="15" cy="2673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7" name="Line 15"/>
            <p:cNvSpPr>
              <a:spLocks noChangeShapeType="1"/>
            </p:cNvSpPr>
            <p:nvPr/>
          </p:nvSpPr>
          <p:spPr bwMode="auto">
            <a:xfrm>
              <a:off x="160" y="1842"/>
              <a:ext cx="557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8" name="Line 16"/>
            <p:cNvSpPr>
              <a:spLocks noChangeShapeType="1"/>
            </p:cNvSpPr>
            <p:nvPr/>
          </p:nvSpPr>
          <p:spPr bwMode="auto">
            <a:xfrm>
              <a:off x="160" y="2069"/>
              <a:ext cx="557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9" name="Line 17"/>
            <p:cNvSpPr>
              <a:spLocks noChangeShapeType="1"/>
            </p:cNvSpPr>
            <p:nvPr/>
          </p:nvSpPr>
          <p:spPr bwMode="auto">
            <a:xfrm>
              <a:off x="160" y="2478"/>
              <a:ext cx="557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0" name="Line 18"/>
            <p:cNvSpPr>
              <a:spLocks noChangeShapeType="1"/>
            </p:cNvSpPr>
            <p:nvPr/>
          </p:nvSpPr>
          <p:spPr bwMode="auto">
            <a:xfrm>
              <a:off x="160" y="2886"/>
              <a:ext cx="557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1" name="Line 19"/>
            <p:cNvSpPr>
              <a:spLocks noChangeShapeType="1"/>
            </p:cNvSpPr>
            <p:nvPr/>
          </p:nvSpPr>
          <p:spPr bwMode="auto">
            <a:xfrm>
              <a:off x="160" y="3431"/>
              <a:ext cx="557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2" name="Line 20"/>
            <p:cNvSpPr>
              <a:spLocks noChangeShapeType="1"/>
            </p:cNvSpPr>
            <p:nvPr/>
          </p:nvSpPr>
          <p:spPr bwMode="auto">
            <a:xfrm>
              <a:off x="160" y="3807"/>
              <a:ext cx="557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idx="1"/>
          </p:nvPr>
        </p:nvSpPr>
        <p:spPr>
          <a:xfrm>
            <a:off x="4572000" y="2276475"/>
            <a:ext cx="5470525" cy="2209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程序如下：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                </a:t>
            </a:r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TEST	DA1,	01H</a:t>
            </a:r>
            <a:endParaRPr lang="en-US" altLang="zh-CN" sz="2400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                JE	NEXT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                INC    DA1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NEXT:   ………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468313" y="1916113"/>
            <a:ext cx="3429000" cy="3825875"/>
            <a:chOff x="1776" y="960"/>
            <a:chExt cx="2160" cy="2410"/>
          </a:xfrm>
        </p:grpSpPr>
        <p:sp>
          <p:nvSpPr>
            <p:cNvPr id="11267" name="Rectangle 4"/>
            <p:cNvSpPr>
              <a:spLocks noChangeArrowheads="1"/>
            </p:cNvSpPr>
            <p:nvPr/>
          </p:nvSpPr>
          <p:spPr bwMode="auto">
            <a:xfrm>
              <a:off x="2208" y="1296"/>
              <a:ext cx="1392" cy="192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FFFF00"/>
                  </a:solidFill>
                  <a:latin typeface="Times New Roman" panose="02020603050405020304" pitchFamily="18" charset="0"/>
                </a:rPr>
                <a:t>测试</a:t>
              </a:r>
              <a:r>
                <a:rPr lang="en-US" altLang="zh-CN" sz="2000">
                  <a:solidFill>
                    <a:srgbClr val="FFFF00"/>
                  </a:solidFill>
                  <a:latin typeface="Times New Roman" panose="02020603050405020304" pitchFamily="18" charset="0"/>
                </a:rPr>
                <a:t>DA1</a:t>
              </a:r>
              <a:r>
                <a:rPr lang="zh-CN" altLang="en-US" sz="2000">
                  <a:solidFill>
                    <a:srgbClr val="FFFF00"/>
                  </a:solidFill>
                  <a:latin typeface="Times New Roman" panose="02020603050405020304" pitchFamily="18" charset="0"/>
                </a:rPr>
                <a:t>的第0位</a:t>
              </a:r>
              <a:endParaRPr lang="en-US" altLang="zh-CN" sz="20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68" name="AutoShape 5"/>
            <p:cNvSpPr>
              <a:spLocks noChangeArrowheads="1"/>
            </p:cNvSpPr>
            <p:nvPr/>
          </p:nvSpPr>
          <p:spPr bwMode="auto">
            <a:xfrm>
              <a:off x="2208" y="1680"/>
              <a:ext cx="1440" cy="432"/>
            </a:xfrm>
            <a:prstGeom prst="diamond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FFFF00"/>
                  </a:solidFill>
                  <a:latin typeface="Times New Roman" panose="02020603050405020304" pitchFamily="18" charset="0"/>
                </a:rPr>
                <a:t>(DA1)</a:t>
              </a:r>
              <a:r>
                <a:rPr lang="en-US" altLang="zh-CN" b="1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=0?</a:t>
              </a:r>
              <a:endParaRPr lang="en-US" altLang="zh-CN" b="1" baseline="-250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69" name="Rectangle 6"/>
            <p:cNvSpPr>
              <a:spLocks noChangeArrowheads="1"/>
            </p:cNvSpPr>
            <p:nvPr/>
          </p:nvSpPr>
          <p:spPr bwMode="auto">
            <a:xfrm>
              <a:off x="2304" y="2352"/>
              <a:ext cx="1344" cy="24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FFFF00"/>
                  </a:solidFill>
                  <a:latin typeface="Times New Roman" panose="02020603050405020304" pitchFamily="18" charset="0"/>
                </a:rPr>
                <a:t>DA1&lt;=(DA1)+1</a:t>
              </a:r>
              <a:endParaRPr lang="en-US" altLang="zh-CN" sz="20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70" name="Line 7"/>
            <p:cNvSpPr>
              <a:spLocks noChangeShapeType="1"/>
            </p:cNvSpPr>
            <p:nvPr/>
          </p:nvSpPr>
          <p:spPr bwMode="auto">
            <a:xfrm>
              <a:off x="2928" y="960"/>
              <a:ext cx="0" cy="33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1" name="Line 8"/>
            <p:cNvSpPr>
              <a:spLocks noChangeShapeType="1"/>
            </p:cNvSpPr>
            <p:nvPr/>
          </p:nvSpPr>
          <p:spPr bwMode="auto">
            <a:xfrm>
              <a:off x="2928" y="1488"/>
              <a:ext cx="0" cy="19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2" name="Line 9"/>
            <p:cNvSpPr>
              <a:spLocks noChangeShapeType="1"/>
            </p:cNvSpPr>
            <p:nvPr/>
          </p:nvSpPr>
          <p:spPr bwMode="auto">
            <a:xfrm>
              <a:off x="2928" y="2112"/>
              <a:ext cx="0" cy="24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3" name="Line 10"/>
            <p:cNvSpPr>
              <a:spLocks noChangeShapeType="1"/>
            </p:cNvSpPr>
            <p:nvPr/>
          </p:nvSpPr>
          <p:spPr bwMode="auto">
            <a:xfrm flipH="1">
              <a:off x="2016" y="1920"/>
              <a:ext cx="19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" name="Line 11"/>
            <p:cNvSpPr>
              <a:spLocks noChangeShapeType="1"/>
            </p:cNvSpPr>
            <p:nvPr/>
          </p:nvSpPr>
          <p:spPr bwMode="auto">
            <a:xfrm>
              <a:off x="2016" y="1920"/>
              <a:ext cx="0" cy="76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5" name="Line 12"/>
            <p:cNvSpPr>
              <a:spLocks noChangeShapeType="1"/>
            </p:cNvSpPr>
            <p:nvPr/>
          </p:nvSpPr>
          <p:spPr bwMode="auto">
            <a:xfrm>
              <a:off x="2928" y="2592"/>
              <a:ext cx="0" cy="28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6" name="Line 13"/>
            <p:cNvSpPr>
              <a:spLocks noChangeShapeType="1"/>
            </p:cNvSpPr>
            <p:nvPr/>
          </p:nvSpPr>
          <p:spPr bwMode="auto">
            <a:xfrm>
              <a:off x="2016" y="2688"/>
              <a:ext cx="91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7" name="Text Box 14"/>
            <p:cNvSpPr txBox="1">
              <a:spLocks noChangeArrowheads="1"/>
            </p:cNvSpPr>
            <p:nvPr/>
          </p:nvSpPr>
          <p:spPr bwMode="auto">
            <a:xfrm>
              <a:off x="1776" y="1632"/>
              <a:ext cx="1632" cy="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FFFF00"/>
                  </a:solidFill>
                  <a:latin typeface="Times New Roman" panose="02020603050405020304" pitchFamily="18" charset="0"/>
                </a:rPr>
                <a:t>         </a:t>
              </a:r>
              <a:r>
                <a:rPr lang="en-US" altLang="zh-CN">
                  <a:solidFill>
                    <a:srgbClr val="FFFF00"/>
                  </a:solidFill>
                  <a:latin typeface="Times New Roman" panose="02020603050405020304" pitchFamily="18" charset="0"/>
                </a:rPr>
                <a:t>Y         </a:t>
              </a:r>
              <a:endParaRPr lang="en-US" altLang="zh-CN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FFFF00"/>
                  </a:solidFill>
                  <a:latin typeface="Times New Roman" panose="02020603050405020304" pitchFamily="18" charset="0"/>
                </a:rPr>
                <a:t>                             </a:t>
              </a:r>
              <a:endParaRPr lang="zh-CN" altLang="en-US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FFFF00"/>
                  </a:solidFill>
                  <a:latin typeface="Times New Roman" panose="02020603050405020304" pitchFamily="18" charset="0"/>
                </a:rPr>
                <a:t>                                   </a:t>
              </a:r>
              <a:r>
                <a:rPr lang="en-US" altLang="zh-CN">
                  <a:solidFill>
                    <a:srgbClr val="FFFF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78" name="Text Box 15"/>
            <p:cNvSpPr txBox="1">
              <a:spLocks noChangeArrowheads="1"/>
            </p:cNvSpPr>
            <p:nvPr/>
          </p:nvSpPr>
          <p:spPr bwMode="auto">
            <a:xfrm>
              <a:off x="2784" y="2880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FFFF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>
                  <a:solidFill>
                    <a:srgbClr val="FFFF00"/>
                  </a:solidFill>
                  <a:latin typeface="Times New Roman" panose="02020603050405020304" pitchFamily="18" charset="0"/>
                </a:rPr>
                <a:t>b)</a:t>
              </a:r>
              <a:endParaRPr lang="en-US" altLang="zh-CN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79" name="Text Box 16"/>
            <p:cNvSpPr txBox="1">
              <a:spLocks noChangeArrowheads="1"/>
            </p:cNvSpPr>
            <p:nvPr/>
          </p:nvSpPr>
          <p:spPr bwMode="auto">
            <a:xfrm>
              <a:off x="1872" y="3120"/>
              <a:ext cx="20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FFFF00"/>
                  </a:solidFill>
                  <a:latin typeface="Times New Roman" panose="02020603050405020304" pitchFamily="18" charset="0"/>
                </a:rPr>
                <a:t>例 3  程序段流程</a:t>
              </a:r>
              <a:endParaRPr lang="zh-CN" altLang="en-US" sz="20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280" name="Rectangle 17"/>
          <p:cNvSpPr>
            <a:spLocks noChangeArrowheads="1"/>
          </p:cNvSpPr>
          <p:nvPr/>
        </p:nvSpPr>
        <p:spPr bwMode="auto">
          <a:xfrm>
            <a:off x="395288" y="1341438"/>
            <a:ext cx="87487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CCFFF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试编制一程序段，把</a:t>
            </a:r>
            <a:r>
              <a:rPr lang="en-US" altLang="zh-CN" sz="28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DA1</a:t>
            </a:r>
            <a:r>
              <a:rPr lang="zh-CN" altLang="en-US" sz="28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字节单元中数据变为偶数。</a:t>
            </a:r>
            <a:endParaRPr lang="zh-CN" altLang="en-US" sz="2800" b="1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281" name="Rectangle 18"/>
          <p:cNvSpPr>
            <a:spLocks noChangeArrowheads="1"/>
          </p:cNvSpPr>
          <p:nvPr/>
        </p:nvSpPr>
        <p:spPr bwMode="auto">
          <a:xfrm>
            <a:off x="1403350" y="257175"/>
            <a:ext cx="4398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FFF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比较</a:t>
            </a:r>
            <a:r>
              <a:rPr lang="en-US" altLang="zh-CN" sz="32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测试</a:t>
            </a:r>
            <a:r>
              <a:rPr lang="en-US" altLang="zh-CN" sz="3200">
                <a:solidFill>
                  <a:srgbClr val="FFFF00"/>
                </a:solidFill>
                <a:ea typeface="华文新魏" panose="02010800040101010101" pitchFamily="2" charset="-122"/>
              </a:rPr>
              <a:t>——</a:t>
            </a: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分支结构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6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6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6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6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6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6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6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6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6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0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395288" y="1125538"/>
            <a:ext cx="8316912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(1) 从键盘输入一个字符</a:t>
            </a:r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800" b="1">
                <a:solidFill>
                  <a:srgbClr val="00FF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功能号</a:t>
            </a:r>
            <a:r>
              <a:rPr lang="en-US" altLang="zh-CN" sz="2800" b="1">
                <a:solidFill>
                  <a:srgbClr val="00FF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=1</a:t>
            </a:r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)</a:t>
            </a:r>
            <a:endParaRPr lang="en-US" altLang="zh-CN" sz="2800">
              <a:solidFill>
                <a:schemeClr val="bg1"/>
              </a:solidFill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800" b="1">
                <a:solidFill>
                  <a:srgbClr val="FFFF66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MOV  AH,</a:t>
            </a:r>
            <a:r>
              <a:rPr lang="en-US" altLang="zh-CN" sz="2800" b="1">
                <a:solidFill>
                  <a:srgbClr val="00FF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1      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；</a:t>
            </a:r>
            <a:r>
              <a:rPr lang="zh-CN" altLang="en-US"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等待按键</a:t>
            </a:r>
            <a:endParaRPr lang="en-US" altLang="zh-CN" sz="2800" b="1">
              <a:solidFill>
                <a:schemeClr val="bg1"/>
              </a:solidFill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FFFF66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    INT  21H       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；</a:t>
            </a:r>
            <a:r>
              <a:rPr lang="zh-CN" altLang="en-US"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字符回显</a:t>
            </a:r>
            <a:endParaRPr lang="zh-CN" altLang="en-US" sz="2800" b="1">
              <a:solidFill>
                <a:schemeClr val="bg1"/>
              </a:solidFill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FFFF66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    &lt;AL</a:t>
            </a:r>
            <a:r>
              <a:rPr lang="zh-CN" altLang="en-US" sz="2800" b="1">
                <a:solidFill>
                  <a:srgbClr val="FFFF66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中有键入的字符</a:t>
            </a:r>
            <a:r>
              <a:rPr lang="en-US" altLang="zh-CN" sz="2800" b="1">
                <a:solidFill>
                  <a:srgbClr val="FFFF66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&gt;</a:t>
            </a:r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 </a:t>
            </a:r>
            <a:endParaRPr lang="en-US" altLang="zh-CN" sz="2800" b="1">
              <a:solidFill>
                <a:schemeClr val="bg1"/>
              </a:solidFill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2) 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从键盘输入一个字符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无显示</a:t>
            </a:r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800" b="1">
                <a:solidFill>
                  <a:srgbClr val="00FF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功能号</a:t>
            </a:r>
            <a:r>
              <a:rPr lang="en-US" altLang="zh-CN" sz="2800" b="1">
                <a:solidFill>
                  <a:srgbClr val="00FF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=8</a:t>
            </a:r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)</a:t>
            </a:r>
            <a:endParaRPr lang="en-US" altLang="zh-CN" sz="2800">
              <a:solidFill>
                <a:schemeClr val="bg1"/>
              </a:solidFill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800" b="1">
                <a:solidFill>
                  <a:srgbClr val="FFFF66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MOV  AH,</a:t>
            </a:r>
            <a:r>
              <a:rPr lang="en-US" altLang="zh-CN" sz="2800" b="1">
                <a:solidFill>
                  <a:srgbClr val="00FF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8</a:t>
            </a:r>
            <a:endParaRPr lang="en-US" altLang="zh-CN" sz="2800" b="1">
              <a:solidFill>
                <a:srgbClr val="00FFCC"/>
              </a:solidFill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FFFF66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    INT  21H</a:t>
            </a:r>
            <a:endParaRPr lang="en-US" altLang="zh-CN" sz="2800" b="1">
              <a:solidFill>
                <a:srgbClr val="FFFF66"/>
              </a:solidFill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FFFF66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    &lt;AL</a:t>
            </a:r>
            <a:r>
              <a:rPr lang="zh-CN" altLang="en-US" sz="2800" b="1">
                <a:solidFill>
                  <a:srgbClr val="FFFF66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中有键入的字符</a:t>
            </a:r>
            <a:r>
              <a:rPr lang="en-US" altLang="zh-CN" sz="2800" b="1">
                <a:solidFill>
                  <a:srgbClr val="FFFF66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&gt;</a:t>
            </a:r>
            <a:endParaRPr lang="en-US" altLang="zh-CN" sz="2800" b="1">
              <a:solidFill>
                <a:srgbClr val="FFFF66"/>
              </a:solidFill>
              <a:latin typeface="宋体" panose="0201060003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9874" name="Rectangle 7"/>
          <p:cNvSpPr>
            <a:spLocks noGrp="1" noChangeArrowheads="1"/>
          </p:cNvSpPr>
          <p:nvPr>
            <p:ph type="title"/>
          </p:nvPr>
        </p:nvSpPr>
        <p:spPr>
          <a:xfrm>
            <a:off x="908050" y="188913"/>
            <a:ext cx="3121025" cy="684212"/>
          </a:xfrm>
        </p:spPr>
        <p:txBody>
          <a:bodyPr/>
          <a:lstStyle/>
          <a:p>
            <a:pPr eaLnBrk="1" hangingPunct="1"/>
            <a:r>
              <a:rPr lang="en-US" altLang="zh-CN"/>
              <a:t>DOS</a:t>
            </a:r>
            <a:r>
              <a:rPr lang="zh-CN" altLang="en-US"/>
              <a:t>功能调用</a:t>
            </a:r>
            <a:endParaRPr lang="zh-CN" altLang="en-US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3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3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3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3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3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3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3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3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3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3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3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3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3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3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4"/>
          <p:cNvSpPr>
            <a:spLocks noChangeArrowheads="1"/>
          </p:cNvSpPr>
          <p:nvPr/>
        </p:nvSpPr>
        <p:spPr bwMode="auto">
          <a:xfrm>
            <a:off x="611188" y="260350"/>
            <a:ext cx="8424862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2800">
                <a:solidFill>
                  <a:srgbClr val="FFFF00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800">
                <a:solidFill>
                  <a:srgbClr val="FFFF00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sz="2800">
                <a:solidFill>
                  <a:srgbClr val="FFFF00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程序中有时需要用户对提示做出应答</a:t>
            </a:r>
            <a:endParaRPr lang="zh-CN" altLang="en-US" sz="2800">
              <a:solidFill>
                <a:srgbClr val="FFFF00"/>
              </a:solidFill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  </a:t>
            </a:r>
            <a:endParaRPr lang="en-US" altLang="zh-CN" sz="2400">
              <a:solidFill>
                <a:schemeClr val="bg1"/>
              </a:solidFill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GET_KEY:   </a:t>
            </a:r>
            <a:r>
              <a:rPr lang="en-US" altLang="zh-CN" sz="2400">
                <a:solidFill>
                  <a:srgbClr val="FFFF66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MOV  AH,1</a:t>
            </a:r>
            <a:r>
              <a:rPr lang="en-US" altLang="zh-CN" sz="2400">
                <a:solidFill>
                  <a:srgbClr val="FF9900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	;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等待键入字符</a:t>
            </a:r>
            <a:endParaRPr lang="en-US" altLang="zh-CN" sz="2400">
              <a:solidFill>
                <a:schemeClr val="bg1"/>
              </a:solidFill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           </a:t>
            </a:r>
            <a:r>
              <a:rPr lang="en-US" altLang="zh-CN" sz="2400">
                <a:solidFill>
                  <a:srgbClr val="FFFF66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INT  21H</a:t>
            </a:r>
            <a:r>
              <a:rPr lang="en-US" altLang="zh-CN" sz="2400">
                <a:solidFill>
                  <a:srgbClr val="0033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	;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结果在</a:t>
            </a: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AL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中</a:t>
            </a:r>
            <a:endParaRPr lang="zh-CN" altLang="en-US" sz="2400">
              <a:solidFill>
                <a:schemeClr val="bg1"/>
              </a:solidFill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           </a:t>
            </a: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CMP  AL,</a:t>
            </a:r>
            <a:r>
              <a:rPr lang="en-US" altLang="zh-CN" sz="2400">
                <a:solidFill>
                  <a:schemeClr val="bg1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sz="2400">
                <a:solidFill>
                  <a:schemeClr val="bg1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 	      ;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是</a:t>
            </a:r>
            <a:r>
              <a:rPr lang="zh-CN" altLang="en-US" sz="2400">
                <a:solidFill>
                  <a:schemeClr val="bg1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sz="2400">
                <a:solidFill>
                  <a:schemeClr val="bg1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?</a:t>
            </a:r>
            <a:endParaRPr lang="en-US" altLang="zh-CN" sz="2400">
              <a:solidFill>
                <a:schemeClr val="bg1"/>
              </a:solidFill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           JZ   YES	      ;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是,转</a:t>
            </a: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YES</a:t>
            </a:r>
            <a:endParaRPr lang="en-US" altLang="zh-CN" sz="2400">
              <a:solidFill>
                <a:schemeClr val="bg1"/>
              </a:solidFill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           CMP  AL,</a:t>
            </a:r>
            <a:r>
              <a:rPr lang="en-US" altLang="zh-CN" sz="2400">
                <a:solidFill>
                  <a:schemeClr val="bg1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400">
                <a:solidFill>
                  <a:schemeClr val="bg1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 	      ;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是</a:t>
            </a:r>
            <a:r>
              <a:rPr lang="zh-CN" altLang="en-US" sz="2400">
                <a:solidFill>
                  <a:schemeClr val="bg1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400">
                <a:solidFill>
                  <a:schemeClr val="bg1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?</a:t>
            </a:r>
            <a:endParaRPr lang="en-US" altLang="zh-CN" sz="2400">
              <a:solidFill>
                <a:schemeClr val="bg1"/>
              </a:solidFill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           JZ   NO	      ;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是,转</a:t>
            </a: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NO</a:t>
            </a:r>
            <a:endParaRPr lang="en-US" altLang="zh-CN" sz="2400">
              <a:solidFill>
                <a:schemeClr val="bg1"/>
              </a:solidFill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           JMP  GET_KEY	      ;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否则继续等待输入</a:t>
            </a:r>
            <a:endParaRPr lang="zh-CN" altLang="en-US" sz="2400">
              <a:solidFill>
                <a:schemeClr val="bg1"/>
              </a:solidFill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     YES:	 </a:t>
            </a:r>
            <a:r>
              <a:rPr lang="en-US" altLang="zh-CN" sz="2400">
                <a:solidFill>
                  <a:schemeClr val="bg1"/>
                </a:solidFill>
                <a:ea typeface="华文新魏" panose="02010800040101010101" pitchFamily="2" charset="-122"/>
              </a:rPr>
              <a:t>…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	</a:t>
            </a:r>
            <a:endParaRPr lang="zh-CN" altLang="en-US" sz="2400">
              <a:solidFill>
                <a:schemeClr val="bg1"/>
              </a:solidFill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           </a:t>
            </a:r>
            <a:r>
              <a:rPr lang="en-US" altLang="zh-CN" sz="2400">
                <a:solidFill>
                  <a:schemeClr val="bg1"/>
                </a:solidFill>
                <a:ea typeface="华文新魏" panose="02010800040101010101" pitchFamily="2" charset="-122"/>
              </a:rPr>
              <a:t>…</a:t>
            </a: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 </a:t>
            </a:r>
            <a:endParaRPr lang="en-US" altLang="zh-CN" sz="2400">
              <a:solidFill>
                <a:schemeClr val="bg1"/>
              </a:solidFill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     NO:	 </a:t>
            </a:r>
            <a:r>
              <a:rPr lang="en-US" altLang="zh-CN" sz="2400">
                <a:solidFill>
                  <a:schemeClr val="bg1"/>
                </a:solidFill>
                <a:ea typeface="华文新魏" panose="02010800040101010101" pitchFamily="2" charset="-122"/>
              </a:rPr>
              <a:t>…</a:t>
            </a:r>
            <a:endParaRPr lang="en-US" altLang="zh-CN" sz="2400">
              <a:solidFill>
                <a:schemeClr val="bg1"/>
              </a:solidFill>
              <a:latin typeface="宋体" panose="0201060003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4"/>
          <p:cNvSpPr>
            <a:spLocks noGrp="1" noChangeArrowheads="1"/>
          </p:cNvSpPr>
          <p:nvPr>
            <p:ph idx="1"/>
          </p:nvPr>
        </p:nvSpPr>
        <p:spPr>
          <a:xfrm>
            <a:off x="598488" y="1341438"/>
            <a:ext cx="8077200" cy="4751387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FF00"/>
                </a:solidFill>
                <a:latin typeface="华文新魏" panose="02010800040101010101" pitchFamily="2" charset="-122"/>
              </a:rPr>
              <a:t>(</a:t>
            </a:r>
            <a:r>
              <a:rPr lang="en-US" altLang="zh-CN">
                <a:solidFill>
                  <a:srgbClr val="FFFF00"/>
                </a:solidFill>
                <a:latin typeface="华文新魏" panose="02010800040101010101" pitchFamily="2" charset="-122"/>
              </a:rPr>
              <a:t>3) </a:t>
            </a:r>
            <a:r>
              <a:rPr lang="zh-CN" altLang="en-US">
                <a:solidFill>
                  <a:srgbClr val="FFFF00"/>
                </a:solidFill>
                <a:latin typeface="华文新魏" panose="02010800040101010101" pitchFamily="2" charset="-122"/>
              </a:rPr>
              <a:t>在显示器上显示一个字符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solidFill>
                  <a:srgbClr val="00FFFF"/>
                </a:solidFill>
                <a:latin typeface="Times New Roman" panose="02020603050405020304" pitchFamily="18" charset="0"/>
              </a:rPr>
              <a:t>功能号</a:t>
            </a:r>
            <a:r>
              <a:rPr lang="en-US" altLang="zh-CN">
                <a:solidFill>
                  <a:srgbClr val="00FFFF"/>
                </a:solidFill>
                <a:latin typeface="Times New Roman" panose="02020603050405020304" pitchFamily="18" charset="0"/>
              </a:rPr>
              <a:t>=2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endParaRPr lang="zh-CN" altLang="en-US"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  </a:t>
            </a:r>
            <a:r>
              <a:rPr lang="en-US" altLang="zh-CN">
                <a:latin typeface="Times New Roman" panose="02020603050405020304" pitchFamily="18" charset="0"/>
              </a:rPr>
              <a:t>MOV  DL, &lt;</a:t>
            </a:r>
            <a:r>
              <a:rPr lang="zh-CN" altLang="en-US">
                <a:latin typeface="Times New Roman" panose="02020603050405020304" pitchFamily="18" charset="0"/>
              </a:rPr>
              <a:t>要显示的字符</a:t>
            </a:r>
            <a:r>
              <a:rPr lang="en-US" altLang="zh-CN">
                <a:latin typeface="Times New Roman" panose="02020603050405020304" pitchFamily="18" charset="0"/>
              </a:rPr>
              <a:t>&gt;</a:t>
            </a:r>
            <a:endParaRPr lang="zh-CN" altLang="en-US"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MOV  AH, 2</a:t>
            </a:r>
            <a:endParaRPr lang="zh-CN" altLang="en-US"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INT  21H</a:t>
            </a:r>
            <a:endParaRPr lang="en-US" altLang="zh-CN"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例：在显示器上显示一个字符‘</a:t>
            </a:r>
            <a:r>
              <a:rPr lang="en-US" altLang="zh-CN">
                <a:latin typeface="Times New Roman" panose="02020603050405020304" pitchFamily="18" charset="0"/>
              </a:rPr>
              <a:t>A’</a:t>
            </a:r>
            <a:endParaRPr lang="en-US" altLang="zh-CN"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MOV  DL, ’A’   ;</a:t>
            </a:r>
            <a:r>
              <a:rPr lang="zh-CN" altLang="en-US">
                <a:latin typeface="Times New Roman" panose="02020603050405020304" pitchFamily="18" charset="0"/>
              </a:rPr>
              <a:t>或</a:t>
            </a:r>
            <a:r>
              <a:rPr lang="en-US" altLang="zh-CN">
                <a:latin typeface="Times New Roman" panose="02020603050405020304" pitchFamily="18" charset="0"/>
              </a:rPr>
              <a:t>MOV  DL,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41H</a:t>
            </a:r>
            <a:endParaRPr lang="zh-CN" altLang="en-US"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MOV  AH, 2</a:t>
            </a:r>
            <a:endParaRPr lang="en-US" altLang="zh-CN"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INT  21H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19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DOS</a:t>
            </a:r>
            <a:r>
              <a:rPr lang="zh-CN" altLang="en-US"/>
              <a:t>功能调用</a:t>
            </a:r>
            <a:endParaRPr lang="zh-CN" altLang="en-US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539750" y="1022350"/>
            <a:ext cx="80772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altLang="zh-CN" sz="32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直接控制台输入输出（</a:t>
            </a:r>
            <a:r>
              <a:rPr lang="zh-CN" altLang="en-US" sz="2800" b="1">
                <a:solidFill>
                  <a:srgbClr val="00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功能号</a:t>
            </a:r>
            <a:r>
              <a:rPr lang="en-US" altLang="zh-CN" sz="2800" b="1">
                <a:solidFill>
                  <a:srgbClr val="00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=6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sz="2800" b="1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例：</a:t>
            </a:r>
            <a:endParaRPr lang="en-US" altLang="zh-CN" sz="28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 MOV  DL，0FFH	；</a:t>
            </a:r>
            <a:r>
              <a:rPr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键盘输入</a:t>
            </a:r>
            <a:endParaRPr lang="zh-CN" altLang="en-US" sz="32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 MOV AH，6</a:t>
            </a:r>
            <a:endParaRPr lang="en-US" altLang="zh-CN" sz="32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 INT  21H</a:t>
            </a:r>
            <a:endParaRPr lang="en-US" altLang="zh-CN" sz="32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en-US" altLang="zh-CN" sz="32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MOV  DL，24H	；</a:t>
            </a:r>
            <a:r>
              <a:rPr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屏幕输出</a:t>
            </a:r>
            <a:endParaRPr lang="zh-CN" altLang="en-US" sz="32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MOV  AH，6</a:t>
            </a:r>
            <a:endParaRPr lang="en-US" altLang="zh-CN" sz="32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INT  21H</a:t>
            </a:r>
            <a:endParaRPr lang="en-US" altLang="zh-CN" sz="32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2946" name="Rectangle 3"/>
          <p:cNvSpPr>
            <a:spLocks noChangeArrowheads="1"/>
          </p:cNvSpPr>
          <p:nvPr/>
        </p:nvSpPr>
        <p:spPr bwMode="auto">
          <a:xfrm>
            <a:off x="1243013" y="212725"/>
            <a:ext cx="368935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200">
                <a:solidFill>
                  <a:srgbClr val="FFFF00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DOS</a:t>
            </a:r>
            <a:r>
              <a:rPr lang="zh-CN" altLang="en-US" sz="3200">
                <a:solidFill>
                  <a:srgbClr val="FFFF00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功能调用</a:t>
            </a:r>
            <a:endParaRPr lang="zh-CN" altLang="en-US" sz="3200">
              <a:solidFill>
                <a:srgbClr val="FFFF00"/>
              </a:solidFill>
              <a:latin typeface="Verdana" panose="020B060403050404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idx="1"/>
          </p:nvPr>
        </p:nvSpPr>
        <p:spPr>
          <a:xfrm>
            <a:off x="598488" y="1341438"/>
            <a:ext cx="8077200" cy="4751387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FF00"/>
                </a:solidFill>
                <a:latin typeface="华文新魏" panose="02010800040101010101" pitchFamily="2" charset="-122"/>
              </a:rPr>
              <a:t>(</a:t>
            </a:r>
            <a:r>
              <a:rPr lang="en-US" altLang="zh-CN">
                <a:solidFill>
                  <a:srgbClr val="FFFF00"/>
                </a:solidFill>
                <a:latin typeface="华文新魏" panose="02010800040101010101" pitchFamily="2" charset="-122"/>
              </a:rPr>
              <a:t>5)</a:t>
            </a:r>
            <a:r>
              <a:rPr lang="zh-CN" altLang="en-US">
                <a:solidFill>
                  <a:srgbClr val="FFFF00"/>
                </a:solidFill>
                <a:latin typeface="华文新魏" panose="02010800040101010101" pitchFamily="2" charset="-122"/>
              </a:rPr>
              <a:t>显示字符串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 b="1">
                <a:solidFill>
                  <a:srgbClr val="00FFFF"/>
                </a:solidFill>
                <a:latin typeface="Times New Roman" panose="02020603050405020304" pitchFamily="18" charset="0"/>
              </a:rPr>
              <a:t>功能号</a:t>
            </a:r>
            <a:r>
              <a:rPr lang="en-US" altLang="zh-CN" b="1">
                <a:solidFill>
                  <a:srgbClr val="00FFFF"/>
                </a:solidFill>
                <a:latin typeface="Times New Roman" panose="02020603050405020304" pitchFamily="18" charset="0"/>
              </a:rPr>
              <a:t>=9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endParaRPr lang="en-US" altLang="zh-CN"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	 </a:t>
            </a:r>
            <a:r>
              <a:rPr lang="en-US" altLang="zh-CN" b="1">
                <a:solidFill>
                  <a:srgbClr val="FFFF66"/>
                </a:solidFill>
                <a:latin typeface="Times New Roman" panose="02020603050405020304" pitchFamily="18" charset="0"/>
              </a:rPr>
              <a:t>LEA  DX, &lt;</a:t>
            </a:r>
            <a:r>
              <a:rPr lang="zh-CN" altLang="en-US" b="1">
                <a:solidFill>
                  <a:srgbClr val="FFFF66"/>
                </a:solidFill>
                <a:latin typeface="Times New Roman" panose="02020603050405020304" pitchFamily="18" charset="0"/>
              </a:rPr>
              <a:t>字符串</a:t>
            </a:r>
            <a:r>
              <a:rPr lang="en-US" altLang="zh-CN" b="1">
                <a:solidFill>
                  <a:srgbClr val="FFFF66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endParaRPr lang="zh-CN" altLang="en-US"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     </a:t>
            </a:r>
            <a:r>
              <a:rPr lang="en-US" altLang="zh-CN" b="1">
                <a:solidFill>
                  <a:srgbClr val="FFFF66"/>
                </a:solidFill>
                <a:latin typeface="Times New Roman" panose="02020603050405020304" pitchFamily="18" charset="0"/>
              </a:rPr>
              <a:t>MOV  AH, </a:t>
            </a:r>
            <a:r>
              <a:rPr lang="en-US" altLang="zh-CN" b="1">
                <a:solidFill>
                  <a:srgbClr val="00FFFF"/>
                </a:solidFill>
                <a:latin typeface="Times New Roman" panose="02020603050405020304" pitchFamily="18" charset="0"/>
              </a:rPr>
              <a:t>9</a:t>
            </a:r>
            <a:endParaRPr lang="en-US" altLang="zh-CN" b="1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FFFF66"/>
                </a:solidFill>
                <a:latin typeface="Times New Roman" panose="02020603050405020304" pitchFamily="18" charset="0"/>
              </a:rPr>
              <a:t>   	 INT  21H</a:t>
            </a:r>
            <a:endParaRPr lang="en-US" altLang="zh-CN" b="1">
              <a:solidFill>
                <a:srgbClr val="FFFF66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FFFF"/>
                </a:solidFill>
                <a:latin typeface="Times New Roman" panose="02020603050405020304" pitchFamily="18" charset="0"/>
              </a:rPr>
              <a:t>注意：被显示的字符串必须以’$’结束</a:t>
            </a:r>
            <a:r>
              <a:rPr lang="zh-CN" altLang="en-US">
                <a:solidFill>
                  <a:srgbClr val="00FFFF"/>
                </a:solidFill>
                <a:latin typeface="Times New Roman" panose="02020603050405020304" pitchFamily="18" charset="0"/>
              </a:rPr>
              <a:t>。</a:t>
            </a:r>
            <a:endParaRPr lang="en-US" altLang="zh-CN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DOS</a:t>
            </a:r>
            <a:r>
              <a:rPr lang="zh-CN" altLang="en-US"/>
              <a:t>功能调用</a:t>
            </a:r>
            <a:endParaRPr lang="zh-CN" altLang="en-US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2"/>
          <p:cNvSpPr txBox="1">
            <a:spLocks noChangeArrowheads="1"/>
          </p:cNvSpPr>
          <p:nvPr/>
        </p:nvSpPr>
        <p:spPr bwMode="auto">
          <a:xfrm>
            <a:off x="1258888" y="1125538"/>
            <a:ext cx="7200900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</a:rPr>
              <a:t>DATA  SEGMENT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</a:rPr>
              <a:t>              BUF  DB  </a:t>
            </a:r>
            <a:r>
              <a:rPr lang="en-US" altLang="zh-CN" sz="2800">
                <a:solidFill>
                  <a:srgbClr val="FFC000"/>
                </a:solidFill>
                <a:latin typeface="Times New Roman" panose="02020603050405020304" pitchFamily="18" charset="0"/>
              </a:rPr>
              <a:t>‘</a:t>
            </a:r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</a:rPr>
              <a:t>HOW DO YOU DO？</a:t>
            </a:r>
            <a:r>
              <a:rPr lang="en-US" altLang="zh-CN" sz="2800">
                <a:solidFill>
                  <a:srgbClr val="FFFF00"/>
                </a:solidFill>
                <a:latin typeface="Times New Roman" panose="02020603050405020304" pitchFamily="18" charset="0"/>
              </a:rPr>
              <a:t>$</a:t>
            </a:r>
            <a:r>
              <a:rPr lang="en-US" altLang="zh-CN" sz="2800">
                <a:solidFill>
                  <a:srgbClr val="FFC000"/>
                </a:solidFill>
                <a:latin typeface="Times New Roman" panose="02020603050405020304" pitchFamily="18" charset="0"/>
              </a:rPr>
              <a:t>’</a:t>
            </a:r>
            <a:endParaRPr lang="en-US" altLang="zh-CN" sz="280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</a:rPr>
              <a:t>               ...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</a:rPr>
              <a:t>DATA  ENDS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</a:rPr>
              <a:t>...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</a:rPr>
              <a:t>MOV  AX，DATA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</a:rPr>
              <a:t>MOV  DS，AX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>
                <a:latin typeface="Times New Roman" panose="02020603050405020304" pitchFamily="18" charset="0"/>
              </a:rPr>
              <a:t>...</a:t>
            </a:r>
            <a:endParaRPr lang="en-US" altLang="zh-CN" sz="2800">
              <a:latin typeface="Times New Roman" panose="02020603050405020304" pitchFamily="18" charset="0"/>
            </a:endParaRPr>
          </a:p>
          <a:p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</a:rPr>
              <a:t>MOV  DX，OFFSET  BUF</a:t>
            </a:r>
            <a:endParaRPr lang="en-US" altLang="zh-CN" sz="28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</a:rPr>
              <a:t>MOV  AH，9</a:t>
            </a:r>
            <a:endParaRPr lang="en-US" altLang="zh-CN" sz="28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</a:rPr>
              <a:t>INT  21H</a:t>
            </a:r>
            <a:endParaRPr lang="en-US" altLang="zh-CN" sz="28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>
                <a:latin typeface="Times New Roman" panose="02020603050405020304" pitchFamily="18" charset="0"/>
              </a:rPr>
              <a:t>...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84994" name="Rectangle 3"/>
          <p:cNvSpPr>
            <a:spLocks noChangeArrowheads="1"/>
          </p:cNvSpPr>
          <p:nvPr/>
        </p:nvSpPr>
        <p:spPr bwMode="auto">
          <a:xfrm>
            <a:off x="1403350" y="219075"/>
            <a:ext cx="32527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32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显示一字符串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idx="1"/>
          </p:nvPr>
        </p:nvSpPr>
        <p:spPr>
          <a:xfrm>
            <a:off x="671513" y="1052513"/>
            <a:ext cx="8077200" cy="352901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FF00"/>
                </a:solidFill>
                <a:latin typeface="华文新魏" panose="02010800040101010101" pitchFamily="2" charset="-122"/>
              </a:rPr>
              <a:t>(</a:t>
            </a:r>
            <a:r>
              <a:rPr lang="en-US" altLang="zh-CN">
                <a:solidFill>
                  <a:srgbClr val="FFFF00"/>
                </a:solidFill>
                <a:latin typeface="华文新魏" panose="02010800040101010101" pitchFamily="2" charset="-122"/>
              </a:rPr>
              <a:t>6)</a:t>
            </a:r>
            <a:r>
              <a:rPr lang="zh-CN" altLang="en-US">
                <a:solidFill>
                  <a:srgbClr val="FFFF00"/>
                </a:solidFill>
                <a:latin typeface="华文新魏" panose="02010800040101010101" pitchFamily="2" charset="-122"/>
              </a:rPr>
              <a:t>输入字符串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 b="1">
                <a:solidFill>
                  <a:srgbClr val="00FFCC"/>
                </a:solidFill>
                <a:latin typeface="Times New Roman" panose="02020603050405020304" pitchFamily="18" charset="0"/>
              </a:rPr>
              <a:t>功能号</a:t>
            </a:r>
            <a:r>
              <a:rPr lang="en-US" altLang="zh-CN" b="1">
                <a:solidFill>
                  <a:srgbClr val="00FFCC"/>
                </a:solidFill>
                <a:latin typeface="Times New Roman" panose="02020603050405020304" pitchFamily="18" charset="0"/>
              </a:rPr>
              <a:t>=0AH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endParaRPr lang="zh-CN" altLang="en-US"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此功能调用从键盘输入一串字符并把它存入用户指定的缓冲区中。</a:t>
            </a:r>
            <a:endParaRPr lang="zh-CN" altLang="en-US"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FFFF66"/>
                </a:solidFill>
                <a:latin typeface="Times New Roman" panose="02020603050405020304" pitchFamily="18" charset="0"/>
              </a:rPr>
              <a:t>LEA  DX, &lt;</a:t>
            </a:r>
            <a:r>
              <a:rPr lang="zh-CN" altLang="en-US" sz="2400" b="1">
                <a:solidFill>
                  <a:srgbClr val="FFFF66"/>
                </a:solidFill>
                <a:latin typeface="Times New Roman" panose="02020603050405020304" pitchFamily="18" charset="0"/>
              </a:rPr>
              <a:t>字符串缓冲区首地址</a:t>
            </a:r>
            <a:r>
              <a:rPr lang="en-US" altLang="zh-CN" sz="2400" b="1">
                <a:solidFill>
                  <a:srgbClr val="FFFF66"/>
                </a:solidFill>
                <a:latin typeface="Times New Roman" panose="02020603050405020304" pitchFamily="18" charset="0"/>
              </a:rPr>
              <a:t>&gt;</a:t>
            </a:r>
            <a:endParaRPr lang="en-US" altLang="zh-CN" sz="2400" b="1">
              <a:solidFill>
                <a:srgbClr val="FFFF66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FFFF66"/>
                </a:solidFill>
                <a:latin typeface="Times New Roman" panose="02020603050405020304" pitchFamily="18" charset="0"/>
              </a:rPr>
              <a:t>MOV  AH,</a:t>
            </a:r>
            <a:r>
              <a:rPr lang="en-US" altLang="zh-CN" b="1">
                <a:solidFill>
                  <a:srgbClr val="FF99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00FFCC"/>
                </a:solidFill>
                <a:latin typeface="Times New Roman" panose="02020603050405020304" pitchFamily="18" charset="0"/>
              </a:rPr>
              <a:t>0AH</a:t>
            </a:r>
            <a:endParaRPr lang="en-US" altLang="zh-CN" b="1">
              <a:solidFill>
                <a:srgbClr val="00FFCC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FFFF66"/>
                </a:solidFill>
                <a:latin typeface="Times New Roman" panose="02020603050405020304" pitchFamily="18" charset="0"/>
              </a:rPr>
              <a:t>INT  2</a:t>
            </a:r>
            <a:r>
              <a:rPr lang="zh-CN" altLang="en-US" b="1">
                <a:solidFill>
                  <a:srgbClr val="FFFF66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>
                <a:solidFill>
                  <a:srgbClr val="FFFF66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DOS</a:t>
            </a:r>
            <a:r>
              <a:rPr lang="zh-CN" altLang="en-US"/>
              <a:t>功能调用</a:t>
            </a:r>
            <a:endParaRPr lang="zh-CN" altLang="en-US"/>
          </a:p>
        </p:txBody>
      </p:sp>
      <p:grpSp>
        <p:nvGrpSpPr>
          <p:cNvPr id="86019" name="Group 10"/>
          <p:cNvGrpSpPr/>
          <p:nvPr/>
        </p:nvGrpSpPr>
        <p:grpSpPr bwMode="auto">
          <a:xfrm>
            <a:off x="827088" y="5013325"/>
            <a:ext cx="7467600" cy="533400"/>
            <a:chOff x="624" y="3091"/>
            <a:chExt cx="4704" cy="336"/>
          </a:xfrm>
        </p:grpSpPr>
        <p:sp>
          <p:nvSpPr>
            <p:cNvPr id="86020" name="Rectangle 4"/>
            <p:cNvSpPr>
              <a:spLocks noChangeArrowheads="1"/>
            </p:cNvSpPr>
            <p:nvPr/>
          </p:nvSpPr>
          <p:spPr bwMode="auto">
            <a:xfrm>
              <a:off x="1584" y="3091"/>
              <a:ext cx="3264" cy="33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zh-CN" altLang="en-US" b="1"/>
                <a:t>(预留的</a:t>
              </a:r>
              <a:r>
                <a:rPr lang="en-US" altLang="zh-CN" b="1"/>
                <a:t>N1</a:t>
              </a:r>
              <a:r>
                <a:rPr lang="zh-CN" altLang="en-US" b="1"/>
                <a:t>个字节的存储单元)</a:t>
              </a:r>
              <a:r>
                <a:rPr lang="zh-CN" altLang="en-US"/>
                <a:t> </a:t>
              </a:r>
              <a:endParaRPr lang="zh-CN" altLang="en-US"/>
            </a:p>
          </p:txBody>
        </p:sp>
        <p:sp>
          <p:nvSpPr>
            <p:cNvPr id="86021" name="Rectangle 5"/>
            <p:cNvSpPr>
              <a:spLocks noChangeArrowheads="1"/>
            </p:cNvSpPr>
            <p:nvPr/>
          </p:nvSpPr>
          <p:spPr bwMode="auto">
            <a:xfrm>
              <a:off x="4848" y="3091"/>
              <a:ext cx="480" cy="33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zh-CN" altLang="en-US" b="1"/>
                <a:t>0</a:t>
              </a:r>
              <a:r>
                <a:rPr lang="en-US" altLang="zh-CN" b="1"/>
                <a:t>DH</a:t>
              </a:r>
              <a:endParaRPr lang="en-US" altLang="zh-CN" b="1"/>
            </a:p>
          </p:txBody>
        </p:sp>
        <p:sp>
          <p:nvSpPr>
            <p:cNvPr id="86022" name="Rectangle 6"/>
            <p:cNvSpPr>
              <a:spLocks noChangeArrowheads="1"/>
            </p:cNvSpPr>
            <p:nvPr/>
          </p:nvSpPr>
          <p:spPr bwMode="auto">
            <a:xfrm>
              <a:off x="1104" y="3091"/>
              <a:ext cx="480" cy="33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tIns="0" bIns="0" anchor="ctr"/>
            <a:lstStyle/>
            <a:p>
              <a:pPr algn="ctr"/>
              <a:r>
                <a:rPr lang="en-US" altLang="zh-CN" b="1"/>
                <a:t>N</a:t>
              </a:r>
              <a:r>
                <a:rPr lang="en-US" altLang="zh-CN" b="1" baseline="-25000"/>
                <a:t>2</a:t>
              </a:r>
              <a:endParaRPr lang="en-US" altLang="zh-CN" b="1" baseline="-25000"/>
            </a:p>
          </p:txBody>
        </p:sp>
        <p:sp>
          <p:nvSpPr>
            <p:cNvPr id="86023" name="Rectangle 7"/>
            <p:cNvSpPr>
              <a:spLocks noChangeArrowheads="1"/>
            </p:cNvSpPr>
            <p:nvPr/>
          </p:nvSpPr>
          <p:spPr bwMode="auto">
            <a:xfrm>
              <a:off x="624" y="3091"/>
              <a:ext cx="480" cy="33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tIns="0" bIns="0" anchor="ctr"/>
            <a:lstStyle/>
            <a:p>
              <a:pPr algn="ctr"/>
              <a:r>
                <a:rPr lang="en-US" altLang="zh-CN" b="1"/>
                <a:t>N</a:t>
              </a:r>
              <a:r>
                <a:rPr lang="en-US" altLang="zh-CN" b="1" baseline="-25000"/>
                <a:t>1</a:t>
              </a:r>
              <a:endParaRPr lang="en-US" altLang="zh-CN" b="1" baseline="-25000"/>
            </a:p>
          </p:txBody>
        </p:sp>
      </p:grp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838200" y="5818188"/>
            <a:ext cx="5791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2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N1:  </a:t>
            </a:r>
            <a:r>
              <a:rPr lang="zh-CN" altLang="en-US" sz="2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缓冲区长度(最大键入字符数)</a:t>
            </a:r>
            <a:endParaRPr lang="zh-CN" altLang="en-US" sz="200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N2:  </a:t>
            </a:r>
            <a:r>
              <a:rPr lang="zh-CN" altLang="en-US" sz="2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实际键入的字符数(不包括回车符) </a:t>
            </a:r>
            <a:endParaRPr lang="zh-CN" altLang="en-US" sz="200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971550" y="4373563"/>
            <a:ext cx="640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用户定义的输入字符串的缓冲区格式 </a:t>
            </a:r>
            <a:endParaRPr lang="zh-CN" altLang="en-US" sz="280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6026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5A5F11ED-6DB2-44A4-AA11-C7C8811A9DF7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1409700" y="1025525"/>
            <a:ext cx="6330950" cy="564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</a:rPr>
              <a:t>DATA  SEGMENT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</a:rPr>
              <a:t>  BUF  DB  10		；</a:t>
            </a:r>
            <a:r>
              <a:rPr lang="zh-CN" altLang="zh-CN" sz="2800">
                <a:solidFill>
                  <a:srgbClr val="00FFFF"/>
                </a:solidFill>
                <a:latin typeface="Times New Roman" panose="02020603050405020304" pitchFamily="18" charset="0"/>
              </a:rPr>
              <a:t>缓冲区长度</a:t>
            </a:r>
            <a:endParaRPr lang="zh-CN" altLang="en-US" sz="28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zh-CN" altLang="en-US" sz="2800">
                <a:solidFill>
                  <a:srgbClr val="00FFFF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</a:rPr>
              <a:t>DB  ?		；</a:t>
            </a:r>
            <a:r>
              <a:rPr lang="zh-CN" altLang="en-US" sz="2800">
                <a:solidFill>
                  <a:srgbClr val="00FFFF"/>
                </a:solidFill>
                <a:latin typeface="Times New Roman" panose="02020603050405020304" pitchFamily="18" charset="0"/>
              </a:rPr>
              <a:t>实际输入个数</a:t>
            </a:r>
            <a:endParaRPr lang="zh-CN" altLang="en-US" sz="28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zh-CN" altLang="en-US" sz="2800">
                <a:solidFill>
                  <a:srgbClr val="00FFFF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</a:rPr>
              <a:t>DB  10  DUP(?)	；</a:t>
            </a:r>
            <a:r>
              <a:rPr lang="zh-CN" altLang="en-US" sz="2800">
                <a:solidFill>
                  <a:srgbClr val="00FFFF"/>
                </a:solidFill>
                <a:latin typeface="Times New Roman" panose="02020603050405020304" pitchFamily="18" charset="0"/>
              </a:rPr>
              <a:t>存储空间</a:t>
            </a:r>
            <a:endParaRPr lang="zh-CN" altLang="en-US" sz="28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</a:rPr>
              <a:t>DATA  ENDS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</a:rPr>
              <a:t>...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</a:rPr>
              <a:t>MOV  AX，DATA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</a:rPr>
              <a:t>MOV  DS，AX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</a:rPr>
              <a:t>...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</a:rPr>
              <a:t>LEA  DX，BUF</a:t>
            </a:r>
            <a:endParaRPr lang="en-US" altLang="zh-CN" sz="28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</a:rPr>
              <a:t>MOV  AH，10</a:t>
            </a:r>
            <a:endParaRPr lang="en-US" altLang="zh-CN" sz="28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</a:rPr>
              <a:t>INT  21H</a:t>
            </a:r>
            <a:endParaRPr lang="en-US" altLang="zh-CN" sz="28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</a:rPr>
              <a:t>...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042" name="Rectangle 3"/>
          <p:cNvSpPr>
            <a:spLocks noChangeArrowheads="1"/>
          </p:cNvSpPr>
          <p:nvPr/>
        </p:nvSpPr>
        <p:spPr bwMode="auto">
          <a:xfrm>
            <a:off x="1438275" y="219075"/>
            <a:ext cx="28463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32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输入字符串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DOS</a:t>
            </a:r>
            <a:r>
              <a:rPr lang="zh-CN" altLang="en-US"/>
              <a:t>功能调用</a:t>
            </a:r>
            <a:endParaRPr lang="zh-CN" altLang="en-US"/>
          </a:p>
        </p:txBody>
      </p:sp>
      <p:sp>
        <p:nvSpPr>
          <p:cNvPr id="88066" name="Text Box 3"/>
          <p:cNvSpPr txBox="1">
            <a:spLocks noChangeArrowheads="1"/>
          </p:cNvSpPr>
          <p:nvPr/>
        </p:nvSpPr>
        <p:spPr bwMode="auto">
          <a:xfrm>
            <a:off x="684213" y="1130300"/>
            <a:ext cx="4032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基本</a:t>
            </a:r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I/O</a:t>
            </a:r>
            <a:r>
              <a:rPr lang="zh-CN" altLang="en-US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功能调用</a:t>
            </a:r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二</a:t>
            </a:r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endParaRPr lang="zh-CN" altLang="en-US" sz="2800">
              <a:solidFill>
                <a:srgbClr val="00FF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88067" name="Group 15"/>
          <p:cNvGrpSpPr/>
          <p:nvPr/>
        </p:nvGrpSpPr>
        <p:grpSpPr bwMode="auto">
          <a:xfrm>
            <a:off x="196850" y="2060575"/>
            <a:ext cx="8839200" cy="3852863"/>
            <a:chOff x="48" y="1338"/>
            <a:chExt cx="5568" cy="2427"/>
          </a:xfrm>
        </p:grpSpPr>
        <p:sp>
          <p:nvSpPr>
            <p:cNvPr id="88068" name="Text Box 4"/>
            <p:cNvSpPr txBox="1">
              <a:spLocks noChangeArrowheads="1"/>
            </p:cNvSpPr>
            <p:nvPr/>
          </p:nvSpPr>
          <p:spPr bwMode="auto">
            <a:xfrm>
              <a:off x="48" y="1338"/>
              <a:ext cx="5568" cy="2427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</a:rPr>
                <a:t>    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功能                 入口参数                    出口参数                           说明 </a:t>
              </a:r>
              <a:endParaRPr lang="zh-CN" altLang="en-US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设置日期       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AH = 2BH		AL=0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或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AL=0FFH	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均为二进制数</a:t>
              </a:r>
              <a:endParaRPr lang="zh-CN" altLang="en-US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                       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CX=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年号</a:t>
              </a:r>
              <a:endParaRPr lang="zh-CN" altLang="en-US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	         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DH=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月，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DL=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日</a:t>
              </a:r>
              <a:endParaRPr lang="zh-CN" altLang="en-US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读取日期       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AH = 2AH		CX=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年号		均为二进制数</a:t>
              </a:r>
              <a:endParaRPr lang="zh-CN" altLang="en-US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				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DH=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月，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DL=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日</a:t>
              </a:r>
              <a:endParaRPr lang="zh-CN" altLang="en-US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设置时间       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AH = 2DH</a:t>
              </a:r>
              <a:endPara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	        CH=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小时，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CL=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分	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AL=0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或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AL=0FFH	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均为二进制数</a:t>
              </a:r>
              <a:endParaRPr lang="zh-CN" altLang="en-US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	        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DH=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秒，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DL=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毫秒</a:t>
              </a:r>
              <a:endParaRPr lang="zh-CN" altLang="en-US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读取时间       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AH = 2CH		CH=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小时，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CL=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分	均为二进制数					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DH=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秒，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DL=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毫秒</a:t>
              </a:r>
              <a:endParaRPr lang="zh-CN" altLang="en-US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069" name="Line 5"/>
            <p:cNvSpPr>
              <a:spLocks noChangeShapeType="1"/>
            </p:cNvSpPr>
            <p:nvPr/>
          </p:nvSpPr>
          <p:spPr bwMode="auto">
            <a:xfrm>
              <a:off x="55" y="1632"/>
              <a:ext cx="5547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0" name="Line 9"/>
            <p:cNvSpPr>
              <a:spLocks noChangeShapeType="1"/>
            </p:cNvSpPr>
            <p:nvPr/>
          </p:nvSpPr>
          <p:spPr bwMode="auto">
            <a:xfrm>
              <a:off x="912" y="1344"/>
              <a:ext cx="0" cy="240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1" name="Line 10"/>
            <p:cNvSpPr>
              <a:spLocks noChangeShapeType="1"/>
            </p:cNvSpPr>
            <p:nvPr/>
          </p:nvSpPr>
          <p:spPr bwMode="auto">
            <a:xfrm>
              <a:off x="2352" y="1344"/>
              <a:ext cx="0" cy="240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2" name="Line 11"/>
            <p:cNvSpPr>
              <a:spLocks noChangeShapeType="1"/>
            </p:cNvSpPr>
            <p:nvPr/>
          </p:nvSpPr>
          <p:spPr bwMode="auto">
            <a:xfrm>
              <a:off x="3840" y="1344"/>
              <a:ext cx="0" cy="240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3" name="Line 12"/>
            <p:cNvSpPr>
              <a:spLocks noChangeShapeType="1"/>
            </p:cNvSpPr>
            <p:nvPr/>
          </p:nvSpPr>
          <p:spPr bwMode="auto">
            <a:xfrm>
              <a:off x="68" y="2251"/>
              <a:ext cx="5547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4" name="Line 13"/>
            <p:cNvSpPr>
              <a:spLocks noChangeShapeType="1"/>
            </p:cNvSpPr>
            <p:nvPr/>
          </p:nvSpPr>
          <p:spPr bwMode="auto">
            <a:xfrm>
              <a:off x="68" y="2704"/>
              <a:ext cx="5547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5" name="Line 14"/>
            <p:cNvSpPr>
              <a:spLocks noChangeShapeType="1"/>
            </p:cNvSpPr>
            <p:nvPr/>
          </p:nvSpPr>
          <p:spPr bwMode="auto">
            <a:xfrm>
              <a:off x="68" y="3294"/>
              <a:ext cx="5547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1019175" y="1706563"/>
            <a:ext cx="4705350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MOV  CX，1999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MOV  DH，5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MOV  DL，20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MOV  AH，2BH</a:t>
            </a:r>
            <a:r>
              <a:rPr lang="en-US" altLang="zh-CN" sz="2800">
                <a:latin typeface="Times New Roman" panose="02020603050405020304" pitchFamily="18" charset="0"/>
                <a:ea typeface="华文新魏" panose="02010800040101010101" pitchFamily="2" charset="-122"/>
              </a:rPr>
              <a:t>	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设置日期</a:t>
            </a:r>
            <a:endParaRPr lang="zh-CN" altLang="en-US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INT  21H	</a:t>
            </a:r>
            <a:r>
              <a:rPr lang="en-US" altLang="zh-CN" sz="2800">
                <a:latin typeface="Times New Roman" panose="02020603050405020304" pitchFamily="18" charset="0"/>
                <a:ea typeface="华文新魏" panose="02010800040101010101" pitchFamily="2" charset="-122"/>
              </a:rPr>
              <a:t>	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；1999.5.20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971550" y="4149725"/>
            <a:ext cx="5694363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MOV  AH，2AH</a:t>
            </a:r>
            <a:r>
              <a:rPr lang="en-US" altLang="zh-CN" sz="2800">
                <a:latin typeface="Times New Roman" panose="02020603050405020304" pitchFamily="18" charset="0"/>
                <a:ea typeface="华文新魏" panose="02010800040101010101" pitchFamily="2" charset="-122"/>
              </a:rPr>
              <a:t>	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取得日期</a:t>
            </a:r>
            <a:endParaRPr lang="zh-CN" altLang="en-US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INT  21H</a:t>
            </a:r>
            <a:r>
              <a:rPr lang="en-US" altLang="zh-CN" sz="2800">
                <a:latin typeface="Times New Roman" panose="02020603050405020304" pitchFamily="18" charset="0"/>
                <a:ea typeface="华文新魏" panose="02010800040101010101" pitchFamily="2" charset="-122"/>
              </a:rPr>
              <a:t>		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；cx:dx=1999.5.20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MOV YEAR,CX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MOV MONTH,DH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MOV DAY,DL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1243013" y="212725"/>
            <a:ext cx="7793037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200">
                <a:solidFill>
                  <a:srgbClr val="FFFF00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DOS</a:t>
            </a:r>
            <a:r>
              <a:rPr lang="zh-CN" altLang="en-US" sz="3200">
                <a:solidFill>
                  <a:srgbClr val="FFFF00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功能调用</a:t>
            </a:r>
            <a:endParaRPr lang="zh-CN" altLang="en-US" sz="3200">
              <a:solidFill>
                <a:srgbClr val="FFFF00"/>
              </a:solidFill>
              <a:latin typeface="Verdan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89092" name="Rectangle 5"/>
          <p:cNvSpPr>
            <a:spLocks noChangeArrowheads="1"/>
          </p:cNvSpPr>
          <p:nvPr/>
        </p:nvSpPr>
        <p:spPr bwMode="auto">
          <a:xfrm>
            <a:off x="395288" y="1004888"/>
            <a:ext cx="7793037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2600">
                <a:solidFill>
                  <a:srgbClr val="FFFF00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（</a:t>
            </a:r>
            <a:r>
              <a:rPr lang="en-US" altLang="zh-CN" sz="2600">
                <a:solidFill>
                  <a:srgbClr val="FFFF00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7</a:t>
            </a:r>
            <a:r>
              <a:rPr lang="zh-CN" altLang="en-US" sz="2600">
                <a:solidFill>
                  <a:srgbClr val="FFFF00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）设置</a:t>
            </a:r>
            <a:r>
              <a:rPr lang="en-US" altLang="zh-CN" sz="2600">
                <a:solidFill>
                  <a:srgbClr val="FFFF00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/</a:t>
            </a:r>
            <a:r>
              <a:rPr lang="zh-CN" altLang="en-US" sz="2600">
                <a:solidFill>
                  <a:srgbClr val="FFFF00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读出日期</a:t>
            </a:r>
            <a:endParaRPr lang="zh-CN" altLang="en-US" sz="2600">
              <a:solidFill>
                <a:srgbClr val="FFFF00"/>
              </a:solidFill>
              <a:latin typeface="Verdana" panose="020B060403050404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/>
      <p:bldP spid="11059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Text Box 3"/>
          <p:cNvSpPr txBox="1">
            <a:spLocks noChangeArrowheads="1"/>
          </p:cNvSpPr>
          <p:nvPr/>
        </p:nvSpPr>
        <p:spPr bwMode="auto">
          <a:xfrm>
            <a:off x="3695700" y="3141663"/>
            <a:ext cx="509111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400">
                <a:solidFill>
                  <a:srgbClr val="00FFFF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MOV  AL， X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rPr>
              <a:t>CMP  AL，  0</a:t>
            </a:r>
            <a:endParaRPr lang="en-US" altLang="zh-CN" sz="240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	JGE  L1                     </a:t>
            </a:r>
            <a:r>
              <a:rPr lang="en-US" altLang="zh-CN" sz="2400">
                <a:solidFill>
                  <a:srgbClr val="FFC000"/>
                </a:solidFill>
                <a:latin typeface="Times New Roman" panose="02020603050405020304" pitchFamily="18" charset="0"/>
              </a:rPr>
              <a:t>;X≥0</a:t>
            </a:r>
            <a:endParaRPr lang="en-US" altLang="zh-CN" sz="240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	MOV  AL，  0FFH   </a:t>
            </a:r>
            <a:r>
              <a:rPr lang="en-US" altLang="zh-CN" sz="2400">
                <a:solidFill>
                  <a:srgbClr val="FFC000"/>
                </a:solidFill>
                <a:latin typeface="Times New Roman" panose="02020603050405020304" pitchFamily="18" charset="0"/>
              </a:rPr>
              <a:t>;X&lt;0</a:t>
            </a:r>
            <a:endParaRPr lang="en-US" altLang="zh-CN" sz="240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	JMP  EXIT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L1：	JE  EXIT                   </a:t>
            </a:r>
            <a:r>
              <a:rPr lang="en-US" altLang="zh-CN" sz="2400">
                <a:solidFill>
                  <a:srgbClr val="FFC000"/>
                </a:solidFill>
                <a:latin typeface="Times New Roman" panose="02020603050405020304" pitchFamily="18" charset="0"/>
              </a:rPr>
              <a:t>;X=0</a:t>
            </a:r>
            <a:endParaRPr lang="en-US" altLang="zh-CN" sz="240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	MOV  AL，1            </a:t>
            </a:r>
            <a:r>
              <a:rPr lang="en-US" altLang="zh-CN" sz="2400">
                <a:solidFill>
                  <a:srgbClr val="FFC000"/>
                </a:solidFill>
                <a:latin typeface="Times New Roman" panose="02020603050405020304" pitchFamily="18" charset="0"/>
              </a:rPr>
              <a:t>;X&gt;0</a:t>
            </a:r>
            <a:endParaRPr lang="en-US" altLang="zh-CN" sz="240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EXIT：MOV  Y， AL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eaLnBrk="0" hangingPunct="0"/>
            <a:endParaRPr lang="zh-CN" altLang="en-US" sz="240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684213" y="1223963"/>
            <a:ext cx="3471862" cy="1917700"/>
            <a:chOff x="3264" y="1296"/>
            <a:chExt cx="2187" cy="1208"/>
          </a:xfrm>
        </p:grpSpPr>
        <p:sp>
          <p:nvSpPr>
            <p:cNvPr id="12291" name="Text Box 5"/>
            <p:cNvSpPr txBox="1">
              <a:spLocks noChangeArrowheads="1"/>
            </p:cNvSpPr>
            <p:nvPr/>
          </p:nvSpPr>
          <p:spPr bwMode="auto">
            <a:xfrm>
              <a:off x="3264" y="1296"/>
              <a:ext cx="2187" cy="1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rgbClr val="FFFF00"/>
                  </a:solidFill>
                  <a:latin typeface="Times New Roman" panose="02020603050405020304" pitchFamily="18" charset="0"/>
                </a:rPr>
                <a:t>求符号函数：</a:t>
              </a:r>
              <a:endParaRPr lang="zh-CN" altLang="en-US" sz="24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  <a:p>
              <a:pPr eaLnBrk="0" hangingPunct="0"/>
              <a:endParaRPr lang="zh-CN" altLang="en-US" sz="24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  <a:p>
              <a:pPr eaLnBrk="0" hangingPunct="0"/>
              <a:r>
                <a:rPr lang="zh-CN" altLang="en-US" sz="2400">
                  <a:solidFill>
                    <a:srgbClr val="FFFF00"/>
                  </a:solidFill>
                  <a:latin typeface="Times New Roman" panose="02020603050405020304" pitchFamily="18" charset="0"/>
                </a:rPr>
                <a:t>		-1	</a:t>
              </a:r>
              <a:r>
                <a:rPr lang="en-US" altLang="zh-CN" sz="2400">
                  <a:solidFill>
                    <a:srgbClr val="FFFF00"/>
                  </a:solidFill>
                  <a:latin typeface="Times New Roman" panose="02020603050405020304" pitchFamily="18" charset="0"/>
                </a:rPr>
                <a:t>X&lt;0</a:t>
              </a:r>
              <a:endPara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  <a:p>
              <a:pPr eaLnBrk="0" hangingPunct="0"/>
              <a:r>
                <a:rPr lang="en-US" altLang="zh-CN" sz="2400">
                  <a:solidFill>
                    <a:srgbClr val="FFFF00"/>
                  </a:solidFill>
                  <a:latin typeface="Times New Roman" panose="02020603050405020304" pitchFamily="18" charset="0"/>
                </a:rPr>
                <a:t>Y（X）= 	0	X=0</a:t>
              </a:r>
              <a:endPara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  <a:p>
              <a:pPr eaLnBrk="0" hangingPunct="0"/>
              <a:r>
                <a:rPr lang="en-US" altLang="zh-CN" sz="2400">
                  <a:solidFill>
                    <a:srgbClr val="FFFF00"/>
                  </a:solidFill>
                  <a:latin typeface="Times New Roman" panose="02020603050405020304" pitchFamily="18" charset="0"/>
                </a:rPr>
                <a:t>		1	X&gt;0</a:t>
              </a:r>
              <a:endPara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2" name="AutoShape 6"/>
            <p:cNvSpPr/>
            <p:nvPr/>
          </p:nvSpPr>
          <p:spPr bwMode="auto">
            <a:xfrm>
              <a:off x="4128" y="1872"/>
              <a:ext cx="240" cy="576"/>
            </a:xfrm>
            <a:prstGeom prst="leftBrace">
              <a:avLst>
                <a:gd name="adj1" fmla="val 20000"/>
                <a:gd name="adj2" fmla="val 50000"/>
              </a:avLst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12293" name="Rectangle 7"/>
          <p:cNvSpPr>
            <a:spLocks noChangeArrowheads="1"/>
          </p:cNvSpPr>
          <p:nvPr/>
        </p:nvSpPr>
        <p:spPr bwMode="auto">
          <a:xfrm>
            <a:off x="1403350" y="257175"/>
            <a:ext cx="4398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FFF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比较</a:t>
            </a:r>
            <a:r>
              <a:rPr lang="en-US" altLang="zh-CN" sz="32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测试</a:t>
            </a:r>
            <a:r>
              <a:rPr lang="en-US" altLang="zh-CN" sz="3200">
                <a:solidFill>
                  <a:srgbClr val="FFFF00"/>
                </a:solidFill>
                <a:ea typeface="华文新魏" panose="02010800040101010101" pitchFamily="2" charset="-122"/>
              </a:rPr>
              <a:t>——</a:t>
            </a: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分支结构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1042988" y="1773238"/>
            <a:ext cx="6958012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MOV  CX，090FH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CH: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小时，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CL: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分钟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MOV  DX，0200H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DH: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秒，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DL: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百分秒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MOV  AH，2DH</a:t>
            </a:r>
            <a:r>
              <a:rPr lang="en-US" altLang="zh-CN" sz="2800">
                <a:latin typeface="Times New Roman" panose="02020603050405020304" pitchFamily="18" charset="0"/>
                <a:ea typeface="华文新魏" panose="02010800040101010101" pitchFamily="2" charset="-122"/>
              </a:rPr>
              <a:t>	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设置时间</a:t>
            </a:r>
            <a:endParaRPr lang="zh-CN" altLang="en-US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INT  21H</a:t>
            </a:r>
            <a:r>
              <a:rPr lang="en-US" altLang="zh-CN" sz="2800">
                <a:latin typeface="Times New Roman" panose="02020603050405020304" pitchFamily="18" charset="0"/>
                <a:ea typeface="华文新魏" panose="02010800040101010101" pitchFamily="2" charset="-122"/>
              </a:rPr>
              <a:t>		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；9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点15分2秒</a:t>
            </a:r>
            <a:endParaRPr lang="zh-CN" altLang="en-US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019175" y="3870325"/>
            <a:ext cx="470535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MOV  AH，2CH	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取得时间</a:t>
            </a:r>
            <a:endParaRPr lang="zh-CN" altLang="en-US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INT  21H	</a:t>
            </a:r>
            <a:r>
              <a:rPr lang="en-US" altLang="zh-CN" sz="2800">
                <a:latin typeface="Times New Roman" panose="02020603050405020304" pitchFamily="18" charset="0"/>
                <a:ea typeface="华文新魏" panose="02010800040101010101" pitchFamily="2" charset="-122"/>
              </a:rPr>
              <a:t>	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；cx:dx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MOV HOURS, CH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MOV MINUTES, CL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MOV SECOND, DH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90115" name="Rectangle 4"/>
          <p:cNvSpPr>
            <a:spLocks noChangeArrowheads="1"/>
          </p:cNvSpPr>
          <p:nvPr/>
        </p:nvSpPr>
        <p:spPr bwMode="auto">
          <a:xfrm>
            <a:off x="1387475" y="212725"/>
            <a:ext cx="7793038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200">
                <a:solidFill>
                  <a:srgbClr val="FFFF00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DOS</a:t>
            </a:r>
            <a:r>
              <a:rPr lang="zh-CN" altLang="en-US" sz="3200">
                <a:solidFill>
                  <a:srgbClr val="FFFF00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功能调用</a:t>
            </a:r>
            <a:endParaRPr lang="zh-CN" altLang="en-US" sz="3200">
              <a:solidFill>
                <a:srgbClr val="FFFF00"/>
              </a:solidFill>
              <a:latin typeface="Verdan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90116" name="Rectangle 6"/>
          <p:cNvSpPr>
            <a:spLocks noChangeArrowheads="1"/>
          </p:cNvSpPr>
          <p:nvPr/>
        </p:nvSpPr>
        <p:spPr bwMode="auto">
          <a:xfrm>
            <a:off x="395288" y="1004888"/>
            <a:ext cx="7793037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2600">
                <a:solidFill>
                  <a:srgbClr val="FFFF00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（</a:t>
            </a:r>
            <a:r>
              <a:rPr lang="en-US" altLang="zh-CN" sz="2600">
                <a:solidFill>
                  <a:srgbClr val="FFFF00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8</a:t>
            </a:r>
            <a:r>
              <a:rPr lang="zh-CN" altLang="en-US" sz="2600">
                <a:solidFill>
                  <a:srgbClr val="FFFF00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）设置</a:t>
            </a:r>
            <a:r>
              <a:rPr lang="en-US" altLang="zh-CN" sz="2600">
                <a:solidFill>
                  <a:srgbClr val="FFFF00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/</a:t>
            </a:r>
            <a:r>
              <a:rPr lang="zh-CN" altLang="en-US" sz="2600">
                <a:solidFill>
                  <a:srgbClr val="FFFF00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读出时间</a:t>
            </a:r>
            <a:endParaRPr lang="zh-CN" altLang="en-US" sz="2600">
              <a:solidFill>
                <a:srgbClr val="FFFF00"/>
              </a:solidFill>
              <a:latin typeface="Verdana" panose="020B060403050404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/>
      <p:bldP spid="111619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366713"/>
            <a:ext cx="4083050" cy="506412"/>
          </a:xfrm>
        </p:spPr>
        <p:txBody>
          <a:bodyPr/>
          <a:lstStyle/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BIOS</a:t>
            </a:r>
            <a:r>
              <a:rPr lang="zh-CN" altLang="en-US" b="1">
                <a:latin typeface="Times New Roman" panose="02020603050405020304" pitchFamily="18" charset="0"/>
              </a:rPr>
              <a:t>功能调用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921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51117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BIOS</a:t>
            </a:r>
            <a:r>
              <a:rPr lang="zh-CN" altLang="en-US" sz="2400">
                <a:latin typeface="Times New Roman" panose="02020603050405020304" pitchFamily="18" charset="0"/>
              </a:rPr>
              <a:t>调用通过多个软中断提供，调用方法为</a:t>
            </a:r>
            <a:r>
              <a:rPr lang="en-US" altLang="zh-CN" sz="2400">
                <a:latin typeface="Times New Roman" panose="02020603050405020304" pitchFamily="18" charset="0"/>
              </a:rPr>
              <a:t>:</a:t>
            </a:r>
            <a:endParaRPr lang="en-US" altLang="zh-CN" sz="2400" i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		</a:t>
            </a:r>
            <a:r>
              <a:rPr lang="en-US" altLang="zh-CN" sz="2400" b="1">
                <a:solidFill>
                  <a:srgbClr val="FFFF66"/>
                </a:solidFill>
                <a:latin typeface="Times New Roman" panose="02020603050405020304" pitchFamily="18" charset="0"/>
              </a:rPr>
              <a:t>MOV   AH</a:t>
            </a:r>
            <a:r>
              <a:rPr lang="zh-CN" altLang="en-US" sz="2400" b="1">
                <a:solidFill>
                  <a:srgbClr val="FFFF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solidFill>
                  <a:srgbClr val="FFFF66"/>
                </a:solidFill>
                <a:latin typeface="Times New Roman" panose="02020603050405020304" pitchFamily="18" charset="0"/>
              </a:rPr>
              <a:t>&lt;</a:t>
            </a:r>
            <a:r>
              <a:rPr lang="zh-CN" altLang="en-US" sz="2400" b="1">
                <a:solidFill>
                  <a:srgbClr val="FFFF66"/>
                </a:solidFill>
                <a:latin typeface="Times New Roman" panose="02020603050405020304" pitchFamily="18" charset="0"/>
              </a:rPr>
              <a:t>功能号</a:t>
            </a:r>
            <a:r>
              <a:rPr lang="en-US" altLang="zh-CN" sz="2400" b="1">
                <a:solidFill>
                  <a:srgbClr val="FFFF66"/>
                </a:solidFill>
                <a:latin typeface="Times New Roman" panose="02020603050405020304" pitchFamily="18" charset="0"/>
              </a:rPr>
              <a:t>&gt;</a:t>
            </a:r>
            <a:endParaRPr lang="en-US" altLang="zh-CN" sz="2400" b="1">
              <a:solidFill>
                <a:srgbClr val="FFFF66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FF66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2400" b="1">
                <a:solidFill>
                  <a:srgbClr val="FFFF66"/>
                </a:solidFill>
                <a:latin typeface="Times New Roman" panose="02020603050405020304" pitchFamily="18" charset="0"/>
              </a:rPr>
              <a:t>&lt;</a:t>
            </a:r>
            <a:r>
              <a:rPr lang="zh-CN" altLang="en-US" sz="2400" b="1">
                <a:solidFill>
                  <a:srgbClr val="FFFF66"/>
                </a:solidFill>
                <a:latin typeface="Times New Roman" panose="02020603050405020304" pitchFamily="18" charset="0"/>
              </a:rPr>
              <a:t>设置入口参数，一般将参数放在寄存器中</a:t>
            </a:r>
            <a:r>
              <a:rPr lang="en-US" altLang="zh-CN" sz="2400" b="1">
                <a:solidFill>
                  <a:srgbClr val="FFFF66"/>
                </a:solidFill>
                <a:latin typeface="Times New Roman" panose="02020603050405020304" pitchFamily="18" charset="0"/>
              </a:rPr>
              <a:t>&gt;</a:t>
            </a:r>
            <a:endParaRPr lang="en-US" altLang="zh-CN" sz="2400" b="1">
              <a:solidFill>
                <a:srgbClr val="FFFF66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66"/>
                </a:solidFill>
                <a:latin typeface="Times New Roman" panose="02020603050405020304" pitchFamily="18" charset="0"/>
              </a:rPr>
              <a:t>		INT     	&lt;</a:t>
            </a:r>
            <a:r>
              <a:rPr lang="zh-CN" altLang="en-US" sz="2400" b="1">
                <a:solidFill>
                  <a:srgbClr val="FFFF66"/>
                </a:solidFill>
                <a:latin typeface="Times New Roman" panose="02020603050405020304" pitchFamily="18" charset="0"/>
              </a:rPr>
              <a:t>中断类型</a:t>
            </a:r>
            <a:r>
              <a:rPr lang="en-US" altLang="zh-CN" sz="2400" b="1">
                <a:solidFill>
                  <a:srgbClr val="FFFF66"/>
                </a:solidFill>
                <a:latin typeface="Times New Roman" panose="02020603050405020304" pitchFamily="18" charset="0"/>
              </a:rPr>
              <a:t>&gt;</a:t>
            </a:r>
            <a:endParaRPr lang="en-US" altLang="zh-CN" sz="2400" b="1">
              <a:solidFill>
                <a:srgbClr val="FFFF66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</a:rPr>
              <a:t>BIOS</a:t>
            </a:r>
            <a:r>
              <a:rPr lang="zh-CN" altLang="en-US" sz="2400">
                <a:latin typeface="Times New Roman" panose="02020603050405020304" pitchFamily="18" charset="0"/>
              </a:rPr>
              <a:t>中的几个主要中断类型如下：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		</a:t>
            </a:r>
            <a:r>
              <a:rPr lang="en-US" altLang="zh-CN" sz="2400">
                <a:latin typeface="Times New Roman" panose="02020603050405020304" pitchFamily="18" charset="0"/>
              </a:rPr>
              <a:t>INT 10H——</a:t>
            </a:r>
            <a:r>
              <a:rPr lang="zh-CN" altLang="en-US" sz="2400">
                <a:latin typeface="Times New Roman" panose="02020603050405020304" pitchFamily="18" charset="0"/>
              </a:rPr>
              <a:t>屏幕显示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		</a:t>
            </a:r>
            <a:r>
              <a:rPr lang="en-US" altLang="zh-CN" sz="2400">
                <a:latin typeface="Times New Roman" panose="02020603050405020304" pitchFamily="18" charset="0"/>
              </a:rPr>
              <a:t>INT 13H——</a:t>
            </a:r>
            <a:r>
              <a:rPr lang="zh-CN" altLang="en-US" sz="2400">
                <a:latin typeface="Times New Roman" panose="02020603050405020304" pitchFamily="18" charset="0"/>
              </a:rPr>
              <a:t>磁盘操作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		</a:t>
            </a:r>
            <a:r>
              <a:rPr lang="en-US" altLang="zh-CN" sz="2400">
                <a:latin typeface="Times New Roman" panose="02020603050405020304" pitchFamily="18" charset="0"/>
              </a:rPr>
              <a:t>INT 14H——</a:t>
            </a:r>
            <a:r>
              <a:rPr lang="zh-CN" altLang="en-US" sz="2400">
                <a:latin typeface="Times New Roman" panose="02020603050405020304" pitchFamily="18" charset="0"/>
              </a:rPr>
              <a:t>串行口操作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		</a:t>
            </a:r>
            <a:r>
              <a:rPr lang="en-US" altLang="zh-CN" sz="2400">
                <a:latin typeface="Times New Roman" panose="02020603050405020304" pitchFamily="18" charset="0"/>
              </a:rPr>
              <a:t>INT 16H——</a:t>
            </a:r>
            <a:r>
              <a:rPr lang="zh-CN" altLang="en-US" sz="2400">
                <a:latin typeface="Times New Roman" panose="02020603050405020304" pitchFamily="18" charset="0"/>
              </a:rPr>
              <a:t>键盘操作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	INT 17H——</a:t>
            </a:r>
            <a:r>
              <a:rPr lang="zh-CN" altLang="en-US" sz="2400">
                <a:latin typeface="Times New Roman" panose="02020603050405020304" pitchFamily="18" charset="0"/>
              </a:rPr>
              <a:t>打印机操作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	每类中断由包含许多子功能，调用时通过功能号指定。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58913" y="212725"/>
            <a:ext cx="7793037" cy="623888"/>
          </a:xfrm>
        </p:spPr>
        <p:txBody>
          <a:bodyPr/>
          <a:lstStyle/>
          <a:p>
            <a:pPr eaLnBrk="1" hangingPunct="1"/>
            <a:r>
              <a:rPr lang="en-US" altLang="zh-CN"/>
              <a:t>BIOS</a:t>
            </a:r>
            <a:r>
              <a:rPr lang="zh-CN" altLang="en-US"/>
              <a:t>功能调用</a:t>
            </a:r>
            <a:endParaRPr lang="zh-CN" altLang="en-US"/>
          </a:p>
        </p:txBody>
      </p:sp>
      <p:sp>
        <p:nvSpPr>
          <p:cNvPr id="93186" name="Text Box 3"/>
          <p:cNvSpPr txBox="1">
            <a:spLocks noChangeArrowheads="1"/>
          </p:cNvSpPr>
          <p:nvPr/>
        </p:nvSpPr>
        <p:spPr bwMode="auto">
          <a:xfrm>
            <a:off x="657225" y="1125538"/>
            <a:ext cx="42338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键盘输入——</a:t>
            </a:r>
            <a:r>
              <a:rPr lang="en-US" altLang="zh-CN" sz="32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INT  </a:t>
            </a:r>
            <a:r>
              <a:rPr lang="zh-CN" altLang="en-US" sz="32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16</a:t>
            </a:r>
            <a:r>
              <a:rPr lang="en-US" altLang="zh-CN" sz="32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H</a:t>
            </a:r>
            <a:endParaRPr lang="zh-CN" altLang="en-US" sz="3200">
              <a:solidFill>
                <a:srgbClr val="FFFF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93187" name="Text Box 4"/>
          <p:cNvSpPr txBox="1">
            <a:spLocks noChangeArrowheads="1"/>
          </p:cNvSpPr>
          <p:nvPr/>
        </p:nvSpPr>
        <p:spPr bwMode="auto">
          <a:xfrm>
            <a:off x="685800" y="2276475"/>
            <a:ext cx="7918450" cy="2657475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	功能  		          出口参数 	         说明            </a:t>
            </a:r>
            <a:endParaRPr lang="zh-CN" altLang="en-US" sz="2400">
              <a:solidFill>
                <a:srgbClr val="00FF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AH=0			      AL=</a:t>
            </a:r>
            <a:r>
              <a: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字符的</a:t>
            </a:r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ASCII</a:t>
            </a:r>
            <a:r>
              <a: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码</a:t>
            </a:r>
            <a:endParaRPr lang="zh-CN" altLang="en-US" sz="2400">
              <a:solidFill>
                <a:srgbClr val="00FF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从键盘读一个字符	      </a:t>
            </a:r>
            <a:endParaRPr lang="zh-CN" altLang="en-US" sz="2400">
              <a:solidFill>
                <a:srgbClr val="00FF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AH=1			      ZF=1</a:t>
            </a:r>
            <a:r>
              <a: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表示无键可读</a:t>
            </a:r>
            <a:endParaRPr lang="zh-CN" altLang="en-US" sz="2400">
              <a:solidFill>
                <a:srgbClr val="00FF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判键盘是否有键可读      </a:t>
            </a:r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ZF=0</a:t>
            </a:r>
            <a:r>
              <a: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表示有键可读</a:t>
            </a:r>
            <a:endParaRPr lang="zh-CN" altLang="en-US" sz="2400">
              <a:solidFill>
                <a:srgbClr val="00FF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AH=2			      AL=</a:t>
            </a:r>
            <a:r>
              <a: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功能键状态字节</a:t>
            </a:r>
            <a:endParaRPr lang="zh-CN" altLang="en-US" sz="2400">
              <a:solidFill>
                <a:srgbClr val="00FF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取特殊功能键当前状态</a:t>
            </a:r>
            <a:endParaRPr lang="zh-CN" altLang="en-US" sz="2400">
              <a:solidFill>
                <a:srgbClr val="00FF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93188" name="Line 5"/>
          <p:cNvSpPr>
            <a:spLocks noChangeShapeType="1"/>
          </p:cNvSpPr>
          <p:nvPr/>
        </p:nvSpPr>
        <p:spPr bwMode="auto">
          <a:xfrm>
            <a:off x="685800" y="2743200"/>
            <a:ext cx="79248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189" name="Line 6"/>
          <p:cNvSpPr>
            <a:spLocks noChangeShapeType="1"/>
          </p:cNvSpPr>
          <p:nvPr/>
        </p:nvSpPr>
        <p:spPr bwMode="auto">
          <a:xfrm>
            <a:off x="685800" y="3429000"/>
            <a:ext cx="79248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190" name="Line 7"/>
          <p:cNvSpPr>
            <a:spLocks noChangeShapeType="1"/>
          </p:cNvSpPr>
          <p:nvPr/>
        </p:nvSpPr>
        <p:spPr bwMode="auto">
          <a:xfrm>
            <a:off x="685800" y="4191000"/>
            <a:ext cx="79248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191" name="Line 8"/>
          <p:cNvSpPr>
            <a:spLocks noChangeShapeType="1"/>
          </p:cNvSpPr>
          <p:nvPr/>
        </p:nvSpPr>
        <p:spPr bwMode="auto">
          <a:xfrm>
            <a:off x="685800" y="4876800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BIOS</a:t>
            </a:r>
            <a:r>
              <a:rPr lang="zh-CN" altLang="en-US"/>
              <a:t>功能调用</a:t>
            </a:r>
            <a:endParaRPr lang="zh-CN" altLang="en-US"/>
          </a:p>
        </p:txBody>
      </p:sp>
      <p:sp>
        <p:nvSpPr>
          <p:cNvPr id="94210" name="Text Box 3"/>
          <p:cNvSpPr txBox="1">
            <a:spLocks noChangeArrowheads="1"/>
          </p:cNvSpPr>
          <p:nvPr/>
        </p:nvSpPr>
        <p:spPr bwMode="auto">
          <a:xfrm>
            <a:off x="468313" y="1196975"/>
            <a:ext cx="42338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打印输出——</a:t>
            </a:r>
            <a:r>
              <a:rPr lang="en-US" altLang="zh-CN" sz="32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INT  </a:t>
            </a:r>
            <a:r>
              <a:rPr lang="zh-CN" altLang="en-US" sz="32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17</a:t>
            </a:r>
            <a:r>
              <a:rPr lang="en-US" altLang="zh-CN" sz="32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H</a:t>
            </a:r>
            <a:endParaRPr lang="zh-CN" altLang="en-US" sz="3200">
              <a:solidFill>
                <a:srgbClr val="FFFF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94211" name="Group 4"/>
          <p:cNvGrpSpPr/>
          <p:nvPr/>
        </p:nvGrpSpPr>
        <p:grpSpPr bwMode="auto">
          <a:xfrm>
            <a:off x="468313" y="2205038"/>
            <a:ext cx="8181975" cy="2743200"/>
            <a:chOff x="288" y="1632"/>
            <a:chExt cx="5154" cy="1728"/>
          </a:xfrm>
        </p:grpSpPr>
        <p:sp>
          <p:nvSpPr>
            <p:cNvPr id="94212" name="Text Box 5"/>
            <p:cNvSpPr txBox="1">
              <a:spLocks noChangeArrowheads="1"/>
            </p:cNvSpPr>
            <p:nvPr/>
          </p:nvSpPr>
          <p:spPr bwMode="auto">
            <a:xfrm>
              <a:off x="288" y="1632"/>
              <a:ext cx="5154" cy="1713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     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功能                     入口参数            出口参数              说明    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AH=0		      AL=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字符代码	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打印一个字符      </a:t>
              </a:r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DX=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打印机号	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AH=1		      DX=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打印机号	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初始化打印机	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AH=2		      DX=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打印机号	</a:t>
              </a:r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AL=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状态字节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取打印机状态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94213" name="Line 6"/>
            <p:cNvSpPr>
              <a:spLocks noChangeShapeType="1"/>
            </p:cNvSpPr>
            <p:nvPr/>
          </p:nvSpPr>
          <p:spPr bwMode="auto">
            <a:xfrm>
              <a:off x="288" y="1920"/>
              <a:ext cx="513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14" name="Line 7"/>
            <p:cNvSpPr>
              <a:spLocks noChangeShapeType="1"/>
            </p:cNvSpPr>
            <p:nvPr/>
          </p:nvSpPr>
          <p:spPr bwMode="auto">
            <a:xfrm>
              <a:off x="288" y="2400"/>
              <a:ext cx="513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15" name="Line 8"/>
            <p:cNvSpPr>
              <a:spLocks noChangeShapeType="1"/>
            </p:cNvSpPr>
            <p:nvPr/>
          </p:nvSpPr>
          <p:spPr bwMode="auto">
            <a:xfrm>
              <a:off x="288" y="2880"/>
              <a:ext cx="513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16" name="Line 9"/>
            <p:cNvSpPr>
              <a:spLocks noChangeShapeType="1"/>
            </p:cNvSpPr>
            <p:nvPr/>
          </p:nvSpPr>
          <p:spPr bwMode="auto">
            <a:xfrm>
              <a:off x="1632" y="1632"/>
              <a:ext cx="0" cy="172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17" name="Line 10"/>
            <p:cNvSpPr>
              <a:spLocks noChangeShapeType="1"/>
            </p:cNvSpPr>
            <p:nvPr/>
          </p:nvSpPr>
          <p:spPr bwMode="auto">
            <a:xfrm>
              <a:off x="3072" y="1632"/>
              <a:ext cx="0" cy="172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18" name="Line 11"/>
            <p:cNvSpPr>
              <a:spLocks noChangeShapeType="1"/>
            </p:cNvSpPr>
            <p:nvPr/>
          </p:nvSpPr>
          <p:spPr bwMode="auto">
            <a:xfrm>
              <a:off x="4464" y="1632"/>
              <a:ext cx="0" cy="172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BIOS</a:t>
            </a:r>
            <a:r>
              <a:rPr lang="zh-CN" altLang="en-US"/>
              <a:t>功能调用</a:t>
            </a:r>
            <a:endParaRPr lang="zh-CN" altLang="en-US"/>
          </a:p>
        </p:txBody>
      </p:sp>
      <p:sp>
        <p:nvSpPr>
          <p:cNvPr id="95234" name="Text Box 3"/>
          <p:cNvSpPr txBox="1">
            <a:spLocks noChangeArrowheads="1"/>
          </p:cNvSpPr>
          <p:nvPr/>
        </p:nvSpPr>
        <p:spPr bwMode="auto">
          <a:xfrm>
            <a:off x="395288" y="1125538"/>
            <a:ext cx="42338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显示输出——</a:t>
            </a:r>
            <a:r>
              <a:rPr lang="en-US" altLang="zh-CN" sz="32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INT  </a:t>
            </a:r>
            <a:r>
              <a:rPr lang="zh-CN" altLang="en-US" sz="32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10</a:t>
            </a:r>
            <a:r>
              <a:rPr lang="en-US" altLang="zh-CN" sz="32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H</a:t>
            </a:r>
            <a:endParaRPr lang="zh-CN" altLang="en-US" sz="3200">
              <a:solidFill>
                <a:srgbClr val="FFFF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95235" name="Group 10"/>
          <p:cNvGrpSpPr/>
          <p:nvPr/>
        </p:nvGrpSpPr>
        <p:grpSpPr bwMode="auto">
          <a:xfrm>
            <a:off x="179388" y="1989138"/>
            <a:ext cx="8664575" cy="4117975"/>
            <a:chOff x="158" y="1290"/>
            <a:chExt cx="5458" cy="2594"/>
          </a:xfrm>
        </p:grpSpPr>
        <p:sp>
          <p:nvSpPr>
            <p:cNvPr id="95236" name="Text Box 4"/>
            <p:cNvSpPr txBox="1">
              <a:spLocks noChangeArrowheads="1"/>
            </p:cNvSpPr>
            <p:nvPr/>
          </p:nvSpPr>
          <p:spPr bwMode="auto">
            <a:xfrm>
              <a:off x="158" y="1290"/>
              <a:ext cx="5424" cy="2594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      功能                  入口参数                       出口参数           说明    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AH=0		   AL=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方式号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设置显示方式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AH=1		    CH=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光标开始行号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置光标类型	    </a:t>
              </a:r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CL=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光标结束行号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AH=2		    DH=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行号,</a:t>
              </a:r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DL=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列号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置光标位置	     </a:t>
              </a:r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BH=</a:t>
              </a:r>
              <a:r>
                <a:rPr lang="zh-CN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页号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AH=3		     BH=</a:t>
              </a:r>
              <a:r>
                <a:rPr lang="zh-CN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页号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		     </a:t>
              </a:r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DH=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行号,</a:t>
              </a:r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DL=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列号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读光标位置			   	     </a:t>
              </a:r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CX=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当前光标大小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AH=5		      AL=</a:t>
              </a:r>
              <a:r>
                <a:rPr lang="zh-CN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页号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选择当前显示页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95237" name="Line 5"/>
            <p:cNvSpPr>
              <a:spLocks noChangeShapeType="1"/>
            </p:cNvSpPr>
            <p:nvPr/>
          </p:nvSpPr>
          <p:spPr bwMode="auto">
            <a:xfrm>
              <a:off x="192" y="1584"/>
              <a:ext cx="5424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38" name="Line 6"/>
            <p:cNvSpPr>
              <a:spLocks noChangeShapeType="1"/>
            </p:cNvSpPr>
            <p:nvPr/>
          </p:nvSpPr>
          <p:spPr bwMode="auto">
            <a:xfrm>
              <a:off x="192" y="2016"/>
              <a:ext cx="537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39" name="Line 7"/>
            <p:cNvSpPr>
              <a:spLocks noChangeShapeType="1"/>
            </p:cNvSpPr>
            <p:nvPr/>
          </p:nvSpPr>
          <p:spPr bwMode="auto">
            <a:xfrm>
              <a:off x="192" y="2496"/>
              <a:ext cx="5424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0" name="Line 8"/>
            <p:cNvSpPr>
              <a:spLocks noChangeShapeType="1"/>
            </p:cNvSpPr>
            <p:nvPr/>
          </p:nvSpPr>
          <p:spPr bwMode="auto">
            <a:xfrm>
              <a:off x="192" y="2928"/>
              <a:ext cx="5424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1" name="Line 9"/>
            <p:cNvSpPr>
              <a:spLocks noChangeShapeType="1"/>
            </p:cNvSpPr>
            <p:nvPr/>
          </p:nvSpPr>
          <p:spPr bwMode="auto">
            <a:xfrm>
              <a:off x="192" y="3408"/>
              <a:ext cx="537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9550" y="188913"/>
            <a:ext cx="7772400" cy="625475"/>
          </a:xfrm>
        </p:spPr>
        <p:txBody>
          <a:bodyPr/>
          <a:lstStyle/>
          <a:p>
            <a:pPr eaLnBrk="1" hangingPunct="1"/>
            <a:r>
              <a:rPr lang="en-US" altLang="zh-CN"/>
              <a:t>BIOS</a:t>
            </a:r>
            <a:r>
              <a:rPr lang="zh-CN" altLang="en-US"/>
              <a:t>功能调用</a:t>
            </a:r>
            <a:endParaRPr lang="zh-CN" altLang="en-US"/>
          </a:p>
        </p:txBody>
      </p:sp>
      <p:sp>
        <p:nvSpPr>
          <p:cNvPr id="96258" name="Text Box 3"/>
          <p:cNvSpPr txBox="1">
            <a:spLocks noChangeArrowheads="1"/>
          </p:cNvSpPr>
          <p:nvPr/>
        </p:nvSpPr>
        <p:spPr bwMode="auto">
          <a:xfrm>
            <a:off x="827088" y="1011238"/>
            <a:ext cx="3730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显示输出——</a:t>
            </a:r>
            <a:r>
              <a:rPr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INT  </a:t>
            </a:r>
            <a:r>
              <a:rPr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10</a:t>
            </a:r>
            <a:r>
              <a:rPr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H</a:t>
            </a:r>
            <a:endParaRPr lang="zh-CN" altLang="en-US" sz="3200">
              <a:solidFill>
                <a:srgbClr val="FFFF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96259" name="Group 14"/>
          <p:cNvGrpSpPr/>
          <p:nvPr/>
        </p:nvGrpSpPr>
        <p:grpSpPr bwMode="auto">
          <a:xfrm>
            <a:off x="179388" y="1628775"/>
            <a:ext cx="8731250" cy="4848225"/>
            <a:chOff x="68" y="1029"/>
            <a:chExt cx="5500" cy="3054"/>
          </a:xfrm>
        </p:grpSpPr>
        <p:sp>
          <p:nvSpPr>
            <p:cNvPr id="96260" name="Text Box 4"/>
            <p:cNvSpPr txBox="1">
              <a:spLocks noChangeArrowheads="1"/>
            </p:cNvSpPr>
            <p:nvPr/>
          </p:nvSpPr>
          <p:spPr bwMode="auto">
            <a:xfrm>
              <a:off x="70" y="1029"/>
              <a:ext cx="5498" cy="3054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      功能                          入口参数                  出口参数        说明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向上滚屏	 </a:t>
              </a:r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AH=6,AL=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上滚行数,</a:t>
              </a:r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BH=</a:t>
              </a:r>
              <a:r>
                <a:rPr lang="zh-CN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空行属性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		 </a:t>
              </a:r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CH、CL=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滚动左上角行列号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		 </a:t>
              </a:r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DH、DL=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滚动右下角行列号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向下滚屏	   </a:t>
              </a:r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AH=7</a:t>
              </a:r>
              <a:endParaRPr lang="en-US" altLang="zh-CN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		  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其余同6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读光标处	   </a:t>
              </a:r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AH=8			AL=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字符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字符和属性	   </a:t>
              </a:r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BH=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页号			</a:t>
              </a:r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AH=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属性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将字符和属性   </a:t>
              </a:r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AH=9，AL=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字符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写到光标处       </a:t>
              </a:r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BH=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页号， </a:t>
              </a:r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CX=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个数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		   </a:t>
              </a:r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BL=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字符属性/颜色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将字符写到	   </a:t>
              </a:r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AH=0AH					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属性不变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光标位置	   其余同9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96261" name="Line 5"/>
            <p:cNvSpPr>
              <a:spLocks noChangeShapeType="1"/>
            </p:cNvSpPr>
            <p:nvPr/>
          </p:nvSpPr>
          <p:spPr bwMode="auto">
            <a:xfrm>
              <a:off x="79" y="1298"/>
              <a:ext cx="5477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2" name="Line 10"/>
            <p:cNvSpPr>
              <a:spLocks noChangeShapeType="1"/>
            </p:cNvSpPr>
            <p:nvPr/>
          </p:nvSpPr>
          <p:spPr bwMode="auto">
            <a:xfrm>
              <a:off x="68" y="1979"/>
              <a:ext cx="5477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3" name="Line 11"/>
            <p:cNvSpPr>
              <a:spLocks noChangeShapeType="1"/>
            </p:cNvSpPr>
            <p:nvPr/>
          </p:nvSpPr>
          <p:spPr bwMode="auto">
            <a:xfrm>
              <a:off x="68" y="2432"/>
              <a:ext cx="5477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4" name="Line 12"/>
            <p:cNvSpPr>
              <a:spLocks noChangeShapeType="1"/>
            </p:cNvSpPr>
            <p:nvPr/>
          </p:nvSpPr>
          <p:spPr bwMode="auto">
            <a:xfrm>
              <a:off x="68" y="2931"/>
              <a:ext cx="5477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5" name="Line 13"/>
            <p:cNvSpPr>
              <a:spLocks noChangeShapeType="1"/>
            </p:cNvSpPr>
            <p:nvPr/>
          </p:nvSpPr>
          <p:spPr bwMode="auto">
            <a:xfrm>
              <a:off x="68" y="3566"/>
              <a:ext cx="5477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6266" name="灯片编号占位符 3"/>
          <p:cNvSpPr txBox="1">
            <a:spLocks noChangeArrowheads="1"/>
          </p:cNvSpPr>
          <p:nvPr/>
        </p:nvSpPr>
        <p:spPr bwMode="auto">
          <a:xfrm>
            <a:off x="6759575" y="6472238"/>
            <a:ext cx="21336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A17595A6-AFBF-4E9C-8CB6-D9A58D4100FF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汇编语言程序的开发过程</a:t>
            </a:r>
            <a:endParaRPr lang="zh-CN" altLang="en-US"/>
          </a:p>
        </p:txBody>
      </p:sp>
      <p:sp>
        <p:nvSpPr>
          <p:cNvPr id="97282" name="Text Box 4"/>
          <p:cNvSpPr txBox="1">
            <a:spLocks noChangeArrowheads="1"/>
          </p:cNvSpPr>
          <p:nvPr/>
        </p:nvSpPr>
        <p:spPr bwMode="auto">
          <a:xfrm>
            <a:off x="2338388" y="1341438"/>
            <a:ext cx="1108075" cy="3762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编辑程序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7283" name="Oval 5"/>
          <p:cNvSpPr>
            <a:spLocks noChangeArrowheads="1"/>
          </p:cNvSpPr>
          <p:nvPr/>
        </p:nvSpPr>
        <p:spPr bwMode="auto">
          <a:xfrm>
            <a:off x="2411413" y="1844675"/>
            <a:ext cx="1008062" cy="936625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97284" name="Text Box 6"/>
          <p:cNvSpPr txBox="1">
            <a:spLocks noChangeArrowheads="1"/>
          </p:cNvSpPr>
          <p:nvPr/>
        </p:nvSpPr>
        <p:spPr bwMode="auto">
          <a:xfrm>
            <a:off x="2482850" y="1989138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源程序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 文件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7285" name="Text Box 7"/>
          <p:cNvSpPr txBox="1">
            <a:spLocks noChangeArrowheads="1"/>
          </p:cNvSpPr>
          <p:nvPr/>
        </p:nvSpPr>
        <p:spPr bwMode="auto">
          <a:xfrm>
            <a:off x="1979613" y="2925763"/>
            <a:ext cx="1908175" cy="3762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宏汇编程序 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MASM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7286" name="Oval 8"/>
          <p:cNvSpPr>
            <a:spLocks noChangeArrowheads="1"/>
          </p:cNvSpPr>
          <p:nvPr/>
        </p:nvSpPr>
        <p:spPr bwMode="auto">
          <a:xfrm>
            <a:off x="2411413" y="3500438"/>
            <a:ext cx="1008062" cy="936625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97287" name="Text Box 9"/>
          <p:cNvSpPr txBox="1">
            <a:spLocks noChangeArrowheads="1"/>
          </p:cNvSpPr>
          <p:nvPr/>
        </p:nvSpPr>
        <p:spPr bwMode="auto">
          <a:xfrm>
            <a:off x="2482850" y="3644900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目标程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序文件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7288" name="AutoShape 10"/>
          <p:cNvSpPr>
            <a:spLocks noChangeArrowheads="1"/>
          </p:cNvSpPr>
          <p:nvPr/>
        </p:nvSpPr>
        <p:spPr bwMode="auto">
          <a:xfrm>
            <a:off x="2093913" y="4724400"/>
            <a:ext cx="1614487" cy="720725"/>
          </a:xfrm>
          <a:prstGeom prst="flowChartDecision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97289" name="Text Box 11"/>
          <p:cNvSpPr txBox="1">
            <a:spLocks noChangeArrowheads="1"/>
          </p:cNvSpPr>
          <p:nvPr/>
        </p:nvSpPr>
        <p:spPr bwMode="auto">
          <a:xfrm>
            <a:off x="2195513" y="4868863"/>
            <a:ext cx="1584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语法有错？</a:t>
            </a:r>
            <a:endParaRPr lang="zh-CN" altLang="en-US" sz="10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7290" name="Line 12"/>
          <p:cNvSpPr>
            <a:spLocks noChangeShapeType="1"/>
          </p:cNvSpPr>
          <p:nvPr/>
        </p:nvSpPr>
        <p:spPr bwMode="auto">
          <a:xfrm flipV="1">
            <a:off x="2914650" y="4437063"/>
            <a:ext cx="0" cy="2889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291" name="Line 13"/>
          <p:cNvSpPr>
            <a:spLocks noChangeShapeType="1"/>
          </p:cNvSpPr>
          <p:nvPr/>
        </p:nvSpPr>
        <p:spPr bwMode="auto">
          <a:xfrm flipH="1" flipV="1">
            <a:off x="2916238" y="5445125"/>
            <a:ext cx="1587" cy="28733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292" name="Text Box 14"/>
          <p:cNvSpPr txBox="1">
            <a:spLocks noChangeArrowheads="1"/>
          </p:cNvSpPr>
          <p:nvPr/>
        </p:nvSpPr>
        <p:spPr bwMode="auto">
          <a:xfrm>
            <a:off x="3132138" y="52292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N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7293" name="Text Box 15"/>
          <p:cNvSpPr txBox="1">
            <a:spLocks noChangeArrowheads="1"/>
          </p:cNvSpPr>
          <p:nvPr/>
        </p:nvSpPr>
        <p:spPr bwMode="auto">
          <a:xfrm>
            <a:off x="2122488" y="5734050"/>
            <a:ext cx="1679575" cy="3762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链接程序 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LINK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7294" name="Line 16"/>
          <p:cNvSpPr>
            <a:spLocks noChangeShapeType="1"/>
          </p:cNvSpPr>
          <p:nvPr/>
        </p:nvSpPr>
        <p:spPr bwMode="auto">
          <a:xfrm flipV="1">
            <a:off x="2914650" y="3284538"/>
            <a:ext cx="0" cy="2174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295" name="Line 17"/>
          <p:cNvSpPr>
            <a:spLocks noChangeShapeType="1"/>
          </p:cNvSpPr>
          <p:nvPr/>
        </p:nvSpPr>
        <p:spPr bwMode="auto">
          <a:xfrm flipV="1">
            <a:off x="2914650" y="2781300"/>
            <a:ext cx="0" cy="1444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296" name="Line 18"/>
          <p:cNvSpPr>
            <a:spLocks noChangeShapeType="1"/>
          </p:cNvSpPr>
          <p:nvPr/>
        </p:nvSpPr>
        <p:spPr bwMode="auto">
          <a:xfrm flipV="1">
            <a:off x="2914650" y="1701800"/>
            <a:ext cx="0" cy="1444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297" name="Line 19"/>
          <p:cNvSpPr>
            <a:spLocks noChangeShapeType="1"/>
          </p:cNvSpPr>
          <p:nvPr/>
        </p:nvSpPr>
        <p:spPr bwMode="auto">
          <a:xfrm>
            <a:off x="2914650" y="6094413"/>
            <a:ext cx="0" cy="431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298" name="Line 20"/>
          <p:cNvSpPr>
            <a:spLocks noChangeShapeType="1"/>
          </p:cNvSpPr>
          <p:nvPr/>
        </p:nvSpPr>
        <p:spPr bwMode="auto">
          <a:xfrm flipH="1">
            <a:off x="971550" y="5084763"/>
            <a:ext cx="1150938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299" name="Text Box 21"/>
          <p:cNvSpPr txBox="1">
            <a:spLocks noChangeArrowheads="1"/>
          </p:cNvSpPr>
          <p:nvPr/>
        </p:nvSpPr>
        <p:spPr bwMode="auto">
          <a:xfrm>
            <a:off x="1619250" y="47259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Y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7300" name="Line 22"/>
          <p:cNvSpPr>
            <a:spLocks noChangeShapeType="1"/>
          </p:cNvSpPr>
          <p:nvPr/>
        </p:nvSpPr>
        <p:spPr bwMode="auto">
          <a:xfrm flipV="1">
            <a:off x="971550" y="981075"/>
            <a:ext cx="0" cy="554513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01" name="Line 23"/>
          <p:cNvSpPr>
            <a:spLocks noChangeShapeType="1"/>
          </p:cNvSpPr>
          <p:nvPr/>
        </p:nvSpPr>
        <p:spPr bwMode="auto">
          <a:xfrm>
            <a:off x="971550" y="981075"/>
            <a:ext cx="19431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02" name="Line 24"/>
          <p:cNvSpPr>
            <a:spLocks noChangeShapeType="1"/>
          </p:cNvSpPr>
          <p:nvPr/>
        </p:nvSpPr>
        <p:spPr bwMode="auto">
          <a:xfrm>
            <a:off x="2914650" y="981075"/>
            <a:ext cx="0" cy="3603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03" name="Oval 25"/>
          <p:cNvSpPr>
            <a:spLocks noChangeArrowheads="1"/>
          </p:cNvSpPr>
          <p:nvPr/>
        </p:nvSpPr>
        <p:spPr bwMode="auto">
          <a:xfrm>
            <a:off x="2771775" y="6526213"/>
            <a:ext cx="287338" cy="287337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97304" name="Text Box 26"/>
          <p:cNvSpPr txBox="1">
            <a:spLocks noChangeArrowheads="1"/>
          </p:cNvSpPr>
          <p:nvPr/>
        </p:nvSpPr>
        <p:spPr bwMode="auto">
          <a:xfrm>
            <a:off x="2771775" y="6453188"/>
            <a:ext cx="287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A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7305" name="Oval 27"/>
          <p:cNvSpPr>
            <a:spLocks noChangeArrowheads="1"/>
          </p:cNvSpPr>
          <p:nvPr/>
        </p:nvSpPr>
        <p:spPr bwMode="auto">
          <a:xfrm>
            <a:off x="827088" y="6526213"/>
            <a:ext cx="287337" cy="287337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97306" name="Text Box 28"/>
          <p:cNvSpPr txBox="1">
            <a:spLocks noChangeArrowheads="1"/>
          </p:cNvSpPr>
          <p:nvPr/>
        </p:nvSpPr>
        <p:spPr bwMode="auto">
          <a:xfrm>
            <a:off x="827088" y="6453188"/>
            <a:ext cx="287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B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7307" name="Text Box 29"/>
          <p:cNvSpPr txBox="1">
            <a:spLocks noChangeArrowheads="1"/>
          </p:cNvSpPr>
          <p:nvPr/>
        </p:nvSpPr>
        <p:spPr bwMode="auto">
          <a:xfrm>
            <a:off x="3995738" y="2138363"/>
            <a:ext cx="641350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.ASM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.OBJ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.LST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7308" name="Oval 30"/>
          <p:cNvSpPr>
            <a:spLocks noChangeArrowheads="1"/>
          </p:cNvSpPr>
          <p:nvPr/>
        </p:nvSpPr>
        <p:spPr bwMode="auto">
          <a:xfrm>
            <a:off x="6327775" y="2628900"/>
            <a:ext cx="1008063" cy="936625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97309" name="Text Box 31"/>
          <p:cNvSpPr txBox="1">
            <a:spLocks noChangeArrowheads="1"/>
          </p:cNvSpPr>
          <p:nvPr/>
        </p:nvSpPr>
        <p:spPr bwMode="auto">
          <a:xfrm>
            <a:off x="6399213" y="2773363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可执行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 文件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7310" name="Text Box 32"/>
          <p:cNvSpPr txBox="1">
            <a:spLocks noChangeArrowheads="1"/>
          </p:cNvSpPr>
          <p:nvPr/>
        </p:nvSpPr>
        <p:spPr bwMode="auto">
          <a:xfrm>
            <a:off x="5967413" y="3854450"/>
            <a:ext cx="1679575" cy="3762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调试程序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DEBUG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7311" name="AutoShape 33"/>
          <p:cNvSpPr>
            <a:spLocks noChangeArrowheads="1"/>
          </p:cNvSpPr>
          <p:nvPr/>
        </p:nvSpPr>
        <p:spPr bwMode="auto">
          <a:xfrm>
            <a:off x="6008688" y="4718050"/>
            <a:ext cx="1614487" cy="720725"/>
          </a:xfrm>
          <a:prstGeom prst="flowChartDecision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97312" name="Text Box 34"/>
          <p:cNvSpPr txBox="1">
            <a:spLocks noChangeArrowheads="1"/>
          </p:cNvSpPr>
          <p:nvPr/>
        </p:nvSpPr>
        <p:spPr bwMode="auto">
          <a:xfrm>
            <a:off x="6110288" y="4862513"/>
            <a:ext cx="1584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有错吗？</a:t>
            </a:r>
            <a:endParaRPr lang="zh-CN" altLang="en-US" sz="10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7313" name="Text Box 35"/>
          <p:cNvSpPr txBox="1">
            <a:spLocks noChangeArrowheads="1"/>
          </p:cNvSpPr>
          <p:nvPr/>
        </p:nvSpPr>
        <p:spPr bwMode="auto">
          <a:xfrm>
            <a:off x="6975475" y="53657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N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7314" name="Line 36"/>
          <p:cNvSpPr>
            <a:spLocks noChangeShapeType="1"/>
          </p:cNvSpPr>
          <p:nvPr/>
        </p:nvSpPr>
        <p:spPr bwMode="auto">
          <a:xfrm>
            <a:off x="6831013" y="5438775"/>
            <a:ext cx="0" cy="431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15" name="Text Box 37"/>
          <p:cNvSpPr txBox="1">
            <a:spLocks noChangeArrowheads="1"/>
          </p:cNvSpPr>
          <p:nvPr/>
        </p:nvSpPr>
        <p:spPr bwMode="auto">
          <a:xfrm>
            <a:off x="6543675" y="5870575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结束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7316" name="Line 38"/>
          <p:cNvSpPr>
            <a:spLocks noChangeShapeType="1"/>
          </p:cNvSpPr>
          <p:nvPr/>
        </p:nvSpPr>
        <p:spPr bwMode="auto">
          <a:xfrm flipV="1">
            <a:off x="4887913" y="2343150"/>
            <a:ext cx="0" cy="27352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17" name="Line 39"/>
          <p:cNvSpPr>
            <a:spLocks noChangeShapeType="1"/>
          </p:cNvSpPr>
          <p:nvPr/>
        </p:nvSpPr>
        <p:spPr bwMode="auto">
          <a:xfrm flipV="1">
            <a:off x="6831013" y="4214813"/>
            <a:ext cx="0" cy="5032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18" name="Line 40"/>
          <p:cNvSpPr>
            <a:spLocks noChangeShapeType="1"/>
          </p:cNvSpPr>
          <p:nvPr/>
        </p:nvSpPr>
        <p:spPr bwMode="auto">
          <a:xfrm flipV="1">
            <a:off x="6831013" y="3565525"/>
            <a:ext cx="0" cy="2889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19" name="Line 41"/>
          <p:cNvSpPr>
            <a:spLocks noChangeShapeType="1"/>
          </p:cNvSpPr>
          <p:nvPr/>
        </p:nvSpPr>
        <p:spPr bwMode="auto">
          <a:xfrm flipV="1">
            <a:off x="6831013" y="2341563"/>
            <a:ext cx="0" cy="2889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20" name="Text Box 42"/>
          <p:cNvSpPr txBox="1">
            <a:spLocks noChangeArrowheads="1"/>
          </p:cNvSpPr>
          <p:nvPr/>
        </p:nvSpPr>
        <p:spPr bwMode="auto">
          <a:xfrm>
            <a:off x="5597525" y="47180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Y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7321" name="Line 43"/>
          <p:cNvSpPr>
            <a:spLocks noChangeShapeType="1"/>
          </p:cNvSpPr>
          <p:nvPr/>
        </p:nvSpPr>
        <p:spPr bwMode="auto">
          <a:xfrm flipH="1">
            <a:off x="4887913" y="5078413"/>
            <a:ext cx="115093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22" name="Oval 44"/>
          <p:cNvSpPr>
            <a:spLocks noChangeArrowheads="1"/>
          </p:cNvSpPr>
          <p:nvPr/>
        </p:nvSpPr>
        <p:spPr bwMode="auto">
          <a:xfrm>
            <a:off x="6688138" y="2055813"/>
            <a:ext cx="287337" cy="287337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97323" name="Text Box 45"/>
          <p:cNvSpPr txBox="1">
            <a:spLocks noChangeArrowheads="1"/>
          </p:cNvSpPr>
          <p:nvPr/>
        </p:nvSpPr>
        <p:spPr bwMode="auto">
          <a:xfrm>
            <a:off x="6688138" y="1982788"/>
            <a:ext cx="287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A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7324" name="Oval 46"/>
          <p:cNvSpPr>
            <a:spLocks noChangeArrowheads="1"/>
          </p:cNvSpPr>
          <p:nvPr/>
        </p:nvSpPr>
        <p:spPr bwMode="auto">
          <a:xfrm>
            <a:off x="4743450" y="2055813"/>
            <a:ext cx="287338" cy="287337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97325" name="Text Box 47"/>
          <p:cNvSpPr txBox="1">
            <a:spLocks noChangeArrowheads="1"/>
          </p:cNvSpPr>
          <p:nvPr/>
        </p:nvSpPr>
        <p:spPr bwMode="auto">
          <a:xfrm>
            <a:off x="4743450" y="1982788"/>
            <a:ext cx="287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B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7326" name="Text Box 48"/>
          <p:cNvSpPr txBox="1">
            <a:spLocks noChangeArrowheads="1"/>
          </p:cNvSpPr>
          <p:nvPr/>
        </p:nvSpPr>
        <p:spPr bwMode="auto">
          <a:xfrm>
            <a:off x="7812088" y="2781300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.EXE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.MAP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7327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90A58FF1-8110-4086-8022-4CF50D924608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214313"/>
            <a:ext cx="8353425" cy="5954712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000" b="1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、编辑源程序</a:t>
            </a:r>
            <a:endParaRPr lang="zh-CN" altLang="en-US" sz="200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</a:rPr>
              <a:t>用</a:t>
            </a:r>
            <a:r>
              <a:rPr lang="en-US" altLang="zh-CN" sz="2000" b="1">
                <a:latin typeface="华文中宋" panose="02010600040101010101" pitchFamily="2" charset="-122"/>
                <a:ea typeface="华文中宋" panose="02010600040101010101" pitchFamily="2" charset="-122"/>
              </a:rPr>
              <a:t>DOS</a:t>
            </a:r>
            <a:r>
              <a:rPr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</a:rPr>
              <a:t>下的文本编辑器</a:t>
            </a:r>
            <a:r>
              <a:rPr lang="en-US" altLang="zh-CN" sz="2000" b="1">
                <a:latin typeface="华文中宋" panose="02010600040101010101" pitchFamily="2" charset="-122"/>
                <a:ea typeface="华文中宋" panose="02010600040101010101" pitchFamily="2" charset="-122"/>
              </a:rPr>
              <a:t>EDIT</a:t>
            </a:r>
            <a:r>
              <a:rPr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</a:rPr>
              <a:t>编写程序。</a:t>
            </a:r>
            <a:endParaRPr lang="zh-CN" altLang="en-US" sz="20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>
              <a:solidFill>
                <a:srgbClr val="00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C:\&gt;EDIT Fibonacci.ASM </a:t>
            </a:r>
            <a:r>
              <a:rPr lang="zh-CN" altLang="en-US" sz="2000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（回车）</a:t>
            </a:r>
            <a:endParaRPr lang="zh-CN" altLang="en-US" sz="2000" b="1">
              <a:solidFill>
                <a:srgbClr val="00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000" b="1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、产生目标文件</a:t>
            </a:r>
            <a:endParaRPr lang="zh-CN" altLang="en-US" sz="200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    对已经编辑好的</a:t>
            </a:r>
            <a:r>
              <a:rPr lang="en-US" altLang="zh-CN" sz="2000">
                <a:latin typeface="华文中宋" panose="02010600040101010101" pitchFamily="2" charset="-122"/>
                <a:ea typeface="华文中宋" panose="02010600040101010101" pitchFamily="2" charset="-122"/>
              </a:rPr>
              <a:t>.ASM</a:t>
            </a: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文件，可以用宏汇编程序</a:t>
            </a:r>
            <a:r>
              <a:rPr lang="en-US" altLang="zh-CN" sz="2000">
                <a:latin typeface="华文中宋" panose="02010600040101010101" pitchFamily="2" charset="-122"/>
                <a:ea typeface="华文中宋" panose="02010600040101010101" pitchFamily="2" charset="-122"/>
              </a:rPr>
              <a:t>MASM</a:t>
            </a: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进</a:t>
            </a:r>
            <a:endParaRPr lang="zh-CN" altLang="en-US" sz="20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行汇编，汇编后生成二进制代码的目标程序。</a:t>
            </a:r>
            <a:endParaRPr lang="zh-CN" altLang="en-US" sz="20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C:\&gt;MASM Fibonacci.ASM</a:t>
            </a:r>
            <a:r>
              <a:rPr lang="zh-CN" altLang="en-US" sz="2000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（回车）</a:t>
            </a:r>
            <a:endParaRPr lang="zh-CN" altLang="en-US" sz="2000">
              <a:solidFill>
                <a:srgbClr val="00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华文中宋" panose="02010600040101010101" pitchFamily="2" charset="-122"/>
                <a:ea typeface="华文中宋" panose="02010600040101010101" pitchFamily="2" charset="-122"/>
              </a:rPr>
              <a:t>    MASM</a:t>
            </a: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在汇编源程序时，产生三个文件。</a:t>
            </a:r>
            <a:endParaRPr lang="zh-CN" altLang="en-US" sz="20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FFCC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目标文件、列表文件、交叉引用符号表文件（</a:t>
            </a:r>
            <a:r>
              <a:rPr lang="en-US" altLang="zh-CN" sz="2000">
                <a:solidFill>
                  <a:srgbClr val="FFCC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CRF</a:t>
            </a:r>
            <a:r>
              <a:rPr lang="zh-CN" altLang="en-US" sz="2000">
                <a:solidFill>
                  <a:srgbClr val="FFCC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文件）</a:t>
            </a:r>
            <a:endParaRPr lang="zh-CN" altLang="en-US" sz="2000">
              <a:solidFill>
                <a:srgbClr val="FFCC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000" b="1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、连接产生可执行文件</a:t>
            </a:r>
            <a:endParaRPr lang="zh-CN" altLang="en-US" sz="200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    汇编程序生成的目标文件，必须经过连接程序连接后，才</a:t>
            </a:r>
            <a:endParaRPr lang="zh-CN" altLang="en-US" sz="20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可以得到在计算机上运行的可执行程序。</a:t>
            </a:r>
            <a:endParaRPr lang="zh-CN" altLang="en-US" sz="20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C:\&gt;LINK Fibonacci;</a:t>
            </a:r>
            <a:r>
              <a:rPr lang="zh-CN" altLang="en-US" sz="2000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（回车）</a:t>
            </a:r>
            <a:endParaRPr lang="en-US" altLang="zh-CN" sz="2000">
              <a:solidFill>
                <a:srgbClr val="00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[Win7</a:t>
            </a:r>
            <a:r>
              <a:rPr lang="zh-CN" altLang="en-US" sz="2000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下，</a:t>
            </a:r>
            <a:r>
              <a:rPr lang="en-US" altLang="zh-CN" sz="2000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C:\&gt;ML Fibonacci.obj</a:t>
            </a:r>
            <a:r>
              <a:rPr lang="zh-CN" altLang="en-US" sz="2000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（回车）</a:t>
            </a:r>
            <a:r>
              <a:rPr lang="en-US" altLang="zh-CN" sz="2000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]</a:t>
            </a:r>
            <a:endParaRPr lang="zh-CN" altLang="en-US" sz="2000">
              <a:solidFill>
                <a:srgbClr val="00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    连接程序连接后，可以产生三个文件。</a:t>
            </a:r>
            <a:endParaRPr lang="zh-CN" altLang="en-US" sz="20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FFCC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可执行文件，清单文件、需要连接的库文件</a:t>
            </a:r>
            <a:endParaRPr lang="zh-CN" altLang="en-US" sz="2000">
              <a:solidFill>
                <a:srgbClr val="FFCC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00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、运行程序</a:t>
            </a:r>
            <a:endParaRPr lang="zh-CN" altLang="en-US" sz="200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C:\&gt;Fibonacci</a:t>
            </a:r>
            <a:r>
              <a:rPr lang="zh-CN" altLang="en-US" sz="2000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（回车）</a:t>
            </a:r>
            <a:endParaRPr lang="zh-CN" altLang="en-US" sz="2000">
              <a:solidFill>
                <a:srgbClr val="00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1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1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1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1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12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12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12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12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12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DOS</a:t>
            </a:r>
            <a:r>
              <a:rPr lang="zh-CN" altLang="en-US"/>
              <a:t>下使用</a:t>
            </a:r>
            <a:r>
              <a:rPr lang="en-US" altLang="zh-CN"/>
              <a:t>DEBUG</a:t>
            </a:r>
            <a:r>
              <a:rPr lang="zh-CN" altLang="en-US"/>
              <a:t>调试 </a:t>
            </a:r>
            <a:endParaRPr lang="zh-CN" altLang="en-US"/>
          </a:p>
        </p:txBody>
      </p:sp>
      <p:sp>
        <p:nvSpPr>
          <p:cNvPr id="312323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052513"/>
            <a:ext cx="8358188" cy="50196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、进入与退出命令</a:t>
            </a:r>
            <a:endParaRPr lang="zh-CN" altLang="en-US" sz="2000" b="1">
              <a:solidFill>
                <a:srgbClr val="00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DEBUG </a:t>
            </a: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文件名</a:t>
            </a:r>
            <a:r>
              <a:rPr lang="en-US" altLang="zh-CN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[</a:t>
            </a: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参数表</a:t>
            </a:r>
            <a:r>
              <a:rPr lang="en-US" altLang="zh-CN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]</a:t>
            </a:r>
            <a:endParaRPr lang="en-US" altLang="zh-CN" sz="2000" b="1">
              <a:solidFill>
                <a:srgbClr val="00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如果需要退出</a:t>
            </a:r>
            <a:r>
              <a:rPr lang="en-US" altLang="zh-CN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DEBUG</a:t>
            </a: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状态，返回操作系统，可以使用退出命令</a:t>
            </a:r>
            <a:r>
              <a:rPr lang="en-US" altLang="zh-CN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Q</a:t>
            </a: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sz="2000" b="1">
              <a:solidFill>
                <a:srgbClr val="00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、显示命令</a:t>
            </a:r>
            <a:endParaRPr lang="zh-CN" altLang="en-US" sz="2000" b="1">
              <a:solidFill>
                <a:srgbClr val="00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显示寄存器内容</a:t>
            </a:r>
            <a:r>
              <a:rPr lang="en-US" altLang="zh-CN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——R</a:t>
            </a: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命令</a:t>
            </a:r>
            <a:endParaRPr lang="zh-CN" altLang="en-US" sz="2000" b="1">
              <a:solidFill>
                <a:srgbClr val="00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显示存储器内容</a:t>
            </a:r>
            <a:r>
              <a:rPr lang="en-US" altLang="zh-CN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——D</a:t>
            </a: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命令</a:t>
            </a:r>
            <a:endParaRPr lang="zh-CN" altLang="en-US" sz="2000" b="1">
              <a:solidFill>
                <a:srgbClr val="00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反汇编命令</a:t>
            </a:r>
            <a:r>
              <a:rPr lang="en-US" altLang="zh-CN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——U</a:t>
            </a: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命令</a:t>
            </a:r>
            <a:endParaRPr lang="zh-CN" altLang="en-US" sz="2000" b="1">
              <a:solidFill>
                <a:srgbClr val="00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、修改命令</a:t>
            </a:r>
            <a:endParaRPr lang="zh-CN" altLang="en-US" sz="2000" b="1">
              <a:solidFill>
                <a:srgbClr val="00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汇编指令</a:t>
            </a:r>
            <a:r>
              <a:rPr lang="en-US" altLang="zh-CN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——A</a:t>
            </a: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命令</a:t>
            </a:r>
            <a:endParaRPr lang="zh-CN" altLang="en-US" sz="2000" b="1">
              <a:solidFill>
                <a:srgbClr val="00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修改寄存器内容</a:t>
            </a:r>
            <a:r>
              <a:rPr lang="en-US" altLang="zh-CN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——R</a:t>
            </a: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命令</a:t>
            </a:r>
            <a:endParaRPr lang="zh-CN" altLang="en-US" sz="2000" b="1">
              <a:solidFill>
                <a:srgbClr val="00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修改存储单元内容</a:t>
            </a:r>
            <a:r>
              <a:rPr lang="en-US" altLang="zh-CN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——E </a:t>
            </a: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命令</a:t>
            </a:r>
            <a:endParaRPr lang="zh-CN" altLang="en-US" sz="2000" b="1">
              <a:solidFill>
                <a:srgbClr val="00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、程序运行命令</a:t>
            </a:r>
            <a:endParaRPr lang="zh-CN" altLang="en-US" sz="2000" b="1">
              <a:solidFill>
                <a:srgbClr val="00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连续运行命令</a:t>
            </a:r>
            <a:r>
              <a:rPr lang="en-US" altLang="zh-CN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——G</a:t>
            </a: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命令</a:t>
            </a:r>
            <a:endParaRPr lang="zh-CN" altLang="en-US" sz="2000" b="1">
              <a:solidFill>
                <a:srgbClr val="00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跟踪运行命令</a:t>
            </a:r>
            <a:r>
              <a:rPr lang="en-US" altLang="zh-CN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——T</a:t>
            </a: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命令</a:t>
            </a:r>
            <a:endParaRPr lang="zh-CN" altLang="en-US" sz="2000" b="1">
              <a:solidFill>
                <a:srgbClr val="00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执行程序命令</a:t>
            </a:r>
            <a:r>
              <a:rPr lang="en-US" altLang="zh-CN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——P</a:t>
            </a: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命令</a:t>
            </a:r>
            <a:endParaRPr lang="zh-CN" altLang="en-US" sz="2000" b="1">
              <a:solidFill>
                <a:srgbClr val="00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2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2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2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23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23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23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ASCII</a:t>
            </a:r>
            <a:r>
              <a:rPr lang="zh-CN" altLang="en-US"/>
              <a:t>码</a:t>
            </a:r>
            <a:endParaRPr lang="zh-CN" altLang="en-US"/>
          </a:p>
        </p:txBody>
      </p:sp>
      <p:pic>
        <p:nvPicPr>
          <p:cNvPr id="62466" name="Picture 2" descr="ascii码值大小顺序：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295818"/>
            <a:ext cx="8001000" cy="467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  <p:sndAc>
      <p:stSnd>
        <p:snd r:embed="rId2" name="CAMERA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0" name="Rectangle 4"/>
          <p:cNvSpPr>
            <a:spLocks noGrp="1" noChangeArrowheads="1"/>
          </p:cNvSpPr>
          <p:nvPr>
            <p:ph idx="1"/>
          </p:nvPr>
        </p:nvSpPr>
        <p:spPr>
          <a:xfrm>
            <a:off x="179388" y="1066800"/>
            <a:ext cx="8856662" cy="561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例</a:t>
            </a:r>
            <a:r>
              <a:rPr lang="en-US" altLang="zh-CN"/>
              <a:t>4  </a:t>
            </a:r>
            <a:r>
              <a:rPr lang="zh-CN" altLang="en-US"/>
              <a:t>试编制一程序，实现两个存储区之间的数据传送。</a:t>
            </a:r>
            <a:endParaRPr lang="en-US" altLang="zh-CN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938213" y="2205038"/>
            <a:ext cx="7162800" cy="4056062"/>
            <a:chOff x="432" y="1132"/>
            <a:chExt cx="4512" cy="2555"/>
          </a:xfrm>
        </p:grpSpPr>
        <p:grpSp>
          <p:nvGrpSpPr>
            <p:cNvPr id="13315" name="Group 6"/>
            <p:cNvGrpSpPr/>
            <p:nvPr/>
          </p:nvGrpSpPr>
          <p:grpSpPr bwMode="auto">
            <a:xfrm>
              <a:off x="1008" y="1200"/>
              <a:ext cx="432" cy="1953"/>
              <a:chOff x="960" y="1248"/>
              <a:chExt cx="432" cy="1953"/>
            </a:xfrm>
          </p:grpSpPr>
          <p:grpSp>
            <p:nvGrpSpPr>
              <p:cNvPr id="13316" name="Group 7"/>
              <p:cNvGrpSpPr/>
              <p:nvPr/>
            </p:nvGrpSpPr>
            <p:grpSpPr bwMode="auto">
              <a:xfrm>
                <a:off x="960" y="1248"/>
                <a:ext cx="432" cy="1953"/>
                <a:chOff x="960" y="1248"/>
                <a:chExt cx="432" cy="1953"/>
              </a:xfrm>
            </p:grpSpPr>
            <p:sp>
              <p:nvSpPr>
                <p:cNvPr id="13317" name="Rectangle 8"/>
                <p:cNvSpPr>
                  <a:spLocks noChangeArrowheads="1"/>
                </p:cNvSpPr>
                <p:nvPr/>
              </p:nvSpPr>
              <p:spPr bwMode="auto">
                <a:xfrm>
                  <a:off x="960" y="2552"/>
                  <a:ext cx="432" cy="649"/>
                </a:xfrm>
                <a:prstGeom prst="rect">
                  <a:avLst/>
                </a:prstGeom>
                <a:noFill/>
                <a:ln w="9525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400">
                      <a:solidFill>
                        <a:srgbClr val="00FFFF"/>
                      </a:solidFill>
                      <a:latin typeface="Times New Roman" panose="02020603050405020304" pitchFamily="18" charset="0"/>
                    </a:rPr>
                    <a:t>:</a:t>
                  </a:r>
                  <a:endParaRPr lang="en-US" altLang="zh-CN" sz="2400">
                    <a:solidFill>
                      <a:srgbClr val="00FFFF"/>
                    </a:solidFill>
                    <a:latin typeface="Times New Roman" panose="02020603050405020304" pitchFamily="18" charset="0"/>
                  </a:endParaRPr>
                </a:p>
                <a:p>
                  <a:pPr algn="ctr"/>
                  <a:r>
                    <a:rPr lang="en-US" altLang="zh-CN" sz="2400">
                      <a:solidFill>
                        <a:srgbClr val="00FFFF"/>
                      </a:solidFill>
                      <a:latin typeface="Times New Roman" panose="02020603050405020304" pitchFamily="18" charset="0"/>
                    </a:rPr>
                    <a:t>:</a:t>
                  </a:r>
                  <a:endParaRPr lang="zh-CN" altLang="en-US" sz="2400">
                    <a:solidFill>
                      <a:srgbClr val="00FF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318" name="Rectangle 9"/>
                <p:cNvSpPr>
                  <a:spLocks noChangeArrowheads="1"/>
                </p:cNvSpPr>
                <p:nvPr/>
              </p:nvSpPr>
              <p:spPr bwMode="auto">
                <a:xfrm>
                  <a:off x="960" y="2226"/>
                  <a:ext cx="432" cy="326"/>
                </a:xfrm>
                <a:prstGeom prst="rect">
                  <a:avLst/>
                </a:prstGeom>
                <a:noFill/>
                <a:ln w="9525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400">
                      <a:solidFill>
                        <a:srgbClr val="00FFFF"/>
                      </a:solidFill>
                      <a:latin typeface="Times New Roman" panose="02020603050405020304" pitchFamily="18" charset="0"/>
                    </a:rPr>
                    <a:t>:</a:t>
                  </a:r>
                  <a:endParaRPr lang="zh-CN" altLang="en-US" sz="2400">
                    <a:solidFill>
                      <a:srgbClr val="00FF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319" name="Rectangle 10"/>
                <p:cNvSpPr>
                  <a:spLocks noChangeArrowheads="1"/>
                </p:cNvSpPr>
                <p:nvPr/>
              </p:nvSpPr>
              <p:spPr bwMode="auto">
                <a:xfrm>
                  <a:off x="960" y="1900"/>
                  <a:ext cx="432" cy="326"/>
                </a:xfrm>
                <a:prstGeom prst="rect">
                  <a:avLst/>
                </a:prstGeom>
                <a:noFill/>
                <a:ln w="9525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400">
                      <a:solidFill>
                        <a:srgbClr val="00FFFF"/>
                      </a:solidFill>
                      <a:latin typeface="Times New Roman" panose="02020603050405020304" pitchFamily="18" charset="0"/>
                    </a:rPr>
                    <a:t>:</a:t>
                  </a:r>
                  <a:endParaRPr lang="zh-CN" altLang="en-US" sz="2400">
                    <a:solidFill>
                      <a:srgbClr val="00FF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320" name="Rectangle 11"/>
                <p:cNvSpPr>
                  <a:spLocks noChangeArrowheads="1"/>
                </p:cNvSpPr>
                <p:nvPr/>
              </p:nvSpPr>
              <p:spPr bwMode="auto">
                <a:xfrm>
                  <a:off x="960" y="1574"/>
                  <a:ext cx="432" cy="326"/>
                </a:xfrm>
                <a:prstGeom prst="rect">
                  <a:avLst/>
                </a:prstGeom>
                <a:noFill/>
                <a:ln w="9525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400">
                      <a:solidFill>
                        <a:srgbClr val="00FFFF"/>
                      </a:solidFill>
                      <a:latin typeface="Times New Roman" panose="02020603050405020304" pitchFamily="18" charset="0"/>
                    </a:rPr>
                    <a:t>:</a:t>
                  </a:r>
                  <a:endParaRPr lang="zh-CN" altLang="en-US" sz="2400">
                    <a:solidFill>
                      <a:srgbClr val="00FF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321" name="Rectangle 12"/>
                <p:cNvSpPr>
                  <a:spLocks noChangeArrowheads="1"/>
                </p:cNvSpPr>
                <p:nvPr/>
              </p:nvSpPr>
              <p:spPr bwMode="auto">
                <a:xfrm>
                  <a:off x="960" y="1248"/>
                  <a:ext cx="432" cy="326"/>
                </a:xfrm>
                <a:prstGeom prst="rect">
                  <a:avLst/>
                </a:prstGeom>
                <a:noFill/>
                <a:ln w="9525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400">
                      <a:solidFill>
                        <a:srgbClr val="00FFFF"/>
                      </a:solidFill>
                      <a:latin typeface="Times New Roman" panose="02020603050405020304" pitchFamily="18" charset="0"/>
                    </a:rPr>
                    <a:t>:</a:t>
                  </a:r>
                  <a:endParaRPr lang="zh-CN" altLang="en-US" sz="2400">
                    <a:solidFill>
                      <a:srgbClr val="00FF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322" name="Line 13"/>
                <p:cNvSpPr>
                  <a:spLocks noChangeShapeType="1"/>
                </p:cNvSpPr>
                <p:nvPr/>
              </p:nvSpPr>
              <p:spPr bwMode="auto">
                <a:xfrm>
                  <a:off x="960" y="1248"/>
                  <a:ext cx="432" cy="0"/>
                </a:xfrm>
                <a:prstGeom prst="line">
                  <a:avLst/>
                </a:prstGeom>
                <a:noFill/>
                <a:ln w="28575" cap="sq">
                  <a:solidFill>
                    <a:srgbClr val="FFFF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23" name="Line 14"/>
                <p:cNvSpPr>
                  <a:spLocks noChangeShapeType="1"/>
                </p:cNvSpPr>
                <p:nvPr/>
              </p:nvSpPr>
              <p:spPr bwMode="auto">
                <a:xfrm>
                  <a:off x="960" y="1574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rgbClr val="FFFF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24" name="Line 15"/>
                <p:cNvSpPr>
                  <a:spLocks noChangeShapeType="1"/>
                </p:cNvSpPr>
                <p:nvPr/>
              </p:nvSpPr>
              <p:spPr bwMode="auto">
                <a:xfrm>
                  <a:off x="960" y="1900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rgbClr val="FFFF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25" name="Line 16"/>
                <p:cNvSpPr>
                  <a:spLocks noChangeShapeType="1"/>
                </p:cNvSpPr>
                <p:nvPr/>
              </p:nvSpPr>
              <p:spPr bwMode="auto">
                <a:xfrm>
                  <a:off x="960" y="2226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rgbClr val="FFFF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26" name="Line 17"/>
                <p:cNvSpPr>
                  <a:spLocks noChangeShapeType="1"/>
                </p:cNvSpPr>
                <p:nvPr/>
              </p:nvSpPr>
              <p:spPr bwMode="auto">
                <a:xfrm>
                  <a:off x="960" y="2552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rgbClr val="FFFF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27" name="Line 18"/>
                <p:cNvSpPr>
                  <a:spLocks noChangeShapeType="1"/>
                </p:cNvSpPr>
                <p:nvPr/>
              </p:nvSpPr>
              <p:spPr bwMode="auto">
                <a:xfrm>
                  <a:off x="960" y="3201"/>
                  <a:ext cx="432" cy="0"/>
                </a:xfrm>
                <a:prstGeom prst="line">
                  <a:avLst/>
                </a:prstGeom>
                <a:noFill/>
                <a:ln w="28575" cap="sq">
                  <a:solidFill>
                    <a:srgbClr val="FFFF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28" name="Line 19"/>
                <p:cNvSpPr>
                  <a:spLocks noChangeShapeType="1"/>
                </p:cNvSpPr>
                <p:nvPr/>
              </p:nvSpPr>
              <p:spPr bwMode="auto">
                <a:xfrm>
                  <a:off x="960" y="1248"/>
                  <a:ext cx="0" cy="1953"/>
                </a:xfrm>
                <a:prstGeom prst="line">
                  <a:avLst/>
                </a:prstGeom>
                <a:noFill/>
                <a:ln w="28575" cap="sq">
                  <a:solidFill>
                    <a:srgbClr val="FFFF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29" name="Line 20"/>
                <p:cNvSpPr>
                  <a:spLocks noChangeShapeType="1"/>
                </p:cNvSpPr>
                <p:nvPr/>
              </p:nvSpPr>
              <p:spPr bwMode="auto">
                <a:xfrm>
                  <a:off x="1392" y="1574"/>
                  <a:ext cx="0" cy="326"/>
                </a:xfrm>
                <a:prstGeom prst="line">
                  <a:avLst/>
                </a:prstGeom>
                <a:noFill/>
                <a:ln w="12700">
                  <a:solidFill>
                    <a:srgbClr val="FFFF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30" name="Line 21"/>
                <p:cNvSpPr>
                  <a:spLocks noChangeShapeType="1"/>
                </p:cNvSpPr>
                <p:nvPr/>
              </p:nvSpPr>
              <p:spPr bwMode="auto">
                <a:xfrm>
                  <a:off x="1392" y="1248"/>
                  <a:ext cx="0" cy="326"/>
                </a:xfrm>
                <a:prstGeom prst="line">
                  <a:avLst/>
                </a:prstGeom>
                <a:noFill/>
                <a:ln w="28575" cap="sq">
                  <a:solidFill>
                    <a:srgbClr val="FFFF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31" name="Line 22"/>
                <p:cNvSpPr>
                  <a:spLocks noChangeShapeType="1"/>
                </p:cNvSpPr>
                <p:nvPr/>
              </p:nvSpPr>
              <p:spPr bwMode="auto">
                <a:xfrm>
                  <a:off x="1392" y="1900"/>
                  <a:ext cx="0" cy="1301"/>
                </a:xfrm>
                <a:prstGeom prst="line">
                  <a:avLst/>
                </a:prstGeom>
                <a:noFill/>
                <a:ln w="28575" cap="sq">
                  <a:solidFill>
                    <a:srgbClr val="FFFF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332" name="Line 23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0" cy="326"/>
              </a:xfrm>
              <a:prstGeom prst="line">
                <a:avLst/>
              </a:prstGeom>
              <a:noFill/>
              <a:ln w="28575" cap="sq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33" name="Text Box 24"/>
            <p:cNvSpPr txBox="1">
              <a:spLocks noChangeArrowheads="1"/>
            </p:cNvSpPr>
            <p:nvPr/>
          </p:nvSpPr>
          <p:spPr bwMode="auto">
            <a:xfrm>
              <a:off x="528" y="1152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0000</a:t>
              </a:r>
              <a:r>
                <a:rPr lang="en-US" altLang="zh-CN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H</a:t>
              </a:r>
              <a:endParaRPr lang="en-US" altLang="zh-CN" sz="16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34" name="Text Box 25"/>
            <p:cNvSpPr txBox="1">
              <a:spLocks noChangeArrowheads="1"/>
            </p:cNvSpPr>
            <p:nvPr/>
          </p:nvSpPr>
          <p:spPr bwMode="auto">
            <a:xfrm>
              <a:off x="432" y="2976"/>
              <a:ext cx="5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FFFFH</a:t>
              </a:r>
              <a:endParaRPr lang="en-US" altLang="zh-CN" sz="16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35" name="Text Box 26"/>
            <p:cNvSpPr txBox="1">
              <a:spLocks noChangeArrowheads="1"/>
            </p:cNvSpPr>
            <p:nvPr/>
          </p:nvSpPr>
          <p:spPr bwMode="auto">
            <a:xfrm>
              <a:off x="594" y="1344"/>
              <a:ext cx="27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源存储区</a:t>
              </a:r>
              <a:endParaRPr lang="en-US" altLang="zh-CN" sz="16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36" name="Text Box 27"/>
            <p:cNvSpPr txBox="1">
              <a:spLocks noChangeArrowheads="1"/>
            </p:cNvSpPr>
            <p:nvPr/>
          </p:nvSpPr>
          <p:spPr bwMode="auto">
            <a:xfrm>
              <a:off x="594" y="2112"/>
              <a:ext cx="27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目的存储区</a:t>
              </a:r>
              <a:endParaRPr lang="en-US" altLang="zh-CN" sz="16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37" name="AutoShape 28"/>
            <p:cNvSpPr/>
            <p:nvPr/>
          </p:nvSpPr>
          <p:spPr bwMode="auto">
            <a:xfrm>
              <a:off x="912" y="1488"/>
              <a:ext cx="48" cy="384"/>
            </a:xfrm>
            <a:prstGeom prst="leftBrace">
              <a:avLst>
                <a:gd name="adj1" fmla="val 66593"/>
                <a:gd name="adj2" fmla="val 50000"/>
              </a:avLst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38" name="AutoShape 29"/>
            <p:cNvSpPr/>
            <p:nvPr/>
          </p:nvSpPr>
          <p:spPr bwMode="auto">
            <a:xfrm>
              <a:off x="912" y="2160"/>
              <a:ext cx="48" cy="384"/>
            </a:xfrm>
            <a:prstGeom prst="leftBrace">
              <a:avLst>
                <a:gd name="adj1" fmla="val 66593"/>
                <a:gd name="adj2" fmla="val 50000"/>
              </a:avLst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grpSp>
          <p:nvGrpSpPr>
            <p:cNvPr id="13339" name="Group 30"/>
            <p:cNvGrpSpPr/>
            <p:nvPr/>
          </p:nvGrpSpPr>
          <p:grpSpPr bwMode="auto">
            <a:xfrm>
              <a:off x="2466" y="1180"/>
              <a:ext cx="432" cy="1953"/>
              <a:chOff x="2304" y="1152"/>
              <a:chExt cx="432" cy="1953"/>
            </a:xfrm>
          </p:grpSpPr>
          <p:sp>
            <p:nvSpPr>
              <p:cNvPr id="13340" name="Rectangle 31"/>
              <p:cNvSpPr>
                <a:spLocks noChangeArrowheads="1"/>
              </p:cNvSpPr>
              <p:nvPr/>
            </p:nvSpPr>
            <p:spPr bwMode="auto">
              <a:xfrm>
                <a:off x="2304" y="2456"/>
                <a:ext cx="432" cy="649"/>
              </a:xfrm>
              <a:prstGeom prst="rect">
                <a:avLst/>
              </a:prstGeom>
              <a:noFill/>
              <a:ln w="9525">
                <a:solidFill>
                  <a:srgbClr val="FFFF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400">
                    <a:solidFill>
                      <a:srgbClr val="00FFFF"/>
                    </a:solidFill>
                    <a:latin typeface="Times New Roman" panose="02020603050405020304" pitchFamily="18" charset="0"/>
                  </a:rPr>
                  <a:t>:</a:t>
                </a:r>
                <a:endPara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</a:endParaRPr>
              </a:p>
              <a:p>
                <a:pPr algn="ctr"/>
                <a:r>
                  <a:rPr lang="en-US" altLang="zh-CN" sz="2400">
                    <a:solidFill>
                      <a:srgbClr val="00FFFF"/>
                    </a:solidFill>
                    <a:latin typeface="Times New Roman" panose="02020603050405020304" pitchFamily="18" charset="0"/>
                  </a:rPr>
                  <a:t>:</a:t>
                </a:r>
                <a:endPara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41" name="Rectangle 32"/>
              <p:cNvSpPr>
                <a:spLocks noChangeArrowheads="1"/>
              </p:cNvSpPr>
              <p:nvPr/>
            </p:nvSpPr>
            <p:spPr bwMode="auto">
              <a:xfrm>
                <a:off x="2304" y="2130"/>
                <a:ext cx="432" cy="326"/>
              </a:xfrm>
              <a:prstGeom prst="rect">
                <a:avLst/>
              </a:prstGeom>
              <a:noFill/>
              <a:ln w="9525">
                <a:solidFill>
                  <a:srgbClr val="FFFF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400">
                    <a:solidFill>
                      <a:srgbClr val="00FFFF"/>
                    </a:solidFill>
                    <a:latin typeface="Times New Roman" panose="02020603050405020304" pitchFamily="18" charset="0"/>
                  </a:rPr>
                  <a:t>:</a:t>
                </a:r>
                <a:endPara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42" name="Rectangle 33"/>
              <p:cNvSpPr>
                <a:spLocks noChangeArrowheads="1"/>
              </p:cNvSpPr>
              <p:nvPr/>
            </p:nvSpPr>
            <p:spPr bwMode="auto">
              <a:xfrm>
                <a:off x="2304" y="1824"/>
                <a:ext cx="432" cy="326"/>
              </a:xfrm>
              <a:prstGeom prst="rect">
                <a:avLst/>
              </a:prstGeom>
              <a:noFill/>
              <a:ln w="9525">
                <a:solidFill>
                  <a:srgbClr val="FFFF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400">
                    <a:solidFill>
                      <a:srgbClr val="00FFFF"/>
                    </a:solidFill>
                    <a:latin typeface="Times New Roman" panose="02020603050405020304" pitchFamily="18" charset="0"/>
                  </a:rPr>
                  <a:t>:</a:t>
                </a:r>
                <a:endPara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43" name="Rectangle 34"/>
              <p:cNvSpPr>
                <a:spLocks noChangeArrowheads="1"/>
              </p:cNvSpPr>
              <p:nvPr/>
            </p:nvSpPr>
            <p:spPr bwMode="auto">
              <a:xfrm>
                <a:off x="2304" y="1478"/>
                <a:ext cx="432" cy="326"/>
              </a:xfrm>
              <a:prstGeom prst="rect">
                <a:avLst/>
              </a:prstGeom>
              <a:noFill/>
              <a:ln w="9525">
                <a:solidFill>
                  <a:srgbClr val="FFFF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400">
                    <a:solidFill>
                      <a:srgbClr val="00FFFF"/>
                    </a:solidFill>
                    <a:latin typeface="Times New Roman" panose="02020603050405020304" pitchFamily="18" charset="0"/>
                  </a:rPr>
                  <a:t>:</a:t>
                </a:r>
                <a:endPara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44" name="Rectangle 35"/>
              <p:cNvSpPr>
                <a:spLocks noChangeArrowheads="1"/>
              </p:cNvSpPr>
              <p:nvPr/>
            </p:nvSpPr>
            <p:spPr bwMode="auto">
              <a:xfrm>
                <a:off x="2304" y="1152"/>
                <a:ext cx="432" cy="326"/>
              </a:xfrm>
              <a:prstGeom prst="rect">
                <a:avLst/>
              </a:prstGeom>
              <a:noFill/>
              <a:ln w="9525">
                <a:solidFill>
                  <a:srgbClr val="FFFF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400">
                    <a:solidFill>
                      <a:srgbClr val="00FFFF"/>
                    </a:solidFill>
                    <a:latin typeface="Times New Roman" panose="02020603050405020304" pitchFamily="18" charset="0"/>
                  </a:rPr>
                  <a:t>:</a:t>
                </a:r>
                <a:endPara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45" name="Line 36"/>
              <p:cNvSpPr>
                <a:spLocks noChangeShapeType="1"/>
              </p:cNvSpPr>
              <p:nvPr/>
            </p:nvSpPr>
            <p:spPr bwMode="auto">
              <a:xfrm>
                <a:off x="2304" y="1152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6" name="Line 37"/>
              <p:cNvSpPr>
                <a:spLocks noChangeShapeType="1"/>
              </p:cNvSpPr>
              <p:nvPr/>
            </p:nvSpPr>
            <p:spPr bwMode="auto">
              <a:xfrm>
                <a:off x="2304" y="1478"/>
                <a:ext cx="432" cy="0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7" name="Line 38"/>
              <p:cNvSpPr>
                <a:spLocks noChangeShapeType="1"/>
              </p:cNvSpPr>
              <p:nvPr/>
            </p:nvSpPr>
            <p:spPr bwMode="auto">
              <a:xfrm>
                <a:off x="2304" y="1920"/>
                <a:ext cx="432" cy="0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8" name="Line 39"/>
              <p:cNvSpPr>
                <a:spLocks noChangeShapeType="1"/>
              </p:cNvSpPr>
              <p:nvPr/>
            </p:nvSpPr>
            <p:spPr bwMode="auto">
              <a:xfrm>
                <a:off x="2304" y="2112"/>
                <a:ext cx="432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9" name="Line 40"/>
              <p:cNvSpPr>
                <a:spLocks noChangeShapeType="1"/>
              </p:cNvSpPr>
              <p:nvPr/>
            </p:nvSpPr>
            <p:spPr bwMode="auto">
              <a:xfrm>
                <a:off x="2304" y="2456"/>
                <a:ext cx="432" cy="0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0" name="Line 41"/>
              <p:cNvSpPr>
                <a:spLocks noChangeShapeType="1"/>
              </p:cNvSpPr>
              <p:nvPr/>
            </p:nvSpPr>
            <p:spPr bwMode="auto">
              <a:xfrm>
                <a:off x="2304" y="3105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1" name="Line 42"/>
              <p:cNvSpPr>
                <a:spLocks noChangeShapeType="1"/>
              </p:cNvSpPr>
              <p:nvPr/>
            </p:nvSpPr>
            <p:spPr bwMode="auto">
              <a:xfrm>
                <a:off x="2304" y="1152"/>
                <a:ext cx="0" cy="1953"/>
              </a:xfrm>
              <a:prstGeom prst="line">
                <a:avLst/>
              </a:prstGeom>
              <a:noFill/>
              <a:ln w="28575" cap="sq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2" name="Line 43"/>
              <p:cNvSpPr>
                <a:spLocks noChangeShapeType="1"/>
              </p:cNvSpPr>
              <p:nvPr/>
            </p:nvSpPr>
            <p:spPr bwMode="auto">
              <a:xfrm>
                <a:off x="2736" y="1478"/>
                <a:ext cx="0" cy="326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3" name="Line 44"/>
              <p:cNvSpPr>
                <a:spLocks noChangeShapeType="1"/>
              </p:cNvSpPr>
              <p:nvPr/>
            </p:nvSpPr>
            <p:spPr bwMode="auto">
              <a:xfrm>
                <a:off x="2736" y="1152"/>
                <a:ext cx="0" cy="326"/>
              </a:xfrm>
              <a:prstGeom prst="line">
                <a:avLst/>
              </a:prstGeom>
              <a:noFill/>
              <a:ln w="28575" cap="sq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4" name="Line 45"/>
              <p:cNvSpPr>
                <a:spLocks noChangeShapeType="1"/>
              </p:cNvSpPr>
              <p:nvPr/>
            </p:nvSpPr>
            <p:spPr bwMode="auto">
              <a:xfrm>
                <a:off x="2736" y="1804"/>
                <a:ext cx="0" cy="1301"/>
              </a:xfrm>
              <a:prstGeom prst="line">
                <a:avLst/>
              </a:prstGeom>
              <a:noFill/>
              <a:ln w="28575" cap="sq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5" name="Line 46"/>
              <p:cNvSpPr>
                <a:spLocks noChangeShapeType="1"/>
              </p:cNvSpPr>
              <p:nvPr/>
            </p:nvSpPr>
            <p:spPr bwMode="auto">
              <a:xfrm>
                <a:off x="2736" y="1488"/>
                <a:ext cx="0" cy="326"/>
              </a:xfrm>
              <a:prstGeom prst="line">
                <a:avLst/>
              </a:prstGeom>
              <a:noFill/>
              <a:ln w="28575" cap="sq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56" name="Text Box 47"/>
            <p:cNvSpPr txBox="1">
              <a:spLocks noChangeArrowheads="1"/>
            </p:cNvSpPr>
            <p:nvPr/>
          </p:nvSpPr>
          <p:spPr bwMode="auto">
            <a:xfrm>
              <a:off x="1986" y="1132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0000</a:t>
              </a:r>
              <a:r>
                <a:rPr lang="en-US" altLang="zh-CN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H</a:t>
              </a:r>
              <a:endParaRPr lang="en-US" altLang="zh-CN" sz="16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57" name="Text Box 48"/>
            <p:cNvSpPr txBox="1">
              <a:spLocks noChangeArrowheads="1"/>
            </p:cNvSpPr>
            <p:nvPr/>
          </p:nvSpPr>
          <p:spPr bwMode="auto">
            <a:xfrm>
              <a:off x="1890" y="2956"/>
              <a:ext cx="5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FFFFH</a:t>
              </a:r>
              <a:endParaRPr lang="en-US" altLang="zh-CN" sz="16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58" name="Text Box 49"/>
            <p:cNvSpPr txBox="1">
              <a:spLocks noChangeArrowheads="1"/>
            </p:cNvSpPr>
            <p:nvPr/>
          </p:nvSpPr>
          <p:spPr bwMode="auto">
            <a:xfrm>
              <a:off x="2052" y="1324"/>
              <a:ext cx="27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源存储区</a:t>
              </a:r>
              <a:endParaRPr lang="en-US" altLang="zh-CN" sz="16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59" name="Text Box 50"/>
            <p:cNvSpPr txBox="1">
              <a:spLocks noChangeArrowheads="1"/>
            </p:cNvSpPr>
            <p:nvPr/>
          </p:nvSpPr>
          <p:spPr bwMode="auto">
            <a:xfrm>
              <a:off x="3090" y="1900"/>
              <a:ext cx="27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目的存储区</a:t>
              </a:r>
              <a:endParaRPr lang="en-US" altLang="zh-CN" sz="16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60" name="AutoShape 51"/>
            <p:cNvSpPr/>
            <p:nvPr/>
          </p:nvSpPr>
          <p:spPr bwMode="auto">
            <a:xfrm>
              <a:off x="2370" y="1468"/>
              <a:ext cx="48" cy="672"/>
            </a:xfrm>
            <a:prstGeom prst="leftBrace">
              <a:avLst>
                <a:gd name="adj1" fmla="val 116537"/>
                <a:gd name="adj2" fmla="val 50000"/>
              </a:avLst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grpSp>
          <p:nvGrpSpPr>
            <p:cNvPr id="13361" name="Group 52"/>
            <p:cNvGrpSpPr/>
            <p:nvPr/>
          </p:nvGrpSpPr>
          <p:grpSpPr bwMode="auto">
            <a:xfrm>
              <a:off x="4002" y="1180"/>
              <a:ext cx="432" cy="1953"/>
              <a:chOff x="2304" y="1152"/>
              <a:chExt cx="432" cy="1953"/>
            </a:xfrm>
          </p:grpSpPr>
          <p:sp>
            <p:nvSpPr>
              <p:cNvPr id="13362" name="Rectangle 53"/>
              <p:cNvSpPr>
                <a:spLocks noChangeArrowheads="1"/>
              </p:cNvSpPr>
              <p:nvPr/>
            </p:nvSpPr>
            <p:spPr bwMode="auto">
              <a:xfrm>
                <a:off x="2304" y="2456"/>
                <a:ext cx="432" cy="649"/>
              </a:xfrm>
              <a:prstGeom prst="rect">
                <a:avLst/>
              </a:prstGeom>
              <a:noFill/>
              <a:ln w="9525">
                <a:solidFill>
                  <a:srgbClr val="FFFF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400">
                    <a:solidFill>
                      <a:srgbClr val="00FFFF"/>
                    </a:solidFill>
                    <a:latin typeface="Times New Roman" panose="02020603050405020304" pitchFamily="18" charset="0"/>
                  </a:rPr>
                  <a:t>:</a:t>
                </a:r>
                <a:endPara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</a:endParaRPr>
              </a:p>
              <a:p>
                <a:pPr algn="ctr"/>
                <a:r>
                  <a:rPr lang="en-US" altLang="zh-CN" sz="2400">
                    <a:solidFill>
                      <a:srgbClr val="00FFFF"/>
                    </a:solidFill>
                    <a:latin typeface="Times New Roman" panose="02020603050405020304" pitchFamily="18" charset="0"/>
                  </a:rPr>
                  <a:t>:</a:t>
                </a:r>
                <a:endPara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63" name="Rectangle 54"/>
              <p:cNvSpPr>
                <a:spLocks noChangeArrowheads="1"/>
              </p:cNvSpPr>
              <p:nvPr/>
            </p:nvSpPr>
            <p:spPr bwMode="auto">
              <a:xfrm>
                <a:off x="2304" y="2130"/>
                <a:ext cx="432" cy="326"/>
              </a:xfrm>
              <a:prstGeom prst="rect">
                <a:avLst/>
              </a:prstGeom>
              <a:noFill/>
              <a:ln w="9525">
                <a:solidFill>
                  <a:srgbClr val="FFFF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400">
                    <a:solidFill>
                      <a:srgbClr val="00FFFF"/>
                    </a:solidFill>
                    <a:latin typeface="Times New Roman" panose="02020603050405020304" pitchFamily="18" charset="0"/>
                  </a:rPr>
                  <a:t>:</a:t>
                </a:r>
                <a:endPara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64" name="Rectangle 55"/>
              <p:cNvSpPr>
                <a:spLocks noChangeArrowheads="1"/>
              </p:cNvSpPr>
              <p:nvPr/>
            </p:nvSpPr>
            <p:spPr bwMode="auto">
              <a:xfrm>
                <a:off x="2304" y="1824"/>
                <a:ext cx="432" cy="326"/>
              </a:xfrm>
              <a:prstGeom prst="rect">
                <a:avLst/>
              </a:prstGeom>
              <a:noFill/>
              <a:ln w="9525">
                <a:solidFill>
                  <a:srgbClr val="FFFF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400">
                    <a:solidFill>
                      <a:srgbClr val="00FFFF"/>
                    </a:solidFill>
                    <a:latin typeface="Times New Roman" panose="02020603050405020304" pitchFamily="18" charset="0"/>
                  </a:rPr>
                  <a:t>:</a:t>
                </a:r>
                <a:endPara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65" name="Rectangle 56"/>
              <p:cNvSpPr>
                <a:spLocks noChangeArrowheads="1"/>
              </p:cNvSpPr>
              <p:nvPr/>
            </p:nvSpPr>
            <p:spPr bwMode="auto">
              <a:xfrm>
                <a:off x="2304" y="1478"/>
                <a:ext cx="432" cy="326"/>
              </a:xfrm>
              <a:prstGeom prst="rect">
                <a:avLst/>
              </a:prstGeom>
              <a:noFill/>
              <a:ln w="9525">
                <a:solidFill>
                  <a:srgbClr val="FFFF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400">
                    <a:solidFill>
                      <a:srgbClr val="00FFFF"/>
                    </a:solidFill>
                    <a:latin typeface="Times New Roman" panose="02020603050405020304" pitchFamily="18" charset="0"/>
                  </a:rPr>
                  <a:t>:</a:t>
                </a:r>
                <a:endPara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66" name="Rectangle 57"/>
              <p:cNvSpPr>
                <a:spLocks noChangeArrowheads="1"/>
              </p:cNvSpPr>
              <p:nvPr/>
            </p:nvSpPr>
            <p:spPr bwMode="auto">
              <a:xfrm>
                <a:off x="2304" y="1152"/>
                <a:ext cx="432" cy="326"/>
              </a:xfrm>
              <a:prstGeom prst="rect">
                <a:avLst/>
              </a:prstGeom>
              <a:noFill/>
              <a:ln w="9525">
                <a:solidFill>
                  <a:srgbClr val="FFFF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400">
                    <a:solidFill>
                      <a:srgbClr val="00FFFF"/>
                    </a:solidFill>
                    <a:latin typeface="Times New Roman" panose="02020603050405020304" pitchFamily="18" charset="0"/>
                  </a:rPr>
                  <a:t>:</a:t>
                </a:r>
                <a:endPara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67" name="Line 58"/>
              <p:cNvSpPr>
                <a:spLocks noChangeShapeType="1"/>
              </p:cNvSpPr>
              <p:nvPr/>
            </p:nvSpPr>
            <p:spPr bwMode="auto">
              <a:xfrm>
                <a:off x="2304" y="1152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68" name="Line 59"/>
              <p:cNvSpPr>
                <a:spLocks noChangeShapeType="1"/>
              </p:cNvSpPr>
              <p:nvPr/>
            </p:nvSpPr>
            <p:spPr bwMode="auto">
              <a:xfrm>
                <a:off x="2304" y="1478"/>
                <a:ext cx="432" cy="0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69" name="Line 60"/>
              <p:cNvSpPr>
                <a:spLocks noChangeShapeType="1"/>
              </p:cNvSpPr>
              <p:nvPr/>
            </p:nvSpPr>
            <p:spPr bwMode="auto">
              <a:xfrm>
                <a:off x="2304" y="1920"/>
                <a:ext cx="432" cy="0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70" name="Line 61"/>
              <p:cNvSpPr>
                <a:spLocks noChangeShapeType="1"/>
              </p:cNvSpPr>
              <p:nvPr/>
            </p:nvSpPr>
            <p:spPr bwMode="auto">
              <a:xfrm>
                <a:off x="2304" y="2112"/>
                <a:ext cx="432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71" name="Line 62"/>
              <p:cNvSpPr>
                <a:spLocks noChangeShapeType="1"/>
              </p:cNvSpPr>
              <p:nvPr/>
            </p:nvSpPr>
            <p:spPr bwMode="auto">
              <a:xfrm>
                <a:off x="2304" y="2456"/>
                <a:ext cx="432" cy="0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72" name="Line 63"/>
              <p:cNvSpPr>
                <a:spLocks noChangeShapeType="1"/>
              </p:cNvSpPr>
              <p:nvPr/>
            </p:nvSpPr>
            <p:spPr bwMode="auto">
              <a:xfrm>
                <a:off x="2304" y="3105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73" name="Line 64"/>
              <p:cNvSpPr>
                <a:spLocks noChangeShapeType="1"/>
              </p:cNvSpPr>
              <p:nvPr/>
            </p:nvSpPr>
            <p:spPr bwMode="auto">
              <a:xfrm>
                <a:off x="2304" y="1152"/>
                <a:ext cx="0" cy="1953"/>
              </a:xfrm>
              <a:prstGeom prst="line">
                <a:avLst/>
              </a:prstGeom>
              <a:noFill/>
              <a:ln w="28575" cap="sq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74" name="Line 65"/>
              <p:cNvSpPr>
                <a:spLocks noChangeShapeType="1"/>
              </p:cNvSpPr>
              <p:nvPr/>
            </p:nvSpPr>
            <p:spPr bwMode="auto">
              <a:xfrm>
                <a:off x="2736" y="1478"/>
                <a:ext cx="0" cy="326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75" name="Line 66"/>
              <p:cNvSpPr>
                <a:spLocks noChangeShapeType="1"/>
              </p:cNvSpPr>
              <p:nvPr/>
            </p:nvSpPr>
            <p:spPr bwMode="auto">
              <a:xfrm>
                <a:off x="2736" y="1152"/>
                <a:ext cx="0" cy="326"/>
              </a:xfrm>
              <a:prstGeom prst="line">
                <a:avLst/>
              </a:prstGeom>
              <a:noFill/>
              <a:ln w="28575" cap="sq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76" name="Line 67"/>
              <p:cNvSpPr>
                <a:spLocks noChangeShapeType="1"/>
              </p:cNvSpPr>
              <p:nvPr/>
            </p:nvSpPr>
            <p:spPr bwMode="auto">
              <a:xfrm>
                <a:off x="2736" y="1804"/>
                <a:ext cx="0" cy="1301"/>
              </a:xfrm>
              <a:prstGeom prst="line">
                <a:avLst/>
              </a:prstGeom>
              <a:noFill/>
              <a:ln w="28575" cap="sq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77" name="Line 68"/>
              <p:cNvSpPr>
                <a:spLocks noChangeShapeType="1"/>
              </p:cNvSpPr>
              <p:nvPr/>
            </p:nvSpPr>
            <p:spPr bwMode="auto">
              <a:xfrm>
                <a:off x="2736" y="1488"/>
                <a:ext cx="0" cy="326"/>
              </a:xfrm>
              <a:prstGeom prst="line">
                <a:avLst/>
              </a:prstGeom>
              <a:noFill/>
              <a:ln w="28575" cap="sq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78" name="Text Box 69"/>
            <p:cNvSpPr txBox="1">
              <a:spLocks noChangeArrowheads="1"/>
            </p:cNvSpPr>
            <p:nvPr/>
          </p:nvSpPr>
          <p:spPr bwMode="auto">
            <a:xfrm>
              <a:off x="3522" y="1132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0000</a:t>
              </a:r>
              <a:r>
                <a:rPr lang="en-US" altLang="zh-CN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H</a:t>
              </a:r>
              <a:endParaRPr lang="en-US" altLang="zh-CN" sz="16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79" name="Text Box 70"/>
            <p:cNvSpPr txBox="1">
              <a:spLocks noChangeArrowheads="1"/>
            </p:cNvSpPr>
            <p:nvPr/>
          </p:nvSpPr>
          <p:spPr bwMode="auto">
            <a:xfrm>
              <a:off x="4674" y="1996"/>
              <a:ext cx="27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源存储区</a:t>
              </a:r>
              <a:endParaRPr lang="en-US" altLang="zh-CN" sz="16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80" name="Text Box 71"/>
            <p:cNvSpPr txBox="1">
              <a:spLocks noChangeArrowheads="1"/>
            </p:cNvSpPr>
            <p:nvPr/>
          </p:nvSpPr>
          <p:spPr bwMode="auto">
            <a:xfrm>
              <a:off x="3618" y="1324"/>
              <a:ext cx="27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目的存储区</a:t>
              </a:r>
              <a:endParaRPr lang="en-US" altLang="zh-CN" sz="16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81" name="AutoShape 72"/>
            <p:cNvSpPr/>
            <p:nvPr/>
          </p:nvSpPr>
          <p:spPr bwMode="auto">
            <a:xfrm>
              <a:off x="3906" y="1468"/>
              <a:ext cx="48" cy="672"/>
            </a:xfrm>
            <a:prstGeom prst="leftBrace">
              <a:avLst>
                <a:gd name="adj1" fmla="val 116537"/>
                <a:gd name="adj2" fmla="val 50000"/>
              </a:avLst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82" name="AutoShape 73"/>
            <p:cNvSpPr/>
            <p:nvPr/>
          </p:nvSpPr>
          <p:spPr bwMode="auto">
            <a:xfrm>
              <a:off x="2946" y="1948"/>
              <a:ext cx="48" cy="576"/>
            </a:xfrm>
            <a:prstGeom prst="rightBrace">
              <a:avLst>
                <a:gd name="adj1" fmla="val 100000"/>
                <a:gd name="adj2" fmla="val 50000"/>
              </a:avLst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83" name="AutoShape 74"/>
            <p:cNvSpPr/>
            <p:nvPr/>
          </p:nvSpPr>
          <p:spPr bwMode="auto">
            <a:xfrm>
              <a:off x="4482" y="1948"/>
              <a:ext cx="48" cy="576"/>
            </a:xfrm>
            <a:prstGeom prst="rightBrace">
              <a:avLst>
                <a:gd name="adj1" fmla="val 100000"/>
                <a:gd name="adj2" fmla="val 50000"/>
              </a:avLst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84" name="Text Box 75"/>
            <p:cNvSpPr txBox="1">
              <a:spLocks noChangeArrowheads="1"/>
            </p:cNvSpPr>
            <p:nvPr/>
          </p:nvSpPr>
          <p:spPr bwMode="auto">
            <a:xfrm>
              <a:off x="3426" y="2956"/>
              <a:ext cx="5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FFFFH</a:t>
              </a:r>
              <a:endParaRPr lang="en-US" altLang="zh-CN" sz="16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85" name="Text Box 76"/>
            <p:cNvSpPr txBox="1">
              <a:spLocks noChangeArrowheads="1"/>
            </p:cNvSpPr>
            <p:nvPr/>
          </p:nvSpPr>
          <p:spPr bwMode="auto">
            <a:xfrm>
              <a:off x="1056" y="3216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FFFF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>
                  <a:solidFill>
                    <a:srgbClr val="00FFFF"/>
                  </a:solidFill>
                  <a:latin typeface="Times New Roman" panose="02020603050405020304" pitchFamily="18" charset="0"/>
                </a:rPr>
                <a:t>a)</a:t>
              </a:r>
              <a:endParaRPr lang="en-US" altLang="zh-CN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86" name="Text Box 77"/>
            <p:cNvSpPr txBox="1">
              <a:spLocks noChangeArrowheads="1"/>
            </p:cNvSpPr>
            <p:nvPr/>
          </p:nvSpPr>
          <p:spPr bwMode="auto">
            <a:xfrm>
              <a:off x="2496" y="3216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FFFF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>
                  <a:solidFill>
                    <a:srgbClr val="00FFFF"/>
                  </a:solidFill>
                  <a:latin typeface="Times New Roman" panose="02020603050405020304" pitchFamily="18" charset="0"/>
                </a:rPr>
                <a:t>b)</a:t>
              </a:r>
              <a:endParaRPr lang="en-US" altLang="zh-CN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87" name="Text Box 78"/>
            <p:cNvSpPr txBox="1">
              <a:spLocks noChangeArrowheads="1"/>
            </p:cNvSpPr>
            <p:nvPr/>
          </p:nvSpPr>
          <p:spPr bwMode="auto">
            <a:xfrm>
              <a:off x="4080" y="3216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FFFF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>
                  <a:solidFill>
                    <a:srgbClr val="00FFFF"/>
                  </a:solidFill>
                  <a:latin typeface="Times New Roman" panose="02020603050405020304" pitchFamily="18" charset="0"/>
                </a:rPr>
                <a:t>c)</a:t>
              </a:r>
              <a:endParaRPr lang="en-US" altLang="zh-CN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88" name="Text Box 79"/>
            <p:cNvSpPr txBox="1">
              <a:spLocks noChangeArrowheads="1"/>
            </p:cNvSpPr>
            <p:nvPr/>
          </p:nvSpPr>
          <p:spPr bwMode="auto">
            <a:xfrm>
              <a:off x="1776" y="3456"/>
              <a:ext cx="22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FFFF"/>
                  </a:solidFill>
                  <a:latin typeface="Times New Roman" panose="02020603050405020304" pitchFamily="18" charset="0"/>
                </a:rPr>
                <a:t>两存储区之间的三种情况</a:t>
              </a:r>
              <a:endParaRPr lang="en-US" altLang="zh-CN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3389" name="Rectangle 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rgbClr val="CCFFFF"/>
              </a:buClr>
              <a:buSzPct val="60000"/>
            </a:pPr>
            <a:r>
              <a:rPr lang="zh-CN" altLang="en-US"/>
              <a:t>比较</a:t>
            </a:r>
            <a:r>
              <a:rPr lang="en-US" altLang="zh-CN"/>
              <a:t>/</a:t>
            </a:r>
            <a:r>
              <a:rPr lang="zh-CN" altLang="en-US"/>
              <a:t>测试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zh-CN" altLang="en-US"/>
              <a:t>分支结构</a:t>
            </a:r>
            <a:endParaRPr lang="zh-CN" altLang="en-US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0" grpId="0" build="p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华文新魏"/>
        <a:cs typeface="宋体"/>
      </a:majorFont>
      <a:minorFont>
        <a:latin typeface="Verdana"/>
        <a:ea typeface="华文新魏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计原及汇编8</Template>
  <TotalTime>0</TotalTime>
  <Words>18162</Words>
  <Application>WPS 演示</Application>
  <PresentationFormat>全屏显示(4:3)</PresentationFormat>
  <Paragraphs>2148</Paragraphs>
  <Slides>89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89</vt:i4>
      </vt:variant>
    </vt:vector>
  </HeadingPairs>
  <TitlesOfParts>
    <vt:vector size="104" baseType="lpstr">
      <vt:lpstr>Arial</vt:lpstr>
      <vt:lpstr>宋体</vt:lpstr>
      <vt:lpstr>Wingdings</vt:lpstr>
      <vt:lpstr>华文新魏</vt:lpstr>
      <vt:lpstr>Verdana</vt:lpstr>
      <vt:lpstr>Tahoma</vt:lpstr>
      <vt:lpstr>Times New Roman</vt:lpstr>
      <vt:lpstr>华文中宋</vt:lpstr>
      <vt:lpstr>微软雅黑</vt:lpstr>
      <vt:lpstr>Arial Unicode MS</vt:lpstr>
      <vt:lpstr>黑体</vt:lpstr>
      <vt:lpstr>Symbol</vt:lpstr>
      <vt:lpstr>Profile</vt:lpstr>
      <vt:lpstr>Equation.3</vt:lpstr>
      <vt:lpstr>Equation.3</vt:lpstr>
      <vt:lpstr>第9~13章 汇编程序设计基本技术</vt:lpstr>
      <vt:lpstr>PowerPoint 演示文稿</vt:lpstr>
      <vt:lpstr>PowerPoint 演示文稿</vt:lpstr>
      <vt:lpstr>PowerPoint 演示文稿</vt:lpstr>
      <vt:lpstr>二、分支程序设计</vt:lpstr>
      <vt:lpstr>分支程序设计举例</vt:lpstr>
      <vt:lpstr>PowerPoint 演示文稿</vt:lpstr>
      <vt:lpstr>PowerPoint 演示文稿</vt:lpstr>
      <vt:lpstr>比较/测试——分支结构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分支表（跳转表）结构</vt:lpstr>
      <vt:lpstr>例6  由转移指令构造跳转表的多路分支程序设计。</vt:lpstr>
      <vt:lpstr>PowerPoint 演示文稿</vt:lpstr>
      <vt:lpstr>PowerPoint 演示文稿</vt:lpstr>
      <vt:lpstr>三、循环程序设计</vt:lpstr>
      <vt:lpstr>例7  试编制一程序产生n个裴波纳契数列。</vt:lpstr>
      <vt:lpstr>PowerPoint 演示文稿</vt:lpstr>
      <vt:lpstr>PowerPoint 演示文稿</vt:lpstr>
      <vt:lpstr>PowerPoint 演示文稿</vt:lpstr>
      <vt:lpstr>PowerPoint 演示文稿</vt:lpstr>
      <vt:lpstr>循环程序结构</vt:lpstr>
      <vt:lpstr>循环程序结构</vt:lpstr>
      <vt:lpstr>循环控制方法</vt:lpstr>
      <vt:lpstr>例9 统计相邻两数符号变化次数程序流程</vt:lpstr>
      <vt:lpstr>PowerPoint 演示文稿</vt:lpstr>
      <vt:lpstr>PowerPoint 演示文稿</vt:lpstr>
      <vt:lpstr>循环控制方法</vt:lpstr>
      <vt:lpstr>PowerPoint 演示文稿</vt:lpstr>
      <vt:lpstr>PowerPoint 演示文稿</vt:lpstr>
      <vt:lpstr>四、多重循环程序设计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程序结构</vt:lpstr>
      <vt:lpstr>过程</vt:lpstr>
      <vt:lpstr>过程定义</vt:lpstr>
      <vt:lpstr>子程序设计方法</vt:lpstr>
      <vt:lpstr>PowerPoint 演示文稿</vt:lpstr>
      <vt:lpstr>PowerPoint 演示文稿</vt:lpstr>
      <vt:lpstr>编写子程序的文字说明</vt:lpstr>
      <vt:lpstr>过程调用——参数传递</vt:lpstr>
      <vt:lpstr>过程调用——寄存器传递</vt:lpstr>
      <vt:lpstr>例13  用减奇数法求平方根子程序流程</vt:lpstr>
      <vt:lpstr>PowerPoint 演示文稿</vt:lpstr>
      <vt:lpstr>PowerPoint 演示文稿</vt:lpstr>
      <vt:lpstr>过程调用——地址表传递</vt:lpstr>
      <vt:lpstr>PowerPoint 演示文稿</vt:lpstr>
      <vt:lpstr>PowerPoint 演示文稿</vt:lpstr>
      <vt:lpstr>过程调用——用堆栈传递参数</vt:lpstr>
      <vt:lpstr>PowerPoint 演示文稿</vt:lpstr>
      <vt:lpstr>PowerPoint 演示文稿</vt:lpstr>
      <vt:lpstr>PowerPoint 演示文稿</vt:lpstr>
      <vt:lpstr>用堆栈传递参数处理要点</vt:lpstr>
      <vt:lpstr>多出口子程序设计</vt:lpstr>
      <vt:lpstr>PowerPoint 演示文稿</vt:lpstr>
      <vt:lpstr>PowerPoint 演示文稿</vt:lpstr>
      <vt:lpstr>五、系统功能调用</vt:lpstr>
      <vt:lpstr>系统功能调用</vt:lpstr>
      <vt:lpstr>DOS功能调用</vt:lpstr>
      <vt:lpstr>DOS功能调用</vt:lpstr>
      <vt:lpstr>DOS功能调用</vt:lpstr>
      <vt:lpstr>PowerPoint 演示文稿</vt:lpstr>
      <vt:lpstr>DOS功能调用</vt:lpstr>
      <vt:lpstr>PowerPoint 演示文稿</vt:lpstr>
      <vt:lpstr>DOS功能调用</vt:lpstr>
      <vt:lpstr>PowerPoint 演示文稿</vt:lpstr>
      <vt:lpstr>DOS功能调用</vt:lpstr>
      <vt:lpstr>PowerPoint 演示文稿</vt:lpstr>
      <vt:lpstr>DOS功能调用</vt:lpstr>
      <vt:lpstr>PowerPoint 演示文稿</vt:lpstr>
      <vt:lpstr>PowerPoint 演示文稿</vt:lpstr>
      <vt:lpstr>BIOS功能调用</vt:lpstr>
      <vt:lpstr>BIOS功能调用</vt:lpstr>
      <vt:lpstr>BIOS功能调用</vt:lpstr>
      <vt:lpstr>BIOS功能调用</vt:lpstr>
      <vt:lpstr>BIOS功能调用</vt:lpstr>
      <vt:lpstr>汇编语言程序的开发过程</vt:lpstr>
      <vt:lpstr>PowerPoint 演示文稿</vt:lpstr>
      <vt:lpstr>DOS下使用DEBUG调试 </vt:lpstr>
      <vt:lpstr>ASCII码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9~13</dc:title>
  <dc:creator>W</dc:creator>
  <cp:lastModifiedBy>gaomx</cp:lastModifiedBy>
  <cp:revision>424</cp:revision>
  <dcterms:created xsi:type="dcterms:W3CDTF">1997-10-05T00:10:00Z</dcterms:created>
  <dcterms:modified xsi:type="dcterms:W3CDTF">2022-05-02T10:55:18Z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