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9" r:id="rId5"/>
    <p:sldId id="261" r:id="rId6"/>
    <p:sldId id="260" r:id="rId7"/>
    <p:sldId id="263" r:id="rId8"/>
    <p:sldId id="264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6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6" Type="http://schemas.openxmlformats.org/officeDocument/2006/relationships/slideLayout" Target="../slideLayouts/slideLayout12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image" Target="../media/image2.png"/><Relationship Id="rId4" Type="http://schemas.openxmlformats.org/officeDocument/2006/relationships/tags" Target="../tags/tag107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1" Type="http://schemas.openxmlformats.org/officeDocument/2006/relationships/slideLayout" Target="../slideLayouts/slideLayout24.xml"/><Relationship Id="rId50" Type="http://schemas.openxmlformats.org/officeDocument/2006/relationships/image" Target="../media/image3.png"/><Relationship Id="rId5" Type="http://schemas.openxmlformats.org/officeDocument/2006/relationships/tags" Target="../tags/tag118.xml"/><Relationship Id="rId49" Type="http://schemas.openxmlformats.org/officeDocument/2006/relationships/tags" Target="../tags/tag162.xml"/><Relationship Id="rId48" Type="http://schemas.openxmlformats.org/officeDocument/2006/relationships/tags" Target="../tags/tag161.xml"/><Relationship Id="rId47" Type="http://schemas.openxmlformats.org/officeDocument/2006/relationships/tags" Target="../tags/tag160.xml"/><Relationship Id="rId46" Type="http://schemas.openxmlformats.org/officeDocument/2006/relationships/tags" Target="../tags/tag159.xml"/><Relationship Id="rId45" Type="http://schemas.openxmlformats.org/officeDocument/2006/relationships/tags" Target="../tags/tag158.xml"/><Relationship Id="rId44" Type="http://schemas.openxmlformats.org/officeDocument/2006/relationships/tags" Target="../tags/tag157.xml"/><Relationship Id="rId43" Type="http://schemas.openxmlformats.org/officeDocument/2006/relationships/tags" Target="../tags/tag156.xml"/><Relationship Id="rId42" Type="http://schemas.openxmlformats.org/officeDocument/2006/relationships/tags" Target="../tags/tag155.xml"/><Relationship Id="rId41" Type="http://schemas.openxmlformats.org/officeDocument/2006/relationships/tags" Target="../tags/tag154.xml"/><Relationship Id="rId40" Type="http://schemas.openxmlformats.org/officeDocument/2006/relationships/tags" Target="../tags/tag153.xml"/><Relationship Id="rId4" Type="http://schemas.openxmlformats.org/officeDocument/2006/relationships/tags" Target="../tags/tag117.xml"/><Relationship Id="rId39" Type="http://schemas.openxmlformats.org/officeDocument/2006/relationships/tags" Target="../tags/tag152.xml"/><Relationship Id="rId38" Type="http://schemas.openxmlformats.org/officeDocument/2006/relationships/tags" Target="../tags/tag151.xml"/><Relationship Id="rId37" Type="http://schemas.openxmlformats.org/officeDocument/2006/relationships/tags" Target="../tags/tag150.xml"/><Relationship Id="rId36" Type="http://schemas.openxmlformats.org/officeDocument/2006/relationships/tags" Target="../tags/tag149.xml"/><Relationship Id="rId35" Type="http://schemas.openxmlformats.org/officeDocument/2006/relationships/tags" Target="../tags/tag148.xml"/><Relationship Id="rId34" Type="http://schemas.openxmlformats.org/officeDocument/2006/relationships/tags" Target="../tags/tag147.xml"/><Relationship Id="rId33" Type="http://schemas.openxmlformats.org/officeDocument/2006/relationships/tags" Target="../tags/tag146.xml"/><Relationship Id="rId32" Type="http://schemas.openxmlformats.org/officeDocument/2006/relationships/tags" Target="../tags/tag145.xml"/><Relationship Id="rId31" Type="http://schemas.openxmlformats.org/officeDocument/2006/relationships/tags" Target="../tags/tag144.xml"/><Relationship Id="rId30" Type="http://schemas.openxmlformats.org/officeDocument/2006/relationships/tags" Target="../tags/tag143.xml"/><Relationship Id="rId3" Type="http://schemas.openxmlformats.org/officeDocument/2006/relationships/tags" Target="../tags/tag116.xml"/><Relationship Id="rId29" Type="http://schemas.openxmlformats.org/officeDocument/2006/relationships/tags" Target="../tags/tag142.xml"/><Relationship Id="rId28" Type="http://schemas.openxmlformats.org/officeDocument/2006/relationships/tags" Target="../tags/tag141.xml"/><Relationship Id="rId27" Type="http://schemas.openxmlformats.org/officeDocument/2006/relationships/tags" Target="../tags/tag140.xml"/><Relationship Id="rId26" Type="http://schemas.openxmlformats.org/officeDocument/2006/relationships/tags" Target="../tags/tag139.xml"/><Relationship Id="rId25" Type="http://schemas.openxmlformats.org/officeDocument/2006/relationships/tags" Target="../tags/tag138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tags" Target="../tags/tag115.xml"/><Relationship Id="rId19" Type="http://schemas.openxmlformats.org/officeDocument/2006/relationships/tags" Target="../tags/tag132.xml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tags" Target="../tags/tag1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tags" Target="../tags/tag16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tags" Target="../tags/tag1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4" name="组合 103"/>
          <p:cNvGrpSpPr/>
          <p:nvPr/>
        </p:nvGrpSpPr>
        <p:grpSpPr bwMode="auto">
          <a:xfrm>
            <a:off x="983298" y="1786398"/>
            <a:ext cx="9533890" cy="4793790"/>
            <a:chOff x="983660" y="826589"/>
            <a:chExt cx="9532836" cy="4793903"/>
          </a:xfrm>
        </p:grpSpPr>
        <p:sp>
          <p:nvSpPr>
            <p:cNvPr id="105" name="Rectangle 2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685814" y="3377035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06" name="Rectangle 2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133265" y="2437788"/>
              <a:ext cx="1598580" cy="39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ALUctr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07" name="Rectangle 2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1512" y="4020095"/>
              <a:ext cx="71173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CLK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09" name="Rectangle 2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779852" y="3175596"/>
              <a:ext cx="101951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busW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10" name="Rectangle 3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53115" y="2480449"/>
              <a:ext cx="100527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RegWr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2192486" y="3494601"/>
              <a:ext cx="118500" cy="12855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12" name="Rectangle 3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95692" y="3594589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13" name="Line 3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959098" y="3318435"/>
              <a:ext cx="118500" cy="130142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755954" y="3013713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15" name="Rectangle 3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97917" y="3013713"/>
              <a:ext cx="82554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busA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16" name="Line 3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5044954" y="3851698"/>
              <a:ext cx="101572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17" name="Rectangle 3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37578" y="3975491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18" name="Rectangle 3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740239" y="3546976"/>
              <a:ext cx="82554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busB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19" name="Line 3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232381" y="2858177"/>
              <a:ext cx="186215" cy="15553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0" name="Line 40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233594" y="2858177"/>
              <a:ext cx="186215" cy="15553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1" name="Rectangle 4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043148" y="2708991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5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2" name="Line 42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3741452" y="2858177"/>
              <a:ext cx="186215" cy="15553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3" name="Rectangle 4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21380" y="2708991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5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4" name="Rectangle 4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960621" y="3085131"/>
              <a:ext cx="520454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RW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5" name="Rectangle 4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70051" y="3085131"/>
              <a:ext cx="47769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RA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6" name="Rectangle 4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7908" y="3085131"/>
              <a:ext cx="47769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RB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7" name="Rectangle 4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521380" y="2397324"/>
              <a:ext cx="474490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rs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28" name="Rectangle 4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297076" y="1718644"/>
              <a:ext cx="40556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rt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29" name="Rectangle 5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090967" y="2397324"/>
              <a:ext cx="40556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lt1"/>
                  </a:solidFill>
                </a:rPr>
                <a:t>rt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30" name="Rectangle 5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21504" y="1718644"/>
              <a:ext cx="490520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rd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31" name="Rectangle 52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83660" y="1417647"/>
              <a:ext cx="108202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RegDst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32" name="Rectangle 5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4166452" y="4537445"/>
              <a:ext cx="1042149" cy="475355"/>
            </a:xfrm>
            <a:prstGeom prst="rect">
              <a:avLst/>
            </a:prstGeom>
            <a:noFill/>
            <a:ln w="25400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chemeClr val="lt1"/>
                  </a:solidFill>
                </a:rPr>
                <a:t>扩展器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133" name="Rectangle 5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146525" y="4813477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5349668" y="4711903"/>
              <a:ext cx="118500" cy="130142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3910738" y="4713489"/>
              <a:ext cx="118500" cy="12855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36" name="Rectangle 5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622952" y="4813477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16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37" name="Rectangle 5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404093" y="4537322"/>
              <a:ext cx="993863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imm16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38" name="Rectangle 6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365920" y="5116294"/>
              <a:ext cx="112530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ALUSrc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39" name="Rectangle 6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293860" y="5222947"/>
              <a:ext cx="93775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ExtOp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9920388" y="3105129"/>
              <a:ext cx="0" cy="475366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41" name="Rectangle 6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9022496" y="2739463"/>
              <a:ext cx="149400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MemtoReg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42" name="Rectangle 6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844843" y="5082615"/>
              <a:ext cx="71173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CLK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43" name="Rectangle 6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643375" y="4537322"/>
              <a:ext cx="103714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Data In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H="1">
              <a:off x="7239323" y="4456380"/>
              <a:ext cx="118500" cy="12855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45" name="Rectangle 6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279528" y="4232600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8176743" y="3397662"/>
              <a:ext cx="16929" cy="932449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47" name="Rectangle 69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7559865" y="3013713"/>
              <a:ext cx="1103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MemWr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grpSp>
          <p:nvGrpSpPr>
            <p:cNvPr id="148" name="Group 70"/>
            <p:cNvGrpSpPr/>
            <p:nvPr/>
          </p:nvGrpSpPr>
          <p:grpSpPr bwMode="auto">
            <a:xfrm>
              <a:off x="2065522" y="2143986"/>
              <a:ext cx="1862145" cy="338051"/>
              <a:chOff x="2336" y="1420"/>
              <a:chExt cx="880" cy="213"/>
            </a:xfrm>
          </p:grpSpPr>
          <p:sp>
            <p:nvSpPr>
              <p:cNvPr id="149" name="Rectangle 71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928" y="1422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00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683" y="1422"/>
                <a:ext cx="20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no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01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1" name="Freeform 73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336" y="1441"/>
                <a:ext cx="880" cy="190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dk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4" name="Rectangle 72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444" y="1420"/>
                <a:ext cx="20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no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10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52" name="Rectangle 74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708808" y="3089893"/>
              <a:ext cx="1929860" cy="990346"/>
            </a:xfrm>
            <a:prstGeom prst="rect">
              <a:avLst/>
            </a:prstGeom>
            <a:noFill/>
            <a:ln w="28575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lt1"/>
                  </a:solidFill>
                </a:rPr>
                <a:t>寄存器组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grpSp>
          <p:nvGrpSpPr>
            <p:cNvPr id="153" name="Group 75"/>
            <p:cNvGrpSpPr/>
            <p:nvPr/>
          </p:nvGrpSpPr>
          <p:grpSpPr bwMode="auto">
            <a:xfrm>
              <a:off x="5785579" y="3699337"/>
              <a:ext cx="478233" cy="1218888"/>
              <a:chOff x="3518" y="2640"/>
              <a:chExt cx="226" cy="768"/>
            </a:xfrm>
          </p:grpSpPr>
          <p:sp>
            <p:nvSpPr>
              <p:cNvPr id="154" name="Rectangle 7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18" y="2696"/>
                <a:ext cx="1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0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18" y="3187"/>
                <a:ext cx="1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1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6" name="Freeform 78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dk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7" name="Group 79"/>
            <p:cNvGrpSpPr/>
            <p:nvPr/>
          </p:nvGrpSpPr>
          <p:grpSpPr bwMode="auto">
            <a:xfrm>
              <a:off x="6936724" y="3089893"/>
              <a:ext cx="647519" cy="1142707"/>
              <a:chOff x="4009" y="2304"/>
              <a:chExt cx="306" cy="720"/>
            </a:xfrm>
          </p:grpSpPr>
          <p:sp>
            <p:nvSpPr>
              <p:cNvPr id="158" name="Rectangle 80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009" y="2322"/>
                <a:ext cx="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 rot="5400000">
                <a:off x="3920" y="2549"/>
                <a:ext cx="51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chemeClr val="lt1"/>
                    </a:solidFill>
                  </a:rPr>
                  <a:t>ALU</a:t>
                </a:r>
                <a:endParaRPr lang="en-US" altLang="zh-CN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60" name="Freeform 82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407 h 672"/>
                  <a:gd name="T4" fmla="*/ 110 w 240"/>
                  <a:gd name="T5" fmla="*/ 476 h 672"/>
                  <a:gd name="T6" fmla="*/ 0 w 240"/>
                  <a:gd name="T7" fmla="*/ 541 h 672"/>
                  <a:gd name="T8" fmla="*/ 0 w 240"/>
                  <a:gd name="T9" fmla="*/ 948 h 672"/>
                  <a:gd name="T10" fmla="*/ 548 w 240"/>
                  <a:gd name="T11" fmla="*/ 677 h 672"/>
                  <a:gd name="T12" fmla="*/ 548 w 240"/>
                  <a:gd name="T13" fmla="*/ 272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dk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1" name="Rectangle 8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9645298" y="3594589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0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2" name="Rectangle 8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9645298" y="4584935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1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3" name="Freeform 85"/>
            <p:cNvSpPr/>
            <p:nvPr>
              <p:custDataLst>
                <p:tags r:id="rId56"/>
              </p:custDataLst>
            </p:nvPr>
          </p:nvSpPr>
          <p:spPr bwMode="auto">
            <a:xfrm>
              <a:off x="9717245" y="3470796"/>
              <a:ext cx="406286" cy="159979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6 h 1008"/>
                <a:gd name="T4" fmla="*/ 2147483646 w 192"/>
                <a:gd name="T5" fmla="*/ 2147483646 h 1008"/>
                <a:gd name="T6" fmla="*/ 2147483646 w 192"/>
                <a:gd name="T7" fmla="*/ 2147483646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64" name="Rectangle 86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774689" y="4332587"/>
              <a:ext cx="1502413" cy="1128424"/>
            </a:xfrm>
            <a:prstGeom prst="rect">
              <a:avLst/>
            </a:prstGeom>
            <a:noFill/>
            <a:ln w="28575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lt1"/>
                  </a:solidFill>
                </a:rPr>
                <a:t>数据存储器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165" name="Rectangle 87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7749296" y="4280213"/>
              <a:ext cx="7144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WrEn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6" name="Rectangle 88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563985" y="4280213"/>
              <a:ext cx="66043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Addr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7" name="Line 90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7787385" y="5222947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68" name="Line 91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 flipH="1">
              <a:off x="7787385" y="5299127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69" name="Line 92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3013522" y="2023366"/>
              <a:ext cx="0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0" name="Line 93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3521380" y="2023366"/>
              <a:ext cx="0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1" name="Freeform 94"/>
            <p:cNvSpPr/>
            <p:nvPr>
              <p:custDataLst>
                <p:tags r:id="rId64"/>
              </p:custDataLst>
            </p:nvPr>
          </p:nvSpPr>
          <p:spPr bwMode="auto">
            <a:xfrm>
              <a:off x="1348110" y="1719420"/>
              <a:ext cx="843822" cy="63565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2147483646 h 336"/>
                <a:gd name="T4" fmla="*/ 2147483646 w 192"/>
                <a:gd name="T5" fmla="*/ 2147483646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2" name="Line 95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2911951" y="2861352"/>
              <a:ext cx="0" cy="22854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3" name="Line 96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3318237" y="2480449"/>
              <a:ext cx="0" cy="609444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4" name="Line 97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3826095" y="2785171"/>
              <a:ext cx="0" cy="304722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5" name="Line 98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4333953" y="2785171"/>
              <a:ext cx="0" cy="304722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6" name="Rectangle 99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058863" y="2708991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5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77" name="Line 100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4638667" y="3394615"/>
              <a:ext cx="2336146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8" name="Line 101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7381099" y="2794313"/>
              <a:ext cx="0" cy="484508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9" name="Line 102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4638667" y="3927879"/>
              <a:ext cx="1218859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0" name="Line 103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263812" y="4080239"/>
              <a:ext cx="711001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1" name="Line 104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4943382" y="4765864"/>
              <a:ext cx="914144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2" name="Line 105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3521380" y="4765864"/>
              <a:ext cx="914144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3" name="Line 106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 flipH="1">
              <a:off x="3013522" y="3927879"/>
              <a:ext cx="101572" cy="15236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4" name="Line 10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3115094" y="3927879"/>
              <a:ext cx="101572" cy="15236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5" name="Line 10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3115094" y="4080239"/>
              <a:ext cx="0" cy="22854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6" name="Line 110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 flipV="1">
              <a:off x="6060669" y="4842044"/>
              <a:ext cx="0" cy="304722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7" name="Line 111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flipH="1">
              <a:off x="7482671" y="5299127"/>
              <a:ext cx="304715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8" name="Line 112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7584242" y="3699337"/>
              <a:ext cx="2133003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9" name="Line 113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8904673" y="3699337"/>
              <a:ext cx="0" cy="609444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0" name="Line 114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 flipH="1">
              <a:off x="7888957" y="3623157"/>
              <a:ext cx="101572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1" name="Freeform 115"/>
            <p:cNvSpPr/>
            <p:nvPr>
              <p:custDataLst>
                <p:tags r:id="rId84"/>
              </p:custDataLst>
            </p:nvPr>
          </p:nvSpPr>
          <p:spPr bwMode="auto">
            <a:xfrm>
              <a:off x="1997807" y="3546976"/>
              <a:ext cx="8328867" cy="2056873"/>
            </a:xfrm>
            <a:custGeom>
              <a:avLst/>
              <a:gdLst>
                <a:gd name="T0" fmla="*/ 2147483646 w 3936"/>
                <a:gd name="T1" fmla="*/ 2147483646 h 1296"/>
                <a:gd name="T2" fmla="*/ 2147483646 w 3936"/>
                <a:gd name="T3" fmla="*/ 2147483646 h 1296"/>
                <a:gd name="T4" fmla="*/ 2147483646 w 3936"/>
                <a:gd name="T5" fmla="*/ 2147483646 h 1296"/>
                <a:gd name="T6" fmla="*/ 0 w 3936"/>
                <a:gd name="T7" fmla="*/ 2147483646 h 1296"/>
                <a:gd name="T8" fmla="*/ 0 w 3936"/>
                <a:gd name="T9" fmla="*/ 0 h 1296"/>
                <a:gd name="T10" fmla="*/ 2147483646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2" name="Line 118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9310959" y="4842044"/>
              <a:ext cx="406286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3" name="Freeform 104"/>
            <p:cNvSpPr/>
            <p:nvPr>
              <p:custDataLst>
                <p:tags r:id="rId86"/>
              </p:custDataLst>
            </p:nvPr>
          </p:nvSpPr>
          <p:spPr bwMode="auto">
            <a:xfrm>
              <a:off x="5334667" y="3936596"/>
              <a:ext cx="2437717" cy="609444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6 h 288"/>
                <a:gd name="T4" fmla="*/ 2147483646 w 1152"/>
                <a:gd name="T5" fmla="*/ 2147483646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4" name="Rectangle 68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6182555" y="2629763"/>
              <a:ext cx="710132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zero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95" name="Rectangle 79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6999854" y="3127179"/>
              <a:ext cx="302963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=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96" name="Freeform 144"/>
            <p:cNvSpPr/>
            <p:nvPr>
              <p:custDataLst>
                <p:tags r:id="rId89"/>
              </p:custDataLst>
            </p:nvPr>
          </p:nvSpPr>
          <p:spPr bwMode="auto">
            <a:xfrm>
              <a:off x="6213874" y="2684613"/>
              <a:ext cx="980333" cy="521075"/>
            </a:xfrm>
            <a:custGeom>
              <a:avLst/>
              <a:gdLst>
                <a:gd name="T0" fmla="*/ 2147483646 w 10091"/>
                <a:gd name="T1" fmla="*/ 1415179568 h 10000"/>
                <a:gd name="T2" fmla="*/ 2147483646 w 10091"/>
                <a:gd name="T3" fmla="*/ 774668602 h 10000"/>
                <a:gd name="T4" fmla="*/ 37147830 w 10091"/>
                <a:gd name="T5" fmla="*/ 774668602 h 10000"/>
                <a:gd name="T6" fmla="*/ 37147830 w 10091"/>
                <a:gd name="T7" fmla="*/ 0 h 10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91" h="10000">
                  <a:moveTo>
                    <a:pt x="10054" y="10000"/>
                  </a:moveTo>
                  <a:cubicBezTo>
                    <a:pt x="10017" y="9389"/>
                    <a:pt x="10091" y="6085"/>
                    <a:pt x="10054" y="5474"/>
                  </a:cubicBezTo>
                  <a:lnTo>
                    <a:pt x="54" y="5474"/>
                  </a:lnTo>
                  <a:cubicBezTo>
                    <a:pt x="108" y="3724"/>
                    <a:pt x="0" y="1750"/>
                    <a:pt x="54" y="0"/>
                  </a:cubicBez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7" name="Line 109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 flipV="1">
              <a:off x="4740239" y="5299127"/>
              <a:ext cx="0" cy="137125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8" name="Line 119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 flipH="1">
              <a:off x="4321255" y="5436252"/>
              <a:ext cx="426601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9" name="Rectangle 141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4313254" y="1294452"/>
              <a:ext cx="319527" cy="369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200" name="Rectangle 143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3720460" y="1669889"/>
              <a:ext cx="119584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nPC_sel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201" name="Rectangle 14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5487806" y="1688172"/>
              <a:ext cx="1468555" cy="999869"/>
            </a:xfrm>
            <a:prstGeom prst="rect">
              <a:avLst/>
            </a:prstGeom>
            <a:noFill/>
            <a:ln w="25400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lt1"/>
                  </a:solidFill>
                </a:rPr>
                <a:t>取指部件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202" name="Line 147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4963696" y="1898430"/>
              <a:ext cx="507858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03" name="Rectangle 148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4512719" y="2218388"/>
              <a:ext cx="71173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CLK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204" name="Line 149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 flipH="1">
              <a:off x="5170902" y="2437788"/>
              <a:ext cx="304715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05" name="Line 150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5487806" y="2355513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06" name="Line 151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 flipH="1">
              <a:off x="5487806" y="2437788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311" name="Rectangle 143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5690394" y="826589"/>
              <a:ext cx="330163" cy="384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no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j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5" name="Rectangle 51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230703" y="1719279"/>
              <a:ext cx="535881" cy="45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1F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6" name="Line 92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2548118" y="2023366"/>
              <a:ext cx="0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14339" name="Rectangle 3"/>
          <p:cNvSpPr>
            <a:spLocks noGrp="1" noChangeArrowheads="1"/>
          </p:cNvSpPr>
          <p:nvPr>
            <p:ph sz="half" idx="1"/>
            <p:custDataLst>
              <p:tags r:id="rId103"/>
            </p:custDataLst>
          </p:nvPr>
        </p:nvSpPr>
        <p:spPr>
          <a:xfrm>
            <a:off x="609600" y="560705"/>
            <a:ext cx="5829300" cy="1358900"/>
          </a:xfrm>
        </p:spPr>
        <p:txBody>
          <a:bodyPr>
            <a:normAutofit lnSpcReduction="20000"/>
          </a:bodyPr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ExtOp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“zero”; 1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“sign”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ALUsrc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busB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;   1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imm16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ALUctr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“ADD”, “SUB”, “OR”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nPC_sel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+4; 1  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分支转移指令</a:t>
            </a:r>
            <a:endParaRPr lang="zh-CN" altLang="en-US" sz="2000" b="1" dirty="0">
              <a:solidFill>
                <a:schemeClr val="lt1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  	   	     1-&gt;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</a:rPr>
              <a:t>跳转</a:t>
            </a:r>
            <a:endParaRPr lang="zh-CN" altLang="en-US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Content Placeholder 104"/>
          <p:cNvSpPr>
            <a:spLocks noGrp="1"/>
          </p:cNvSpPr>
          <p:nvPr>
            <p:ph sz="half" idx="2"/>
            <p:custDataLst>
              <p:tags r:id="rId104"/>
            </p:custDataLst>
          </p:nvPr>
        </p:nvSpPr>
        <p:spPr>
          <a:xfrm>
            <a:off x="6166168" y="560705"/>
            <a:ext cx="5383212" cy="1223963"/>
          </a:xfrm>
        </p:spPr>
        <p:txBody>
          <a:bodyPr>
            <a:normAutofit lnSpcReduction="20000"/>
          </a:bodyPr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MemWr:	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lt1"/>
                </a:solidFill>
                <a:ea typeface="宋体" panose="02010600030101010101" pitchFamily="2" charset="-122"/>
              </a:rPr>
              <a:t>写存储器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MemtoReg:	0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ALU; 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Mem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RegDst:	0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“rt”; 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“rd”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RegWr:	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写寄存器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tabLst>
                <a:tab pos="1600200" algn="l"/>
              </a:tabLst>
            </a:pP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34290" y="0"/>
            <a:ext cx="251333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</a:t>
            </a:r>
            <a:endParaRPr lang="en-US" altLang="zh-CN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0" name="Line 147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 rot="5400000">
            <a:off x="5603854" y="2424509"/>
            <a:ext cx="507914" cy="0"/>
          </a:xfrm>
          <a:prstGeom prst="line">
            <a:avLst/>
          </a:prstGeom>
          <a:noFill/>
          <a:ln w="19050">
            <a:solidFill>
              <a:schemeClr val="dk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>
            <p:custDataLst>
              <p:tags r:id="rId1"/>
            </p:custDataLst>
          </p:nvPr>
        </p:nvGraphicFramePr>
        <p:xfrm>
          <a:off x="5915025" y="3705225"/>
          <a:ext cx="6451600" cy="301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6446520" imgH="3009900" progId="Paint.Picture">
                  <p:embed/>
                </p:oleObj>
              </mc:Choice>
              <mc:Fallback>
                <p:oleObj name="" r:id="rId2" imgW="6446520" imgH="30099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5025" y="3705225"/>
                        <a:ext cx="6451600" cy="301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3" name="图片 4"/>
          <p:cNvPicPr>
            <a:picLocks noChangeAspect="1"/>
          </p:cNvPicPr>
          <p:nvPr>
            <p:ph idx="1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2308225"/>
            <a:ext cx="5610225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Rectangle 3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609600" y="560705"/>
            <a:ext cx="5829300" cy="1358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ExtOp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“zero”; 1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“sign”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ALUsrc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busB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;   1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imm16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ALUctr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:	“ADD”, “SUB”, “OR”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nPC_sel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+4; 1 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分支转移指令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  	   	     1-&gt;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跳转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Content Placeholder 104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166168" y="560705"/>
            <a:ext cx="5383212" cy="1223963"/>
          </a:xfrm>
        </p:spPr>
        <p:txBody>
          <a:bodyPr>
            <a:normAutofit lnSpcReduction="20000"/>
          </a:bodyPr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MemWr:	1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写存储器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MemtoReg:	0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ALU; 1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Mem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RegDst:	0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“rt”; 1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“rd”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RegWr:	1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写寄存器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03200" indent="-203200">
              <a:tabLst>
                <a:tab pos="1600200" algn="l"/>
              </a:tabLst>
            </a:pP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456930" y="1619885"/>
            <a:ext cx="1475105" cy="1064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controller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6" name="肘形连接符 5"/>
          <p:cNvCxnSpPr>
            <a:stCxn id="5" idx="3"/>
          </p:cNvCxnSpPr>
          <p:nvPr/>
        </p:nvCxnSpPr>
        <p:spPr>
          <a:xfrm>
            <a:off x="9932035" y="2152650"/>
            <a:ext cx="1790065" cy="2728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720580" y="184467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DMwr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9" name="肘形连接符 8"/>
          <p:cNvCxnSpPr/>
          <p:nvPr/>
        </p:nvCxnSpPr>
        <p:spPr>
          <a:xfrm rot="5400000" flipV="1">
            <a:off x="8978265" y="3456305"/>
            <a:ext cx="2339975" cy="381635"/>
          </a:xfrm>
          <a:prstGeom prst="bentConnector3">
            <a:avLst>
              <a:gd name="adj1" fmla="val -6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629775" y="236664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ALUop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928225" y="2531110"/>
            <a:ext cx="13970" cy="127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910320" y="313880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NPCOp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656320" y="2684780"/>
            <a:ext cx="0" cy="1597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752080" y="341058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GPRWr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5" name="肘形连接符 14"/>
          <p:cNvCxnSpPr/>
          <p:nvPr/>
        </p:nvCxnSpPr>
        <p:spPr>
          <a:xfrm rot="5400000" flipV="1">
            <a:off x="8275320" y="3829050"/>
            <a:ext cx="2630805" cy="281305"/>
          </a:xfrm>
          <a:prstGeom prst="bentConnector3">
            <a:avLst>
              <a:gd name="adj1" fmla="val 50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04505" y="277050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BSel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7" name="肘形连接符 16"/>
          <p:cNvCxnSpPr>
            <a:stCxn id="5" idx="1"/>
          </p:cNvCxnSpPr>
          <p:nvPr/>
        </p:nvCxnSpPr>
        <p:spPr>
          <a:xfrm rot="10800000" flipV="1">
            <a:off x="8138160" y="2152650"/>
            <a:ext cx="318770" cy="2871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05600" y="2193290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GPRSel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>
            <a:off x="6299200" y="3469640"/>
            <a:ext cx="3779520" cy="426720"/>
          </a:xfrm>
          <a:prstGeom prst="bentConnector3">
            <a:avLst>
              <a:gd name="adj1" fmla="val 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00775" y="161607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WDSel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1" name="肘形连接符 20"/>
          <p:cNvCxnSpPr>
            <a:stCxn id="5" idx="0"/>
          </p:cNvCxnSpPr>
          <p:nvPr/>
        </p:nvCxnSpPr>
        <p:spPr>
          <a:xfrm rot="16200000" flipH="1" flipV="1">
            <a:off x="4962525" y="2458085"/>
            <a:ext cx="5070475" cy="3393440"/>
          </a:xfrm>
          <a:prstGeom prst="bentConnector3">
            <a:avLst>
              <a:gd name="adj1" fmla="val -12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5781040" y="6172200"/>
            <a:ext cx="2733040" cy="518160"/>
          </a:xfrm>
          <a:prstGeom prst="bentConnector3">
            <a:avLst>
              <a:gd name="adj1" fmla="val 5002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68215" y="6489700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ExtOp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10008235" y="147637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LH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6" name="肘形连接符 25"/>
          <p:cNvCxnSpPr/>
          <p:nvPr>
            <p:custDataLst>
              <p:tags r:id="rId9"/>
            </p:custDataLst>
          </p:nvPr>
        </p:nvCxnSpPr>
        <p:spPr>
          <a:xfrm rot="5400000" flipV="1">
            <a:off x="9404350" y="2316480"/>
            <a:ext cx="3068320" cy="2040255"/>
          </a:xfrm>
          <a:prstGeom prst="bentConnector3">
            <a:avLst>
              <a:gd name="adj1" fmla="val -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5400000" flipV="1">
            <a:off x="2655570" y="2571750"/>
            <a:ext cx="2689860" cy="2484120"/>
          </a:xfrm>
          <a:prstGeom prst="bentConnector3">
            <a:avLst>
              <a:gd name="adj1" fmla="val -401"/>
            </a:avLst>
          </a:prstGeom>
          <a:ln w="222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2887980" y="2100580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islb issb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718560" y="4754880"/>
            <a:ext cx="914400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3366135" y="391350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overflow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</a:rPr>
              <a:t>IFU</a:t>
            </a:r>
            <a:endParaRPr lang="en-US" altLang="zh-CN">
              <a:solidFill>
                <a:schemeClr val="lt1"/>
              </a:solidFill>
            </a:endParaRPr>
          </a:p>
        </p:txBody>
      </p:sp>
      <p:grpSp>
        <p:nvGrpSpPr>
          <p:cNvPr id="4" name="组合 2"/>
          <p:cNvGrpSpPr/>
          <p:nvPr/>
        </p:nvGrpSpPr>
        <p:grpSpPr>
          <a:xfrm>
            <a:off x="-190500" y="1838325"/>
            <a:ext cx="12156440" cy="4087495"/>
            <a:chOff x="609600" y="2835275"/>
            <a:chExt cx="10604500" cy="3565525"/>
          </a:xfrm>
        </p:grpSpPr>
        <p:sp>
          <p:nvSpPr>
            <p:cNvPr id="91" name="Rectangle 90"/>
            <p:cNvSpPr/>
            <p:nvPr>
              <p:custDataLst>
                <p:tags r:id="rId2"/>
              </p:custDataLst>
            </p:nvPr>
          </p:nvSpPr>
          <p:spPr>
            <a:xfrm>
              <a:off x="2184400" y="2835275"/>
              <a:ext cx="8542338" cy="3565525"/>
            </a:xfrm>
            <a:prstGeom prst="rect">
              <a:avLst/>
            </a:prstGeom>
            <a:noFill/>
            <a:ln w="38100">
              <a:solidFill>
                <a:schemeClr val="dk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281" name="Rectangle 5"/>
            <p:cNvSpPr/>
            <p:nvPr>
              <p:custDataLst>
                <p:tags r:id="rId3"/>
              </p:custDataLst>
            </p:nvPr>
          </p:nvSpPr>
          <p:spPr>
            <a:xfrm rot="-10800000" flipV="1">
              <a:off x="2530413" y="5852600"/>
              <a:ext cx="833563" cy="2919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imm16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2" name="Rectangle 6"/>
            <p:cNvSpPr/>
            <p:nvPr>
              <p:custDataLst>
                <p:tags r:id="rId4"/>
              </p:custDataLst>
            </p:nvPr>
          </p:nvSpPr>
          <p:spPr>
            <a:xfrm>
              <a:off x="6506220" y="5392682"/>
              <a:ext cx="419881" cy="2847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>
              <a:noAutofit/>
            </a:bodyPr>
            <a:p>
              <a:pPr algn="ctr"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3" name="Rectangle 8"/>
            <p:cNvSpPr/>
            <p:nvPr>
              <p:custDataLst>
                <p:tags r:id="rId5"/>
              </p:custDataLst>
            </p:nvPr>
          </p:nvSpPr>
          <p:spPr>
            <a:xfrm rot="5400000">
              <a:off x="6059909" y="4435589"/>
              <a:ext cx="1196975" cy="304800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PC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4" name="Rectangle 12"/>
            <p:cNvSpPr/>
            <p:nvPr>
              <p:custDataLst>
                <p:tags r:id="rId6"/>
              </p:custDataLst>
            </p:nvPr>
          </p:nvSpPr>
          <p:spPr>
            <a:xfrm>
              <a:off x="3405188" y="3448050"/>
              <a:ext cx="325437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4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5" name="Line 14"/>
            <p:cNvSpPr/>
            <p:nvPr>
              <p:custDataLst>
                <p:tags r:id="rId7"/>
              </p:custDataLst>
            </p:nvPr>
          </p:nvSpPr>
          <p:spPr>
            <a:xfrm flipH="1">
              <a:off x="5241925" y="3703638"/>
              <a:ext cx="0" cy="365125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86" name="Rectangle 15"/>
            <p:cNvSpPr/>
            <p:nvPr>
              <p:custDataLst>
                <p:tags r:id="rId8"/>
              </p:custDataLst>
            </p:nvPr>
          </p:nvSpPr>
          <p:spPr>
            <a:xfrm rot="5400000">
              <a:off x="3081338" y="5446713"/>
              <a:ext cx="1069975" cy="39052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扩展器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7" name="Rectangle 17"/>
            <p:cNvSpPr/>
            <p:nvPr>
              <p:custDataLst>
                <p:tags r:id="rId9"/>
              </p:custDataLst>
            </p:nvPr>
          </p:nvSpPr>
          <p:spPr>
            <a:xfrm rot="5400000">
              <a:off x="3918108" y="3826334"/>
              <a:ext cx="952185" cy="3456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加法器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8" name="Freeform 18"/>
            <p:cNvSpPr/>
            <p:nvPr>
              <p:custDataLst>
                <p:tags r:id="rId10"/>
              </p:custDataLst>
            </p:nvPr>
          </p:nvSpPr>
          <p:spPr>
            <a:xfrm>
              <a:off x="4133850" y="3508375"/>
              <a:ext cx="508000" cy="1066800"/>
            </a:xfrm>
            <a:custGeom>
              <a:avLst/>
              <a:gdLst>
                <a:gd name="txL" fmla="*/ 0 w 240"/>
                <a:gd name="txT" fmla="*/ 0 h 672"/>
                <a:gd name="txR" fmla="*/ 240 w 240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txL" t="txT" r="txR" b="txB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89" name="Rectangle 19"/>
            <p:cNvSpPr/>
            <p:nvPr>
              <p:custDataLst>
                <p:tags r:id="rId11"/>
              </p:custDataLst>
            </p:nvPr>
          </p:nvSpPr>
          <p:spPr>
            <a:xfrm rot="5400000">
              <a:off x="3918108" y="5051090"/>
              <a:ext cx="952185" cy="3456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加法器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90" name="Freeform 20"/>
            <p:cNvSpPr/>
            <p:nvPr>
              <p:custDataLst>
                <p:tags r:id="rId12"/>
              </p:custDataLst>
            </p:nvPr>
          </p:nvSpPr>
          <p:spPr>
            <a:xfrm>
              <a:off x="4133850" y="4727575"/>
              <a:ext cx="508000" cy="1066800"/>
            </a:xfrm>
            <a:custGeom>
              <a:avLst/>
              <a:gdLst>
                <a:gd name="txL" fmla="*/ 0 w 240"/>
                <a:gd name="txT" fmla="*/ 0 h 672"/>
                <a:gd name="txR" fmla="*/ 240 w 240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txL" t="txT" r="txR" b="txB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1" name="Rectangle 21"/>
            <p:cNvSpPr/>
            <p:nvPr>
              <p:custDataLst>
                <p:tags r:id="rId13"/>
              </p:custDataLst>
            </p:nvPr>
          </p:nvSpPr>
          <p:spPr>
            <a:xfrm rot="5400000">
              <a:off x="4818063" y="4503738"/>
              <a:ext cx="754062" cy="3456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MUX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92" name="Freeform 22"/>
            <p:cNvSpPr/>
            <p:nvPr>
              <p:custDataLst>
                <p:tags r:id="rId14"/>
              </p:custDataLst>
            </p:nvPr>
          </p:nvSpPr>
          <p:spPr>
            <a:xfrm>
              <a:off x="5048250" y="3965575"/>
              <a:ext cx="304800" cy="1447800"/>
            </a:xfrm>
            <a:custGeom>
              <a:avLst/>
              <a:gdLst>
                <a:gd name="txL" fmla="*/ 0 w 144"/>
                <a:gd name="txT" fmla="*/ 0 h 912"/>
                <a:gd name="txR" fmla="*/ 144 w 144"/>
                <a:gd name="txB" fmla="*/ 912 h 912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txL" t="txT" r="txR" b="txB"/>
              <a:pathLst>
                <a:path w="144" h="912">
                  <a:moveTo>
                    <a:pt x="0" y="0"/>
                  </a:moveTo>
                  <a:lnTo>
                    <a:pt x="0" y="912"/>
                  </a:lnTo>
                  <a:lnTo>
                    <a:pt x="144" y="76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4" name="Freeform 24"/>
            <p:cNvSpPr/>
            <p:nvPr>
              <p:custDataLst>
                <p:tags r:id="rId15"/>
              </p:custDataLst>
            </p:nvPr>
          </p:nvSpPr>
          <p:spPr>
            <a:xfrm flipV="1">
              <a:off x="2470150" y="4329113"/>
              <a:ext cx="3695700" cy="1966912"/>
            </a:xfrm>
            <a:custGeom>
              <a:avLst/>
              <a:gdLst>
                <a:gd name="txL" fmla="*/ 0 w 10000"/>
                <a:gd name="txT" fmla="*/ 0 h 10000"/>
                <a:gd name="txR" fmla="*/ 10000 w 10000"/>
                <a:gd name="txB" fmla="*/ 10000 h 10000"/>
              </a:gdLst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4481" y="10000"/>
                  </a:lnTo>
                </a:path>
              </a:pathLst>
            </a:custGeom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5" name="Line 25"/>
            <p:cNvSpPr/>
            <p:nvPr>
              <p:custDataLst>
                <p:tags r:id="rId16"/>
              </p:custDataLst>
            </p:nvPr>
          </p:nvSpPr>
          <p:spPr>
            <a:xfrm>
              <a:off x="3727450" y="3660775"/>
              <a:ext cx="4064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96" name="Line 26"/>
            <p:cNvSpPr/>
            <p:nvPr>
              <p:custDataLst>
                <p:tags r:id="rId17"/>
              </p:custDataLst>
            </p:nvPr>
          </p:nvSpPr>
          <p:spPr>
            <a:xfrm>
              <a:off x="4641850" y="4117975"/>
              <a:ext cx="4064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97" name="Freeform 27"/>
            <p:cNvSpPr/>
            <p:nvPr>
              <p:custDataLst>
                <p:tags r:id="rId18"/>
              </p:custDataLst>
            </p:nvPr>
          </p:nvSpPr>
          <p:spPr>
            <a:xfrm>
              <a:off x="3625850" y="4117975"/>
              <a:ext cx="1117600" cy="762000"/>
            </a:xfrm>
            <a:custGeom>
              <a:avLst/>
              <a:gdLst>
                <a:gd name="txL" fmla="*/ 0 w 528"/>
                <a:gd name="txT" fmla="*/ 0 h 480"/>
                <a:gd name="txR" fmla="*/ 528 w 528"/>
                <a:gd name="txB" fmla="*/ 480 h 480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28" h="480">
                  <a:moveTo>
                    <a:pt x="528" y="0"/>
                  </a:moveTo>
                  <a:lnTo>
                    <a:pt x="528" y="336"/>
                  </a:lnTo>
                  <a:lnTo>
                    <a:pt x="0" y="336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8" name="Line 28"/>
            <p:cNvSpPr/>
            <p:nvPr>
              <p:custDataLst>
                <p:tags r:id="rId19"/>
              </p:custDataLst>
            </p:nvPr>
          </p:nvSpPr>
          <p:spPr>
            <a:xfrm>
              <a:off x="3829050" y="5641975"/>
              <a:ext cx="3048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99" name="Line 30"/>
            <p:cNvSpPr/>
            <p:nvPr>
              <p:custDataLst>
                <p:tags r:id="rId20"/>
              </p:custDataLst>
            </p:nvPr>
          </p:nvSpPr>
          <p:spPr>
            <a:xfrm>
              <a:off x="4641850" y="5260975"/>
              <a:ext cx="406400" cy="1588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0" name="Line 31"/>
            <p:cNvSpPr/>
            <p:nvPr>
              <p:custDataLst>
                <p:tags r:id="rId21"/>
              </p:custDataLst>
            </p:nvPr>
          </p:nvSpPr>
          <p:spPr>
            <a:xfrm>
              <a:off x="5353050" y="4727575"/>
              <a:ext cx="3048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1" name="Text Box 33"/>
            <p:cNvSpPr txBox="1"/>
            <p:nvPr>
              <p:custDataLst>
                <p:tags r:id="rId22"/>
              </p:custDataLst>
            </p:nvPr>
          </p:nvSpPr>
          <p:spPr>
            <a:xfrm>
              <a:off x="4957763" y="4054475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02" name="Text Box 34"/>
            <p:cNvSpPr txBox="1"/>
            <p:nvPr>
              <p:custDataLst>
                <p:tags r:id="rId23"/>
              </p:custDataLst>
            </p:nvPr>
          </p:nvSpPr>
          <p:spPr>
            <a:xfrm>
              <a:off x="4946650" y="5013325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0" name="Straight Connector 119"/>
            <p:cNvCxnSpPr/>
            <p:nvPr>
              <p:custDataLst>
                <p:tags r:id="rId24"/>
              </p:custDataLst>
            </p:nvPr>
          </p:nvCxnSpPr>
          <p:spPr>
            <a:xfrm flipV="1">
              <a:off x="6556979" y="5056746"/>
              <a:ext cx="96838" cy="138112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6653890" y="5065055"/>
              <a:ext cx="96838" cy="138112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>
              <p:custDataLst>
                <p:tags r:id="rId26"/>
              </p:custDataLst>
            </p:nvPr>
          </p:nvCxnSpPr>
          <p:spPr>
            <a:xfrm flipH="1">
              <a:off x="6653944" y="5178146"/>
              <a:ext cx="4431" cy="218241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06" name="Line 28"/>
            <p:cNvSpPr/>
            <p:nvPr>
              <p:custDataLst>
                <p:tags r:id="rId27"/>
              </p:custDataLst>
            </p:nvPr>
          </p:nvSpPr>
          <p:spPr>
            <a:xfrm>
              <a:off x="2882900" y="5641975"/>
              <a:ext cx="547688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7" name="Line 4"/>
            <p:cNvSpPr/>
            <p:nvPr>
              <p:custDataLst>
                <p:tags r:id="rId28"/>
              </p:custDataLst>
            </p:nvPr>
          </p:nvSpPr>
          <p:spPr>
            <a:xfrm>
              <a:off x="9290289" y="4206759"/>
              <a:ext cx="1923811" cy="554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8" name="Line 5"/>
            <p:cNvSpPr/>
            <p:nvPr>
              <p:custDataLst>
                <p:tags r:id="rId29"/>
              </p:custDataLst>
            </p:nvPr>
          </p:nvSpPr>
          <p:spPr>
            <a:xfrm flipH="1">
              <a:off x="9849786" y="4068654"/>
              <a:ext cx="320675" cy="29210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9" name="Rectangle 6"/>
            <p:cNvSpPr/>
            <p:nvPr>
              <p:custDataLst>
                <p:tags r:id="rId30"/>
              </p:custDataLst>
            </p:nvPr>
          </p:nvSpPr>
          <p:spPr>
            <a:xfrm>
              <a:off x="9662556" y="4209645"/>
              <a:ext cx="466725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</a:rPr>
                <a:t>32</a:t>
              </a:r>
              <a:endPara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0" name="Rectangle 7"/>
            <p:cNvSpPr/>
            <p:nvPr>
              <p:custDataLst>
                <p:tags r:id="rId31"/>
              </p:custDataLst>
            </p:nvPr>
          </p:nvSpPr>
          <p:spPr>
            <a:xfrm>
              <a:off x="9662418" y="3713511"/>
              <a:ext cx="695704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指令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4311" name="Group 47"/>
            <p:cNvGrpSpPr/>
            <p:nvPr/>
          </p:nvGrpSpPr>
          <p:grpSpPr>
            <a:xfrm>
              <a:off x="7415600" y="3608388"/>
              <a:ext cx="1874838" cy="1187450"/>
              <a:chOff x="2696" y="3088"/>
              <a:chExt cx="886" cy="748"/>
            </a:xfrm>
          </p:grpSpPr>
          <p:sp>
            <p:nvSpPr>
              <p:cNvPr id="54324" name="Rectangle 9"/>
              <p:cNvSpPr/>
              <p:nvPr>
                <p:custDataLst>
                  <p:tags r:id="rId32"/>
                </p:custDataLst>
              </p:nvPr>
            </p:nvSpPr>
            <p:spPr>
              <a:xfrm>
                <a:off x="2696" y="3088"/>
                <a:ext cx="886" cy="74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defTabSz="457200"/>
                <a:endParaRPr lang="en-US" altLang="zh-CN" b="1" dirty="0">
                  <a:solidFill>
                    <a:schemeClr val="lt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325" name="Rectangle 10"/>
              <p:cNvSpPr/>
              <p:nvPr>
                <p:custDataLst>
                  <p:tags r:id="rId33"/>
                </p:custDataLst>
              </p:nvPr>
            </p:nvSpPr>
            <p:spPr>
              <a:xfrm>
                <a:off x="2958" y="3191"/>
                <a:ext cx="3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90488" tIns="44450" rIns="90488" bIns="44450">
                <a:spAutoFit/>
              </a:bodyPr>
              <a:p>
                <a:pPr defTabSz="457200"/>
                <a:r>
                  <a:rPr lang="zh-CN" altLang="en-US" sz="2000" b="1" dirty="0">
                    <a:solidFill>
                      <a:schemeClr val="lt1"/>
                    </a:solidFill>
                    <a:latin typeface="Arial" panose="020B0604020202020204" pitchFamily="34" charset="0"/>
                  </a:rPr>
                  <a:t>地址</a:t>
                </a:r>
                <a:endPara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326" name="Rectangle 11"/>
              <p:cNvSpPr/>
              <p:nvPr>
                <p:custDataLst>
                  <p:tags r:id="rId34"/>
                </p:custDataLst>
              </p:nvPr>
            </p:nvSpPr>
            <p:spPr>
              <a:xfrm>
                <a:off x="2777" y="3467"/>
                <a:ext cx="69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90488" tIns="44450" rIns="90488" bIns="44450">
                <a:spAutoFit/>
              </a:bodyPr>
              <a:p>
                <a:pPr algn="ctr" defTabSz="457200"/>
                <a:r>
                  <a:rPr lang="zh-CN" altLang="en-US" sz="2000" b="1" dirty="0">
                    <a:solidFill>
                      <a:schemeClr val="lt1"/>
                    </a:solidFill>
                    <a:latin typeface="Arial" panose="020B0604020202020204" pitchFamily="34" charset="0"/>
                  </a:rPr>
                  <a:t>指令存储器</a:t>
                </a:r>
                <a:endPara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312" name="Line 19"/>
            <p:cNvSpPr/>
            <p:nvPr>
              <p:custDataLst>
                <p:tags r:id="rId35"/>
              </p:custDataLst>
            </p:nvPr>
          </p:nvSpPr>
          <p:spPr>
            <a:xfrm>
              <a:off x="8360853" y="3233636"/>
              <a:ext cx="0" cy="365125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14" name="TextBox 130"/>
            <p:cNvSpPr txBox="1"/>
            <p:nvPr>
              <p:custDataLst>
                <p:tags r:id="rId36"/>
              </p:custDataLst>
            </p:nvPr>
          </p:nvSpPr>
          <p:spPr>
            <a:xfrm>
              <a:off x="7423150" y="5868988"/>
              <a:ext cx="1627369" cy="4553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zh-CN" altLang="en-US" sz="28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取指部件</a:t>
              </a:r>
              <a:endParaRPr lang="zh-CN" altLang="en-US" sz="28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6" name="Rectangle 13"/>
            <p:cNvSpPr/>
            <p:nvPr>
              <p:custDataLst>
                <p:tags r:id="rId37"/>
              </p:custDataLst>
            </p:nvPr>
          </p:nvSpPr>
          <p:spPr>
            <a:xfrm>
              <a:off x="680811" y="2835275"/>
              <a:ext cx="1195841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algn="ctr" defTabSz="457200"/>
              <a:r>
                <a:rPr lang="en-US" altLang="zh-CN" sz="2000" b="1" u="sng" dirty="0">
                  <a:solidFill>
                    <a:schemeClr val="lt1"/>
                  </a:solidFill>
                  <a:latin typeface="Arial" panose="020B0604020202020204" pitchFamily="34" charset="0"/>
                </a:rPr>
                <a:t>nPC_sel</a:t>
              </a:r>
              <a:endParaRPr lang="en-US" altLang="zh-CN" sz="2000" b="1" u="sng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7" name="Line 14"/>
            <p:cNvSpPr/>
            <p:nvPr>
              <p:custDataLst>
                <p:tags r:id="rId38"/>
              </p:custDataLst>
            </p:nvPr>
          </p:nvSpPr>
          <p:spPr>
            <a:xfrm flipH="1">
              <a:off x="1949450" y="3063875"/>
              <a:ext cx="488950" cy="0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4318" name="Rectangle 13"/>
            <p:cNvSpPr/>
            <p:nvPr>
              <p:custDataLst>
                <p:tags r:id="rId39"/>
              </p:custDataLst>
            </p:nvPr>
          </p:nvSpPr>
          <p:spPr>
            <a:xfrm>
              <a:off x="609600" y="3200400"/>
              <a:ext cx="1339850" cy="3968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/>
            <a:p>
              <a:pPr algn="ctr"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zero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9" name="Line 14"/>
            <p:cNvSpPr/>
            <p:nvPr>
              <p:custDataLst>
                <p:tags r:id="rId40"/>
              </p:custDataLst>
            </p:nvPr>
          </p:nvSpPr>
          <p:spPr>
            <a:xfrm flipH="1">
              <a:off x="1949450" y="3429000"/>
              <a:ext cx="488950" cy="0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triangle" w="med" len="med"/>
              <a:tailEnd type="none" w="med" len="med"/>
            </a:ln>
          </p:spPr>
        </p:sp>
        <p:cxnSp>
          <p:nvCxnSpPr>
            <p:cNvPr id="54320" name="Straight Connector 136"/>
            <p:cNvCxnSpPr/>
            <p:nvPr>
              <p:custDataLst>
                <p:tags r:id="rId41"/>
              </p:custDataLst>
            </p:nvPr>
          </p:nvCxnSpPr>
          <p:spPr>
            <a:xfrm flipH="1">
              <a:off x="2889250" y="5641975"/>
              <a:ext cx="0" cy="287338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4321" name="AutoShape 74"/>
            <p:cNvSpPr/>
            <p:nvPr>
              <p:custDataLst>
                <p:tags r:id="rId42"/>
              </p:custDataLst>
            </p:nvPr>
          </p:nvSpPr>
          <p:spPr>
            <a:xfrm>
              <a:off x="2422525" y="2944813"/>
              <a:ext cx="812800" cy="609600"/>
            </a:xfrm>
            <a:prstGeom prst="flowChartDelay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defTabSz="457200"/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4322" name="Straight Connector 87"/>
            <p:cNvCxnSpPr/>
            <p:nvPr>
              <p:custDataLst>
                <p:tags r:id="rId43"/>
              </p:custDataLst>
            </p:nvPr>
          </p:nvCxnSpPr>
          <p:spPr>
            <a:xfrm flipV="1">
              <a:off x="3235325" y="3243263"/>
              <a:ext cx="2014538" cy="0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23" name="Straight Connector 88"/>
            <p:cNvCxnSpPr/>
            <p:nvPr>
              <p:custDataLst>
                <p:tags r:id="rId44"/>
              </p:custDataLst>
            </p:nvPr>
          </p:nvCxnSpPr>
          <p:spPr>
            <a:xfrm>
              <a:off x="5243513" y="3243263"/>
              <a:ext cx="0" cy="493712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" name="Text Box 33"/>
            <p:cNvSpPr txBox="1"/>
            <p:nvPr>
              <p:custDataLst>
                <p:tags r:id="rId45"/>
              </p:custDataLst>
            </p:nvPr>
          </p:nvSpPr>
          <p:spPr>
            <a:xfrm>
              <a:off x="5597002" y="4552441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 Box 34"/>
            <p:cNvSpPr txBox="1"/>
            <p:nvPr>
              <p:custDataLst>
                <p:tags r:id="rId46"/>
              </p:custDataLst>
            </p:nvPr>
          </p:nvSpPr>
          <p:spPr>
            <a:xfrm>
              <a:off x="5596414" y="3824632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6"/>
            <p:cNvSpPr/>
            <p:nvPr>
              <p:custDataLst>
                <p:tags r:id="rId47"/>
              </p:custDataLst>
            </p:nvPr>
          </p:nvSpPr>
          <p:spPr>
            <a:xfrm>
              <a:off x="5657594" y="5177765"/>
              <a:ext cx="419881" cy="2847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>
              <a:noAutofit/>
            </a:bodyPr>
            <a:p>
              <a:pPr algn="ctr"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j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" name="Freeform 22"/>
          <p:cNvSpPr/>
          <p:nvPr>
            <p:custDataLst>
              <p:tags r:id="rId48"/>
            </p:custDataLst>
          </p:nvPr>
        </p:nvSpPr>
        <p:spPr>
          <a:xfrm>
            <a:off x="5596234" y="2711819"/>
            <a:ext cx="349407" cy="1659749"/>
          </a:xfrm>
          <a:custGeom>
            <a:avLst/>
            <a:gdLst>
              <a:gd name="txL" fmla="*/ 0 w 144"/>
              <a:gd name="txT" fmla="*/ 0 h 912"/>
              <a:gd name="txR" fmla="*/ 144 w 144"/>
              <a:gd name="txB" fmla="*/ 912 h 912"/>
            </a:gdLst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44" h="912">
                <a:moveTo>
                  <a:pt x="0" y="0"/>
                </a:moveTo>
                <a:lnTo>
                  <a:pt x="0" y="912"/>
                </a:lnTo>
                <a:lnTo>
                  <a:pt x="144" y="768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>
              <a:solidFill>
                <a:schemeClr val="dk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</p:cNvCxnSpPr>
          <p:nvPr/>
        </p:nvCxnSpPr>
        <p:spPr>
          <a:xfrm flipV="1">
            <a:off x="5836920" y="4211320"/>
            <a:ext cx="8255" cy="31242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8" idx="1"/>
          </p:cNvCxnSpPr>
          <p:nvPr/>
        </p:nvCxnSpPr>
        <p:spPr>
          <a:xfrm rot="5400000" flipV="1">
            <a:off x="4714240" y="2329180"/>
            <a:ext cx="1470660" cy="15367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75350" y="3810000"/>
            <a:ext cx="572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106160" y="5808345"/>
            <a:ext cx="1155065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270750" y="2303145"/>
            <a:ext cx="20320" cy="350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54312" idx="0"/>
          </p:cNvCxnSpPr>
          <p:nvPr/>
        </p:nvCxnSpPr>
        <p:spPr>
          <a:xfrm>
            <a:off x="7301230" y="2292985"/>
            <a:ext cx="139382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4283" idx="0"/>
          </p:cNvCxnSpPr>
          <p:nvPr/>
        </p:nvCxnSpPr>
        <p:spPr>
          <a:xfrm>
            <a:off x="6918325" y="3847465"/>
            <a:ext cx="352425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4265295" y="1370965"/>
            <a:ext cx="326136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64385" y="1225868"/>
            <a:ext cx="6187440" cy="4895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6177280" y="3888105"/>
            <a:ext cx="0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781040" y="3888105"/>
            <a:ext cx="62992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肘形连接符 6"/>
          <p:cNvCxnSpPr/>
          <p:nvPr/>
        </p:nvCxnSpPr>
        <p:spPr>
          <a:xfrm>
            <a:off x="6414135" y="4516755"/>
            <a:ext cx="50038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64300" y="4208780"/>
            <a:ext cx="112141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overflow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3367405" y="1951355"/>
          <a:ext cx="5455920" cy="409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455920" imgH="4099560" progId="Paint.Picture">
                  <p:embed/>
                </p:oleObj>
              </mc:Choice>
              <mc:Fallback>
                <p:oleObj name="" r:id="rId2" imgW="5455920" imgH="409956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67405" y="1951355"/>
                        <a:ext cx="5455920" cy="409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肘形连接符 5"/>
          <p:cNvCxnSpPr/>
          <p:nvPr>
            <p:custDataLst>
              <p:tags r:id="rId4"/>
            </p:custDataLst>
          </p:nvPr>
        </p:nvCxnSpPr>
        <p:spPr>
          <a:xfrm rot="5400000" flipV="1">
            <a:off x="6111240" y="2260600"/>
            <a:ext cx="2397760" cy="2367280"/>
          </a:xfrm>
          <a:prstGeom prst="bentConnector3">
            <a:avLst>
              <a:gd name="adj1" fmla="val 2145"/>
            </a:avLst>
          </a:prstGeom>
          <a:ln w="222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5"/>
            </p:custDataLst>
          </p:nvPr>
        </p:nvCxnSpPr>
        <p:spPr>
          <a:xfrm flipV="1">
            <a:off x="7284720" y="4526280"/>
            <a:ext cx="556260" cy="11684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0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1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1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1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1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2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2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3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3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3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4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5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5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5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6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6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COMMONDATA" val="eyJoZGlkIjoiYWE4ODdiY2ZmOWE5NWRjZGJlNTA5MTM5ZDZjNjUwYWMifQ=="/>
  <p:tag name="KSO_WPP_MARK_KEY" val="156b2528-028f-4228-a859-b1fe029dfa39"/>
</p:tagLst>
</file>

<file path=ppt/tags/tag1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5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7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8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8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9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9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9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0C0E1F"/>
      </a:dk2>
      <a:lt2>
        <a:srgbClr val="0F1227"/>
      </a:lt2>
      <a:accent1>
        <a:srgbClr val="00E9DB"/>
      </a:accent1>
      <a:accent2>
        <a:srgbClr val="00D0FF"/>
      </a:accent2>
      <a:accent3>
        <a:srgbClr val="2F6FFF"/>
      </a:accent3>
      <a:accent4>
        <a:srgbClr val="4E60FF"/>
      </a:accent4>
      <a:accent5>
        <a:srgbClr val="164FFF"/>
      </a:accent5>
      <a:accent6>
        <a:srgbClr val="39A8C4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0C0E1F"/>
      </a:dk2>
      <a:lt2>
        <a:srgbClr val="0F1227"/>
      </a:lt2>
      <a:accent1>
        <a:srgbClr val="00E9DB"/>
      </a:accent1>
      <a:accent2>
        <a:srgbClr val="00D0FF"/>
      </a:accent2>
      <a:accent3>
        <a:srgbClr val="2F6FFF"/>
      </a:accent3>
      <a:accent4>
        <a:srgbClr val="4E60FF"/>
      </a:accent4>
      <a:accent5>
        <a:srgbClr val="164FFF"/>
      </a:accent5>
      <a:accent6>
        <a:srgbClr val="39A8C4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演示</Application>
  <PresentationFormat>宽屏</PresentationFormat>
  <Paragraphs>198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1_Office 主题</vt:lpstr>
      <vt:lpstr>2_Office 主题</vt:lpstr>
      <vt:lpstr>Paint.Picture</vt:lpstr>
      <vt:lpstr>Paint.Picture</vt:lpstr>
      <vt:lpstr>PowerPoint 演示文稿</vt:lpstr>
      <vt:lpstr>PowerPoint 演示文稿</vt:lpstr>
      <vt:lpstr>IFU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炫酷狂拽的电脑</dc:creator>
  <cp:lastModifiedBy>游戏新手老高</cp:lastModifiedBy>
  <cp:revision>20</cp:revision>
  <dcterms:created xsi:type="dcterms:W3CDTF">2023-05-04T07:42:00Z</dcterms:created>
  <dcterms:modified xsi:type="dcterms:W3CDTF">2023-07-02T06:24:28Z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F0255F704F3E47B5A7D1BAB358B7C64E_12</vt:lpwstr>
  </property>
  <property fmtid="{D5CDD505-2E9C-101B-9397-08002B2CF9AE}" pid="3" name="KSOProductBuildVer">
    <vt:lpwstr>2052-11.1.0.14309</vt:lpwstr>
  </property>
</Properties>
</file>